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71" r:id="rId7"/>
    <p:sldId id="268" r:id="rId8"/>
    <p:sldId id="270" r:id="rId9"/>
    <p:sldId id="261" r:id="rId10"/>
    <p:sldId id="262" r:id="rId11"/>
    <p:sldId id="263" r:id="rId12"/>
    <p:sldId id="273" r:id="rId13"/>
    <p:sldId id="275" r:id="rId14"/>
    <p:sldId id="274" r:id="rId15"/>
    <p:sldId id="276" r:id="rId16"/>
    <p:sldId id="279" r:id="rId17"/>
    <p:sldId id="280" r:id="rId18"/>
    <p:sldId id="277" r:id="rId19"/>
    <p:sldId id="278" r:id="rId20"/>
    <p:sldId id="28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97034-87A8-46F7-B067-C9C11AB8EDB0}" type="datetimeFigureOut">
              <a:rPr lang="en-US" smtClean="0"/>
              <a:t>10/6/2015</a:t>
            </a:fld>
            <a:endParaRPr lang="en-US" dirty="0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2F0E2-53ED-46B4-902F-3CD6E650C9F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186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97034-87A8-46F7-B067-C9C11AB8EDB0}" type="datetimeFigureOut">
              <a:rPr lang="en-US" smtClean="0"/>
              <a:t>10/6/2015</a:t>
            </a:fld>
            <a:endParaRPr lang="en-US" dirty="0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2F0E2-53ED-46B4-902F-3CD6E650C9F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967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97034-87A8-46F7-B067-C9C11AB8EDB0}" type="datetimeFigureOut">
              <a:rPr lang="en-US" smtClean="0"/>
              <a:t>10/6/2015</a:t>
            </a:fld>
            <a:endParaRPr lang="en-US" dirty="0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2F0E2-53ED-46B4-902F-3CD6E650C9F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293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97034-87A8-46F7-B067-C9C11AB8EDB0}" type="datetimeFigureOut">
              <a:rPr lang="en-US" smtClean="0"/>
              <a:t>10/6/2015</a:t>
            </a:fld>
            <a:endParaRPr lang="en-US" dirty="0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2F0E2-53ED-46B4-902F-3CD6E650C9F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891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97034-87A8-46F7-B067-C9C11AB8EDB0}" type="datetimeFigureOut">
              <a:rPr lang="en-US" smtClean="0"/>
              <a:t>10/6/2015</a:t>
            </a:fld>
            <a:endParaRPr lang="en-US" dirty="0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2F0E2-53ED-46B4-902F-3CD6E650C9F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109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97034-87A8-46F7-B067-C9C11AB8EDB0}" type="datetimeFigureOut">
              <a:rPr lang="en-US" smtClean="0"/>
              <a:t>10/6/2015</a:t>
            </a:fld>
            <a:endParaRPr lang="en-US" dirty="0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2F0E2-53ED-46B4-902F-3CD6E650C9F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985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97034-87A8-46F7-B067-C9C11AB8EDB0}" type="datetimeFigureOut">
              <a:rPr lang="en-US" smtClean="0"/>
              <a:t>10/6/2015</a:t>
            </a:fld>
            <a:endParaRPr lang="en-US" dirty="0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2F0E2-53ED-46B4-902F-3CD6E650C9F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801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97034-87A8-46F7-B067-C9C11AB8EDB0}" type="datetimeFigureOut">
              <a:rPr lang="en-US" smtClean="0"/>
              <a:t>10/6/2015</a:t>
            </a:fld>
            <a:endParaRPr lang="en-US" dirty="0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2F0E2-53ED-46B4-902F-3CD6E650C9F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899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97034-87A8-46F7-B067-C9C11AB8EDB0}" type="datetimeFigureOut">
              <a:rPr lang="en-US" smtClean="0"/>
              <a:t>10/6/2015</a:t>
            </a:fld>
            <a:endParaRPr lang="en-US" dirty="0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2F0E2-53ED-46B4-902F-3CD6E650C9F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584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97034-87A8-46F7-B067-C9C11AB8EDB0}" type="datetimeFigureOut">
              <a:rPr lang="en-US" smtClean="0"/>
              <a:t>10/6/2015</a:t>
            </a:fld>
            <a:endParaRPr lang="en-US" dirty="0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2F0E2-53ED-46B4-902F-3CD6E650C9F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850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97034-87A8-46F7-B067-C9C11AB8EDB0}" type="datetimeFigureOut">
              <a:rPr lang="en-US" smtClean="0"/>
              <a:t>10/6/2015</a:t>
            </a:fld>
            <a:endParaRPr lang="en-US" dirty="0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2F0E2-53ED-46B4-902F-3CD6E650C9F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23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97034-87A8-46F7-B067-C9C11AB8EDB0}" type="datetimeFigureOut">
              <a:rPr lang="en-US" smtClean="0"/>
              <a:t>10/6/2015</a:t>
            </a:fld>
            <a:endParaRPr lang="en-US" dirty="0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2F0E2-53ED-46B4-902F-3CD6E650C9F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879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.th/url?sa=i&amp;rct=j&amp;q=&amp;esrc=s&amp;source=images&amp;cd=&amp;cad=rja&amp;uact=8&amp;ved=&amp;url=http://www.thailandtorrent.com/details.php?id%3D488136&amp;psig=AFQjCNE6dRxj91K1n3MnLNKYeZCUc21foA&amp;ust=1441588217550389" TargetMode="External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.th/url?sa=i&amp;rct=j&amp;q=&amp;esrc=s&amp;source=images&amp;cd=&amp;cad=rja&amp;uact=8&amp;ved=&amp;url=http://www.thailandtorrent.com/details.php?id%3D488136&amp;psig=AFQjCNE6dRxj91K1n3MnLNKYeZCUc21foA&amp;ust=1441588217550389" TargetMode="External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images6.content-hca.com/commimg/myhotcourses/blog/post/myhc_65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443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395536" y="980728"/>
            <a:ext cx="8360985" cy="2016224"/>
          </a:xfrm>
          <a:solidFill>
            <a:schemeClr val="accent6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การวิเคราะห์</a:t>
            </a:r>
            <a:br>
              <a:rPr 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การศึกษาต่อเนื่องของหน่วยงานบริการ</a:t>
            </a:r>
            <a:br>
              <a:rPr 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สำนักงานปลัดกระทรวงสาธารณสุข</a:t>
            </a:r>
            <a:endParaRPr lang="th-TH" sz="4800" dirty="0">
              <a:solidFill>
                <a:schemeClr val="bg1"/>
              </a:solidFill>
            </a:endParaRPr>
          </a:p>
        </p:txBody>
      </p:sp>
      <p:grpSp>
        <p:nvGrpSpPr>
          <p:cNvPr id="6" name="Group 3"/>
          <p:cNvGrpSpPr/>
          <p:nvPr/>
        </p:nvGrpSpPr>
        <p:grpSpPr>
          <a:xfrm>
            <a:off x="251521" y="4725144"/>
            <a:ext cx="8712968" cy="1892424"/>
            <a:chOff x="193861" y="5029200"/>
            <a:chExt cx="8873939" cy="1676400"/>
          </a:xfrm>
        </p:grpSpPr>
        <p:pic>
          <p:nvPicPr>
            <p:cNvPr id="7" name="Picture Placeholder 12" descr="IMG_0282.JPG"/>
            <p:cNvPicPr>
              <a:picLocks noChangeAspect="1"/>
            </p:cNvPicPr>
            <p:nvPr/>
          </p:nvPicPr>
          <p:blipFill>
            <a:blip r:embed="rId3" cstate="print"/>
            <a:srcRect t="27407" b="27407"/>
            <a:stretch>
              <a:fillRect/>
            </a:stretch>
          </p:blipFill>
          <p:spPr>
            <a:xfrm>
              <a:off x="6957976" y="5047881"/>
              <a:ext cx="2109824" cy="1657719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25320" y="5029200"/>
              <a:ext cx="2213680" cy="1643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71600" y="5029200"/>
              <a:ext cx="1828800" cy="1616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Placeholder 4" descr="08.jpg"/>
            <p:cNvPicPr>
              <a:picLocks noChangeAspect="1"/>
            </p:cNvPicPr>
            <p:nvPr/>
          </p:nvPicPr>
          <p:blipFill>
            <a:blip r:embed="rId6" cstate="print"/>
            <a:srcRect l="22894" r="22894"/>
            <a:stretch>
              <a:fillRect/>
            </a:stretch>
          </p:blipFill>
          <p:spPr>
            <a:xfrm>
              <a:off x="193861" y="5029200"/>
              <a:ext cx="1177739" cy="1619322"/>
            </a:xfrm>
            <a:prstGeom prst="rect">
              <a:avLst/>
            </a:prstGeom>
          </p:spPr>
        </p:pic>
        <p:pic>
          <p:nvPicPr>
            <p:cNvPr id="11" name="Picture 13" descr="fati.png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28975" y="5047888"/>
              <a:ext cx="1800225" cy="1643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8" name="Picture 4" descr="https://encrypted-tbn0.gstatic.com/images?q=tbn:ANd9GcR1sCEbyAHLRJHY6ui6gSJd8gwcN0thfcTFIkporTqBvgpzJP59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419111" y="-1422159"/>
            <a:ext cx="305779" cy="9144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888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50004"/>
            <a:ext cx="8820472" cy="649408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32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๒.๔ 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การศึกษาฝึกอบรมในสาขา</a:t>
            </a:r>
            <a:r>
              <a:rPr lang="th-TH" sz="3200" dirty="0" err="1">
                <a:solidFill>
                  <a:schemeClr val="bg1"/>
                </a:solidFill>
                <a:latin typeface="DilleniaUPC" panose="02020603050405020304" pitchFamily="18" charset="-34"/>
              </a:rPr>
              <a:t>ทันต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สาธารณสุข (</a:t>
            </a:r>
            <a:r>
              <a:rPr lang="en-US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Dental Public Health)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 ทุกระดับหลักสูตร สนับสนุนให้</a:t>
            </a:r>
            <a:r>
              <a:rPr lang="th-TH" sz="3200" dirty="0" err="1">
                <a:solidFill>
                  <a:schemeClr val="bg1"/>
                </a:solidFill>
                <a:latin typeface="DilleniaUPC" panose="02020603050405020304" pitchFamily="18" charset="-34"/>
              </a:rPr>
              <a:t>ทันตแพทย์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ในโรงพยาบาลทุกระดับ (ระดับ </a:t>
            </a:r>
            <a:r>
              <a:rPr lang="en-US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A-F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3) สามารถขอลาศึกษาฝึกอบรมได้  </a:t>
            </a:r>
            <a:endParaRPr lang="en-US" sz="3200" dirty="0">
              <a:solidFill>
                <a:schemeClr val="bg1"/>
              </a:solidFill>
              <a:latin typeface="DilleniaUPC" panose="02020603050405020304" pitchFamily="18" charset="-34"/>
            </a:endParaRPr>
          </a:p>
          <a:p>
            <a:r>
              <a:rPr lang="th-TH" sz="32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๒.๕ หลักสูตร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ทางวิชาชีพ</a:t>
            </a:r>
            <a:r>
              <a:rPr lang="th-TH" sz="3200" dirty="0" err="1">
                <a:solidFill>
                  <a:schemeClr val="bg1"/>
                </a:solidFill>
                <a:latin typeface="DilleniaUPC" panose="02020603050405020304" pitchFamily="18" charset="-34"/>
              </a:rPr>
              <a:t>ทันตแพทย์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 ที่มีกำหนดระยะเวลาการอบรมไม่เกิน </a:t>
            </a:r>
            <a:r>
              <a:rPr lang="en-US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1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 ปี เช่น หลักสูตร 4 เดือน  หลักสูตรประกาศนียบัตรบัณฑิต หลักสูตรประกาศนียบัตรบัณฑิตชั้นสูงนั้น  สามารถขอลาศึกษาฝึกอบรมได้ </a:t>
            </a:r>
            <a:endParaRPr lang="en-US" sz="3200" dirty="0">
              <a:solidFill>
                <a:schemeClr val="bg1"/>
              </a:solidFill>
              <a:latin typeface="DilleniaUPC" panose="02020603050405020304" pitchFamily="18" charset="-34"/>
            </a:endParaRPr>
          </a:p>
          <a:p>
            <a:r>
              <a:rPr lang="th-TH" sz="32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๒.๖ 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การศึกษาฝึกอบรมของ</a:t>
            </a:r>
            <a:r>
              <a:rPr lang="th-TH" sz="3200" dirty="0" err="1">
                <a:solidFill>
                  <a:schemeClr val="bg1"/>
                </a:solidFill>
                <a:latin typeface="DilleniaUPC" panose="02020603050405020304" pitchFamily="18" charset="-34"/>
              </a:rPr>
              <a:t>ทันตแพทย์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ในสำนักงานสาธารณสุขจังหวัดและวิทยาลัยการสาธารณสุขสิรินธร ให้เป็นไปตามความต้องการของหน่วยงาน เช่น </a:t>
            </a:r>
            <a:r>
              <a:rPr lang="th-TH" sz="3200" dirty="0" err="1">
                <a:solidFill>
                  <a:schemeClr val="bg1"/>
                </a:solidFill>
                <a:latin typeface="DilleniaUPC" panose="02020603050405020304" pitchFamily="18" charset="-34"/>
              </a:rPr>
              <a:t>ทันต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สาธารณสุข (</a:t>
            </a:r>
            <a:r>
              <a:rPr lang="en-US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Dental Public Health)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  ทันตก</a:t>
            </a:r>
            <a:r>
              <a:rPr lang="th-TH" sz="3200" dirty="0" err="1">
                <a:solidFill>
                  <a:schemeClr val="bg1"/>
                </a:solidFill>
                <a:latin typeface="DilleniaUPC" panose="02020603050405020304" pitchFamily="18" charset="-34"/>
              </a:rPr>
              <a:t>รรม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ทั่วไป (</a:t>
            </a:r>
            <a:r>
              <a:rPr lang="en-US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General Dentistry) 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 เป็นต้น</a:t>
            </a:r>
            <a:endParaRPr lang="en-US" sz="3200" dirty="0">
              <a:solidFill>
                <a:schemeClr val="bg1"/>
              </a:solidFill>
              <a:latin typeface="DilleniaUPC" panose="02020603050405020304" pitchFamily="18" charset="-34"/>
            </a:endParaRPr>
          </a:p>
          <a:p>
            <a:r>
              <a:rPr lang="th-TH" sz="32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๒.๗ 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การศึกษาฝึกอบรมในสาขาอื่น ที่นอกเหนือจากสาขาทาง</a:t>
            </a:r>
            <a:r>
              <a:rPr lang="th-TH" sz="32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วิชาชีพ</a:t>
            </a:r>
            <a:endParaRPr lang="en-US" sz="3200" dirty="0" smtClean="0">
              <a:solidFill>
                <a:schemeClr val="bg1"/>
              </a:solidFill>
              <a:latin typeface="DilleniaUPC" panose="02020603050405020304" pitchFamily="18" charset="-34"/>
            </a:endParaRPr>
          </a:p>
          <a:p>
            <a:r>
              <a:rPr lang="th-TH" sz="3200" dirty="0" err="1" smtClean="0">
                <a:solidFill>
                  <a:schemeClr val="bg1"/>
                </a:solidFill>
                <a:latin typeface="DilleniaUPC" panose="02020603050405020304" pitchFamily="18" charset="-34"/>
              </a:rPr>
              <a:t>ทันต</a:t>
            </a:r>
            <a:r>
              <a:rPr lang="th-TH" sz="3200" dirty="0" err="1">
                <a:solidFill>
                  <a:schemeClr val="bg1"/>
                </a:solidFill>
                <a:latin typeface="DilleniaUPC" panose="02020603050405020304" pitchFamily="18" charset="-34"/>
              </a:rPr>
              <a:t>แพทย์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 เช่นสาธารณสุขศาสตร์ ระบาดวิทยา บริหารการสาธารณสุข ฯลฯ สามารถขอลาศึกษาฝึกอบรมเพิ่มเติมได้เช่นกัน </a:t>
            </a:r>
            <a:endParaRPr lang="en-US" sz="3200" dirty="0">
              <a:solidFill>
                <a:schemeClr val="bg1"/>
              </a:solidFill>
              <a:latin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6061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6632"/>
            <a:ext cx="8820472" cy="649408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3200" b="1" dirty="0">
                <a:solidFill>
                  <a:schemeClr val="bg1"/>
                </a:solidFill>
                <a:latin typeface="DilleniaUPC" panose="02020603050405020304" pitchFamily="18" charset="-34"/>
              </a:rPr>
              <a:t>๓. แนวทางการวางแผนพัฒนาการศึกษาฝึกอบรม</a:t>
            </a:r>
            <a:r>
              <a:rPr lang="th-TH" sz="3200" b="1" dirty="0" err="1">
                <a:solidFill>
                  <a:schemeClr val="bg1"/>
                </a:solidFill>
                <a:latin typeface="DilleniaUPC" panose="02020603050405020304" pitchFamily="18" charset="-34"/>
              </a:rPr>
              <a:t>ทันตแพทย์</a:t>
            </a:r>
            <a:r>
              <a:rPr lang="th-TH" sz="3200" b="1" dirty="0">
                <a:solidFill>
                  <a:schemeClr val="bg1"/>
                </a:solidFill>
                <a:latin typeface="DilleniaUPC" panose="02020603050405020304" pitchFamily="18" charset="-34"/>
              </a:rPr>
              <a:t>เฉพาะ</a:t>
            </a:r>
            <a:r>
              <a:rPr lang="th-TH" sz="3200" b="1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ทาง</a:t>
            </a:r>
            <a:r>
              <a:rPr lang="en-US" sz="3200" b="1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 </a:t>
            </a:r>
            <a:r>
              <a:rPr lang="th-TH" sz="32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ใน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ระยะ ๕ ปีแรก (ปีการศึกษา ๕๙-๖๓) ให้จัดทำแผนพัฒนาการศึกษาฝึกอบรม</a:t>
            </a:r>
            <a:r>
              <a:rPr lang="th-TH" sz="3200" dirty="0" err="1">
                <a:solidFill>
                  <a:schemeClr val="bg1"/>
                </a:solidFill>
                <a:latin typeface="DilleniaUPC" panose="02020603050405020304" pitchFamily="18" charset="-34"/>
              </a:rPr>
              <a:t>ทันตแพทย์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เฉพาะทาง ในกลุ่มผู้เชี่ยวชาญ หรือกลุ่มการศึกษาต่อสายวิชาชีพ (</a:t>
            </a:r>
            <a:r>
              <a:rPr lang="en-US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Residency Training)  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ในโรงพยาบาลระดับ </a:t>
            </a:r>
            <a:r>
              <a:rPr lang="en-US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A S M1 M2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F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๑  </a:t>
            </a:r>
            <a:r>
              <a:rPr lang="th-TH" sz="32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โดย</a:t>
            </a:r>
          </a:p>
          <a:p>
            <a:r>
              <a:rPr lang="th-TH" sz="32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 - จัด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ประชุมตัวแทน</a:t>
            </a:r>
            <a:r>
              <a:rPr lang="th-TH" sz="32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โรงพยาบาล เพื่อ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วางแผนการศึกษา</a:t>
            </a:r>
            <a:r>
              <a:rPr lang="th-TH" sz="32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ฝึกอบรมใน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หลักสูตรกลุ่ม</a:t>
            </a:r>
            <a:r>
              <a:rPr lang="th-TH" sz="32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ผู้เชี่ยวชาญ</a:t>
            </a:r>
            <a:endParaRPr lang="en-US" sz="3200" dirty="0">
              <a:solidFill>
                <a:schemeClr val="bg1"/>
              </a:solidFill>
              <a:latin typeface="DilleniaUPC" panose="02020603050405020304" pitchFamily="18" charset="-34"/>
            </a:endParaRPr>
          </a:p>
          <a:p>
            <a:pPr lvl="0"/>
            <a:r>
              <a:rPr lang="th-TH" sz="32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- รวบรวม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ความต้องการรายโรงพยาบาล และจัดลำดับ</a:t>
            </a:r>
            <a:r>
              <a:rPr lang="th-TH" sz="32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ความสำคัญ</a:t>
            </a:r>
          </a:p>
          <a:p>
            <a:pPr lvl="0"/>
            <a:r>
              <a:rPr lang="th-TH" sz="32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- ประชุม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เขตสุขภาพ เพื่อรวบรวมความต้องการและจัดลำดับความสำคัญในระดับเขต</a:t>
            </a:r>
            <a:endParaRPr lang="en-US" sz="3200" dirty="0">
              <a:solidFill>
                <a:schemeClr val="bg1"/>
              </a:solidFill>
              <a:latin typeface="DilleniaUPC" panose="02020603050405020304" pitchFamily="18" charset="-34"/>
            </a:endParaRPr>
          </a:p>
          <a:p>
            <a:pPr lvl="0"/>
            <a:r>
              <a:rPr lang="th-TH" sz="32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- สถาบัน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พระบรมราชชนกและคณะทำงานการศึกษาต่อฯ ประสานการรวบรวมแผนความต้องการและจัดลำดับความสำคัญ  เป็นแผนความต้องการพัฒนาการศึกษาฝึกอบรม</a:t>
            </a:r>
            <a:r>
              <a:rPr lang="th-TH" sz="3200" dirty="0" err="1">
                <a:solidFill>
                  <a:schemeClr val="bg1"/>
                </a:solidFill>
                <a:latin typeface="DilleniaUPC" panose="02020603050405020304" pitchFamily="18" charset="-34"/>
              </a:rPr>
              <a:t>ทันตแพทย์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เฉพาะทางของสำนักงานปลัดกระทรวง</a:t>
            </a:r>
            <a:r>
              <a:rPr lang="th-TH" sz="32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สาธารณสุข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61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260648"/>
            <a:ext cx="7848872" cy="4031873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lvl="1"/>
            <a:r>
              <a:rPr lang="th-TH" sz="32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๓.๔ ประชุม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หารือ </a:t>
            </a:r>
            <a:r>
              <a:rPr lang="en-US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: 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แผนความต้องการพัฒนาการศึกษาฝึกอบรม</a:t>
            </a:r>
            <a:r>
              <a:rPr lang="th-TH" sz="3200" dirty="0" err="1">
                <a:solidFill>
                  <a:schemeClr val="bg1"/>
                </a:solidFill>
                <a:latin typeface="DilleniaUPC" panose="02020603050405020304" pitchFamily="18" charset="-34"/>
              </a:rPr>
              <a:t>ทันตแพทย์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เฉพาะทางกับราชวิทยาลัย</a:t>
            </a:r>
            <a:r>
              <a:rPr lang="th-TH" sz="3200" dirty="0" err="1">
                <a:solidFill>
                  <a:schemeClr val="bg1"/>
                </a:solidFill>
                <a:latin typeface="DilleniaUPC" panose="02020603050405020304" pitchFamily="18" charset="-34"/>
              </a:rPr>
              <a:t>ทันตแพทย์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 เพื่อวางแผนจัดสรรโควตาเรียนหลักสูตรกลุ่มผู้เชี่ยวชาญ (</a:t>
            </a:r>
            <a:r>
              <a:rPr lang="en-US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Residency Training)  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ตั้งแต่ปีการศึกษา ๒๕๕๙</a:t>
            </a:r>
            <a:endParaRPr lang="en-US" sz="3200" dirty="0">
              <a:solidFill>
                <a:schemeClr val="bg1"/>
              </a:solidFill>
              <a:latin typeface="DilleniaUPC" panose="02020603050405020304" pitchFamily="18" charset="-34"/>
            </a:endParaRPr>
          </a:p>
          <a:p>
            <a:pPr lvl="1"/>
            <a:r>
              <a:rPr lang="th-TH" sz="32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๓.๕ พัฒนา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ศักยภาพโรงพยาบาลศูนย์ (ระดับ </a:t>
            </a:r>
            <a:r>
              <a:rPr lang="en-US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A)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  ที่มีความพร้อม ให้เป็นสถาบันฝึกอบรม</a:t>
            </a:r>
            <a:r>
              <a:rPr lang="th-TH" sz="3200" dirty="0" err="1">
                <a:solidFill>
                  <a:schemeClr val="bg1"/>
                </a:solidFill>
                <a:latin typeface="DilleniaUPC" panose="02020603050405020304" pitchFamily="18" charset="-34"/>
              </a:rPr>
              <a:t>ทันตแพทย์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เฉพาะทางกลุ่มผู้เชี่ยวชาญ หรือกลุ่มการศึกษาต่อสายวิชาชีพ (</a:t>
            </a:r>
            <a:r>
              <a:rPr lang="en-US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residency training</a:t>
            </a:r>
            <a:r>
              <a:rPr lang="th-TH" sz="3200" dirty="0">
                <a:solidFill>
                  <a:schemeClr val="bg1"/>
                </a:solidFill>
                <a:latin typeface="DilleniaUPC" panose="02020603050405020304" pitchFamily="18" charset="-34"/>
              </a:rPr>
              <a:t>)  อย่างน้อย ๑ แห่ง ในระดับภาคหรือในเขตสุขภาพ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52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images6.content-hca.com/commimg/myhotcourses/blog/post/myhc_65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443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395536" y="980728"/>
            <a:ext cx="8360985" cy="2016224"/>
          </a:xfrm>
          <a:solidFill>
            <a:schemeClr val="accent6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การวิเคราะห์</a:t>
            </a:r>
            <a:br>
              <a:rPr 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การศึกษาต่อเนื่องของหน่วยงานบริการ</a:t>
            </a:r>
            <a:br>
              <a:rPr 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สำนักงานปลัดกระทรวงสาธารณสุข</a:t>
            </a:r>
            <a:endParaRPr lang="th-TH" sz="4800" dirty="0">
              <a:solidFill>
                <a:schemeClr val="bg1"/>
              </a:solidFill>
            </a:endParaRPr>
          </a:p>
        </p:txBody>
      </p:sp>
      <p:grpSp>
        <p:nvGrpSpPr>
          <p:cNvPr id="6" name="Group 3"/>
          <p:cNvGrpSpPr/>
          <p:nvPr/>
        </p:nvGrpSpPr>
        <p:grpSpPr>
          <a:xfrm>
            <a:off x="251521" y="4725144"/>
            <a:ext cx="8712968" cy="1892424"/>
            <a:chOff x="193861" y="5029200"/>
            <a:chExt cx="8873939" cy="1676400"/>
          </a:xfrm>
        </p:grpSpPr>
        <p:pic>
          <p:nvPicPr>
            <p:cNvPr id="7" name="Picture Placeholder 12" descr="IMG_0282.JPG"/>
            <p:cNvPicPr>
              <a:picLocks noChangeAspect="1"/>
            </p:cNvPicPr>
            <p:nvPr/>
          </p:nvPicPr>
          <p:blipFill>
            <a:blip r:embed="rId3" cstate="print"/>
            <a:srcRect t="27407" b="27407"/>
            <a:stretch>
              <a:fillRect/>
            </a:stretch>
          </p:blipFill>
          <p:spPr>
            <a:xfrm>
              <a:off x="6957976" y="5047881"/>
              <a:ext cx="2109824" cy="1657719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25320" y="5029200"/>
              <a:ext cx="2213680" cy="1643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71600" y="5029200"/>
              <a:ext cx="1828800" cy="1616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Placeholder 4" descr="08.jpg"/>
            <p:cNvPicPr>
              <a:picLocks noChangeAspect="1"/>
            </p:cNvPicPr>
            <p:nvPr/>
          </p:nvPicPr>
          <p:blipFill>
            <a:blip r:embed="rId6" cstate="print"/>
            <a:srcRect l="22894" r="22894"/>
            <a:stretch>
              <a:fillRect/>
            </a:stretch>
          </p:blipFill>
          <p:spPr>
            <a:xfrm>
              <a:off x="193861" y="5029200"/>
              <a:ext cx="1177739" cy="1619322"/>
            </a:xfrm>
            <a:prstGeom prst="rect">
              <a:avLst/>
            </a:prstGeom>
          </p:spPr>
        </p:pic>
        <p:pic>
          <p:nvPicPr>
            <p:cNvPr id="11" name="Picture 13" descr="fati.png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28975" y="5047888"/>
              <a:ext cx="1800225" cy="1643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8" name="Picture 4" descr="https://encrypted-tbn0.gstatic.com/images?q=tbn:ANd9GcR1sCEbyAHLRJHY6ui6gSJd8gwcN0thfcTFIkporTqBvgpzJP59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419111" y="-1422159"/>
            <a:ext cx="305779" cy="9144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904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787032"/>
              </p:ext>
            </p:extLst>
          </p:nvPr>
        </p:nvGraphicFramePr>
        <p:xfrm>
          <a:off x="179511" y="1052736"/>
          <a:ext cx="8784977" cy="45259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3048"/>
                <a:gridCol w="623048"/>
                <a:gridCol w="623048"/>
                <a:gridCol w="623048"/>
                <a:gridCol w="502333"/>
                <a:gridCol w="623048"/>
                <a:gridCol w="502333"/>
                <a:gridCol w="502333"/>
                <a:gridCol w="502333"/>
                <a:gridCol w="603577"/>
                <a:gridCol w="603577"/>
                <a:gridCol w="603577"/>
                <a:gridCol w="603577"/>
                <a:gridCol w="681459"/>
                <a:gridCol w="564638"/>
              </a:tblGrid>
              <a:tr h="35092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เขต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198" marR="7198" marT="719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กรอบ </a:t>
                      </a:r>
                      <a:r>
                        <a:rPr lang="en-US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MAX (100%)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198" marR="7198" marT="7198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จำนวนที่มีอยู่จริง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198" marR="7198" marT="7198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ส่วนขาดจาก</a:t>
                      </a:r>
                      <a:r>
                        <a:rPr lang="en-US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FTE(MAX)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198" marR="7198" marT="7198" marB="0" vert="vert27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ส่วนขาด ทพ.ฉท.(</a:t>
                      </a:r>
                      <a:r>
                        <a:rPr lang="en-US" sz="16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MAX)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198" marR="7198" marT="7198" marB="0" vert="vert27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% </a:t>
                      </a:r>
                      <a:r>
                        <a:rPr lang="th-TH" sz="16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ทพ</a:t>
                      </a:r>
                      <a:r>
                        <a:rPr lang="th-TH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.</a:t>
                      </a:r>
                      <a:r>
                        <a:rPr lang="th-TH" sz="16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เทียบ</a:t>
                      </a:r>
                    </a:p>
                    <a:p>
                      <a:pPr algn="ctr" fontAlgn="ctr"/>
                      <a:r>
                        <a:rPr lang="th-TH" sz="16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กรอบ</a:t>
                      </a:r>
                      <a:r>
                        <a:rPr lang="en-US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FTE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198" marR="7198" marT="7198" marB="0" vert="vert27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% </a:t>
                      </a:r>
                      <a:r>
                        <a:rPr lang="th-TH" sz="16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ฉท</a:t>
                      </a:r>
                      <a:r>
                        <a:rPr lang="th-TH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.</a:t>
                      </a:r>
                      <a:r>
                        <a:rPr lang="th-TH" sz="16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เทียบ</a:t>
                      </a:r>
                    </a:p>
                    <a:p>
                      <a:pPr algn="ctr" fontAlgn="ctr"/>
                      <a:r>
                        <a:rPr lang="th-TH" sz="16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</a:t>
                      </a:r>
                      <a:r>
                        <a:rPr lang="th-TH" sz="16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อบฉท</a:t>
                      </a:r>
                      <a:r>
                        <a:rPr lang="th-TH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.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198" marR="7198" marT="7198" marB="0" vert="vert27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% Ac </a:t>
                      </a:r>
                      <a:r>
                        <a:rPr lang="th-TH" sz="16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เทียบ</a:t>
                      </a:r>
                    </a:p>
                    <a:p>
                      <a:pPr algn="ctr" fontAlgn="b"/>
                      <a:r>
                        <a:rPr lang="th-TH" sz="16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</a:t>
                      </a:r>
                      <a:r>
                        <a:rPr lang="th-TH" sz="16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อบฉท</a:t>
                      </a:r>
                      <a:r>
                        <a:rPr lang="th-TH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.</a:t>
                      </a:r>
                      <a:r>
                        <a:rPr lang="en-US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Ac</a:t>
                      </a:r>
                      <a:endParaRPr lang="en-US" sz="16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198" marR="7198" marT="7198" marB="0" vert="vert27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% Res </a:t>
                      </a:r>
                      <a:r>
                        <a:rPr lang="th-TH" sz="16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เทียบ</a:t>
                      </a:r>
                    </a:p>
                    <a:p>
                      <a:pPr algn="ctr" fontAlgn="b"/>
                      <a:r>
                        <a:rPr lang="th-TH" sz="16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</a:t>
                      </a:r>
                      <a:r>
                        <a:rPr lang="th-TH" sz="16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อบฉท</a:t>
                      </a:r>
                      <a:r>
                        <a:rPr lang="th-TH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.</a:t>
                      </a:r>
                      <a:r>
                        <a:rPr lang="en-US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Res</a:t>
                      </a:r>
                      <a:endParaRPr lang="en-US" sz="16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198" marR="7198" marT="7198" marB="0" vert="vert27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997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กรอบ </a:t>
                      </a:r>
                      <a:r>
                        <a:rPr lang="en-US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FTE</a:t>
                      </a:r>
                      <a:endParaRPr lang="en-US" sz="16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198" marR="7198" marT="7198" marB="0" vert="vert27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6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กรอบ ฉพ</a:t>
                      </a:r>
                      <a:endParaRPr lang="th-TH" sz="1600" b="0" i="0" u="none" strike="noStrike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198" marR="7198" marT="7198" marB="0" vert="vert27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กรอบ </a:t>
                      </a:r>
                      <a:r>
                        <a:rPr lang="en-US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academic</a:t>
                      </a:r>
                      <a:endParaRPr lang="en-US" sz="16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198" marR="7198" marT="7198" marB="0" vert="vert27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กรอบ </a:t>
                      </a:r>
                      <a:r>
                        <a:rPr lang="en-US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residency</a:t>
                      </a:r>
                      <a:endParaRPr lang="en-US" sz="16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198" marR="7198" marT="7198" marB="0" vert="vert27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ทั้งหมด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198" marR="7198" marT="7198" marB="0" vert="vert27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6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ฉท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198" marR="7198" marT="7198" marB="0" vert="vert27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Academic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198" marR="7198" marT="7198" marB="0" vert="vert27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residency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198" marR="7198" marT="7198" marB="0" vert="vert27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19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770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495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337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158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524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122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60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62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246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373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68.1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24.6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17.8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39.2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519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405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266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172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94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267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62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138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204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66.0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23.3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17.4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34.0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519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414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263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186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77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247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167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224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59.7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14.8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8.6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29.9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519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607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398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256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142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416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110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72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191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288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68.5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27.6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14.8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50.7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19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652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435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265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170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460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127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85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192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308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70.6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29.2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15.8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50.0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19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582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399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241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158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386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97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69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196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302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66.3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24.3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11.6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43.7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519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677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430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301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129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321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77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356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353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47.4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17.9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14.3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26.4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519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645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395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284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111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312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333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353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48.4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10.6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7.7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18.0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519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745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494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325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169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401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79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57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344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415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53.8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16.0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6.8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33.7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519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10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556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345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248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97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257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299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307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46.3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11.0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4.4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27.8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519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597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393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261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132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392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84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61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205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309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65.7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21.4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8.8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46.2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519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12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600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382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254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128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375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79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56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225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303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62.5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20.7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9.1</a:t>
                      </a:r>
                      <a:endParaRPr lang="en-US" sz="1600" b="0" i="0" u="none" strike="noStrike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43.8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5194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</a:rPr>
                        <a:t>รวม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7,248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4,695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3,130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1,565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4,358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956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358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598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2,890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3,739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60.1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20.4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11.4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38.2</a:t>
                      </a:r>
                      <a:endParaRPr lang="en-US" sz="16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7198" marR="7198" marT="7198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4" name="ลูกศรเชื่อมต่อแบบตรง 3"/>
          <p:cNvCxnSpPr/>
          <p:nvPr/>
        </p:nvCxnSpPr>
        <p:spPr>
          <a:xfrm>
            <a:off x="1547664" y="5661248"/>
            <a:ext cx="0" cy="576064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ลูกศรเชื่อมต่อแบบตรง 4"/>
          <p:cNvCxnSpPr/>
          <p:nvPr/>
        </p:nvCxnSpPr>
        <p:spPr>
          <a:xfrm>
            <a:off x="3779912" y="5678016"/>
            <a:ext cx="0" cy="576064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ลูกศรเชื่อมต่อแบบตรง 5"/>
          <p:cNvCxnSpPr/>
          <p:nvPr/>
        </p:nvCxnSpPr>
        <p:spPr>
          <a:xfrm>
            <a:off x="5796136" y="5678016"/>
            <a:ext cx="0" cy="576064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ลูกศรเชื่อมต่อแบบตรง 6"/>
          <p:cNvCxnSpPr/>
          <p:nvPr/>
        </p:nvCxnSpPr>
        <p:spPr>
          <a:xfrm>
            <a:off x="2123728" y="5813648"/>
            <a:ext cx="0" cy="576064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ลูกศรเชื่อมต่อแบบตรง 7"/>
          <p:cNvCxnSpPr/>
          <p:nvPr/>
        </p:nvCxnSpPr>
        <p:spPr>
          <a:xfrm>
            <a:off x="6372200" y="5807605"/>
            <a:ext cx="0" cy="576064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ลูกศรเชื่อมต่อแบบตรง 8"/>
          <p:cNvCxnSpPr/>
          <p:nvPr/>
        </p:nvCxnSpPr>
        <p:spPr>
          <a:xfrm>
            <a:off x="4355976" y="5807605"/>
            <a:ext cx="0" cy="576064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43608" y="260648"/>
            <a:ext cx="7200800" cy="58477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itchFamily="34" charset="-34"/>
              </a:rPr>
              <a:t>การ</a:t>
            </a: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</a:rPr>
              <a:t>วิเคราะห์จำนวน</a:t>
            </a:r>
            <a:r>
              <a:rPr lang="th-TH" sz="3200" b="1" dirty="0" err="1" smtClean="0">
                <a:solidFill>
                  <a:schemeClr val="bg1"/>
                </a:solidFill>
                <a:latin typeface="TH SarabunPSK" pitchFamily="34" charset="-34"/>
              </a:rPr>
              <a:t>ทันตแพทย์</a:t>
            </a: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</a:rPr>
              <a:t>เฉพาะทางจำแนกตามเขต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94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973191"/>
              </p:ext>
            </p:extLst>
          </p:nvPr>
        </p:nvGraphicFramePr>
        <p:xfrm>
          <a:off x="179512" y="951506"/>
          <a:ext cx="8784973" cy="55738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075"/>
                <a:gridCol w="391445"/>
                <a:gridCol w="448421"/>
                <a:gridCol w="448421"/>
                <a:gridCol w="448421"/>
                <a:gridCol w="448421"/>
                <a:gridCol w="448421"/>
                <a:gridCol w="448421"/>
                <a:gridCol w="448421"/>
                <a:gridCol w="448421"/>
                <a:gridCol w="448421"/>
                <a:gridCol w="509569"/>
                <a:gridCol w="509569"/>
                <a:gridCol w="448421"/>
                <a:gridCol w="448421"/>
                <a:gridCol w="448421"/>
                <a:gridCol w="448421"/>
                <a:gridCol w="448421"/>
                <a:gridCol w="448421"/>
              </a:tblGrid>
              <a:tr h="52672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</a:rPr>
                        <a:t>เขต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ทันตก</a:t>
                      </a:r>
                      <a:r>
                        <a:rPr lang="th-TH" sz="18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รรม</a:t>
                      </a:r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ทั่วไป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  <a:p>
                      <a:pPr algn="ctr" fontAlgn="t"/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503" marR="6503" marT="6503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วิทยาเอ็นโด</a:t>
                      </a:r>
                      <a:r>
                        <a:rPr lang="th-TH" sz="18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ดอนต์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  <a:p>
                      <a:pPr algn="ctr" fontAlgn="t"/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503" marR="6503" marT="6503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ท้นกรรมประดิษฐ์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  <a:p>
                      <a:pPr algn="ctr" fontAlgn="t"/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503" marR="6503" marT="6503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ทันตก</a:t>
                      </a:r>
                      <a:r>
                        <a:rPr lang="th-TH" sz="18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รรม</a:t>
                      </a:r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สำหรับเด็ก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  <a:p>
                      <a:pPr algn="ctr" fontAlgn="t"/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503" marR="6503" marT="6503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ปริทันต</a:t>
                      </a:r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วิทยา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  <a:p>
                      <a:pPr algn="ctr" fontAlgn="t"/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503" marR="6503" marT="6503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ศัลย์</a:t>
                      </a:r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ช่องปาก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  <a:p>
                      <a:pPr algn="ctr" fontAlgn="t"/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503" marR="6503" marT="6503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ทันตก</a:t>
                      </a:r>
                      <a:r>
                        <a:rPr lang="th-TH" sz="18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รรม</a:t>
                      </a:r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หัตถการ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  <a:p>
                      <a:pPr algn="ctr" fontAlgn="t"/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503" marR="6503" marT="6503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ทันตก</a:t>
                      </a:r>
                      <a:r>
                        <a:rPr lang="th-TH" sz="18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รรม</a:t>
                      </a:r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จัดฟัน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  <a:p>
                      <a:pPr algn="ctr" fontAlgn="t"/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503" marR="6503" marT="6503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พิเคราะห์โรค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  <a:p>
                      <a:pPr algn="ctr" fontAlgn="t"/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503" marR="6503" marT="6503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/>
                </a:tc>
              </a:tr>
              <a:tr h="81285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Academic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vert="vert27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residency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vert="vert27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Academic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vert="vert27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residency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vert="vert27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Academic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vert="vert27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residency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vert="vert27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Academic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vert="vert27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residency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vert="vert27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Academic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vert="vert27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residency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vert="vert27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Academic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vert="vert27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residency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vert="vert27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Academic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vert="vert27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residency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vert="vert27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Academic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vert="vert27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residency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vert="vert27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Academic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vert="vert27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residency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vert="vert270" anchor="ctr"/>
                </a:tc>
              </a:tr>
              <a:tr h="2275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21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</a:tr>
              <a:tr h="2275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</a:tr>
              <a:tr h="2275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</a:tr>
              <a:tr h="2275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</a:tr>
              <a:tr h="2275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</a:tr>
              <a:tr h="2275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</a:tr>
              <a:tr h="2275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</a:tr>
              <a:tr h="2275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</a:tr>
              <a:tr h="2275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</a:tr>
              <a:tr h="2275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10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</a:tr>
              <a:tr h="2275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</a:tr>
              <a:tr h="2275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12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</a:tr>
              <a:tr h="227599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</a:rPr>
                        <a:t>รวม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97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71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61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179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90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</a:tr>
              <a:tr h="22759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effectLst/>
                        <a:latin typeface="TH SarabunPSK"/>
                      </a:endParaRPr>
                    </a:p>
                  </a:txBody>
                  <a:tcPr marL="6503" marR="6503" marT="650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503" marR="6503" marT="6503" marB="0" anchor="ctr"/>
                </a:tc>
              </a:tr>
            </a:tbl>
          </a:graphicData>
        </a:graphic>
      </p:graphicFrame>
      <p:sp>
        <p:nvSpPr>
          <p:cNvPr id="3" name="สี่เหลี่ยมผืนผ้า 2"/>
          <p:cNvSpPr/>
          <p:nvPr/>
        </p:nvSpPr>
        <p:spPr>
          <a:xfrm>
            <a:off x="827584" y="951506"/>
            <a:ext cx="864096" cy="554461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2627784" y="951506"/>
            <a:ext cx="864096" cy="554461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427984" y="951506"/>
            <a:ext cx="864096" cy="554461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300192" y="955843"/>
            <a:ext cx="864096" cy="554461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8100392" y="955843"/>
            <a:ext cx="864096" cy="554461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79512" y="260648"/>
            <a:ext cx="8784976" cy="58477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itchFamily="34" charset="-34"/>
              </a:rPr>
              <a:t>การ</a:t>
            </a: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</a:rPr>
              <a:t>วิเคราะห์จำนวน</a:t>
            </a:r>
            <a:r>
              <a:rPr lang="th-TH" sz="3200" b="1" dirty="0" err="1" smtClean="0">
                <a:solidFill>
                  <a:schemeClr val="bg1"/>
                </a:solidFill>
                <a:latin typeface="TH SarabunPSK" pitchFamily="34" charset="-34"/>
              </a:rPr>
              <a:t>ทันตแพทย์</a:t>
            </a: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</a:rPr>
              <a:t>เฉพาะทางแต่ละสาขาจำแนกตามเขต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39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76839"/>
            <a:ext cx="8640960" cy="58477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</a:rPr>
              <a:t>ตัวอย่างการ</a:t>
            </a: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</a:rPr>
              <a:t>วิเคราะห์จำนวน</a:t>
            </a:r>
            <a:r>
              <a:rPr lang="th-TH" sz="3200" b="1" dirty="0" err="1" smtClean="0">
                <a:solidFill>
                  <a:schemeClr val="bg1"/>
                </a:solidFill>
                <a:latin typeface="TH SarabunPSK" pitchFamily="34" charset="-34"/>
              </a:rPr>
              <a:t>ทันตแพทย์</a:t>
            </a: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</a:rPr>
              <a:t>เฉพาะ</a:t>
            </a: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</a:rPr>
              <a:t>ทางตามจังหวัด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7377207"/>
              </p:ext>
            </p:extLst>
          </p:nvPr>
        </p:nvGraphicFramePr>
        <p:xfrm>
          <a:off x="251523" y="789660"/>
          <a:ext cx="8640954" cy="59101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5689"/>
                <a:gridCol w="992460"/>
                <a:gridCol w="535341"/>
                <a:gridCol w="634496"/>
                <a:gridCol w="634496"/>
                <a:gridCol w="634496"/>
                <a:gridCol w="634496"/>
                <a:gridCol w="634496"/>
                <a:gridCol w="513500"/>
                <a:gridCol w="513500"/>
                <a:gridCol w="634496"/>
                <a:gridCol w="634496"/>
                <a:gridCol w="634496"/>
                <a:gridCol w="634496"/>
              </a:tblGrid>
              <a:tr h="1740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cs typeface="+mn-cs"/>
                        </a:rPr>
                        <a:t>เขต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cs typeface="+mn-cs"/>
                        </a:rPr>
                        <a:t>จังหวัด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กรอบ </a:t>
                      </a:r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MAX (100%)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จำนวนที่มีอยู่จริง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% </a:t>
                      </a:r>
                      <a:r>
                        <a:rPr lang="th-TH" sz="18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ทพ</a:t>
                      </a:r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.</a:t>
                      </a:r>
                      <a:r>
                        <a:rPr lang="th-TH" sz="18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เทียบ</a:t>
                      </a:r>
                    </a:p>
                    <a:p>
                      <a:pPr algn="ctr" fontAlgn="ctr"/>
                      <a:r>
                        <a:rPr lang="th-TH" sz="18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กรอบ</a:t>
                      </a:r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FTE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5803" marR="5803" marT="5803" marB="0" vert="vert27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% </a:t>
                      </a:r>
                      <a:r>
                        <a:rPr lang="th-TH" sz="18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ฉท</a:t>
                      </a:r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.</a:t>
                      </a:r>
                      <a:r>
                        <a:rPr lang="th-TH" sz="18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เทียบ</a:t>
                      </a:r>
                    </a:p>
                    <a:p>
                      <a:pPr algn="ctr" fontAlgn="ctr"/>
                      <a:r>
                        <a:rPr lang="th-TH" sz="18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</a:t>
                      </a:r>
                      <a:r>
                        <a:rPr lang="th-TH" sz="18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อบฉท</a:t>
                      </a:r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.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5803" marR="5803" marT="5803" marB="0" vert="vert27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% Ac </a:t>
                      </a:r>
                      <a:r>
                        <a:rPr lang="th-TH" sz="18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เทียบ</a:t>
                      </a:r>
                    </a:p>
                    <a:p>
                      <a:pPr algn="ctr" fontAlgn="b"/>
                      <a:r>
                        <a:rPr lang="th-TH" sz="18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</a:t>
                      </a:r>
                      <a:r>
                        <a:rPr lang="th-TH" sz="18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อบฉท</a:t>
                      </a:r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.</a:t>
                      </a:r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Ac</a:t>
                      </a:r>
                      <a:endParaRPr lang="en-US" sz="18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5803" marR="5803" marT="5803" marB="0" vert="vert27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% Res </a:t>
                      </a:r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เทียบกรอบ</a:t>
                      </a:r>
                      <a:r>
                        <a:rPr lang="th-TH" sz="18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ฉท</a:t>
                      </a:r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.</a:t>
                      </a:r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Res</a:t>
                      </a:r>
                      <a:endParaRPr lang="en-US" sz="18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5803" marR="5803" marT="5803" marB="0" vert="vert270" anchor="b"/>
                </a:tc>
              </a:tr>
              <a:tr h="9430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กรอบ </a:t>
                      </a:r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FTE</a:t>
                      </a:r>
                      <a:endParaRPr lang="en-US" sz="18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5803" marR="5803" marT="5803" marB="0" vert="vert27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กรอบ </a:t>
                      </a:r>
                      <a:r>
                        <a:rPr lang="th-TH" sz="18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ฉพ</a:t>
                      </a:r>
                      <a:endParaRPr lang="th-TH" sz="18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5803" marR="5803" marT="5803" marB="0" vert="vert27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กรอบ </a:t>
                      </a:r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academic</a:t>
                      </a:r>
                      <a:endParaRPr lang="en-US" sz="18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5803" marR="5803" marT="5803" marB="0" vert="vert27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กรอบ </a:t>
                      </a:r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residency</a:t>
                      </a:r>
                      <a:endParaRPr lang="en-US" sz="18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5803" marR="5803" marT="5803" marB="0" vert="vert27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ทั้งหมด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5803" marR="5803" marT="5803" marB="0" vert="vert27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ฉท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5803" marR="5803" marT="5803" marB="0" vert="vert27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Academic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5803" marR="5803" marT="5803" marB="0" vert="vert27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residency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5803" marR="5803" marT="5803" marB="0" vert="vert27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790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cs typeface="+mn-cs"/>
                        </a:rPr>
                        <a:t>รวม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u="none" strike="noStrike">
                          <a:effectLst/>
                          <a:cs typeface="+mn-cs"/>
                        </a:rPr>
                        <a:t>7248</a:t>
                      </a:r>
                      <a:endParaRPr lang="en-US" sz="1800" b="0" i="0" u="none" strike="noStrike">
                        <a:effectLst/>
                        <a:latin typeface="Cordia New"/>
                        <a:cs typeface="+mn-cs"/>
                      </a:endParaRPr>
                    </a:p>
                  </a:txBody>
                  <a:tcPr marL="5803" marR="5803" marT="5803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u="none" strike="noStrike" dirty="0">
                          <a:effectLst/>
                          <a:cs typeface="+mn-cs"/>
                        </a:rPr>
                        <a:t>4695</a:t>
                      </a:r>
                      <a:endParaRPr lang="en-US" sz="1800" b="0" i="0" u="none" strike="noStrike" dirty="0">
                        <a:effectLst/>
                        <a:latin typeface="Cordia New"/>
                        <a:cs typeface="+mn-cs"/>
                      </a:endParaRPr>
                    </a:p>
                  </a:txBody>
                  <a:tcPr marL="5803" marR="5803" marT="5803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u="none" strike="noStrike" dirty="0">
                          <a:effectLst/>
                          <a:cs typeface="+mn-cs"/>
                        </a:rPr>
                        <a:t>3130</a:t>
                      </a:r>
                      <a:endParaRPr lang="en-US" sz="1800" b="0" i="0" u="none" strike="noStrike" dirty="0">
                        <a:effectLst/>
                        <a:latin typeface="Cordia New"/>
                        <a:cs typeface="+mn-cs"/>
                      </a:endParaRPr>
                    </a:p>
                  </a:txBody>
                  <a:tcPr marL="5803" marR="5803" marT="5803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u="none" strike="noStrike" dirty="0">
                          <a:effectLst/>
                          <a:cs typeface="+mn-cs"/>
                        </a:rPr>
                        <a:t>1565</a:t>
                      </a:r>
                      <a:endParaRPr lang="en-US" sz="1800" b="0" i="0" u="none" strike="noStrike" dirty="0">
                        <a:effectLst/>
                        <a:latin typeface="Cordia New"/>
                        <a:cs typeface="+mn-cs"/>
                      </a:endParaRPr>
                    </a:p>
                  </a:txBody>
                  <a:tcPr marL="5803" marR="5803" marT="5803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u="none" strike="noStrike" dirty="0">
                          <a:effectLst/>
                          <a:cs typeface="+mn-cs"/>
                        </a:rPr>
                        <a:t>4358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  <a:cs typeface="+mn-cs"/>
                      </a:endParaRPr>
                    </a:p>
                  </a:txBody>
                  <a:tcPr marL="5803" marR="5803" marT="5803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u="none" strike="noStrike" dirty="0">
                          <a:effectLst/>
                          <a:cs typeface="+mn-cs"/>
                        </a:rPr>
                        <a:t>956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  <a:cs typeface="+mn-cs"/>
                      </a:endParaRPr>
                    </a:p>
                  </a:txBody>
                  <a:tcPr marL="5803" marR="5803" marT="5803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u="none" strike="noStrike" dirty="0">
                          <a:effectLst/>
                          <a:cs typeface="+mn-cs"/>
                        </a:rPr>
                        <a:t>358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  <a:cs typeface="+mn-cs"/>
                      </a:endParaRPr>
                    </a:p>
                  </a:txBody>
                  <a:tcPr marL="5803" marR="5803" marT="5803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u="none" strike="noStrike" dirty="0">
                          <a:effectLst/>
                          <a:cs typeface="+mn-cs"/>
                        </a:rPr>
                        <a:t>598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  <a:cs typeface="+mn-cs"/>
                      </a:endParaRPr>
                    </a:p>
                  </a:txBody>
                  <a:tcPr marL="5803" marR="5803" marT="5803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cs typeface="+mn-cs"/>
                        </a:rPr>
                        <a:t>60.1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  <a:cs typeface="+mn-cs"/>
                      </a:endParaRPr>
                    </a:p>
                  </a:txBody>
                  <a:tcPr marL="5803" marR="5803" marT="580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cs typeface="+mn-cs"/>
                        </a:rPr>
                        <a:t>20.4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  <a:cs typeface="+mn-cs"/>
                      </a:endParaRPr>
                    </a:p>
                  </a:txBody>
                  <a:tcPr marL="5803" marR="5803" marT="5803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11.4</a:t>
                      </a:r>
                      <a:endParaRPr lang="en-US" sz="1800" b="0" i="0" u="none" strike="noStrike" dirty="0">
                        <a:effectLst/>
                        <a:latin typeface="Cordia New"/>
                        <a:cs typeface="+mn-cs"/>
                      </a:endParaRPr>
                    </a:p>
                  </a:txBody>
                  <a:tcPr marL="5803" marR="5803" marT="5803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38.2</a:t>
                      </a:r>
                      <a:endParaRPr lang="en-US" sz="1800" b="0" i="0" u="none" strike="noStrike" dirty="0">
                        <a:effectLst/>
                        <a:latin typeface="Cordia New"/>
                        <a:cs typeface="+mn-cs"/>
                      </a:endParaRPr>
                    </a:p>
                  </a:txBody>
                  <a:tcPr marL="5803" marR="5803" marT="5803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030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 dirty="0">
                          <a:effectLst/>
                          <a:cs typeface="+mn-cs"/>
                        </a:rPr>
                        <a:t>เชียงราย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158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109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65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44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108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32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19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68.4</a:t>
                      </a:r>
                      <a:endParaRPr lang="en-US" sz="1800" b="0" i="0" u="none" strike="noStrike" dirty="0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29.4</a:t>
                      </a:r>
                      <a:endParaRPr lang="en-US" sz="1800" b="0" i="0" u="none" strike="noStrike" dirty="0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20.0</a:t>
                      </a:r>
                      <a:endParaRPr lang="en-US" sz="1800" b="0" i="0" u="none" strike="noStrike" dirty="0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43.2</a:t>
                      </a:r>
                      <a:endParaRPr lang="en-US" sz="1800" b="0" i="0" u="none" strike="noStrike" dirty="0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</a:tr>
              <a:tr h="208891"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>
                          <a:effectLst/>
                          <a:cs typeface="+mn-cs"/>
                        </a:rPr>
                        <a:t>ลำพูน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49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30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21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42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85.7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46.7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19.0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111.1</a:t>
                      </a:r>
                      <a:endParaRPr lang="en-US" sz="1800" b="0" i="0" u="none" strike="noStrike" dirty="0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71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cs typeface="+mn-cs"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>
                          <a:effectLst/>
                          <a:cs typeface="+mn-cs"/>
                        </a:rPr>
                        <a:t>เพชรบูรณ์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83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55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36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53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63.9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23.6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11.1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47.4</a:t>
                      </a:r>
                      <a:endParaRPr lang="en-US" sz="1800" b="0" i="0" u="none" strike="noStrike" dirty="0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</a:tr>
              <a:tr h="2088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cs typeface="+mn-cs"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>
                          <a:effectLst/>
                          <a:cs typeface="+mn-cs"/>
                        </a:rPr>
                        <a:t>อุตรดิตถ์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57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38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25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51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89.5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31.6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36.0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23.1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</a:tr>
              <a:tr h="3771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cs typeface="+mn-cs"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>
                          <a:effectLst/>
                          <a:cs typeface="+mn-cs"/>
                        </a:rPr>
                        <a:t>กำแพงเพชร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84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51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36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52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61.9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15.7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16.7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13.3</a:t>
                      </a:r>
                      <a:endParaRPr lang="en-US" sz="1800" b="0" i="0" u="none" strike="noStrike" dirty="0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030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cs typeface="+mn-cs"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>
                          <a:effectLst/>
                          <a:cs typeface="+mn-cs"/>
                        </a:rPr>
                        <a:t>ชัยนาท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55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32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25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38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69.1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25.0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8.0</a:t>
                      </a:r>
                      <a:endParaRPr lang="en-US" sz="1800" b="0" i="0" u="none" strike="noStrike" dirty="0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85.7</a:t>
                      </a:r>
                      <a:endParaRPr lang="en-US" sz="1800" b="0" i="0" u="none" strike="noStrike" dirty="0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</a:tr>
              <a:tr h="2030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cs typeface="+mn-cs"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>
                          <a:effectLst/>
                          <a:cs typeface="+mn-cs"/>
                        </a:rPr>
                        <a:t>ปทุมธานี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76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43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33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61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80.3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37.2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15.2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110.0</a:t>
                      </a:r>
                      <a:endParaRPr lang="en-US" sz="1800" b="0" i="0" u="none" strike="noStrike" dirty="0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03088"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>
                          <a:effectLst/>
                          <a:cs typeface="+mn-cs"/>
                        </a:rPr>
                        <a:t>ลพบุรี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76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45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31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51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45.9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14.5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6.7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25.8</a:t>
                      </a:r>
                      <a:endParaRPr lang="en-US" sz="1800" b="0" i="0" u="none" strike="noStrike" dirty="0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</a:tr>
              <a:tr h="208891"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>
                          <a:effectLst/>
                          <a:cs typeface="+mn-cs"/>
                        </a:rPr>
                        <a:t>อ่างทอง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43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27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31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72.1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40.7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10.5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112.5</a:t>
                      </a:r>
                      <a:endParaRPr lang="en-US" sz="1800" b="0" i="0" u="none" strike="noStrike" dirty="0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71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cs typeface="+mn-cs"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>
                          <a:effectLst/>
                          <a:cs typeface="+mn-cs"/>
                        </a:rPr>
                        <a:t>ประจวบคีรีขันธ์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78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51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32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43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55.1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21.6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6.3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47.4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</a:tr>
              <a:tr h="203088"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>
                          <a:effectLst/>
                          <a:cs typeface="+mn-cs"/>
                        </a:rPr>
                        <a:t>เพชรบุรี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59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35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25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46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78.0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48.6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12.0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140.0</a:t>
                      </a:r>
                      <a:endParaRPr lang="en-US" sz="1800" b="0" i="0" u="none" strike="noStrike" dirty="0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71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cs typeface="+mn-cs"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>
                          <a:effectLst/>
                          <a:cs typeface="+mn-cs"/>
                        </a:rPr>
                        <a:t>สมุทรสาคร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27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22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44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163.0</a:t>
                      </a:r>
                      <a:endParaRPr lang="en-US" sz="1800" b="0" i="0" u="none" strike="noStrike" dirty="0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77.3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44.4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100.0</a:t>
                      </a:r>
                      <a:endParaRPr lang="en-US" sz="1800" b="0" i="0" u="none" strike="noStrike" dirty="0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71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cs typeface="+mn-cs"/>
                        </a:rPr>
                        <a:t>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>
                          <a:effectLst/>
                          <a:cs typeface="+mn-cs"/>
                        </a:rPr>
                        <a:t>ฉะเชิงเทรา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76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47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33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64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13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84.2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31.9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6.1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cs typeface="+mn-cs"/>
                        </a:rPr>
                        <a:t>92.9</a:t>
                      </a:r>
                      <a:endParaRPr lang="en-US" sz="1800" b="0" i="0" u="none" strike="noStrike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/>
                </a:tc>
              </a:tr>
              <a:tr h="203088"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 dirty="0">
                          <a:effectLst/>
                          <a:cs typeface="+mn-cs"/>
                        </a:rPr>
                        <a:t>ตราด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35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22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17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15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42.9</a:t>
                      </a:r>
                      <a:endParaRPr lang="en-US" sz="1800" b="0" i="0" u="none" strike="noStrike" dirty="0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4.5</a:t>
                      </a:r>
                      <a:endParaRPr lang="en-US" sz="1800" b="0" i="0" u="none" strike="noStrike" dirty="0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5.9</a:t>
                      </a:r>
                      <a:endParaRPr lang="en-US" sz="1800" b="0" i="0" u="none" strike="noStrike" dirty="0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cs typeface="+mn-cs"/>
                        </a:rPr>
                        <a:t>0.0</a:t>
                      </a:r>
                      <a:endParaRPr lang="en-US" sz="1800" b="0" i="0" u="none" strike="noStrike" dirty="0">
                        <a:effectLst/>
                        <a:latin typeface="TH SarabunPSK"/>
                        <a:cs typeface="+mn-cs"/>
                      </a:endParaRPr>
                    </a:p>
                  </a:txBody>
                  <a:tcPr marL="5803" marR="5803" marT="5803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สี่เหลี่ยมผืนผ้า 5"/>
          <p:cNvSpPr/>
          <p:nvPr/>
        </p:nvSpPr>
        <p:spPr>
          <a:xfrm>
            <a:off x="6372200" y="661614"/>
            <a:ext cx="2520280" cy="607975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691680" y="672557"/>
            <a:ext cx="2376264" cy="607975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39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0" y="173946"/>
            <a:ext cx="8424936" cy="58477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</a:rPr>
              <a:t>ตัวอย่างการ</a:t>
            </a: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</a:rPr>
              <a:t>วิเคราะห์จำนวน</a:t>
            </a:r>
            <a:r>
              <a:rPr lang="th-TH" sz="3200" b="1" dirty="0" err="1" smtClean="0">
                <a:solidFill>
                  <a:schemeClr val="bg1"/>
                </a:solidFill>
                <a:latin typeface="TH SarabunPSK" pitchFamily="34" charset="-34"/>
              </a:rPr>
              <a:t>ทันตแพทย์</a:t>
            </a: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</a:rPr>
              <a:t>เฉพาะ</a:t>
            </a: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</a:rPr>
              <a:t>ทางตามจังหวัด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266889"/>
              </p:ext>
            </p:extLst>
          </p:nvPr>
        </p:nvGraphicFramePr>
        <p:xfrm>
          <a:off x="395528" y="750010"/>
          <a:ext cx="8424944" cy="57221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058"/>
                <a:gridCol w="114577"/>
                <a:gridCol w="677517"/>
                <a:gridCol w="559753"/>
                <a:gridCol w="618635"/>
                <a:gridCol w="618635"/>
                <a:gridCol w="618635"/>
                <a:gridCol w="618635"/>
                <a:gridCol w="618635"/>
                <a:gridCol w="500662"/>
                <a:gridCol w="500662"/>
                <a:gridCol w="618635"/>
                <a:gridCol w="618635"/>
                <a:gridCol w="618635"/>
                <a:gridCol w="618635"/>
              </a:tblGrid>
              <a:tr h="198507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เขต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จังหวัด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กรอบ </a:t>
                      </a:r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MAX (100%)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จำนวนที่มีอยู่จริง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% </a:t>
                      </a:r>
                      <a:r>
                        <a:rPr lang="th-TH" sz="18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ทพ</a:t>
                      </a:r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.</a:t>
                      </a:r>
                      <a:r>
                        <a:rPr lang="th-TH" sz="18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เทียบ</a:t>
                      </a:r>
                    </a:p>
                    <a:p>
                      <a:pPr algn="ctr" fontAlgn="ctr"/>
                      <a:r>
                        <a:rPr lang="th-TH" sz="18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กรอบ</a:t>
                      </a:r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FTE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617" marR="6617" marT="6617" marB="0" vert="vert27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% </a:t>
                      </a:r>
                      <a:r>
                        <a:rPr lang="th-TH" sz="18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ฉท</a:t>
                      </a:r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.</a:t>
                      </a:r>
                      <a:r>
                        <a:rPr lang="th-TH" sz="18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เทียบ</a:t>
                      </a:r>
                    </a:p>
                    <a:p>
                      <a:pPr algn="ctr" fontAlgn="ctr"/>
                      <a:r>
                        <a:rPr lang="th-TH" sz="18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</a:t>
                      </a:r>
                      <a:r>
                        <a:rPr lang="th-TH" sz="18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อบฉท</a:t>
                      </a:r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.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617" marR="6617" marT="6617" marB="0" vert="vert27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% Ac </a:t>
                      </a:r>
                      <a:r>
                        <a:rPr lang="th-TH" sz="18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เทียบ</a:t>
                      </a:r>
                    </a:p>
                    <a:p>
                      <a:pPr algn="ctr" fontAlgn="b"/>
                      <a:r>
                        <a:rPr lang="th-TH" sz="18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</a:t>
                      </a:r>
                      <a:r>
                        <a:rPr lang="th-TH" sz="18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อบฉท</a:t>
                      </a:r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.</a:t>
                      </a:r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Ac</a:t>
                      </a:r>
                      <a:endParaRPr lang="en-US" sz="18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617" marR="6617" marT="6617" marB="0" vert="vert27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% Res </a:t>
                      </a:r>
                      <a:r>
                        <a:rPr lang="th-TH" sz="18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เทียบ</a:t>
                      </a:r>
                    </a:p>
                    <a:p>
                      <a:pPr algn="ctr" fontAlgn="b"/>
                      <a:r>
                        <a:rPr lang="th-TH" sz="18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</a:t>
                      </a:r>
                      <a:r>
                        <a:rPr lang="th-TH" sz="18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อบฉท</a:t>
                      </a:r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.</a:t>
                      </a:r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Res</a:t>
                      </a:r>
                      <a:endParaRPr lang="en-US" sz="18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617" marR="6617" marT="6617" marB="0" vert="vert270" anchor="b"/>
                </a:tc>
              </a:tr>
              <a:tr h="935485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กรอบ </a:t>
                      </a:r>
                      <a:r>
                        <a:rPr lang="en-US" sz="18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FTE</a:t>
                      </a:r>
                      <a:endParaRPr lang="en-US" sz="1800" b="0" i="0" u="none" strike="noStrike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617" marR="6617" marT="6617" marB="0" vert="vert27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กรอบ </a:t>
                      </a:r>
                      <a:r>
                        <a:rPr lang="th-TH" sz="18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ฉพ</a:t>
                      </a:r>
                      <a:endParaRPr lang="th-TH" sz="18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617" marR="6617" marT="6617" marB="0" vert="vert27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กรอบ </a:t>
                      </a:r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academic</a:t>
                      </a:r>
                      <a:endParaRPr lang="en-US" sz="18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617" marR="6617" marT="6617" marB="0" vert="vert27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กรอบ </a:t>
                      </a:r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residency</a:t>
                      </a:r>
                      <a:endParaRPr lang="en-US" sz="18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617" marR="6617" marT="6617" marB="0" vert="vert27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ทั้งหมด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617" marR="6617" marT="6617" marB="0" vert="vert27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ฉท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617" marR="6617" marT="6617" marB="0" vert="vert27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Academic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617" marR="6617" marT="6617" marB="0" vert="vert27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residency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6617" marR="6617" marT="6617" marB="0" vert="vert27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1293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cs typeface="+mn-cs"/>
                        </a:rPr>
                        <a:t>รวม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u="none" strike="noStrike" dirty="0">
                          <a:effectLst/>
                        </a:rPr>
                        <a:t>7248</a:t>
                      </a:r>
                      <a:endParaRPr lang="en-US" sz="1800" b="0" i="0" u="none" strike="noStrike" dirty="0">
                        <a:effectLst/>
                        <a:latin typeface="Cordia New"/>
                      </a:endParaRPr>
                    </a:p>
                  </a:txBody>
                  <a:tcPr marL="6617" marR="6617" marT="6617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u="none" strike="noStrike" dirty="0">
                          <a:effectLst/>
                        </a:rPr>
                        <a:t>4695</a:t>
                      </a:r>
                      <a:endParaRPr lang="en-US" sz="1800" b="0" i="0" u="none" strike="noStrike" dirty="0">
                        <a:effectLst/>
                        <a:latin typeface="Cordia New"/>
                      </a:endParaRPr>
                    </a:p>
                  </a:txBody>
                  <a:tcPr marL="6617" marR="6617" marT="6617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u="none" strike="noStrike" dirty="0">
                          <a:effectLst/>
                        </a:rPr>
                        <a:t>3130</a:t>
                      </a:r>
                      <a:endParaRPr lang="en-US" sz="1800" b="0" i="0" u="none" strike="noStrike" dirty="0">
                        <a:effectLst/>
                        <a:latin typeface="Cordia New"/>
                      </a:endParaRPr>
                    </a:p>
                  </a:txBody>
                  <a:tcPr marL="6617" marR="6617" marT="6617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u="none" strike="noStrike" dirty="0">
                          <a:effectLst/>
                        </a:rPr>
                        <a:t>1565</a:t>
                      </a:r>
                      <a:endParaRPr lang="en-US" sz="1800" b="0" i="0" u="none" strike="noStrike" dirty="0">
                        <a:effectLst/>
                        <a:latin typeface="Cordia New"/>
                      </a:endParaRPr>
                    </a:p>
                  </a:txBody>
                  <a:tcPr marL="6617" marR="6617" marT="6617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u="none" strike="noStrike" dirty="0">
                          <a:effectLst/>
                        </a:rPr>
                        <a:t>4358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617" marR="6617" marT="6617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u="none" strike="noStrike" dirty="0">
                          <a:effectLst/>
                        </a:rPr>
                        <a:t>956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617" marR="6617" marT="6617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u="none" strike="noStrike" dirty="0">
                          <a:effectLst/>
                        </a:rPr>
                        <a:t>358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617" marR="6617" marT="6617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u="none" strike="noStrike" dirty="0">
                          <a:effectLst/>
                        </a:rPr>
                        <a:t>598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617" marR="6617" marT="6617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60.1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617" marR="6617" marT="661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20.4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617" marR="6617" marT="6617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11.4</a:t>
                      </a:r>
                      <a:endParaRPr lang="en-US" sz="1800" b="0" i="0" u="none" strike="noStrike" dirty="0">
                        <a:effectLst/>
                        <a:latin typeface="Cordia New"/>
                      </a:endParaRPr>
                    </a:p>
                  </a:txBody>
                  <a:tcPr marL="6617" marR="6617" marT="6617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38.2</a:t>
                      </a:r>
                      <a:endParaRPr lang="en-US" sz="1800" b="0" i="0" u="none" strike="noStrike" dirty="0">
                        <a:effectLst/>
                        <a:latin typeface="Cordia New"/>
                      </a:endParaRPr>
                    </a:p>
                  </a:txBody>
                  <a:tcPr marL="6617" marR="6617" marT="6617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15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cs typeface="+mn-cs"/>
                        </a:rPr>
                        <a:t>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>
                          <a:effectLst/>
                          <a:cs typeface="+mn-cs"/>
                        </a:rPr>
                        <a:t>ขอนแก่น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210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137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95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118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56.2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24.8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20.0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35.7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</a:tr>
              <a:tr h="23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cs typeface="+mn-cs"/>
                        </a:rPr>
                        <a:t>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>
                          <a:effectLst/>
                          <a:cs typeface="+mn-cs"/>
                        </a:rPr>
                        <a:t>ร้อยเอ็ด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190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121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85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84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44.2</a:t>
                      </a:r>
                      <a:endParaRPr lang="en-US" sz="18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6617" marR="6617" marT="6617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9.1</a:t>
                      </a:r>
                      <a:endParaRPr lang="en-US" sz="18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6617" marR="6617" marT="6617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8.2</a:t>
                      </a:r>
                      <a:endParaRPr lang="en-US" sz="18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6617" marR="6617" marT="6617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11.1</a:t>
                      </a:r>
                      <a:endParaRPr lang="en-US" sz="18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6617" marR="6617" marT="6617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315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cs typeface="+mn-cs"/>
                        </a:rPr>
                        <a:t>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>
                          <a:effectLst/>
                          <a:cs typeface="+mn-cs"/>
                        </a:rPr>
                        <a:t>สกลนคร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123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76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48.0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5.3</a:t>
                      </a:r>
                      <a:endParaRPr lang="en-US" sz="18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6617" marR="6617" marT="6617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3.7</a:t>
                      </a:r>
                      <a:endParaRPr lang="en-US" sz="18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6617" marR="6617" marT="6617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9.1</a:t>
                      </a:r>
                      <a:endParaRPr lang="en-US" sz="18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6617" marR="6617" marT="6617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300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cs typeface="+mn-cs"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>
                          <a:effectLst/>
                          <a:cs typeface="+mn-cs"/>
                        </a:rPr>
                        <a:t>หนองคาย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65.5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18.9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12.5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30.8</a:t>
                      </a:r>
                      <a:endParaRPr lang="en-US" sz="18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</a:tr>
              <a:tr h="4300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cs typeface="+mn-cs"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 dirty="0">
                          <a:effectLst/>
                          <a:cs typeface="+mn-cs"/>
                        </a:rPr>
                        <a:t>นครราชสีมา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255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172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61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152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59.6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10.5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4.5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21.3</a:t>
                      </a:r>
                      <a:endParaRPr lang="en-US" sz="18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</a:tr>
              <a:tr h="2315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cs typeface="+mn-cs"/>
                        </a:rPr>
                        <a:t>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 dirty="0">
                          <a:effectLst/>
                          <a:cs typeface="+mn-cs"/>
                        </a:rPr>
                        <a:t>บุรีรัมย์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191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120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86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90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47.1</a:t>
                      </a:r>
                      <a:endParaRPr lang="en-US" sz="18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6617" marR="6617" marT="6617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22.5</a:t>
                      </a:r>
                      <a:endParaRPr lang="en-US" sz="18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6617" marR="6617" marT="6617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3.5</a:t>
                      </a:r>
                      <a:endParaRPr lang="en-US" sz="18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6617" marR="6617" marT="6617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70.6</a:t>
                      </a:r>
                      <a:endParaRPr lang="en-US" sz="18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6617" marR="6617" marT="6617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315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cs typeface="+mn-cs"/>
                        </a:rPr>
                        <a:t>10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>
                          <a:effectLst/>
                          <a:cs typeface="+mn-cs"/>
                        </a:rPr>
                        <a:t>มุกดาหาร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62.2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28.0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10.0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100.0</a:t>
                      </a:r>
                      <a:endParaRPr lang="en-US" sz="18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6617" marR="6617" marT="6617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300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cs typeface="+mn-cs"/>
                        </a:rPr>
                        <a:t>10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>
                          <a:effectLst/>
                          <a:cs typeface="+mn-cs"/>
                        </a:rPr>
                        <a:t>อุบลราชธานี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224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146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102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113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50.4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8.9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4.9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18.2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</a:tr>
              <a:tr h="2315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cs typeface="+mn-cs"/>
                        </a:rPr>
                        <a:t>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>
                          <a:effectLst/>
                          <a:cs typeface="+mn-cs"/>
                        </a:rPr>
                        <a:t>กระบี่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72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56.9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23.8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0.0</a:t>
                      </a:r>
                      <a:endParaRPr lang="en-US" sz="18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100.0</a:t>
                      </a:r>
                      <a:endParaRPr lang="en-US" sz="18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6617" marR="6617" marT="6617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15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cs typeface="+mn-cs"/>
                        </a:rPr>
                        <a:t>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>
                          <a:effectLst/>
                          <a:cs typeface="+mn-cs"/>
                        </a:rPr>
                        <a:t>ภูเก็ต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106.4</a:t>
                      </a:r>
                      <a:endParaRPr lang="en-US" sz="18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6617" marR="6617" marT="6617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34.2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0.0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61.9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</a:tr>
              <a:tr h="2315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cs typeface="+mn-cs"/>
                        </a:rPr>
                        <a:t>11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 dirty="0">
                          <a:effectLst/>
                          <a:cs typeface="+mn-cs"/>
                        </a:rPr>
                        <a:t>ระนอง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45.9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12.5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14.3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10.0</a:t>
                      </a:r>
                      <a:endParaRPr lang="en-US" sz="18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6617" marR="6617" marT="6617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15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cs typeface="+mn-cs"/>
                        </a:rPr>
                        <a:t>12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 dirty="0">
                          <a:effectLst/>
                          <a:cs typeface="+mn-cs"/>
                        </a:rPr>
                        <a:t>นราธิวาส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80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51.3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12.0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8.8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18.8</a:t>
                      </a:r>
                      <a:endParaRPr lang="en-US" sz="18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6617" marR="6617" marT="6617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38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  <a:cs typeface="+mn-cs"/>
                        </a:rPr>
                        <a:t>12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 dirty="0">
                          <a:effectLst/>
                          <a:cs typeface="+mn-cs"/>
                        </a:rPr>
                        <a:t>สตูล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6617" marR="6617" marT="6617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th-TH" sz="1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84.6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24.0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0.0</a:t>
                      </a:r>
                      <a:endParaRPr lang="en-US" sz="1800" b="0" i="0" u="none" strike="noStrike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75.0</a:t>
                      </a:r>
                      <a:endParaRPr lang="en-US" sz="1800" b="0" i="0" u="none" strike="noStrike" dirty="0">
                        <a:effectLst/>
                        <a:latin typeface="TH SarabunPSK"/>
                      </a:endParaRPr>
                    </a:p>
                  </a:txBody>
                  <a:tcPr marL="6617" marR="6617" marT="6617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726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404664"/>
            <a:ext cx="8640960" cy="523220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solidFill>
                  <a:schemeClr val="bg1"/>
                </a:solidFill>
              </a:rPr>
              <a:t>จำนวน</a:t>
            </a:r>
            <a:r>
              <a:rPr lang="th-TH" sz="2800" b="1" dirty="0" err="1">
                <a:solidFill>
                  <a:schemeClr val="bg1"/>
                </a:solidFill>
              </a:rPr>
              <a:t>ทันตแพทย์</a:t>
            </a:r>
            <a:r>
              <a:rPr lang="th-TH" sz="2800" b="1" dirty="0">
                <a:solidFill>
                  <a:schemeClr val="bg1"/>
                </a:solidFill>
              </a:rPr>
              <a:t>ที่สถาบันหลักเปิดรับเข้าฝึกอบรมเพื่อ</a:t>
            </a:r>
            <a:r>
              <a:rPr lang="th-TH" sz="2800" b="1" dirty="0" smtClean="0">
                <a:solidFill>
                  <a:schemeClr val="bg1"/>
                </a:solidFill>
              </a:rPr>
              <a:t>วุฒิบัตรปี</a:t>
            </a:r>
            <a:r>
              <a:rPr lang="th-TH" sz="2800" b="1" dirty="0">
                <a:solidFill>
                  <a:schemeClr val="bg1"/>
                </a:solidFill>
              </a:rPr>
              <a:t>การศึกษา 2558</a:t>
            </a:r>
            <a:endParaRPr lang="en-US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149075"/>
              </p:ext>
            </p:extLst>
          </p:nvPr>
        </p:nvGraphicFramePr>
        <p:xfrm>
          <a:off x="346902" y="958970"/>
          <a:ext cx="8617586" cy="5227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22747"/>
                <a:gridCol w="4007479"/>
                <a:gridCol w="1687360"/>
              </a:tblGrid>
              <a:tr h="68560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cs typeface="+mn-cs"/>
                        </a:rPr>
                        <a:t>สาขา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 dirty="0">
                          <a:effectLst/>
                          <a:cs typeface="+mn-cs"/>
                        </a:rPr>
                        <a:t>มหาวิทยาลัย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cs typeface="+mn-cs"/>
                        </a:rPr>
                        <a:t>จำนวนที่รับ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28600">
                <a:tc rowSpan="9">
                  <a:txBody>
                    <a:bodyPr/>
                    <a:lstStyle/>
                    <a:p>
                      <a:pPr algn="l" fontAlgn="t"/>
                      <a:r>
                        <a:rPr lang="th-TH" sz="2400" u="none" strike="noStrike">
                          <a:effectLst/>
                          <a:cs typeface="+mn-cs"/>
                        </a:rPr>
                        <a:t>ศัลยศาสตร์ช่องปากและแม็กซิลโลเฟเชียล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cs typeface="+mn-cs"/>
                        </a:rPr>
                        <a:t>จุฬาลงกรณ์มหาวิทยาลัย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cs typeface="+mn-cs"/>
                        </a:rPr>
                        <a:t>4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cs typeface="+mn-cs"/>
                        </a:rPr>
                        <a:t>มหิดล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cs typeface="+mn-cs"/>
                        </a:rPr>
                        <a:t>4-6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cs typeface="+mn-cs"/>
                        </a:rPr>
                        <a:t>เชียงใหม่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cs typeface="+mn-cs"/>
                        </a:rPr>
                        <a:t>4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cs typeface="+mn-cs"/>
                        </a:rPr>
                        <a:t>สงขลานครินทร์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cs typeface="+mn-cs"/>
                        </a:rPr>
                        <a:t>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cs typeface="+mn-cs"/>
                        </a:rPr>
                        <a:t>ขอนแก่น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cs typeface="+mn-cs"/>
                        </a:rPr>
                        <a:t>2-3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cs typeface="+mn-cs"/>
                        </a:rPr>
                        <a:t>ชลบุรี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cs typeface="+mn-cs"/>
                        </a:rPr>
                        <a:t>4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cs typeface="+mn-cs"/>
                        </a:rPr>
                        <a:t>ตำรวจ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cs typeface="+mn-cs"/>
                        </a:rPr>
                        <a:t>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cs typeface="+mn-cs"/>
                        </a:rPr>
                        <a:t>หาดใหญ่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cs typeface="+mn-cs"/>
                        </a:rPr>
                        <a:t>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cs typeface="+mn-cs"/>
                        </a:rPr>
                        <a:t>รพ.ขอนแก่น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cs typeface="+mn-cs"/>
                        </a:rPr>
                        <a:t>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2400" u="none" strike="noStrike">
                          <a:effectLst/>
                          <a:cs typeface="+mn-cs"/>
                        </a:rPr>
                        <a:t>ทันตกรรมจัดฟัน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cs typeface="+mn-cs"/>
                        </a:rPr>
                        <a:t>เชียงใหม่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cs typeface="+mn-cs"/>
                        </a:rPr>
                        <a:t>4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cs typeface="+mn-cs"/>
                        </a:rPr>
                        <a:t>มหิดล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cs typeface="+mn-cs"/>
                        </a:rPr>
                        <a:t>10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2400" u="none" strike="noStrike">
                          <a:effectLst/>
                          <a:cs typeface="+mn-cs"/>
                        </a:rPr>
                        <a:t>ทันตกรรมทั่วไป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cs typeface="+mn-cs"/>
                        </a:rPr>
                        <a:t>มหิดล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cs typeface="+mn-cs"/>
                        </a:rPr>
                        <a:t>6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cs typeface="+mn-cs"/>
                        </a:rPr>
                        <a:t>สถาบันทันตกรรม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cs typeface="+mn-cs"/>
                        </a:rPr>
                        <a:t>8-10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  <a:cs typeface="+mn-cs"/>
                      </a:endParaRP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639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526931"/>
              </p:ext>
            </p:extLst>
          </p:nvPr>
        </p:nvGraphicFramePr>
        <p:xfrm>
          <a:off x="323528" y="260648"/>
          <a:ext cx="8712968" cy="63474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55097"/>
                <a:gridCol w="4051835"/>
                <a:gridCol w="1706036"/>
              </a:tblGrid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สาขา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มหาวิทยาลัย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จำนวนที่รับ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28600">
                <a:tc rowSpan="4">
                  <a:txBody>
                    <a:bodyPr/>
                    <a:lstStyle/>
                    <a:p>
                      <a:pPr algn="l" fontAlgn="t"/>
                      <a:r>
                        <a:rPr lang="th-TH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ทันตก</a:t>
                      </a:r>
                      <a:r>
                        <a:rPr lang="th-TH" sz="24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รรม</a:t>
                      </a:r>
                      <a:r>
                        <a:rPr lang="th-TH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ประดิษฐ์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จุฬาลงกรณ์มหาวิทยาลัย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Cordia New" panose="020B0304020202020204" pitchFamily="34" charset="-34"/>
                          <a:cs typeface="Cordia New" panose="020B0304020202020204" pitchFamily="34" charset="-34"/>
                        </a:rPr>
                        <a:t>8-10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มหิดล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Cordia New" panose="020B0304020202020204" pitchFamily="34" charset="-34"/>
                          <a:cs typeface="Cordia New" panose="020B0304020202020204" pitchFamily="34" charset="-34"/>
                        </a:rPr>
                        <a:t>6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ขอนแก่น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Cordia New" panose="020B0304020202020204" pitchFamily="34" charset="-34"/>
                          <a:cs typeface="Cordia New" panose="020B0304020202020204" pitchFamily="34" charset="-34"/>
                        </a:rPr>
                        <a:t>5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สงขลานครินทร์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Cordia New" panose="020B0304020202020204" pitchFamily="34" charset="-34"/>
                          <a:cs typeface="Cordia New" panose="020B0304020202020204" pitchFamily="34" charset="-34"/>
                        </a:rPr>
                        <a:t>6-10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วิทยาเอ็นโดดอนต์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จุฬาลงกรณ์มหาวิทยาลัย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Cordia New" panose="020B0304020202020204" pitchFamily="34" charset="-34"/>
                          <a:cs typeface="Cordia New" panose="020B0304020202020204" pitchFamily="34" charset="-34"/>
                        </a:rPr>
                        <a:t>2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มหิดล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Cordia New" panose="020B0304020202020204" pitchFamily="34" charset="-34"/>
                          <a:cs typeface="Cordia New" panose="020B0304020202020204" pitchFamily="34" charset="-34"/>
                        </a:rPr>
                        <a:t>3-5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วิทยาการวินิจฉัยโรคช่องปาก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มหิดล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Cordia New" panose="020B0304020202020204" pitchFamily="34" charset="-34"/>
                          <a:cs typeface="Cordia New" panose="020B0304020202020204" pitchFamily="34" charset="-34"/>
                        </a:rPr>
                        <a:t>4-5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จุฬาลงกรณ์มหาวิทยาลัย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Cordia New" panose="020B0304020202020204" pitchFamily="34" charset="-34"/>
                          <a:cs typeface="Cordia New" panose="020B0304020202020204" pitchFamily="34" charset="-34"/>
                        </a:rPr>
                        <a:t>6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ปริทันตวิทยา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มหิดล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Cordia New" panose="020B0304020202020204" pitchFamily="34" charset="-34"/>
                          <a:cs typeface="Cordia New" panose="020B0304020202020204" pitchFamily="34" charset="-34"/>
                        </a:rPr>
                        <a:t>4-6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เชียงใหม่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Cordia New" panose="020B0304020202020204" pitchFamily="34" charset="-34"/>
                          <a:cs typeface="Cordia New" panose="020B0304020202020204" pitchFamily="34" charset="-34"/>
                        </a:rPr>
                        <a:t>3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ทันตกรรมสำหรับเด็ก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จุฬาลงกรณ์มหาวิทยาลัย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Cordia New" panose="020B0304020202020204" pitchFamily="34" charset="-34"/>
                          <a:cs typeface="Cordia New" panose="020B0304020202020204" pitchFamily="34" charset="-34"/>
                        </a:rPr>
                        <a:t>10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มหิดล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Cordia New" panose="020B0304020202020204" pitchFamily="34" charset="-34"/>
                          <a:cs typeface="Cordia New" panose="020B0304020202020204" pitchFamily="34" charset="-34"/>
                        </a:rPr>
                        <a:t>6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ทันตกรรมหัตถการ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จุฬาลงกรณ์มหาวิทยาลัย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Cordia New" panose="020B0304020202020204" pitchFamily="34" charset="-34"/>
                          <a:cs typeface="Cordia New" panose="020B0304020202020204" pitchFamily="34" charset="-34"/>
                        </a:rPr>
                        <a:t>2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ทันตสาธารณสุข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สงขลานครินทร์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Cordia New" panose="020B0304020202020204" pitchFamily="34" charset="-34"/>
                          <a:cs typeface="Cordia New" panose="020B0304020202020204" pitchFamily="34" charset="-34"/>
                        </a:rPr>
                        <a:t>5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7620" marR="7620" marT="7620" marB="0" anchor="b"/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รวม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2400" b="1" i="0" u="none" strike="noStrike" dirty="0">
                        <a:solidFill>
                          <a:srgbClr val="FFFFFF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  <a:latin typeface="Cordia New" panose="020B0304020202020204" pitchFamily="34" charset="-34"/>
                          <a:cs typeface="Cordia New" panose="020B0304020202020204" pitchFamily="34" charset="-34"/>
                        </a:rPr>
                        <a:t>123-148</a:t>
                      </a:r>
                      <a:endParaRPr lang="en-US" sz="2400" b="1" i="0" u="none" strike="noStrike" dirty="0">
                        <a:solidFill>
                          <a:srgbClr val="FFFFFF"/>
                        </a:solidFill>
                        <a:effectLst/>
                        <a:latin typeface="Cordia New" panose="020B0304020202020204" pitchFamily="34" charset="-34"/>
                        <a:cs typeface="Cordia New" panose="020B0304020202020204" pitchFamily="34" charset="-34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286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ที่มา: ข่าวสาร</a:t>
                      </a:r>
                      <a:r>
                        <a:rPr lang="th-TH" sz="24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ทันตแพทย</a:t>
                      </a:r>
                      <a:r>
                        <a:rPr lang="th-TH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สภา ประจำเดือน มกราคม - มีนาคม 2558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6399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-27384"/>
            <a:ext cx="8928992" cy="686341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>
                <a:solidFill>
                  <a:schemeClr val="bg2"/>
                </a:solidFill>
                <a:latin typeface="DilleniaUPC" panose="02020603050405020304" pitchFamily="18" charset="-34"/>
              </a:rPr>
              <a:t>ตามเป้าหมายการพัฒนาระบบบริการสุขภาพช่อง</a:t>
            </a:r>
            <a:r>
              <a:rPr lang="th-TH" sz="4000" b="1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ปาก</a:t>
            </a:r>
            <a:endParaRPr lang="en-US" sz="4000" b="1" dirty="0" smtClean="0">
              <a:solidFill>
                <a:schemeClr val="bg2"/>
              </a:solidFill>
              <a:latin typeface="DilleniaUPC" panose="02020603050405020304" pitchFamily="18" charset="-34"/>
            </a:endParaRPr>
          </a:p>
          <a:p>
            <a:pPr algn="ctr"/>
            <a:r>
              <a:rPr lang="th-TH" sz="4000" b="1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ปี </a:t>
            </a:r>
            <a:r>
              <a:rPr lang="th-TH" sz="4000" b="1" dirty="0">
                <a:solidFill>
                  <a:schemeClr val="bg2"/>
                </a:solidFill>
                <a:latin typeface="DilleniaUPC" panose="02020603050405020304" pitchFamily="18" charset="-34"/>
              </a:rPr>
              <a:t>๒๕๖๐ </a:t>
            </a:r>
            <a:r>
              <a:rPr lang="th-TH" sz="4000" b="1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ขอ</a:t>
            </a:r>
            <a:r>
              <a:rPr lang="th-TH" sz="4000" b="1" dirty="0" err="1" smtClean="0">
                <a:solidFill>
                  <a:schemeClr val="bg2"/>
                </a:solidFill>
                <a:latin typeface="DilleniaUPC" panose="02020603050405020304" pitchFamily="18" charset="-34"/>
              </a:rPr>
              <a:t>งกสธ</a:t>
            </a:r>
            <a:r>
              <a:rPr lang="th-TH" sz="4000" b="1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. </a:t>
            </a:r>
          </a:p>
          <a:p>
            <a:r>
              <a:rPr lang="th-TH" sz="3600" b="1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กำหนด</a:t>
            </a:r>
            <a:r>
              <a:rPr lang="th-TH" sz="3600" b="1" dirty="0">
                <a:solidFill>
                  <a:schemeClr val="bg1"/>
                </a:solidFill>
                <a:latin typeface="DilleniaUPC" panose="02020603050405020304" pitchFamily="18" charset="-34"/>
              </a:rPr>
              <a:t>เป้าหมายคือ เพิ่มการเข้าถึงบริการสุขภาพช่องปากของ</a:t>
            </a:r>
            <a:r>
              <a:rPr lang="th-TH" sz="3600" b="1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ประชาชนมากกว่า</a:t>
            </a:r>
            <a:r>
              <a:rPr lang="th-TH" sz="3600" b="1" dirty="0">
                <a:solidFill>
                  <a:schemeClr val="bg1"/>
                </a:solidFill>
                <a:latin typeface="DilleniaUPC" panose="02020603050405020304" pitchFamily="18" charset="-34"/>
              </a:rPr>
              <a:t>ร้อยละ </a:t>
            </a:r>
            <a:r>
              <a:rPr lang="th-TH" sz="3600" b="1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๔๐</a:t>
            </a:r>
          </a:p>
          <a:p>
            <a:r>
              <a:rPr lang="th-TH" sz="3600" b="1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กำหนด</a:t>
            </a:r>
            <a:r>
              <a:rPr lang="th-TH" sz="3600" b="1" dirty="0">
                <a:solidFill>
                  <a:schemeClr val="bg1"/>
                </a:solidFill>
                <a:latin typeface="DilleniaUPC" panose="02020603050405020304" pitchFamily="18" charset="-34"/>
              </a:rPr>
              <a:t>ยุทธศาสตร์การพัฒนา ๓ ด้าน คือ </a:t>
            </a:r>
            <a:endParaRPr lang="th-TH" sz="3600" b="1" dirty="0" smtClean="0">
              <a:solidFill>
                <a:schemeClr val="bg1"/>
              </a:solidFill>
              <a:latin typeface="DilleniaUPC" panose="02020603050405020304" pitchFamily="18" charset="-34"/>
            </a:endParaRPr>
          </a:p>
          <a:p>
            <a:r>
              <a:rPr lang="th-TH" sz="3600" b="1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ยุทธศาสตร์</a:t>
            </a:r>
            <a:r>
              <a:rPr lang="th-TH" sz="3600" b="1" dirty="0">
                <a:solidFill>
                  <a:schemeClr val="bg1"/>
                </a:solidFill>
                <a:latin typeface="DilleniaUPC" panose="02020603050405020304" pitchFamily="18" charset="-34"/>
              </a:rPr>
              <a:t>ที่ ๑  เพิ่ม</a:t>
            </a:r>
            <a:r>
              <a:rPr lang="th-TH" sz="3600" b="1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คุณภาพ </a:t>
            </a:r>
            <a:r>
              <a:rPr lang="en-US" sz="3600" b="1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PP </a:t>
            </a:r>
            <a:r>
              <a:rPr lang="th-TH" sz="3600" b="1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สุขภาพ</a:t>
            </a:r>
            <a:r>
              <a:rPr lang="th-TH" sz="3600" b="1" dirty="0">
                <a:solidFill>
                  <a:schemeClr val="bg1"/>
                </a:solidFill>
                <a:latin typeface="DilleniaUPC" panose="02020603050405020304" pitchFamily="18" charset="-34"/>
              </a:rPr>
              <a:t>ช่องปากตามกลุ่มวัย  ยุทธศาสตร์ที่ ๒ เพิ่มประสิทธิภาพในการให้บริการสุขภาพช่องปาก และ ยุทธศาสตร์ที่ ๓ พัฒนาระบบบริการทันตก</a:t>
            </a:r>
            <a:r>
              <a:rPr lang="th-TH" sz="3600" b="1" dirty="0" err="1">
                <a:solidFill>
                  <a:schemeClr val="bg1"/>
                </a:solidFill>
                <a:latin typeface="DilleniaUPC" panose="02020603050405020304" pitchFamily="18" charset="-34"/>
              </a:rPr>
              <a:t>รรม</a:t>
            </a:r>
            <a:r>
              <a:rPr lang="th-TH" sz="3600" b="1" dirty="0">
                <a:solidFill>
                  <a:schemeClr val="bg1"/>
                </a:solidFill>
                <a:latin typeface="DilleniaUPC" panose="02020603050405020304" pitchFamily="18" charset="-34"/>
              </a:rPr>
              <a:t>เฉพาะทางระดับจังหวัดและศูนย์ความเชี่ยวชาญสาขาสุขภาพช่องปาก </a:t>
            </a:r>
            <a:r>
              <a:rPr lang="th-TH" sz="3600" b="1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 ๔ </a:t>
            </a:r>
            <a:r>
              <a:rPr lang="th-TH" sz="3600" b="1" dirty="0">
                <a:solidFill>
                  <a:schemeClr val="bg1"/>
                </a:solidFill>
                <a:latin typeface="DilleniaUPC" panose="02020603050405020304" pitchFamily="18" charset="-34"/>
              </a:rPr>
              <a:t>สาขา ได้แก่ สาขามะเร็งช่องปาก </a:t>
            </a:r>
            <a:r>
              <a:rPr lang="th-TH" sz="3600" b="1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สาขา</a:t>
            </a:r>
            <a:r>
              <a:rPr lang="th-TH" sz="3600" b="1" dirty="0">
                <a:solidFill>
                  <a:schemeClr val="bg1"/>
                </a:solidFill>
                <a:latin typeface="DilleniaUPC" panose="02020603050405020304" pitchFamily="18" charset="-34"/>
              </a:rPr>
              <a:t>ปากแหว่งเพดานโหว่ </a:t>
            </a:r>
            <a:r>
              <a:rPr lang="th-TH" sz="3600" b="1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สาขา</a:t>
            </a:r>
            <a:r>
              <a:rPr lang="th-TH" sz="3600" b="1" dirty="0">
                <a:solidFill>
                  <a:schemeClr val="bg1"/>
                </a:solidFill>
                <a:latin typeface="DilleniaUPC" panose="02020603050405020304" pitchFamily="18" charset="-34"/>
              </a:rPr>
              <a:t>ทันตก</a:t>
            </a:r>
            <a:r>
              <a:rPr lang="th-TH" sz="3600" b="1" dirty="0" err="1">
                <a:solidFill>
                  <a:schemeClr val="bg1"/>
                </a:solidFill>
                <a:latin typeface="DilleniaUPC" panose="02020603050405020304" pitchFamily="18" charset="-34"/>
              </a:rPr>
              <a:t>รรม</a:t>
            </a:r>
            <a:r>
              <a:rPr lang="th-TH" sz="3600" b="1" dirty="0">
                <a:solidFill>
                  <a:schemeClr val="bg1"/>
                </a:solidFill>
                <a:latin typeface="DilleniaUPC" panose="02020603050405020304" pitchFamily="18" charset="-34"/>
              </a:rPr>
              <a:t>สำหรับเด็กที่มีความยุ่งยากซับซ้อน </a:t>
            </a:r>
            <a:r>
              <a:rPr lang="th-TH" sz="3600" b="1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และ </a:t>
            </a:r>
            <a:r>
              <a:rPr lang="th-TH" sz="3600" b="1" dirty="0">
                <a:solidFill>
                  <a:schemeClr val="bg1"/>
                </a:solidFill>
                <a:latin typeface="DilleniaUPC" panose="02020603050405020304" pitchFamily="18" charset="-34"/>
              </a:rPr>
              <a:t>สาขาทันตก</a:t>
            </a:r>
            <a:r>
              <a:rPr lang="th-TH" sz="3600" b="1" dirty="0" err="1">
                <a:solidFill>
                  <a:schemeClr val="bg1"/>
                </a:solidFill>
                <a:latin typeface="DilleniaUPC" panose="02020603050405020304" pitchFamily="18" charset="-34"/>
              </a:rPr>
              <a:t>รรม</a:t>
            </a:r>
            <a:r>
              <a:rPr lang="th-TH" sz="3600" b="1" dirty="0">
                <a:solidFill>
                  <a:schemeClr val="bg1"/>
                </a:solidFill>
                <a:latin typeface="DilleniaUPC" panose="02020603050405020304" pitchFamily="18" charset="-34"/>
              </a:rPr>
              <a:t>สำหรับผู้สูงอายุ </a:t>
            </a:r>
            <a:r>
              <a:rPr lang="th-TH" sz="3600" b="1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อย่าง</a:t>
            </a:r>
            <a:r>
              <a:rPr lang="th-TH" sz="3600" b="1" dirty="0">
                <a:solidFill>
                  <a:schemeClr val="bg1"/>
                </a:solidFill>
                <a:latin typeface="DilleniaUPC" panose="02020603050405020304" pitchFamily="18" charset="-34"/>
              </a:rPr>
              <a:t>น้อยภาคละ ๑ แห่ง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97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44624"/>
            <a:ext cx="8208912" cy="347787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FFFF00"/>
              </a:buClr>
              <a:buFont typeface="Wingdings" panose="05000000000000000000" pitchFamily="2" charset="2"/>
              <a:buChar char="q"/>
            </a:pPr>
            <a:r>
              <a:rPr lang="th-TH" sz="4000" dirty="0" smtClean="0">
                <a:solidFill>
                  <a:schemeClr val="bg1"/>
                </a:solidFill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</a:rPr>
              <a:t>ตรวจสอบ  ข้อมูลกำลังคน  ผลงานบริการ </a:t>
            </a:r>
            <a:r>
              <a:rPr lang="th-TH" sz="3600" b="1" dirty="0">
                <a:solidFill>
                  <a:schemeClr val="bg1"/>
                </a:solidFill>
              </a:rPr>
              <a:t>ของจังหวัด </a:t>
            </a:r>
            <a:endParaRPr lang="th-TH" sz="3600" b="1" dirty="0" smtClean="0">
              <a:solidFill>
                <a:schemeClr val="bg1"/>
              </a:solidFill>
            </a:endParaRPr>
          </a:p>
          <a:p>
            <a:pPr marL="285750" indent="-285750">
              <a:buClr>
                <a:srgbClr val="FFFF00"/>
              </a:buClr>
              <a:buFont typeface="Wingdings" panose="05000000000000000000" pitchFamily="2" charset="2"/>
              <a:buChar char="q"/>
            </a:pPr>
            <a:r>
              <a:rPr lang="th-TH" sz="3600" b="1" dirty="0" smtClean="0">
                <a:solidFill>
                  <a:schemeClr val="bg1"/>
                </a:solidFill>
              </a:rPr>
              <a:t> กำหนดแผนการพัฒนาระบบบริการสุขภาพช่องปากรายรพ.  ทิศ กำลังคน จำนวนและการวางทุนศึกษา ครุภัณฑ์ พื้นที่บริการ</a:t>
            </a:r>
          </a:p>
          <a:p>
            <a:pPr marL="285750" indent="-285750">
              <a:buClr>
                <a:srgbClr val="FFFF00"/>
              </a:buClr>
              <a:buFont typeface="Wingdings" panose="05000000000000000000" pitchFamily="2" charset="2"/>
              <a:buChar char="q"/>
            </a:pPr>
            <a:r>
              <a:rPr lang="th-TH" sz="3600" b="1" dirty="0" smtClean="0">
                <a:solidFill>
                  <a:schemeClr val="bg1"/>
                </a:solidFill>
              </a:rPr>
              <a:t> วางแผนพัฒนากำลังคนในจังหวัด จัดลำดับความสำคัญ จำนวนและสาขา</a:t>
            </a:r>
            <a:endParaRPr lang="en-US" sz="36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22499"/>
            <a:ext cx="8208912" cy="3335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5802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260648"/>
            <a:ext cx="8892480" cy="569386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sz="4000" b="1" dirty="0" smtClean="0">
                <a:solidFill>
                  <a:schemeClr val="bg2"/>
                </a:solidFill>
              </a:rPr>
              <a:t> </a:t>
            </a:r>
            <a:r>
              <a:rPr lang="en-US" sz="4000" b="1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1. </a:t>
            </a:r>
            <a:r>
              <a:rPr lang="th-TH" sz="4000" b="1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นิยาม </a:t>
            </a:r>
            <a:r>
              <a:rPr lang="th-TH" sz="4000" b="1" dirty="0">
                <a:solidFill>
                  <a:schemeClr val="bg2"/>
                </a:solidFill>
              </a:rPr>
              <a:t>“</a:t>
            </a:r>
            <a:r>
              <a:rPr lang="th-TH" sz="4000" b="1" dirty="0" err="1">
                <a:solidFill>
                  <a:schemeClr val="bg2"/>
                </a:solidFill>
              </a:rPr>
              <a:t>ทันตแพทย์</a:t>
            </a:r>
            <a:r>
              <a:rPr lang="th-TH" sz="4000" b="1" dirty="0">
                <a:solidFill>
                  <a:schemeClr val="bg2"/>
                </a:solidFill>
              </a:rPr>
              <a:t>เฉพาะทาง”</a:t>
            </a:r>
            <a:endParaRPr lang="en-US" sz="4000" dirty="0">
              <a:solidFill>
                <a:schemeClr val="bg2"/>
              </a:solidFill>
            </a:endParaRPr>
          </a:p>
          <a:p>
            <a:pPr lvl="1"/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นิยาม “</a:t>
            </a:r>
            <a:r>
              <a:rPr lang="th-TH" sz="3600" dirty="0" err="1">
                <a:solidFill>
                  <a:schemeClr val="bg2"/>
                </a:solidFill>
                <a:latin typeface="DilleniaUPC" panose="02020603050405020304" pitchFamily="18" charset="-34"/>
              </a:rPr>
              <a:t>ทันตแพทย์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เฉพาะทาง” หมายถึง </a:t>
            </a:r>
            <a:r>
              <a:rPr lang="th-TH" sz="3600" dirty="0" err="1">
                <a:solidFill>
                  <a:schemeClr val="bg2"/>
                </a:solidFill>
                <a:latin typeface="DilleniaUPC" panose="02020603050405020304" pitchFamily="18" charset="-34"/>
              </a:rPr>
              <a:t>ทันตแพทย์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ที่ศึกษา</a:t>
            </a:r>
            <a:r>
              <a:rPr lang="th-TH" sz="3600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ต่อใน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สาขาหลักสูตรทางวิชาชีพ</a:t>
            </a:r>
            <a:r>
              <a:rPr lang="th-TH" sz="3600" dirty="0" err="1">
                <a:solidFill>
                  <a:schemeClr val="bg2"/>
                </a:solidFill>
                <a:latin typeface="DilleniaUPC" panose="02020603050405020304" pitchFamily="18" charset="-34"/>
              </a:rPr>
              <a:t>ทันตแพทย์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ที่</a:t>
            </a:r>
            <a:r>
              <a:rPr lang="th-TH" sz="3600" dirty="0" err="1">
                <a:solidFill>
                  <a:schemeClr val="bg2"/>
                </a:solidFill>
                <a:latin typeface="DilleniaUPC" panose="02020603050405020304" pitchFamily="18" charset="-34"/>
              </a:rPr>
              <a:t>ทันตแพทย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สภา</a:t>
            </a:r>
            <a:r>
              <a:rPr lang="th-TH" sz="3600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รับรอง ๑๐ 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สาขา </a:t>
            </a:r>
            <a:r>
              <a:rPr lang="th-TH" sz="3600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โดย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แบ่งกลุ่ม</a:t>
            </a:r>
            <a:r>
              <a:rPr lang="th-TH" sz="3600" dirty="0" err="1">
                <a:solidFill>
                  <a:schemeClr val="bg2"/>
                </a:solidFill>
                <a:latin typeface="DilleniaUPC" panose="02020603050405020304" pitchFamily="18" charset="-34"/>
              </a:rPr>
              <a:t>ทันตแพทย์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เฉพาะทางเป็น </a:t>
            </a:r>
            <a:r>
              <a:rPr lang="th-TH" sz="3600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 ๒ 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กลุ่ม  ดังนี้</a:t>
            </a:r>
            <a:endParaRPr lang="en-US" sz="3600" dirty="0">
              <a:solidFill>
                <a:schemeClr val="bg2"/>
              </a:solidFill>
              <a:latin typeface="DilleniaUPC" panose="02020603050405020304" pitchFamily="18" charset="-34"/>
            </a:endParaRPr>
          </a:p>
          <a:p>
            <a:pPr lvl="0"/>
            <a:r>
              <a:rPr lang="en-US" sz="3600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- </a:t>
            </a:r>
            <a:r>
              <a:rPr lang="th-TH" sz="3600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กลุ่ม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ผู้เชี่ยวชาญ หรือ กลุ่มการศึกษาต่อสายวิชาชีพ (</a:t>
            </a:r>
            <a:r>
              <a:rPr lang="en-US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Residency Training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) คือ </a:t>
            </a:r>
            <a:r>
              <a:rPr lang="th-TH" sz="3600" dirty="0" err="1">
                <a:solidFill>
                  <a:schemeClr val="bg2"/>
                </a:solidFill>
                <a:latin typeface="DilleniaUPC" panose="02020603050405020304" pitchFamily="18" charset="-34"/>
              </a:rPr>
              <a:t>ทันต</a:t>
            </a:r>
            <a:r>
              <a:rPr lang="th-TH" sz="3600" dirty="0" err="1" smtClean="0">
                <a:solidFill>
                  <a:schemeClr val="bg2"/>
                </a:solidFill>
                <a:latin typeface="DilleniaUPC" panose="02020603050405020304" pitchFamily="18" charset="-34"/>
              </a:rPr>
              <a:t>แพทย์</a:t>
            </a:r>
            <a:r>
              <a:rPr lang="th-TH" sz="3600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ที่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ศึกษาอบรม</a:t>
            </a:r>
            <a:r>
              <a:rPr lang="th-TH" sz="3600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ในหลักสูตรวุฒิบัตร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หรือได้รับอนุมัติบัตรที่แสดงความรู้ความชำนาญในการประกอบวิชาชีพทันตก</a:t>
            </a:r>
            <a:r>
              <a:rPr lang="th-TH" sz="3600" dirty="0" err="1">
                <a:solidFill>
                  <a:schemeClr val="bg2"/>
                </a:solidFill>
                <a:latin typeface="DilleniaUPC" panose="02020603050405020304" pitchFamily="18" charset="-34"/>
              </a:rPr>
              <a:t>รรม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 </a:t>
            </a:r>
            <a:endParaRPr lang="en-US" sz="3600" dirty="0">
              <a:solidFill>
                <a:schemeClr val="bg2"/>
              </a:solidFill>
              <a:latin typeface="DilleniaUPC" panose="02020603050405020304" pitchFamily="18" charset="-34"/>
            </a:endParaRPr>
          </a:p>
          <a:p>
            <a:pPr lvl="0"/>
            <a:r>
              <a:rPr lang="en-US" sz="3600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- </a:t>
            </a:r>
            <a:r>
              <a:rPr lang="th-TH" sz="3600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กลุ่ม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การศึกษาต่อสายวิชาการ (</a:t>
            </a:r>
            <a:r>
              <a:rPr lang="en-US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Academic Training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)</a:t>
            </a:r>
            <a:r>
              <a:rPr lang="en-US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  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ได้แก่ </a:t>
            </a:r>
            <a:r>
              <a:rPr lang="th-TH" sz="3600" dirty="0" err="1">
                <a:solidFill>
                  <a:schemeClr val="bg2"/>
                </a:solidFill>
                <a:latin typeface="DilleniaUPC" panose="02020603050405020304" pitchFamily="18" charset="-34"/>
              </a:rPr>
              <a:t>ทันตแพทย์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ที่</a:t>
            </a:r>
            <a:r>
              <a:rPr lang="th-TH" sz="3600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ศึกษา</a:t>
            </a:r>
            <a:r>
              <a:rPr lang="en-US" sz="3600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 </a:t>
            </a:r>
            <a:r>
              <a:rPr lang="th-TH" sz="3600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ใน 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๑๐ สาขา ในหลักสูตรระดับปริญญาโท หรือ ปริญญาเอก หรือ คุณวุฒิอื่นซึ่งมีกำหนดเวลาศึกษาอบรมตั้งแต่ </a:t>
            </a:r>
            <a:r>
              <a:rPr lang="en-US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2 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ปีขึ้น</a:t>
            </a:r>
            <a:r>
              <a:rPr lang="th-TH" sz="3600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ไป</a:t>
            </a:r>
            <a:endParaRPr lang="en-US" sz="3600" dirty="0">
              <a:latin typeface="Dilleni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6061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76672"/>
            <a:ext cx="8496944" cy="3693319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3600" b="1" dirty="0">
                <a:solidFill>
                  <a:schemeClr val="bg2"/>
                </a:solidFill>
                <a:latin typeface="DilleniaUPC" panose="02020603050405020304" pitchFamily="18" charset="-34"/>
              </a:rPr>
              <a:t>ขอบเขตสมรรถนะและศักยภาพในการให้บริการทันตก</a:t>
            </a:r>
            <a:r>
              <a:rPr lang="th-TH" sz="3600" b="1" dirty="0" err="1">
                <a:solidFill>
                  <a:schemeClr val="bg2"/>
                </a:solidFill>
                <a:latin typeface="DilleniaUPC" panose="02020603050405020304" pitchFamily="18" charset="-34"/>
              </a:rPr>
              <a:t>รรม</a:t>
            </a:r>
            <a:r>
              <a:rPr lang="th-TH" sz="3600" b="1" dirty="0">
                <a:solidFill>
                  <a:schemeClr val="bg2"/>
                </a:solidFill>
                <a:latin typeface="DilleniaUPC" panose="02020603050405020304" pitchFamily="18" charset="-34"/>
              </a:rPr>
              <a:t>เฉพาะทาง </a:t>
            </a:r>
            <a:endParaRPr lang="th-TH" sz="3600" dirty="0" smtClean="0">
              <a:solidFill>
                <a:schemeClr val="bg2"/>
              </a:solidFill>
              <a:latin typeface="DilleniaUPC" panose="02020603050405020304" pitchFamily="18" charset="-34"/>
            </a:endParaRPr>
          </a:p>
          <a:p>
            <a:r>
              <a:rPr lang="th-TH" sz="3600" dirty="0" err="1" smtClean="0">
                <a:solidFill>
                  <a:schemeClr val="bg2"/>
                </a:solidFill>
                <a:latin typeface="DilleniaUPC" panose="02020603050405020304" pitchFamily="18" charset="-34"/>
              </a:rPr>
              <a:t>ทันต</a:t>
            </a:r>
            <a:r>
              <a:rPr lang="th-TH" sz="3600" dirty="0" err="1">
                <a:solidFill>
                  <a:schemeClr val="bg2"/>
                </a:solidFill>
                <a:latin typeface="DilleniaUPC" panose="02020603050405020304" pitchFamily="18" charset="-34"/>
              </a:rPr>
              <a:t>แพทย์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ที่จบหลักสูตร</a:t>
            </a:r>
            <a:r>
              <a:rPr lang="th-TH" sz="3600" dirty="0" err="1">
                <a:solidFill>
                  <a:schemeClr val="bg2"/>
                </a:solidFill>
                <a:latin typeface="DilleniaUPC" panose="02020603050405020304" pitchFamily="18" charset="-34"/>
              </a:rPr>
              <a:t>ทันตแพทย์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ประจำบ้าน (๓ ปี)  เปรียบเทียบกับผู้จบหลักสูตรวิทยา</a:t>
            </a:r>
            <a:r>
              <a:rPr lang="th-TH" sz="3600" dirty="0" err="1">
                <a:solidFill>
                  <a:schemeClr val="bg2"/>
                </a:solidFill>
                <a:latin typeface="DilleniaUPC" panose="02020603050405020304" pitchFamily="18" charset="-34"/>
              </a:rPr>
              <a:t>ศาสตร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มหาบัณฑิต </a:t>
            </a:r>
            <a:r>
              <a:rPr lang="th-TH" sz="3600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(๒ ปี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)  </a:t>
            </a:r>
            <a:r>
              <a:rPr lang="th-TH" sz="3600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และ หลักสูตร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ประกาศนียบัตรบัณฑิตหรือประกาศนียบัตรบัณฑิตขั้นสูง (๑ ปี) </a:t>
            </a:r>
            <a:endParaRPr lang="th-TH" sz="3600" dirty="0" smtClean="0">
              <a:solidFill>
                <a:schemeClr val="bg2"/>
              </a:solidFill>
              <a:latin typeface="DilleniaUPC" panose="02020603050405020304" pitchFamily="18" charset="-34"/>
            </a:endParaRPr>
          </a:p>
          <a:p>
            <a:r>
              <a:rPr lang="th-TH" sz="3600" dirty="0" smtClean="0">
                <a:solidFill>
                  <a:schemeClr val="bg2"/>
                </a:solidFill>
                <a:latin typeface="DilleniaUPC" panose="02020603050405020304" pitchFamily="18" charset="-34"/>
              </a:rPr>
              <a:t>ดัง</a:t>
            </a:r>
            <a:r>
              <a:rPr lang="th-TH" sz="3600" dirty="0">
                <a:solidFill>
                  <a:schemeClr val="bg2"/>
                </a:solidFill>
                <a:latin typeface="DilleniaUPC" panose="02020603050405020304" pitchFamily="18" charset="-34"/>
              </a:rPr>
              <a:t>รายละเอียดผนวกที่ ๑</a:t>
            </a:r>
            <a:endParaRPr lang="en-US" sz="3600" dirty="0">
              <a:solidFill>
                <a:schemeClr val="bg2"/>
              </a:solidFill>
              <a:latin typeface="DilleniaUPC" panose="02020603050405020304" pitchFamily="18" charset="-34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61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640960" cy="535531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๒. </a:t>
            </a:r>
            <a:r>
              <a:rPr lang="th-TH" sz="3600" b="1" dirty="0">
                <a:solidFill>
                  <a:schemeClr val="bg1"/>
                </a:solidFill>
                <a:latin typeface="DilleniaUPC" panose="02020603050405020304" pitchFamily="18" charset="-34"/>
              </a:rPr>
              <a:t>หลักเกณฑ์การจัดสรรโควตา</a:t>
            </a:r>
            <a:r>
              <a:rPr lang="th-TH" sz="3600" b="1" dirty="0" err="1">
                <a:solidFill>
                  <a:schemeClr val="bg1"/>
                </a:solidFill>
                <a:latin typeface="DilleniaUPC" panose="02020603050405020304" pitchFamily="18" charset="-34"/>
              </a:rPr>
              <a:t>ทันตแพทย์</a:t>
            </a:r>
            <a:r>
              <a:rPr lang="th-TH" sz="3600" b="1" dirty="0">
                <a:solidFill>
                  <a:schemeClr val="bg1"/>
                </a:solidFill>
                <a:latin typeface="DilleniaUPC" panose="02020603050405020304" pitchFamily="18" charset="-34"/>
              </a:rPr>
              <a:t>เฉพาะทางให้สถานบริการ</a:t>
            </a:r>
            <a:endParaRPr lang="en-US" sz="3600" dirty="0">
              <a:solidFill>
                <a:schemeClr val="bg1"/>
              </a:solidFill>
              <a:latin typeface="DilleniaUPC" panose="02020603050405020304" pitchFamily="18" charset="-34"/>
            </a:endParaRPr>
          </a:p>
          <a:p>
            <a:r>
              <a:rPr lang="th-TH" sz="3600" dirty="0">
                <a:solidFill>
                  <a:schemeClr val="bg1"/>
                </a:solidFill>
                <a:latin typeface="DilleniaUPC" panose="02020603050405020304" pitchFamily="18" charset="-34"/>
              </a:rPr>
              <a:t>๒.๑ การคำนวณจำนวน</a:t>
            </a:r>
            <a:r>
              <a:rPr lang="th-TH" sz="3600" dirty="0" err="1">
                <a:solidFill>
                  <a:schemeClr val="bg1"/>
                </a:solidFill>
                <a:latin typeface="DilleniaUPC" panose="02020603050405020304" pitchFamily="18" charset="-34"/>
              </a:rPr>
              <a:t>ทันตแพทย์</a:t>
            </a:r>
            <a:r>
              <a:rPr lang="th-TH" sz="3600" dirty="0">
                <a:solidFill>
                  <a:schemeClr val="bg1"/>
                </a:solidFill>
                <a:latin typeface="DilleniaUPC" panose="02020603050405020304" pitchFamily="18" charset="-34"/>
              </a:rPr>
              <a:t>เฉพาะทาง </a:t>
            </a:r>
            <a:r>
              <a:rPr lang="th-TH" sz="36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ในการวางแผน</a:t>
            </a:r>
            <a:r>
              <a:rPr lang="th-TH" sz="3600" dirty="0">
                <a:solidFill>
                  <a:schemeClr val="bg1"/>
                </a:solidFill>
                <a:latin typeface="DilleniaUPC" panose="02020603050405020304" pitchFamily="18" charset="-34"/>
              </a:rPr>
              <a:t>การจัดการศึกษา</a:t>
            </a:r>
            <a:r>
              <a:rPr lang="th-TH" sz="36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ฝึกอบรม </a:t>
            </a:r>
            <a:r>
              <a:rPr lang="th-TH" sz="3600" dirty="0">
                <a:solidFill>
                  <a:schemeClr val="bg1"/>
                </a:solidFill>
                <a:latin typeface="DilleniaUPC" panose="02020603050405020304" pitchFamily="18" charset="-34"/>
              </a:rPr>
              <a:t>ให้คำนวณเป็นสัดส่วนจากกรอบอัตรากำลังตามแนวทางของแต่ละระดับสถาน</a:t>
            </a:r>
            <a:r>
              <a:rPr lang="th-TH" sz="36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บริการเกณฑ์ </a:t>
            </a:r>
            <a:r>
              <a:rPr lang="en-US" sz="36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FTE</a:t>
            </a:r>
            <a:r>
              <a:rPr lang="th-TH" sz="3600" dirty="0" smtClean="0">
                <a:solidFill>
                  <a:schemeClr val="bg1"/>
                </a:solidFill>
                <a:latin typeface="DilleniaUPC" panose="02020603050405020304" pitchFamily="18" charset="-34"/>
              </a:rPr>
              <a:t>  ซึ่ง</a:t>
            </a:r>
            <a:r>
              <a:rPr lang="th-TH" sz="3600" dirty="0">
                <a:solidFill>
                  <a:schemeClr val="bg1"/>
                </a:solidFill>
                <a:latin typeface="DilleniaUPC" panose="02020603050405020304" pitchFamily="18" charset="-34"/>
              </a:rPr>
              <a:t>การวางแผนการจัดการศึกษาฝึกอบรมแบ่งเป็น ๒ กลุ่ม คือ กลุ่มผู้เชี่ยวชาญ หรือ กลุ่มการศึกษาต่อสายวิชาชีพ  (</a:t>
            </a:r>
            <a:r>
              <a:rPr lang="en-US" sz="3600" dirty="0">
                <a:solidFill>
                  <a:schemeClr val="bg1"/>
                </a:solidFill>
                <a:latin typeface="DilleniaUPC" panose="02020603050405020304" pitchFamily="18" charset="-34"/>
              </a:rPr>
              <a:t>Residency Training) </a:t>
            </a:r>
            <a:r>
              <a:rPr lang="th-TH" sz="3600" dirty="0">
                <a:solidFill>
                  <a:schemeClr val="bg1"/>
                </a:solidFill>
                <a:latin typeface="DilleniaUPC" panose="02020603050405020304" pitchFamily="18" charset="-34"/>
              </a:rPr>
              <a:t>และ กลุ่มการศึกษาต่อสายวิชาการ (</a:t>
            </a:r>
            <a:r>
              <a:rPr lang="en-US" sz="3600" dirty="0">
                <a:solidFill>
                  <a:schemeClr val="bg1"/>
                </a:solidFill>
                <a:latin typeface="DilleniaUPC" panose="02020603050405020304" pitchFamily="18" charset="-34"/>
              </a:rPr>
              <a:t>Academic Training)  </a:t>
            </a:r>
            <a:r>
              <a:rPr lang="th-TH" sz="3600" dirty="0">
                <a:solidFill>
                  <a:schemeClr val="bg1"/>
                </a:solidFill>
                <a:latin typeface="DilleniaUPC" panose="02020603050405020304" pitchFamily="18" charset="-34"/>
              </a:rPr>
              <a:t> ดังรายละเอียดในตารางที่ </a:t>
            </a:r>
            <a:r>
              <a:rPr lang="en-US" sz="3600" dirty="0">
                <a:solidFill>
                  <a:schemeClr val="bg1"/>
                </a:solidFill>
                <a:latin typeface="DilleniaUPC" panose="02020603050405020304" pitchFamily="18" charset="-34"/>
              </a:rPr>
              <a:t>1 </a:t>
            </a:r>
            <a:r>
              <a:rPr lang="th-TH" sz="3600" dirty="0">
                <a:solidFill>
                  <a:schemeClr val="bg1"/>
                </a:solidFill>
                <a:latin typeface="DilleniaUPC" panose="02020603050405020304" pitchFamily="18" charset="-34"/>
              </a:rPr>
              <a:t> กรณีการคำนวณมีเศษสูงกว่า ๐.๕ ให้คงเศษไว้เพื่อรวมในภาพจังหวัด  </a:t>
            </a:r>
            <a:endParaRPr lang="en-US" sz="3600" dirty="0">
              <a:solidFill>
                <a:schemeClr val="bg1"/>
              </a:solidFill>
              <a:latin typeface="DilleniaUPC" panose="02020603050405020304" pitchFamily="18" charset="-34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61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379345"/>
              </p:ext>
            </p:extLst>
          </p:nvPr>
        </p:nvGraphicFramePr>
        <p:xfrm>
          <a:off x="395536" y="548680"/>
          <a:ext cx="3240360" cy="59664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7619"/>
                <a:gridCol w="2182741"/>
              </a:tblGrid>
              <a:tr h="3810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จำนวนโรงพยาบาล ใน</a:t>
                      </a:r>
                      <a:r>
                        <a:rPr lang="th-TH" sz="2400" u="none" strike="noStrike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สังกัดสป.สธ</a:t>
                      </a:r>
                      <a:r>
                        <a:rPr lang="th-TH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. แบ่งตามเขตสุขภาพ</a:t>
                      </a:r>
                      <a:endParaRPr lang="th-TH" sz="2400" b="1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เขตสุขภาพ</a:t>
                      </a:r>
                      <a:endParaRPr lang="th-TH" sz="2400" b="1" i="0" u="none" strike="noStrike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จำนวน (แห่ง)</a:t>
                      </a:r>
                      <a:endParaRPr lang="th-TH" sz="2400" b="1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1</a:t>
                      </a:r>
                      <a:endParaRPr lang="en-US" sz="2400" b="0" i="0" u="none" strike="noStrike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102</a:t>
                      </a:r>
                      <a:endParaRPr lang="en-US" sz="24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2</a:t>
                      </a:r>
                      <a:endParaRPr lang="en-US" sz="2400" b="0" i="0" u="none" strike="noStrike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47</a:t>
                      </a:r>
                      <a:endParaRPr lang="en-US" sz="24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3</a:t>
                      </a:r>
                      <a:endParaRPr lang="en-US" sz="2400" b="0" i="0" u="none" strike="noStrike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54</a:t>
                      </a:r>
                      <a:endParaRPr lang="en-US" sz="24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4</a:t>
                      </a:r>
                      <a:endParaRPr lang="en-US" sz="2400" b="0" i="0" u="none" strike="noStrike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71</a:t>
                      </a:r>
                      <a:endParaRPr lang="en-US" sz="24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5</a:t>
                      </a:r>
                      <a:endParaRPr lang="en-US" sz="2400" b="0" i="0" u="none" strike="noStrike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66</a:t>
                      </a:r>
                      <a:endParaRPr lang="en-US" sz="24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6</a:t>
                      </a:r>
                      <a:endParaRPr lang="en-US" sz="2400" b="0" i="0" u="none" strike="noStrike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73</a:t>
                      </a:r>
                      <a:endParaRPr lang="en-US" sz="24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7</a:t>
                      </a:r>
                      <a:endParaRPr lang="en-US" sz="2400" b="0" i="0" u="none" strike="noStrike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77</a:t>
                      </a:r>
                      <a:endParaRPr lang="en-US" sz="24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8</a:t>
                      </a:r>
                      <a:endParaRPr lang="en-US" sz="2400" b="0" i="0" u="none" strike="noStrike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88</a:t>
                      </a:r>
                      <a:endParaRPr lang="en-US" sz="24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9</a:t>
                      </a:r>
                      <a:endParaRPr lang="en-US" sz="2400" b="0" i="0" u="none" strike="noStrike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89</a:t>
                      </a:r>
                      <a:endParaRPr lang="en-US" sz="24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10</a:t>
                      </a:r>
                      <a:endParaRPr lang="en-US" sz="2400" b="0" i="0" u="none" strike="noStrike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71</a:t>
                      </a:r>
                      <a:endParaRPr lang="en-US" sz="24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11</a:t>
                      </a:r>
                      <a:endParaRPr lang="en-US" sz="2400" b="0" i="0" u="none" strike="noStrike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80</a:t>
                      </a:r>
                      <a:endParaRPr lang="en-US" sz="24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12</a:t>
                      </a:r>
                      <a:endParaRPr lang="en-US" sz="2400" b="0" i="0" u="none" strike="noStrike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78</a:t>
                      </a:r>
                      <a:endParaRPr lang="en-US" sz="24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รวม</a:t>
                      </a:r>
                      <a:endParaRPr lang="th-TH" sz="2400" b="1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896</a:t>
                      </a:r>
                      <a:endParaRPr lang="en-US" sz="2400" b="1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330312"/>
              </p:ext>
            </p:extLst>
          </p:nvPr>
        </p:nvGraphicFramePr>
        <p:xfrm>
          <a:off x="3995936" y="1268760"/>
          <a:ext cx="4032448" cy="4099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19181"/>
                <a:gridCol w="1913267"/>
              </a:tblGrid>
              <a:tr h="3810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จำนวนโรงพยาบาล ใน</a:t>
                      </a:r>
                      <a:r>
                        <a:rPr lang="th-TH" sz="24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สังกัด</a:t>
                      </a:r>
                      <a:r>
                        <a:rPr lang="en-US" sz="24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 </a:t>
                      </a:r>
                      <a:r>
                        <a:rPr lang="th-TH" sz="2400" u="none" strike="noStrike" dirty="0" err="1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สป.สธ</a:t>
                      </a:r>
                      <a:r>
                        <a:rPr lang="th-TH" sz="24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. </a:t>
                      </a:r>
                      <a:r>
                        <a:rPr lang="en-US" sz="24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           </a:t>
                      </a:r>
                      <a:r>
                        <a:rPr lang="th-TH" sz="2400" u="none" strike="noStrike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แบ่ง</a:t>
                      </a:r>
                      <a:r>
                        <a:rPr lang="th-TH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ตามประเภท </a:t>
                      </a:r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Service Plan</a:t>
                      </a:r>
                      <a:endParaRPr lang="en-US" sz="2400" b="1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ประเภท </a:t>
                      </a:r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Service Plan</a:t>
                      </a:r>
                      <a:endParaRPr lang="en-US" sz="2400" b="1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จำนวน (แห่ง)</a:t>
                      </a:r>
                      <a:endParaRPr lang="th-TH" sz="2400" b="1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A</a:t>
                      </a:r>
                      <a:endParaRPr lang="en-US" sz="24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33</a:t>
                      </a:r>
                      <a:endParaRPr lang="en-US" sz="24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S</a:t>
                      </a:r>
                      <a:endParaRPr lang="en-US" sz="2400" b="0" i="0" u="none" strike="noStrike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48</a:t>
                      </a:r>
                      <a:endParaRPr lang="en-US" sz="24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M1</a:t>
                      </a:r>
                      <a:endParaRPr lang="en-US" sz="2400" b="0" i="0" u="none" strike="noStrike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35</a:t>
                      </a:r>
                      <a:endParaRPr lang="en-US" sz="24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M2</a:t>
                      </a:r>
                      <a:endParaRPr lang="en-US" sz="2400" b="0" i="0" u="none" strike="noStrike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87</a:t>
                      </a:r>
                      <a:endParaRPr lang="en-US" sz="24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F1</a:t>
                      </a:r>
                      <a:endParaRPr lang="en-US" sz="2400" b="0" i="0" u="none" strike="noStrike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77</a:t>
                      </a:r>
                      <a:endParaRPr lang="en-US" sz="24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F2</a:t>
                      </a:r>
                      <a:endParaRPr lang="en-US" sz="2400" b="0" i="0" u="none" strike="noStrike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517</a:t>
                      </a:r>
                      <a:endParaRPr lang="en-US" sz="24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F3</a:t>
                      </a:r>
                      <a:endParaRPr lang="en-US" sz="2400" b="0" i="0" u="none" strike="noStrike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99</a:t>
                      </a:r>
                      <a:endParaRPr lang="en-US" sz="2400" b="0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251460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u="none" strike="noStrike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รวม</a:t>
                      </a:r>
                      <a:endParaRPr lang="th-TH" sz="2400" b="1" i="0" u="none" strike="noStrike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896</a:t>
                      </a:r>
                      <a:endParaRPr lang="en-US" sz="2400" b="1" i="0" u="none" strike="noStrike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5" name="สี่เหลี่ยมผืนผ้า 4"/>
          <p:cNvSpPr/>
          <p:nvPr/>
        </p:nvSpPr>
        <p:spPr>
          <a:xfrm>
            <a:off x="395536" y="476672"/>
            <a:ext cx="3312368" cy="604867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923928" y="1268760"/>
            <a:ext cx="4176464" cy="4104456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15626" y="3136322"/>
            <a:ext cx="792088" cy="36933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280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842853"/>
              </p:ext>
            </p:extLst>
          </p:nvPr>
        </p:nvGraphicFramePr>
        <p:xfrm>
          <a:off x="179512" y="274662"/>
          <a:ext cx="8856981" cy="50876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088"/>
                <a:gridCol w="891505"/>
                <a:gridCol w="890006"/>
                <a:gridCol w="864459"/>
                <a:gridCol w="880939"/>
                <a:gridCol w="880939"/>
                <a:gridCol w="1014228"/>
                <a:gridCol w="880939"/>
                <a:gridCol w="880939"/>
                <a:gridCol w="880939"/>
              </a:tblGrid>
              <a:tr h="33577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ระดับสถานบริการ</a:t>
                      </a:r>
                      <a:endParaRPr lang="en-US" sz="20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ค่าเฉลี่ยจำนวน </a:t>
                      </a:r>
                      <a:r>
                        <a:rPr lang="th-TH" sz="2000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ทพ</a:t>
                      </a:r>
                      <a:r>
                        <a:rPr lang="en-US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. </a:t>
                      </a: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ตาม </a:t>
                      </a:r>
                      <a:r>
                        <a:rPr lang="en-US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FTE </a:t>
                      </a: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(คน)</a:t>
                      </a:r>
                      <a:r>
                        <a:rPr lang="en-US" sz="2000" baseline="30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*</a:t>
                      </a:r>
                      <a:endParaRPr lang="en-US" sz="20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 err="1">
                          <a:effectLst/>
                        </a:rPr>
                        <a:t>ทันตแพทย์</a:t>
                      </a:r>
                      <a:r>
                        <a:rPr lang="th-TH" sz="2400" dirty="0">
                          <a:effectLst/>
                        </a:rPr>
                        <a:t>ทั้งหมด</a:t>
                      </a:r>
                      <a:endParaRPr lang="en-US" sz="2400" dirty="0">
                        <a:effectLst/>
                        <a:latin typeface="Calibri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 err="1">
                          <a:effectLst/>
                        </a:rPr>
                        <a:t>ทันตแพทย์</a:t>
                      </a:r>
                      <a:r>
                        <a:rPr lang="th-TH" sz="2400" dirty="0">
                          <a:effectLst/>
                        </a:rPr>
                        <a:t>เฉพาะทาง</a:t>
                      </a:r>
                      <a:endParaRPr lang="en-US" sz="2400" dirty="0">
                        <a:effectLst/>
                        <a:latin typeface="Calibri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4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ทันตแพทย์</a:t>
                      </a: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ทั่วไป</a:t>
                      </a:r>
                      <a:endParaRPr lang="en-US" sz="20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ทันตแพทย์</a:t>
                      </a: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เฉพาะทาง</a:t>
                      </a:r>
                      <a:endParaRPr lang="en-US" sz="20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กลุ่มผู้เชี่ยวชาญ </a:t>
                      </a:r>
                      <a:r>
                        <a:rPr lang="en-US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(</a:t>
                      </a:r>
                      <a:r>
                        <a:rPr lang="en-US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Residency Training)</a:t>
                      </a:r>
                      <a:endParaRPr lang="en-US" sz="20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กลุ่มการศึกษาต่อสายวิชาการ (</a:t>
                      </a:r>
                      <a:r>
                        <a:rPr lang="en-US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Academic Training)</a:t>
                      </a:r>
                      <a:endParaRPr lang="en-US" sz="20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4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%</a:t>
                      </a:r>
                      <a:endParaRPr lang="en-US" sz="2000" dirty="0" smtClean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ของ</a:t>
                      </a: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ทั้งหมด</a:t>
                      </a:r>
                      <a:endParaRPr lang="en-US" sz="20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จำนวน</a:t>
                      </a:r>
                      <a:endParaRPr lang="en-US" sz="2000" dirty="0" smtClean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(</a:t>
                      </a: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คน)</a:t>
                      </a:r>
                      <a:endParaRPr lang="en-US" sz="20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%</a:t>
                      </a:r>
                      <a:endParaRPr lang="en-US" sz="2000" dirty="0" smtClean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ของ</a:t>
                      </a: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ทั้งหมด</a:t>
                      </a:r>
                      <a:endParaRPr lang="en-US" sz="20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จำนวน</a:t>
                      </a:r>
                      <a:endParaRPr lang="en-US" sz="200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(คน)</a:t>
                      </a:r>
                      <a:endParaRPr lang="en-US" sz="20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ร้อยละ</a:t>
                      </a:r>
                      <a:endParaRPr lang="en-US" sz="20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จำนวน</a:t>
                      </a:r>
                      <a:endParaRPr lang="en-US" sz="200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(คน)</a:t>
                      </a:r>
                      <a:endParaRPr lang="en-US" sz="20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ร้อยละ</a:t>
                      </a:r>
                      <a:endParaRPr lang="en-US" sz="20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จำนวน</a:t>
                      </a:r>
                      <a:endParaRPr lang="en-US" sz="2000" dirty="0">
                        <a:effectLst/>
                        <a:latin typeface="DilleniaUPC" panose="02020603050405020304" pitchFamily="18" charset="-34"/>
                        <a:cs typeface="+mn-cs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(คน)</a:t>
                      </a:r>
                      <a:endParaRPr lang="en-US" sz="20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048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A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26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10%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3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90%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23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70%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16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30%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7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048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S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19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25%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5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75%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14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60%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8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40%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6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048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M1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13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25%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3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75%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10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50%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5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50%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5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048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M2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11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25%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3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75%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8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40%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3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60%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5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638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F1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9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40%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4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60%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5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40%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2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60%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3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048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F2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6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50%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3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50%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3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0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0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100%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3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048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F3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3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50%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2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50%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1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0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0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100%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1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981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16632"/>
            <a:ext cx="82089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>
                <a:latin typeface="DilleniaUPC" panose="02020603050405020304" pitchFamily="18" charset="-34"/>
              </a:rPr>
              <a:t>๒.๒ </a:t>
            </a:r>
            <a:r>
              <a:rPr lang="th-TH" sz="2800" dirty="0" err="1">
                <a:latin typeface="DilleniaUPC" panose="02020603050405020304" pitchFamily="18" charset="-34"/>
              </a:rPr>
              <a:t>ทันตแพทย์</a:t>
            </a:r>
            <a:r>
              <a:rPr lang="th-TH" sz="2800" dirty="0">
                <a:latin typeface="DilleniaUPC" panose="02020603050405020304" pitchFamily="18" charset="-34"/>
              </a:rPr>
              <a:t>เฉพาะทางกลุ่มผู้เชี่ยวชาญ หรือ กลุ่มการศึกษาต่อสายวิชาชีพ  (</a:t>
            </a:r>
            <a:r>
              <a:rPr lang="en-US" sz="2800" dirty="0">
                <a:latin typeface="DilleniaUPC" panose="02020603050405020304" pitchFamily="18" charset="-34"/>
              </a:rPr>
              <a:t>Residency Training) </a:t>
            </a:r>
            <a:r>
              <a:rPr lang="th-TH" sz="2800" dirty="0">
                <a:latin typeface="DilleniaUPC" panose="02020603050405020304" pitchFamily="18" charset="-34"/>
              </a:rPr>
              <a:t>ให้มีเฉพาะโรงพยาบาลระดับ </a:t>
            </a:r>
            <a:r>
              <a:rPr lang="en-US" sz="2800" dirty="0">
                <a:latin typeface="DilleniaUPC" panose="02020603050405020304" pitchFamily="18" charset="-34"/>
              </a:rPr>
              <a:t>A -</a:t>
            </a:r>
            <a:r>
              <a:rPr lang="th-TH" sz="2800" dirty="0">
                <a:latin typeface="DilleniaUPC" panose="02020603050405020304" pitchFamily="18" charset="-34"/>
              </a:rPr>
              <a:t> </a:t>
            </a:r>
            <a:r>
              <a:rPr lang="en-US" sz="2800" dirty="0">
                <a:latin typeface="DilleniaUPC" panose="02020603050405020304" pitchFamily="18" charset="-34"/>
              </a:rPr>
              <a:t>F1  </a:t>
            </a:r>
            <a:r>
              <a:rPr lang="th-TH" sz="2800" dirty="0">
                <a:latin typeface="DilleniaUPC" panose="02020603050405020304" pitchFamily="18" charset="-34"/>
              </a:rPr>
              <a:t>โดยจัดทำกรอบสาขา</a:t>
            </a:r>
            <a:r>
              <a:rPr lang="th-TH" sz="2800" dirty="0" err="1">
                <a:latin typeface="DilleniaUPC" panose="02020603050405020304" pitchFamily="18" charset="-34"/>
              </a:rPr>
              <a:t>ทันตแพทย์</a:t>
            </a:r>
            <a:r>
              <a:rPr lang="th-TH" sz="2800" dirty="0">
                <a:latin typeface="DilleniaUPC" panose="02020603050405020304" pitchFamily="18" charset="-34"/>
              </a:rPr>
              <a:t>เฉพาะทาง ๙ สาขา (รายละเอียดในตารางที่ </a:t>
            </a:r>
            <a:r>
              <a:rPr lang="en-US" sz="2800" dirty="0">
                <a:latin typeface="DilleniaUPC" panose="02020603050405020304" pitchFamily="18" charset="-34"/>
              </a:rPr>
              <a:t>2</a:t>
            </a:r>
            <a:r>
              <a:rPr lang="th-TH" sz="2800" dirty="0">
                <a:latin typeface="DilleniaUPC" panose="02020603050405020304" pitchFamily="18" charset="-34"/>
              </a:rPr>
              <a:t>)  ซึ่งมีการจัดทำแผนความต้อง</a:t>
            </a:r>
            <a:r>
              <a:rPr lang="th-TH" sz="2800" dirty="0" err="1">
                <a:latin typeface="DilleniaUPC" panose="02020603050405020304" pitchFamily="18" charset="-34"/>
              </a:rPr>
              <a:t>ทันตแพทย์</a:t>
            </a:r>
            <a:r>
              <a:rPr lang="th-TH" sz="2800" dirty="0">
                <a:latin typeface="DilleniaUPC" panose="02020603050405020304" pitchFamily="18" charset="-34"/>
              </a:rPr>
              <a:t>เฉพาะทางกลุ่มผู้เชี่ยวชาญระยะ ๕ ปี (ปี ๒๕๕๙-๒๕๖๓)  เพื่อพัฒนาในการจัดระบบโควตาการศึกษาฝึกอบรมกับราชวิทยาลัย</a:t>
            </a:r>
            <a:r>
              <a:rPr lang="th-TH" sz="2800" dirty="0" err="1">
                <a:latin typeface="DilleniaUPC" panose="02020603050405020304" pitchFamily="18" charset="-34"/>
              </a:rPr>
              <a:t>ทันต</a:t>
            </a:r>
            <a:r>
              <a:rPr lang="th-TH" sz="2800" dirty="0" err="1" smtClean="0">
                <a:latin typeface="DilleniaUPC" panose="02020603050405020304" pitchFamily="18" charset="-34"/>
              </a:rPr>
              <a:t>แพทย์</a:t>
            </a:r>
            <a:endParaRPr lang="en-US" sz="2000" dirty="0"/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342774"/>
              </p:ext>
            </p:extLst>
          </p:nvPr>
        </p:nvGraphicFramePr>
        <p:xfrm>
          <a:off x="503548" y="2276872"/>
          <a:ext cx="8424936" cy="44659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6667"/>
                <a:gridCol w="4964083"/>
                <a:gridCol w="481718"/>
                <a:gridCol w="605564"/>
                <a:gridCol w="605564"/>
                <a:gridCol w="604710"/>
                <a:gridCol w="546630"/>
              </a:tblGrid>
              <a:tr h="27622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ลำดับ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สาขา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400">
                          <a:effectLst/>
                        </a:rPr>
                        <a:t>ระดับสถานบริการ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62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F1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M2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M1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/>
                </a:tc>
              </a:tr>
              <a:tr h="2762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ทันตก</a:t>
                      </a:r>
                      <a:r>
                        <a:rPr lang="th-TH" sz="2400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รรม</a:t>
                      </a:r>
                      <a:r>
                        <a:rPr lang="th-TH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ทั่วไป</a:t>
                      </a:r>
                      <a:r>
                        <a:rPr lang="en-US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 (General Dentistry)</a:t>
                      </a:r>
                      <a:endParaRPr lang="en-US" sz="18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762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วิทยาเอ็นโดดอนต์</a:t>
                      </a: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 (Endodontics)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762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ทันตกรรมประดิษฐ์</a:t>
                      </a: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 (Prosthodontics)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762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ทันตกรรมสำหรับเด็ก</a:t>
                      </a: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 (Pediatric Dentistry)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762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ปริทันตวิทยา</a:t>
                      </a: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 (Periodontology)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762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ศัลยศาสตร์ช่องปากและแม็กซิลโลเฟเชียล </a:t>
                      </a: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(Oral and Maxillofacial Surgery)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762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ทันตกรรมหัตถการ</a:t>
                      </a: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 (Operative Dentistry)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762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ทันตกรรมจัดฟัน</a:t>
                      </a: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 (Orthodontics)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762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</a:t>
                      </a:r>
                      <a:endParaRPr lang="en-US" sz="1100">
                        <a:effectLst/>
                        <a:latin typeface="Calibri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วิทยาการวินิจฉัยโรคช่องปาก </a:t>
                      </a: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 (Oral Diagnostic Sciences)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18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981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4624"/>
            <a:ext cx="84249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DilleniaUPC" panose="02020603050405020304" pitchFamily="18" charset="-34"/>
              </a:rPr>
              <a:t>๒.๓ </a:t>
            </a:r>
            <a:r>
              <a:rPr lang="th-TH" sz="2400" dirty="0" err="1">
                <a:latin typeface="DilleniaUPC" panose="02020603050405020304" pitchFamily="18" charset="-34"/>
              </a:rPr>
              <a:t>ทันตแพทย์</a:t>
            </a:r>
            <a:r>
              <a:rPr lang="th-TH" sz="2400" dirty="0">
                <a:latin typeface="DilleniaUPC" panose="02020603050405020304" pitchFamily="18" charset="-34"/>
              </a:rPr>
              <a:t>เฉพาะทางกลุ่มการศึกษาต่อสายวิชาการ (</a:t>
            </a:r>
            <a:r>
              <a:rPr lang="en-US" sz="2400" dirty="0">
                <a:latin typeface="DilleniaUPC" panose="02020603050405020304" pitchFamily="18" charset="-34"/>
              </a:rPr>
              <a:t>Academic Training) </a:t>
            </a:r>
            <a:r>
              <a:rPr lang="th-TH" sz="2400" dirty="0">
                <a:latin typeface="DilleniaUPC" panose="02020603050405020304" pitchFamily="18" charset="-34"/>
              </a:rPr>
              <a:t>ให้มีในโรงพยาบาลระดับ </a:t>
            </a:r>
            <a:r>
              <a:rPr lang="en-US" sz="2400" dirty="0" smtClean="0">
                <a:latin typeface="DilleniaUPC" panose="02020603050405020304" pitchFamily="18" charset="-34"/>
              </a:rPr>
              <a:t>A </a:t>
            </a:r>
            <a:r>
              <a:rPr lang="en-US" sz="2400" dirty="0">
                <a:latin typeface="DilleniaUPC" panose="02020603050405020304" pitchFamily="18" charset="-34"/>
              </a:rPr>
              <a:t>- F3  </a:t>
            </a:r>
            <a:r>
              <a:rPr lang="th-TH" sz="2400" dirty="0">
                <a:latin typeface="DilleniaUPC" panose="02020603050405020304" pitchFamily="18" charset="-34"/>
              </a:rPr>
              <a:t>โดยจัดทำกรอบ</a:t>
            </a:r>
            <a:r>
              <a:rPr lang="th-TH" sz="2400" dirty="0" err="1">
                <a:latin typeface="DilleniaUPC" panose="02020603050405020304" pitchFamily="18" charset="-34"/>
              </a:rPr>
              <a:t>ทันตแพทย์</a:t>
            </a:r>
            <a:r>
              <a:rPr lang="th-TH" sz="2400" dirty="0">
                <a:latin typeface="DilleniaUPC" panose="02020603050405020304" pitchFamily="18" charset="-34"/>
              </a:rPr>
              <a:t>เฉพาะทาง</a:t>
            </a:r>
            <a:r>
              <a:rPr lang="en-US" sz="2400" dirty="0">
                <a:latin typeface="DilleniaUPC" panose="02020603050405020304" pitchFamily="18" charset="-34"/>
              </a:rPr>
              <a:t> 9</a:t>
            </a:r>
            <a:r>
              <a:rPr lang="th-TH" sz="2400" dirty="0">
                <a:latin typeface="DilleniaUPC" panose="02020603050405020304" pitchFamily="18" charset="-34"/>
              </a:rPr>
              <a:t> สาขา (รายละเอียดในตารางที่ </a:t>
            </a:r>
            <a:r>
              <a:rPr lang="en-US" sz="2400" dirty="0">
                <a:latin typeface="DilleniaUPC" panose="02020603050405020304" pitchFamily="18" charset="-34"/>
              </a:rPr>
              <a:t>3)  </a:t>
            </a:r>
            <a:r>
              <a:rPr lang="th-TH" sz="2400" dirty="0">
                <a:latin typeface="DilleniaUPC" panose="02020603050405020304" pitchFamily="18" charset="-34"/>
              </a:rPr>
              <a:t>โดยระยะต้นให้แต่ละจังหวัดดำเนินการจัดทำแผนพัฒนาการศึกษาฝึกอบรมให้ตอบสนองความต้องการพัฒนาระบบบริการ  ทั้งนี้ส่วนกลางไม่ได้กำหนดหลักเกณฑ์จัดสรรโควตา  ให้เป็นหน้าที่ของจังหวัดในการบริหารจัดการเพื่อไม่ให้มีการลาศึกษาฝึกอบรมในสาขาที่ซ้ำซ้อนกัน </a:t>
            </a:r>
            <a:endParaRPr lang="en-US" sz="2400" dirty="0"/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024223"/>
              </p:ext>
            </p:extLst>
          </p:nvPr>
        </p:nvGraphicFramePr>
        <p:xfrm>
          <a:off x="251524" y="1916832"/>
          <a:ext cx="8784971" cy="48120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084"/>
                <a:gridCol w="4530279"/>
                <a:gridCol w="503068"/>
                <a:gridCol w="503068"/>
                <a:gridCol w="503068"/>
                <a:gridCol w="503068"/>
                <a:gridCol w="503068"/>
                <a:gridCol w="503068"/>
                <a:gridCol w="444200"/>
              </a:tblGrid>
              <a:tr h="63761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ลำดับ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สาขา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ระดับสถานบริการ</a:t>
                      </a:r>
                      <a:endParaRPr lang="en-US" sz="2000" dirty="0">
                        <a:effectLst/>
                        <a:latin typeface="Calibri"/>
                        <a:ea typeface="Times New Roman"/>
                        <a:cs typeface="Angsana New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62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F3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F2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F1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M2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M1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S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A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762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1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ทันตก</a:t>
                      </a:r>
                      <a:r>
                        <a:rPr lang="th-TH" sz="2000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รรม</a:t>
                      </a: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ทั่วไป</a:t>
                      </a:r>
                      <a:r>
                        <a:rPr lang="en-US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 (General Dentistry)</a:t>
                      </a:r>
                      <a:endParaRPr lang="en-US" sz="20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762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2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วิทยาเอ็นโด</a:t>
                      </a:r>
                      <a:r>
                        <a:rPr lang="th-TH" sz="2000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ดอนต์</a:t>
                      </a:r>
                      <a:r>
                        <a:rPr lang="en-US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 (Endodontics)</a:t>
                      </a:r>
                      <a:endParaRPr lang="en-US" sz="20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762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3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ทันตก</a:t>
                      </a:r>
                      <a:r>
                        <a:rPr lang="th-TH" sz="2000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รรม</a:t>
                      </a: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ประดิษฐ์</a:t>
                      </a:r>
                      <a:r>
                        <a:rPr lang="en-US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 (Prosthodontics)</a:t>
                      </a:r>
                      <a:endParaRPr lang="en-US" sz="20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762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4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ทันตกรรมสำหรับเด็ก</a:t>
                      </a:r>
                      <a:r>
                        <a:rPr lang="en-US" sz="20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 (Pediatric Dentistry)</a:t>
                      </a:r>
                      <a:endParaRPr lang="en-US" sz="20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762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5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ปริทันต</a:t>
                      </a: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วิทยา</a:t>
                      </a:r>
                      <a:r>
                        <a:rPr lang="en-US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 (Periodontology)</a:t>
                      </a:r>
                      <a:endParaRPr lang="en-US" sz="20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762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6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ศัลยศาสตร์ช่องปาก</a:t>
                      </a:r>
                      <a:r>
                        <a:rPr lang="th-TH" sz="2000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และแม็กซิลโลเฟเชียล</a:t>
                      </a: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 </a:t>
                      </a:r>
                      <a:r>
                        <a:rPr lang="en-US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(Oral and Maxillofacial Surgery)</a:t>
                      </a:r>
                      <a:endParaRPr lang="en-US" sz="20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762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7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ทันตก</a:t>
                      </a:r>
                      <a:r>
                        <a:rPr lang="th-TH" sz="2000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รรม</a:t>
                      </a: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หัตถการ</a:t>
                      </a:r>
                      <a:r>
                        <a:rPr lang="en-US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 (Operative Dentistry)</a:t>
                      </a:r>
                      <a:endParaRPr lang="en-US" sz="20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762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8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ทันตก</a:t>
                      </a:r>
                      <a:r>
                        <a:rPr lang="th-TH" sz="2000" dirty="0" err="1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รรม</a:t>
                      </a: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จัดฟัน</a:t>
                      </a:r>
                      <a:r>
                        <a:rPr lang="en-US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 (Orthodontics)</a:t>
                      </a:r>
                      <a:endParaRPr lang="en-US" sz="20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762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9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วิทยาการวินิจฉัยโรคช่องปาก </a:t>
                      </a:r>
                      <a:r>
                        <a:rPr lang="en-US" sz="20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 (Oral Diagnostic Sciences)</a:t>
                      </a:r>
                      <a:endParaRPr lang="en-US" sz="20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 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DilleniaUPC" panose="02020603050405020304" pitchFamily="18" charset="-34"/>
                          <a:cs typeface="+mn-cs"/>
                        </a:rPr>
                        <a:t>/</a:t>
                      </a:r>
                      <a:endParaRPr lang="en-US" sz="2400" dirty="0">
                        <a:effectLst/>
                        <a:latin typeface="DilleniaUPC" panose="02020603050405020304" pitchFamily="18" charset="-34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061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2688</Words>
  <Application>Microsoft Office PowerPoint</Application>
  <PresentationFormat>นำเสนอทางหน้าจอ (4:3)</PresentationFormat>
  <Paragraphs>1363</Paragraphs>
  <Slides>20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20</vt:i4>
      </vt:variant>
    </vt:vector>
  </HeadingPairs>
  <TitlesOfParts>
    <vt:vector size="21" baseType="lpstr">
      <vt:lpstr>ชุดรูปแบบของ Office</vt:lpstr>
      <vt:lpstr>การวิเคราะห์ การศึกษาต่อเนื่องของหน่วยงานบริการ สำนักงานปลัดกระทรวงสาธารณสุข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การวิเคราะห์ การศึกษาต่อเนื่องของหน่วยงานบริการ สำนักงานปลัดกระทรวงสาธารณสุข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การวิเคราะห์ การศึกษาต่อเนื่องของหน่วยงานบริการ สำนักงานปลัดกระทรวงสาธารณสุข</dc:title>
  <dc:creator>xvsvdv</dc:creator>
  <cp:lastModifiedBy>xvsvdv</cp:lastModifiedBy>
  <cp:revision>31</cp:revision>
  <dcterms:created xsi:type="dcterms:W3CDTF">2015-10-05T03:01:45Z</dcterms:created>
  <dcterms:modified xsi:type="dcterms:W3CDTF">2015-10-06T03:21:25Z</dcterms:modified>
</cp:coreProperties>
</file>