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70" r:id="rId2"/>
    <p:sldId id="312" r:id="rId3"/>
    <p:sldId id="314" r:id="rId4"/>
    <p:sldId id="358" r:id="rId5"/>
    <p:sldId id="308" r:id="rId6"/>
    <p:sldId id="359" r:id="rId7"/>
    <p:sldId id="355" r:id="rId8"/>
    <p:sldId id="375" r:id="rId9"/>
    <p:sldId id="376" r:id="rId10"/>
    <p:sldId id="377" r:id="rId11"/>
    <p:sldId id="374" r:id="rId12"/>
    <p:sldId id="313" r:id="rId13"/>
    <p:sldId id="309" r:id="rId14"/>
    <p:sldId id="315" r:id="rId15"/>
    <p:sldId id="363" r:id="rId16"/>
    <p:sldId id="318" r:id="rId17"/>
    <p:sldId id="319" r:id="rId18"/>
    <p:sldId id="320" r:id="rId19"/>
    <p:sldId id="321" r:id="rId20"/>
    <p:sldId id="322" r:id="rId21"/>
    <p:sldId id="323" r:id="rId22"/>
    <p:sldId id="334" r:id="rId23"/>
    <p:sldId id="335" r:id="rId24"/>
    <p:sldId id="324" r:id="rId25"/>
    <p:sldId id="382" r:id="rId26"/>
    <p:sldId id="383" r:id="rId27"/>
    <p:sldId id="310" r:id="rId28"/>
    <p:sldId id="371" r:id="rId29"/>
    <p:sldId id="372" r:id="rId30"/>
    <p:sldId id="356" r:id="rId31"/>
    <p:sldId id="373" r:id="rId32"/>
    <p:sldId id="378" r:id="rId33"/>
    <p:sldId id="379" r:id="rId34"/>
    <p:sldId id="380" r:id="rId35"/>
    <p:sldId id="381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7921"/>
    <a:srgbClr val="5D4B0B"/>
    <a:srgbClr val="E2AC00"/>
    <a:srgbClr val="66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016" autoAdjust="0"/>
  </p:normalViewPr>
  <p:slideViewPr>
    <p:cSldViewPr>
      <p:cViewPr varScale="1">
        <p:scale>
          <a:sx n="60" d="100"/>
          <a:sy n="60" d="100"/>
        </p:scale>
        <p:origin x="-734" y="-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753584-0D6F-F74D-B0BB-3F0B8C8AA152}" type="doc">
      <dgm:prSet loTypeId="urn:microsoft.com/office/officeart/2005/8/layout/venn3" loCatId="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0A66C71F-8D07-A740-8CB0-1EBC88181795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2.มะเร็ง </a:t>
          </a:r>
          <a:endParaRPr lang="en-US" sz="2400" b="1" dirty="0"/>
        </a:p>
      </dgm:t>
    </dgm:pt>
    <dgm:pt modelId="{4CC0A625-8289-5A48-9A7E-662F8308F191}" type="parTrans" cxnId="{A27B8AD4-EF95-7541-94EF-893B65CA79E0}">
      <dgm:prSet/>
      <dgm:spPr/>
      <dgm:t>
        <a:bodyPr/>
        <a:lstStyle/>
        <a:p>
          <a:endParaRPr lang="en-US"/>
        </a:p>
      </dgm:t>
    </dgm:pt>
    <dgm:pt modelId="{52F14D6A-A592-0244-89FF-A10CF054F030}" type="sibTrans" cxnId="{A27B8AD4-EF95-7541-94EF-893B65CA79E0}">
      <dgm:prSet/>
      <dgm:spPr/>
      <dgm:t>
        <a:bodyPr/>
        <a:lstStyle/>
        <a:p>
          <a:endParaRPr lang="en-US"/>
        </a:p>
      </dgm:t>
    </dgm:pt>
    <dgm:pt modelId="{CACD387A-E90B-C740-AC19-89EBC8FAFFE7}">
      <dgm:prSet phldrT="[Text]" custT="1"/>
      <dgm:spPr/>
      <dgm:t>
        <a:bodyPr vert="vert270"/>
        <a:lstStyle/>
        <a:p>
          <a:pPr algn="l"/>
          <a:r>
            <a:rPr lang="th-TH" sz="2000" b="1" dirty="0" smtClean="0"/>
            <a:t>3. อุบัติเหตุ</a:t>
          </a:r>
          <a:endParaRPr lang="en-US" sz="2000" b="1" dirty="0"/>
        </a:p>
      </dgm:t>
    </dgm:pt>
    <dgm:pt modelId="{53BA9ECD-717E-5F42-A864-D3C6696C29CC}" type="parTrans" cxnId="{F8E0CA2A-C8B0-A641-A4C4-DBA178966B1A}">
      <dgm:prSet/>
      <dgm:spPr/>
      <dgm:t>
        <a:bodyPr/>
        <a:lstStyle/>
        <a:p>
          <a:endParaRPr lang="en-US"/>
        </a:p>
      </dgm:t>
    </dgm:pt>
    <dgm:pt modelId="{5A7E8FE5-CF9E-694E-9AD2-9DF7F1B193B7}" type="sibTrans" cxnId="{F8E0CA2A-C8B0-A641-A4C4-DBA178966B1A}">
      <dgm:prSet/>
      <dgm:spPr/>
      <dgm:t>
        <a:bodyPr/>
        <a:lstStyle/>
        <a:p>
          <a:endParaRPr lang="en-US"/>
        </a:p>
      </dgm:t>
    </dgm:pt>
    <dgm:pt modelId="{708F378E-111C-EA42-B579-D584B2296472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4. ทารกแรกเกิด</a:t>
          </a:r>
          <a:endParaRPr lang="en-US" sz="2400" b="1" dirty="0"/>
        </a:p>
      </dgm:t>
    </dgm:pt>
    <dgm:pt modelId="{E4696992-96BB-6B41-8915-53B1AA887B30}" type="parTrans" cxnId="{948EC517-B146-D64B-9DBA-F3FA442B800A}">
      <dgm:prSet/>
      <dgm:spPr/>
      <dgm:t>
        <a:bodyPr/>
        <a:lstStyle/>
        <a:p>
          <a:endParaRPr lang="en-US"/>
        </a:p>
      </dgm:t>
    </dgm:pt>
    <dgm:pt modelId="{6BFB254F-C75D-0B4F-A8FE-25ADCF52AB29}" type="sibTrans" cxnId="{948EC517-B146-D64B-9DBA-F3FA442B800A}">
      <dgm:prSet/>
      <dgm:spPr/>
      <dgm:t>
        <a:bodyPr/>
        <a:lstStyle/>
        <a:p>
          <a:endParaRPr lang="en-US"/>
        </a:p>
      </dgm:t>
    </dgm:pt>
    <dgm:pt modelId="{7B4841E6-FE01-064D-B69C-92BEF5C07968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5. จิตเวช</a:t>
          </a:r>
          <a:endParaRPr lang="en-US" sz="2400" b="1" dirty="0"/>
        </a:p>
      </dgm:t>
    </dgm:pt>
    <dgm:pt modelId="{BD6ADF18-9DD0-5B49-A86E-6F59DFE0F9D2}" type="parTrans" cxnId="{A223C8A6-71D0-2A48-9845-2081E760557B}">
      <dgm:prSet/>
      <dgm:spPr/>
      <dgm:t>
        <a:bodyPr/>
        <a:lstStyle/>
        <a:p>
          <a:endParaRPr lang="en-US"/>
        </a:p>
      </dgm:t>
    </dgm:pt>
    <dgm:pt modelId="{C211238D-1E09-2840-879C-02AFCDBB4E76}" type="sibTrans" cxnId="{A223C8A6-71D0-2A48-9845-2081E760557B}">
      <dgm:prSet/>
      <dgm:spPr/>
      <dgm:t>
        <a:bodyPr/>
        <a:lstStyle/>
        <a:p>
          <a:endParaRPr lang="en-US"/>
        </a:p>
      </dgm:t>
    </dgm:pt>
    <dgm:pt modelId="{A67A8E02-484A-E94F-9E52-049251029ED3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6. ตาและไต</a:t>
          </a:r>
          <a:endParaRPr lang="en-US" sz="2400" b="1" dirty="0"/>
        </a:p>
      </dgm:t>
    </dgm:pt>
    <dgm:pt modelId="{CECBD07B-C49D-9740-A579-2B45344122F4}" type="parTrans" cxnId="{B91D8024-A29F-514B-8B80-3A9B921DF8BF}">
      <dgm:prSet/>
      <dgm:spPr/>
      <dgm:t>
        <a:bodyPr/>
        <a:lstStyle/>
        <a:p>
          <a:endParaRPr lang="en-US"/>
        </a:p>
      </dgm:t>
    </dgm:pt>
    <dgm:pt modelId="{E2792175-A70A-8E44-BBB0-C7A7510791D4}" type="sibTrans" cxnId="{B91D8024-A29F-514B-8B80-3A9B921DF8BF}">
      <dgm:prSet/>
      <dgm:spPr/>
      <dgm:t>
        <a:bodyPr/>
        <a:lstStyle/>
        <a:p>
          <a:endParaRPr lang="en-US"/>
        </a:p>
      </dgm:t>
    </dgm:pt>
    <dgm:pt modelId="{E97B64F3-5A9D-584D-BA47-522CC8179521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7. 5 สาขาหลัก</a:t>
          </a:r>
          <a:endParaRPr lang="en-US" sz="2400" b="1" dirty="0"/>
        </a:p>
      </dgm:t>
    </dgm:pt>
    <dgm:pt modelId="{61D51A3E-60D6-4943-93EB-0DDAFE658B94}" type="parTrans" cxnId="{8E05E830-70CE-D944-9BC4-C5099E87B58D}">
      <dgm:prSet/>
      <dgm:spPr/>
      <dgm:t>
        <a:bodyPr/>
        <a:lstStyle/>
        <a:p>
          <a:endParaRPr lang="en-US"/>
        </a:p>
      </dgm:t>
    </dgm:pt>
    <dgm:pt modelId="{E235D148-E769-9D4C-B703-B267FD6CD0AB}" type="sibTrans" cxnId="{8E05E830-70CE-D944-9BC4-C5099E87B58D}">
      <dgm:prSet/>
      <dgm:spPr/>
      <dgm:t>
        <a:bodyPr/>
        <a:lstStyle/>
        <a:p>
          <a:endParaRPr lang="en-US"/>
        </a:p>
      </dgm:t>
    </dgm:pt>
    <dgm:pt modelId="{AB394017-29EB-4A41-A991-36B258C61D81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8. ทันตกรรม</a:t>
          </a:r>
          <a:endParaRPr lang="en-US" sz="2400" b="1" dirty="0"/>
        </a:p>
      </dgm:t>
    </dgm:pt>
    <dgm:pt modelId="{935972D1-A540-BD4D-ACCB-5EC6B0F2B8EA}" type="parTrans" cxnId="{1EB52A6D-6A26-F448-BDDE-82CBACA6D4C5}">
      <dgm:prSet/>
      <dgm:spPr/>
      <dgm:t>
        <a:bodyPr/>
        <a:lstStyle/>
        <a:p>
          <a:endParaRPr lang="en-US"/>
        </a:p>
      </dgm:t>
    </dgm:pt>
    <dgm:pt modelId="{2B296E2E-A9F2-874C-9537-7D3DB7B3CF16}" type="sibTrans" cxnId="{1EB52A6D-6A26-F448-BDDE-82CBACA6D4C5}">
      <dgm:prSet/>
      <dgm:spPr/>
      <dgm:t>
        <a:bodyPr/>
        <a:lstStyle/>
        <a:p>
          <a:endParaRPr lang="en-US"/>
        </a:p>
      </dgm:t>
    </dgm:pt>
    <dgm:pt modelId="{255995C3-AD23-4448-972B-405D0ECBD7E5}">
      <dgm:prSet phldrT="[Text]" custT="1"/>
      <dgm:spPr/>
      <dgm:t>
        <a:bodyPr vert="vert270"/>
        <a:lstStyle/>
        <a:p>
          <a:pPr algn="l"/>
          <a:r>
            <a:rPr lang="th-TH" sz="2000" b="1" dirty="0" smtClean="0"/>
            <a:t>9. บริการปฐมภูมิทุติยภูมิและสุขภาพองค์</a:t>
          </a:r>
          <a:r>
            <a:rPr lang="th-TH" sz="1800" b="1" dirty="0" smtClean="0"/>
            <a:t>รวม</a:t>
          </a:r>
          <a:endParaRPr lang="en-US" sz="1500" b="1" dirty="0"/>
        </a:p>
      </dgm:t>
    </dgm:pt>
    <dgm:pt modelId="{E6B06EE8-88AE-C74E-B271-C6DB1E305C25}" type="parTrans" cxnId="{ED537ED4-28EA-014B-80D1-0B32C4CD6A38}">
      <dgm:prSet/>
      <dgm:spPr/>
      <dgm:t>
        <a:bodyPr/>
        <a:lstStyle/>
        <a:p>
          <a:endParaRPr lang="en-US"/>
        </a:p>
      </dgm:t>
    </dgm:pt>
    <dgm:pt modelId="{9D0BAD36-AD5E-B34A-A57F-91746E462C8B}" type="sibTrans" cxnId="{ED537ED4-28EA-014B-80D1-0B32C4CD6A38}">
      <dgm:prSet/>
      <dgm:spPr/>
      <dgm:t>
        <a:bodyPr/>
        <a:lstStyle/>
        <a:p>
          <a:endParaRPr lang="en-US"/>
        </a:p>
      </dgm:t>
    </dgm:pt>
    <dgm:pt modelId="{2A46B216-08F1-8F46-9CC7-74D1517DDB3F}">
      <dgm:prSet phldrT="[Text]" custT="1"/>
      <dgm:spPr/>
      <dgm:t>
        <a:bodyPr vert="vert270"/>
        <a:lstStyle/>
        <a:p>
          <a:pPr algn="l"/>
          <a:r>
            <a:rPr lang="th-TH" sz="2400" b="1" dirty="0" smtClean="0"/>
            <a:t>1.หัวใจและหลอดเลือด</a:t>
          </a:r>
          <a:endParaRPr lang="en-US" sz="2400" b="1" dirty="0"/>
        </a:p>
      </dgm:t>
    </dgm:pt>
    <dgm:pt modelId="{79B68BEF-B571-C645-8E89-5731E40418D9}" type="sibTrans" cxnId="{0F9C61EC-A00E-0B47-BD3A-4BC8BDB65E69}">
      <dgm:prSet/>
      <dgm:spPr/>
      <dgm:t>
        <a:bodyPr/>
        <a:lstStyle/>
        <a:p>
          <a:endParaRPr lang="en-US"/>
        </a:p>
      </dgm:t>
    </dgm:pt>
    <dgm:pt modelId="{3E832D0F-4436-304C-AEFB-885A3C4D6287}" type="parTrans" cxnId="{0F9C61EC-A00E-0B47-BD3A-4BC8BDB65E69}">
      <dgm:prSet/>
      <dgm:spPr/>
      <dgm:t>
        <a:bodyPr/>
        <a:lstStyle/>
        <a:p>
          <a:endParaRPr lang="en-US"/>
        </a:p>
      </dgm:t>
    </dgm:pt>
    <dgm:pt modelId="{D86AA4F4-5A9F-2447-844A-C47BE615E4DD}">
      <dgm:prSet phldrT="[Text]"/>
      <dgm:spPr/>
      <dgm:t>
        <a:bodyPr vert="vert270"/>
        <a:lstStyle/>
        <a:p>
          <a:pPr algn="l"/>
          <a:r>
            <a:rPr lang="th-TH" dirty="0" smtClean="0"/>
            <a:t>10. NCD</a:t>
          </a:r>
          <a:endParaRPr lang="en-US" dirty="0"/>
        </a:p>
      </dgm:t>
    </dgm:pt>
    <dgm:pt modelId="{594A749A-11BA-A441-BC8A-896BED449FFF}" type="parTrans" cxnId="{2FF0ACDF-DD27-DD46-837B-C1C7C0366332}">
      <dgm:prSet/>
      <dgm:spPr/>
      <dgm:t>
        <a:bodyPr/>
        <a:lstStyle/>
        <a:p>
          <a:endParaRPr lang="en-US"/>
        </a:p>
      </dgm:t>
    </dgm:pt>
    <dgm:pt modelId="{35F6F573-322F-9049-A5AE-7CEFFFE6CCA7}" type="sibTrans" cxnId="{2FF0ACDF-DD27-DD46-837B-C1C7C0366332}">
      <dgm:prSet/>
      <dgm:spPr/>
      <dgm:t>
        <a:bodyPr/>
        <a:lstStyle/>
        <a:p>
          <a:endParaRPr lang="en-US"/>
        </a:p>
      </dgm:t>
    </dgm:pt>
    <dgm:pt modelId="{FFF22FB4-BB81-F14E-B695-52F558E45D94}" type="pres">
      <dgm:prSet presAssocID="{8E753584-0D6F-F74D-B0BB-3F0B8C8AA15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FF4366-C85B-974E-B399-45E20EF43B2A}" type="pres">
      <dgm:prSet presAssocID="{2A46B216-08F1-8F46-9CC7-74D1517DDB3F}" presName="Name5" presStyleLbl="vennNode1" presStyleIdx="0" presStyleCnt="10" custScaleX="60244" custScaleY="226800" custLinFactX="-64307" custLinFactNeighborX="-100000" custLinFactNeighborY="-28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0062EF-3670-ED4E-B281-51E276D96029}" type="pres">
      <dgm:prSet presAssocID="{79B68BEF-B571-C645-8E89-5731E40418D9}" presName="space" presStyleCnt="0"/>
      <dgm:spPr/>
    </dgm:pt>
    <dgm:pt modelId="{42AD9FDA-0CED-A549-AEF4-9FD01F52455D}" type="pres">
      <dgm:prSet presAssocID="{0A66C71F-8D07-A740-8CB0-1EBC88181795}" presName="Name5" presStyleLbl="vennNode1" presStyleIdx="1" presStyleCnt="10" custScaleX="60244" custScaleY="226800" custLinFactX="-56689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B95694-E582-C741-9E1E-B74C87D8E762}" type="pres">
      <dgm:prSet presAssocID="{52F14D6A-A592-0244-89FF-A10CF054F030}" presName="space" presStyleCnt="0"/>
      <dgm:spPr/>
    </dgm:pt>
    <dgm:pt modelId="{A76B6F1C-321E-0748-9E53-F459E1C976C2}" type="pres">
      <dgm:prSet presAssocID="{CACD387A-E90B-C740-AC19-89EBC8FAFFE7}" presName="Name5" presStyleLbl="vennNode1" presStyleIdx="2" presStyleCnt="10" custScaleX="60244" custScaleY="226800" custLinFactX="-49072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D56B47-869F-A74A-9254-BA37D373C3FD}" type="pres">
      <dgm:prSet presAssocID="{5A7E8FE5-CF9E-694E-9AD2-9DF7F1B193B7}" presName="space" presStyleCnt="0"/>
      <dgm:spPr/>
    </dgm:pt>
    <dgm:pt modelId="{013B9FC7-208C-804F-A763-AC70DD5741F1}" type="pres">
      <dgm:prSet presAssocID="{708F378E-111C-EA42-B579-D584B2296472}" presName="Name5" presStyleLbl="vennNode1" presStyleIdx="3" presStyleCnt="10" custScaleX="60244" custScaleY="226800" custLinFactX="-41455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45C4E3-4532-8C40-89BF-02721D31179F}" type="pres">
      <dgm:prSet presAssocID="{6BFB254F-C75D-0B4F-A8FE-25ADCF52AB29}" presName="space" presStyleCnt="0"/>
      <dgm:spPr/>
    </dgm:pt>
    <dgm:pt modelId="{3B078FE9-8C18-8E4A-B5D0-11DCDAA8DDA0}" type="pres">
      <dgm:prSet presAssocID="{7B4841E6-FE01-064D-B69C-92BEF5C07968}" presName="Name5" presStyleLbl="vennNode1" presStyleIdx="4" presStyleCnt="10" custScaleX="60244" custScaleY="226800" custLinFactX="-33837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9278D4-FA62-934E-8458-6D76222BCCC1}" type="pres">
      <dgm:prSet presAssocID="{C211238D-1E09-2840-879C-02AFCDBB4E76}" presName="space" presStyleCnt="0"/>
      <dgm:spPr/>
    </dgm:pt>
    <dgm:pt modelId="{6B1190F3-93C5-8C40-962F-C8A7701BFFA3}" type="pres">
      <dgm:prSet presAssocID="{A67A8E02-484A-E94F-9E52-049251029ED3}" presName="Name5" presStyleLbl="vennNode1" presStyleIdx="5" presStyleCnt="10" custScaleX="60244" custScaleY="226800" custLinFactX="-26220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9D4BC3-659B-A644-8498-92F28AACC9AD}" type="pres">
      <dgm:prSet presAssocID="{E2792175-A70A-8E44-BBB0-C7A7510791D4}" presName="space" presStyleCnt="0"/>
      <dgm:spPr/>
    </dgm:pt>
    <dgm:pt modelId="{364E1C15-A540-8341-9F87-A9D4D7E54DB7}" type="pres">
      <dgm:prSet presAssocID="{E97B64F3-5A9D-584D-BA47-522CC8179521}" presName="Name5" presStyleLbl="vennNode1" presStyleIdx="6" presStyleCnt="10" custScaleX="60244" custScaleY="226800" custLinFactX="-18603" custLinFactNeighborX="-100000" custLinFactNeighborY="-28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2A8E41-8821-044E-BAED-9E28C29F7A03}" type="pres">
      <dgm:prSet presAssocID="{E235D148-E769-9D4C-B703-B267FD6CD0AB}" presName="space" presStyleCnt="0"/>
      <dgm:spPr/>
    </dgm:pt>
    <dgm:pt modelId="{82512176-2F1C-0C40-951D-1EA24D225EC9}" type="pres">
      <dgm:prSet presAssocID="{AB394017-29EB-4A41-A991-36B258C61D81}" presName="Name5" presStyleLbl="vennNode1" presStyleIdx="7" presStyleCnt="10" custScaleX="60244" custScaleY="226800" custLinFactX="-10986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A57A85-9717-8442-9D76-C89830ECDC9D}" type="pres">
      <dgm:prSet presAssocID="{2B296E2E-A9F2-874C-9537-7D3DB7B3CF16}" presName="space" presStyleCnt="0"/>
      <dgm:spPr/>
    </dgm:pt>
    <dgm:pt modelId="{C2C3BE5B-AEFE-8646-8977-8BC5E48A896C}" type="pres">
      <dgm:prSet presAssocID="{255995C3-AD23-4448-972B-405D0ECBD7E5}" presName="Name5" presStyleLbl="vennNode1" presStyleIdx="8" presStyleCnt="10" custScaleX="60244" custScaleY="226800" custLinFactX="-3368" custLinFactNeighborX="-100000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8FD953-2272-4946-A939-6D5CC0F470D0}" type="pres">
      <dgm:prSet presAssocID="{9D0BAD36-AD5E-B34A-A57F-91746E462C8B}" presName="space" presStyleCnt="0"/>
      <dgm:spPr/>
    </dgm:pt>
    <dgm:pt modelId="{F026712B-7D72-C344-91DF-C5EBD1179B22}" type="pres">
      <dgm:prSet presAssocID="{D86AA4F4-5A9F-2447-844A-C47BE615E4DD}" presName="Name5" presStyleLbl="vennNode1" presStyleIdx="9" presStyleCnt="10" custScaleX="60244" custScaleY="226800" custLinFactNeighborX="-78754" custLinFactNeighborY="19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379053-B4A5-4592-9772-373E844696AE}" type="presOf" srcId="{0A66C71F-8D07-A740-8CB0-1EBC88181795}" destId="{42AD9FDA-0CED-A549-AEF4-9FD01F52455D}" srcOrd="0" destOrd="0" presId="urn:microsoft.com/office/officeart/2005/8/layout/venn3"/>
    <dgm:cxn modelId="{B91D8024-A29F-514B-8B80-3A9B921DF8BF}" srcId="{8E753584-0D6F-F74D-B0BB-3F0B8C8AA152}" destId="{A67A8E02-484A-E94F-9E52-049251029ED3}" srcOrd="5" destOrd="0" parTransId="{CECBD07B-C49D-9740-A579-2B45344122F4}" sibTransId="{E2792175-A70A-8E44-BBB0-C7A7510791D4}"/>
    <dgm:cxn modelId="{A27B8AD4-EF95-7541-94EF-893B65CA79E0}" srcId="{8E753584-0D6F-F74D-B0BB-3F0B8C8AA152}" destId="{0A66C71F-8D07-A740-8CB0-1EBC88181795}" srcOrd="1" destOrd="0" parTransId="{4CC0A625-8289-5A48-9A7E-662F8308F191}" sibTransId="{52F14D6A-A592-0244-89FF-A10CF054F030}"/>
    <dgm:cxn modelId="{1EB52A6D-6A26-F448-BDDE-82CBACA6D4C5}" srcId="{8E753584-0D6F-F74D-B0BB-3F0B8C8AA152}" destId="{AB394017-29EB-4A41-A991-36B258C61D81}" srcOrd="7" destOrd="0" parTransId="{935972D1-A540-BD4D-ACCB-5EC6B0F2B8EA}" sibTransId="{2B296E2E-A9F2-874C-9537-7D3DB7B3CF16}"/>
    <dgm:cxn modelId="{2FF0ACDF-DD27-DD46-837B-C1C7C0366332}" srcId="{8E753584-0D6F-F74D-B0BB-3F0B8C8AA152}" destId="{D86AA4F4-5A9F-2447-844A-C47BE615E4DD}" srcOrd="9" destOrd="0" parTransId="{594A749A-11BA-A441-BC8A-896BED449FFF}" sibTransId="{35F6F573-322F-9049-A5AE-7CEFFFE6CCA7}"/>
    <dgm:cxn modelId="{A93E923A-0FA6-4B4F-AFFA-2DD803AB9DBA}" type="presOf" srcId="{708F378E-111C-EA42-B579-D584B2296472}" destId="{013B9FC7-208C-804F-A763-AC70DD5741F1}" srcOrd="0" destOrd="0" presId="urn:microsoft.com/office/officeart/2005/8/layout/venn3"/>
    <dgm:cxn modelId="{3CF57F34-5FE8-4363-9350-EDCBB9E9F609}" type="presOf" srcId="{2A46B216-08F1-8F46-9CC7-74D1517DDB3F}" destId="{43FF4366-C85B-974E-B399-45E20EF43B2A}" srcOrd="0" destOrd="0" presId="urn:microsoft.com/office/officeart/2005/8/layout/venn3"/>
    <dgm:cxn modelId="{08DBE8B5-A9DB-43BE-BB25-49E8C27CC4BB}" type="presOf" srcId="{8E753584-0D6F-F74D-B0BB-3F0B8C8AA152}" destId="{FFF22FB4-BB81-F14E-B695-52F558E45D94}" srcOrd="0" destOrd="0" presId="urn:microsoft.com/office/officeart/2005/8/layout/venn3"/>
    <dgm:cxn modelId="{0C5A09CB-C3A0-4A5C-8A23-830FA49798E7}" type="presOf" srcId="{D86AA4F4-5A9F-2447-844A-C47BE615E4DD}" destId="{F026712B-7D72-C344-91DF-C5EBD1179B22}" srcOrd="0" destOrd="0" presId="urn:microsoft.com/office/officeart/2005/8/layout/venn3"/>
    <dgm:cxn modelId="{8E05E830-70CE-D944-9BC4-C5099E87B58D}" srcId="{8E753584-0D6F-F74D-B0BB-3F0B8C8AA152}" destId="{E97B64F3-5A9D-584D-BA47-522CC8179521}" srcOrd="6" destOrd="0" parTransId="{61D51A3E-60D6-4943-93EB-0DDAFE658B94}" sibTransId="{E235D148-E769-9D4C-B703-B267FD6CD0AB}"/>
    <dgm:cxn modelId="{A223C8A6-71D0-2A48-9845-2081E760557B}" srcId="{8E753584-0D6F-F74D-B0BB-3F0B8C8AA152}" destId="{7B4841E6-FE01-064D-B69C-92BEF5C07968}" srcOrd="4" destOrd="0" parTransId="{BD6ADF18-9DD0-5B49-A86E-6F59DFE0F9D2}" sibTransId="{C211238D-1E09-2840-879C-02AFCDBB4E76}"/>
    <dgm:cxn modelId="{F8E0CA2A-C8B0-A641-A4C4-DBA178966B1A}" srcId="{8E753584-0D6F-F74D-B0BB-3F0B8C8AA152}" destId="{CACD387A-E90B-C740-AC19-89EBC8FAFFE7}" srcOrd="2" destOrd="0" parTransId="{53BA9ECD-717E-5F42-A864-D3C6696C29CC}" sibTransId="{5A7E8FE5-CF9E-694E-9AD2-9DF7F1B193B7}"/>
    <dgm:cxn modelId="{02005BBF-6318-42AF-900F-F7687A894FA2}" type="presOf" srcId="{E97B64F3-5A9D-584D-BA47-522CC8179521}" destId="{364E1C15-A540-8341-9F87-A9D4D7E54DB7}" srcOrd="0" destOrd="0" presId="urn:microsoft.com/office/officeart/2005/8/layout/venn3"/>
    <dgm:cxn modelId="{9B7E75DB-7392-4CFF-9144-8979CF846349}" type="presOf" srcId="{7B4841E6-FE01-064D-B69C-92BEF5C07968}" destId="{3B078FE9-8C18-8E4A-B5D0-11DCDAA8DDA0}" srcOrd="0" destOrd="0" presId="urn:microsoft.com/office/officeart/2005/8/layout/venn3"/>
    <dgm:cxn modelId="{948EC517-B146-D64B-9DBA-F3FA442B800A}" srcId="{8E753584-0D6F-F74D-B0BB-3F0B8C8AA152}" destId="{708F378E-111C-EA42-B579-D584B2296472}" srcOrd="3" destOrd="0" parTransId="{E4696992-96BB-6B41-8915-53B1AA887B30}" sibTransId="{6BFB254F-C75D-0B4F-A8FE-25ADCF52AB29}"/>
    <dgm:cxn modelId="{D2D418C6-22C1-4712-8771-850146EFCB3F}" type="presOf" srcId="{CACD387A-E90B-C740-AC19-89EBC8FAFFE7}" destId="{A76B6F1C-321E-0748-9E53-F459E1C976C2}" srcOrd="0" destOrd="0" presId="urn:microsoft.com/office/officeart/2005/8/layout/venn3"/>
    <dgm:cxn modelId="{0F9C61EC-A00E-0B47-BD3A-4BC8BDB65E69}" srcId="{8E753584-0D6F-F74D-B0BB-3F0B8C8AA152}" destId="{2A46B216-08F1-8F46-9CC7-74D1517DDB3F}" srcOrd="0" destOrd="0" parTransId="{3E832D0F-4436-304C-AEFB-885A3C4D6287}" sibTransId="{79B68BEF-B571-C645-8E89-5731E40418D9}"/>
    <dgm:cxn modelId="{E09D92EF-5B18-4688-9569-DA717AB1D955}" type="presOf" srcId="{A67A8E02-484A-E94F-9E52-049251029ED3}" destId="{6B1190F3-93C5-8C40-962F-C8A7701BFFA3}" srcOrd="0" destOrd="0" presId="urn:microsoft.com/office/officeart/2005/8/layout/venn3"/>
    <dgm:cxn modelId="{ED537ED4-28EA-014B-80D1-0B32C4CD6A38}" srcId="{8E753584-0D6F-F74D-B0BB-3F0B8C8AA152}" destId="{255995C3-AD23-4448-972B-405D0ECBD7E5}" srcOrd="8" destOrd="0" parTransId="{E6B06EE8-88AE-C74E-B271-C6DB1E305C25}" sibTransId="{9D0BAD36-AD5E-B34A-A57F-91746E462C8B}"/>
    <dgm:cxn modelId="{13372817-5322-4D3A-B65E-FDDE38445E24}" type="presOf" srcId="{255995C3-AD23-4448-972B-405D0ECBD7E5}" destId="{C2C3BE5B-AEFE-8646-8977-8BC5E48A896C}" srcOrd="0" destOrd="0" presId="urn:microsoft.com/office/officeart/2005/8/layout/venn3"/>
    <dgm:cxn modelId="{48FCBF44-15EB-4E44-A7EF-DAFFF69DB8E7}" type="presOf" srcId="{AB394017-29EB-4A41-A991-36B258C61D81}" destId="{82512176-2F1C-0C40-951D-1EA24D225EC9}" srcOrd="0" destOrd="0" presId="urn:microsoft.com/office/officeart/2005/8/layout/venn3"/>
    <dgm:cxn modelId="{40CC089B-DCAB-4379-BB53-C2B5582A0813}" type="presParOf" srcId="{FFF22FB4-BB81-F14E-B695-52F558E45D94}" destId="{43FF4366-C85B-974E-B399-45E20EF43B2A}" srcOrd="0" destOrd="0" presId="urn:microsoft.com/office/officeart/2005/8/layout/venn3"/>
    <dgm:cxn modelId="{9601B54C-D919-47AB-8108-7E8526A97345}" type="presParOf" srcId="{FFF22FB4-BB81-F14E-B695-52F558E45D94}" destId="{2F0062EF-3670-ED4E-B281-51E276D96029}" srcOrd="1" destOrd="0" presId="urn:microsoft.com/office/officeart/2005/8/layout/venn3"/>
    <dgm:cxn modelId="{A8985AF6-4EDD-4C5D-80E7-4F12C17EB9B0}" type="presParOf" srcId="{FFF22FB4-BB81-F14E-B695-52F558E45D94}" destId="{42AD9FDA-0CED-A549-AEF4-9FD01F52455D}" srcOrd="2" destOrd="0" presId="urn:microsoft.com/office/officeart/2005/8/layout/venn3"/>
    <dgm:cxn modelId="{12D3DE35-E733-4F82-816F-E471B9641CEF}" type="presParOf" srcId="{FFF22FB4-BB81-F14E-B695-52F558E45D94}" destId="{EFB95694-E582-C741-9E1E-B74C87D8E762}" srcOrd="3" destOrd="0" presId="urn:microsoft.com/office/officeart/2005/8/layout/venn3"/>
    <dgm:cxn modelId="{FC3261C9-EB7D-4D76-81E3-66EE399E431C}" type="presParOf" srcId="{FFF22FB4-BB81-F14E-B695-52F558E45D94}" destId="{A76B6F1C-321E-0748-9E53-F459E1C976C2}" srcOrd="4" destOrd="0" presId="urn:microsoft.com/office/officeart/2005/8/layout/venn3"/>
    <dgm:cxn modelId="{FE611404-5288-4214-9938-74916E42ACC8}" type="presParOf" srcId="{FFF22FB4-BB81-F14E-B695-52F558E45D94}" destId="{23D56B47-869F-A74A-9254-BA37D373C3FD}" srcOrd="5" destOrd="0" presId="urn:microsoft.com/office/officeart/2005/8/layout/venn3"/>
    <dgm:cxn modelId="{4D040D40-3022-4454-9ADB-397A4BFFD2D9}" type="presParOf" srcId="{FFF22FB4-BB81-F14E-B695-52F558E45D94}" destId="{013B9FC7-208C-804F-A763-AC70DD5741F1}" srcOrd="6" destOrd="0" presId="urn:microsoft.com/office/officeart/2005/8/layout/venn3"/>
    <dgm:cxn modelId="{4CFC0326-B1FA-40A7-857A-65DC35E507D6}" type="presParOf" srcId="{FFF22FB4-BB81-F14E-B695-52F558E45D94}" destId="{EC45C4E3-4532-8C40-89BF-02721D31179F}" srcOrd="7" destOrd="0" presId="urn:microsoft.com/office/officeart/2005/8/layout/venn3"/>
    <dgm:cxn modelId="{B7F31D14-481E-4E52-A5C3-095CD6F43D30}" type="presParOf" srcId="{FFF22FB4-BB81-F14E-B695-52F558E45D94}" destId="{3B078FE9-8C18-8E4A-B5D0-11DCDAA8DDA0}" srcOrd="8" destOrd="0" presId="urn:microsoft.com/office/officeart/2005/8/layout/venn3"/>
    <dgm:cxn modelId="{3FE53331-6104-413D-A26A-4F7864F1B0B2}" type="presParOf" srcId="{FFF22FB4-BB81-F14E-B695-52F558E45D94}" destId="{639278D4-FA62-934E-8458-6D76222BCCC1}" srcOrd="9" destOrd="0" presId="urn:microsoft.com/office/officeart/2005/8/layout/venn3"/>
    <dgm:cxn modelId="{5A5ED630-B5B3-4FDE-BAE0-F600EC3B85C9}" type="presParOf" srcId="{FFF22FB4-BB81-F14E-B695-52F558E45D94}" destId="{6B1190F3-93C5-8C40-962F-C8A7701BFFA3}" srcOrd="10" destOrd="0" presId="urn:microsoft.com/office/officeart/2005/8/layout/venn3"/>
    <dgm:cxn modelId="{80AF1E82-E5D9-4C14-B1C9-1E43497FBE42}" type="presParOf" srcId="{FFF22FB4-BB81-F14E-B695-52F558E45D94}" destId="{989D4BC3-659B-A644-8498-92F28AACC9AD}" srcOrd="11" destOrd="0" presId="urn:microsoft.com/office/officeart/2005/8/layout/venn3"/>
    <dgm:cxn modelId="{0534F97E-6D3A-4CAA-B0B0-D8F80E962A3C}" type="presParOf" srcId="{FFF22FB4-BB81-F14E-B695-52F558E45D94}" destId="{364E1C15-A540-8341-9F87-A9D4D7E54DB7}" srcOrd="12" destOrd="0" presId="urn:microsoft.com/office/officeart/2005/8/layout/venn3"/>
    <dgm:cxn modelId="{3E3B2E67-4163-4F27-B272-4266E574038F}" type="presParOf" srcId="{FFF22FB4-BB81-F14E-B695-52F558E45D94}" destId="{A62A8E41-8821-044E-BAED-9E28C29F7A03}" srcOrd="13" destOrd="0" presId="urn:microsoft.com/office/officeart/2005/8/layout/venn3"/>
    <dgm:cxn modelId="{6975CE4F-3927-482B-99F8-9CE35234F5DC}" type="presParOf" srcId="{FFF22FB4-BB81-F14E-B695-52F558E45D94}" destId="{82512176-2F1C-0C40-951D-1EA24D225EC9}" srcOrd="14" destOrd="0" presId="urn:microsoft.com/office/officeart/2005/8/layout/venn3"/>
    <dgm:cxn modelId="{785F82C0-0F96-4B7D-B4C2-1FCAB3394B7E}" type="presParOf" srcId="{FFF22FB4-BB81-F14E-B695-52F558E45D94}" destId="{14A57A85-9717-8442-9D76-C89830ECDC9D}" srcOrd="15" destOrd="0" presId="urn:microsoft.com/office/officeart/2005/8/layout/venn3"/>
    <dgm:cxn modelId="{372F294C-C370-4E31-AC3A-EEBA4CA91C44}" type="presParOf" srcId="{FFF22FB4-BB81-F14E-B695-52F558E45D94}" destId="{C2C3BE5B-AEFE-8646-8977-8BC5E48A896C}" srcOrd="16" destOrd="0" presId="urn:microsoft.com/office/officeart/2005/8/layout/venn3"/>
    <dgm:cxn modelId="{6EA7D48E-5535-4A12-BE56-35F731DC4331}" type="presParOf" srcId="{FFF22FB4-BB81-F14E-B695-52F558E45D94}" destId="{518FD953-2272-4946-A939-6D5CC0F470D0}" srcOrd="17" destOrd="0" presId="urn:microsoft.com/office/officeart/2005/8/layout/venn3"/>
    <dgm:cxn modelId="{4C2AF122-BDD6-4F63-A9AC-F5715CB5EBC5}" type="presParOf" srcId="{FFF22FB4-BB81-F14E-B695-52F558E45D94}" destId="{F026712B-7D72-C344-91DF-C5EBD1179B22}" srcOrd="1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640A94-A429-5B41-97DE-382B62C059FA}" type="doc">
      <dgm:prSet loTypeId="urn:microsoft.com/office/officeart/2005/8/layout/chevron1" loCatId="" qsTypeId="urn:microsoft.com/office/officeart/2005/8/quickstyle/simple4" qsCatId="simple" csTypeId="urn:microsoft.com/office/officeart/2005/8/colors/accent1_2#2" csCatId="accent1" phldr="1"/>
      <dgm:spPr/>
    </dgm:pt>
    <dgm:pt modelId="{681319C4-3C39-BD4E-93CF-59D642C41EE2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200" b="1" dirty="0" smtClean="0">
              <a:solidFill>
                <a:srgbClr val="002060"/>
              </a:solidFill>
            </a:rPr>
            <a:t>Unity District Health Team</a:t>
          </a:r>
          <a:endParaRPr lang="en-US" sz="1200" b="1" dirty="0">
            <a:solidFill>
              <a:srgbClr val="002060"/>
            </a:solidFill>
          </a:endParaRPr>
        </a:p>
      </dgm:t>
    </dgm:pt>
    <dgm:pt modelId="{25BE39E7-2361-D645-869C-6C752C2B8167}" type="parTrans" cxnId="{C307D7CA-B7FB-0945-A616-0558C253EB72}">
      <dgm:prSet/>
      <dgm:spPr/>
      <dgm:t>
        <a:bodyPr/>
        <a:lstStyle/>
        <a:p>
          <a:endParaRPr lang="en-US"/>
        </a:p>
      </dgm:t>
    </dgm:pt>
    <dgm:pt modelId="{F1FADE08-E229-9F45-A368-CE9BDCDFD628}" type="sibTrans" cxnId="{C307D7CA-B7FB-0945-A616-0558C253EB72}">
      <dgm:prSet/>
      <dgm:spPr/>
      <dgm:t>
        <a:bodyPr/>
        <a:lstStyle/>
        <a:p>
          <a:endParaRPr lang="en-US"/>
        </a:p>
      </dgm:t>
    </dgm:pt>
    <dgm:pt modelId="{C2FC8D1A-B5F5-4C42-803E-63C0DF8D0FC1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rgbClr val="002060"/>
              </a:solidFill>
            </a:rPr>
            <a:t>Resource Sharing</a:t>
          </a:r>
          <a:endParaRPr lang="en-US" sz="1600" b="1" dirty="0">
            <a:solidFill>
              <a:srgbClr val="002060"/>
            </a:solidFill>
          </a:endParaRPr>
        </a:p>
      </dgm:t>
    </dgm:pt>
    <dgm:pt modelId="{8E1532E0-1C9C-4D43-807F-C8CFA4FBFD65}" type="parTrans" cxnId="{16D23C48-FA9D-CF4D-B0CB-B6D6E03312CC}">
      <dgm:prSet/>
      <dgm:spPr/>
      <dgm:t>
        <a:bodyPr/>
        <a:lstStyle/>
        <a:p>
          <a:endParaRPr lang="en-US"/>
        </a:p>
      </dgm:t>
    </dgm:pt>
    <dgm:pt modelId="{79F9D75E-C82D-A14A-A4A7-B534C87A0525}" type="sibTrans" cxnId="{16D23C48-FA9D-CF4D-B0CB-B6D6E03312CC}">
      <dgm:prSet/>
      <dgm:spPr/>
      <dgm:t>
        <a:bodyPr/>
        <a:lstStyle/>
        <a:p>
          <a:endParaRPr lang="en-US"/>
        </a:p>
      </dgm:t>
    </dgm:pt>
    <dgm:pt modelId="{FC8AE5A3-3784-F24D-942E-C734CD08C247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rgbClr val="002060"/>
              </a:solidFill>
            </a:rPr>
            <a:t>Essential Care</a:t>
          </a:r>
          <a:endParaRPr lang="en-US" sz="1600" b="1" dirty="0">
            <a:solidFill>
              <a:srgbClr val="002060"/>
            </a:solidFill>
          </a:endParaRPr>
        </a:p>
      </dgm:t>
    </dgm:pt>
    <dgm:pt modelId="{D08203D5-FB89-724C-8F90-F4F6BD830331}" type="parTrans" cxnId="{EC02F932-FB1B-BA41-B282-3526E2D2B604}">
      <dgm:prSet/>
      <dgm:spPr/>
      <dgm:t>
        <a:bodyPr/>
        <a:lstStyle/>
        <a:p>
          <a:endParaRPr lang="en-US"/>
        </a:p>
      </dgm:t>
    </dgm:pt>
    <dgm:pt modelId="{8C2E40F2-7410-D54C-B78E-2F8351327D07}" type="sibTrans" cxnId="{EC02F932-FB1B-BA41-B282-3526E2D2B604}">
      <dgm:prSet/>
      <dgm:spPr/>
      <dgm:t>
        <a:bodyPr/>
        <a:lstStyle/>
        <a:p>
          <a:endParaRPr lang="en-US"/>
        </a:p>
      </dgm:t>
    </dgm:pt>
    <dgm:pt modelId="{BE892D51-2D95-A94C-B701-98F029088F7C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rgbClr val="002060"/>
              </a:solidFill>
            </a:rPr>
            <a:t>Appreciation &amp; Quality</a:t>
          </a:r>
          <a:endParaRPr lang="en-US" sz="1600" b="1" dirty="0">
            <a:solidFill>
              <a:srgbClr val="002060"/>
            </a:solidFill>
          </a:endParaRPr>
        </a:p>
      </dgm:t>
    </dgm:pt>
    <dgm:pt modelId="{F236B253-D3C3-EB43-96DD-B7A5A0F78A81}" type="parTrans" cxnId="{DE7B126C-1047-744C-AB05-3FADD5BD9F6C}">
      <dgm:prSet/>
      <dgm:spPr/>
      <dgm:t>
        <a:bodyPr/>
        <a:lstStyle/>
        <a:p>
          <a:endParaRPr lang="en-US"/>
        </a:p>
      </dgm:t>
    </dgm:pt>
    <dgm:pt modelId="{F63048B3-9E30-C14F-A2FE-7AAF6A04F938}" type="sibTrans" cxnId="{DE7B126C-1047-744C-AB05-3FADD5BD9F6C}">
      <dgm:prSet/>
      <dgm:spPr/>
      <dgm:t>
        <a:bodyPr/>
        <a:lstStyle/>
        <a:p>
          <a:endParaRPr lang="en-US"/>
        </a:p>
      </dgm:t>
    </dgm:pt>
    <dgm:pt modelId="{B0E0B9D6-FD08-1342-8E49-4BB9B4D9AF82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400" b="1" dirty="0" smtClean="0">
              <a:solidFill>
                <a:srgbClr val="002060"/>
              </a:solidFill>
            </a:rPr>
            <a:t>Partnerships</a:t>
          </a:r>
          <a:endParaRPr lang="en-US" sz="1400" b="1" dirty="0">
            <a:solidFill>
              <a:srgbClr val="002060"/>
            </a:solidFill>
          </a:endParaRPr>
        </a:p>
      </dgm:t>
    </dgm:pt>
    <dgm:pt modelId="{FB6F3FE0-727E-8D49-85F7-500EDA0BC055}" type="parTrans" cxnId="{7733E08E-94AF-AE44-9856-0DA71944515E}">
      <dgm:prSet/>
      <dgm:spPr/>
      <dgm:t>
        <a:bodyPr/>
        <a:lstStyle/>
        <a:p>
          <a:endParaRPr lang="en-US"/>
        </a:p>
      </dgm:t>
    </dgm:pt>
    <dgm:pt modelId="{A608B896-2A9F-A843-B927-60FE484C3A62}" type="sibTrans" cxnId="{7733E08E-94AF-AE44-9856-0DA71944515E}">
      <dgm:prSet/>
      <dgm:spPr/>
      <dgm:t>
        <a:bodyPr/>
        <a:lstStyle/>
        <a:p>
          <a:endParaRPr lang="en-US"/>
        </a:p>
      </dgm:t>
    </dgm:pt>
    <dgm:pt modelId="{EA5A5D51-A4AD-444F-AE5C-6889BB8FBAE4}" type="pres">
      <dgm:prSet presAssocID="{16640A94-A429-5B41-97DE-382B62C059FA}" presName="Name0" presStyleCnt="0">
        <dgm:presLayoutVars>
          <dgm:dir/>
          <dgm:animLvl val="lvl"/>
          <dgm:resizeHandles val="exact"/>
        </dgm:presLayoutVars>
      </dgm:prSet>
      <dgm:spPr/>
    </dgm:pt>
    <dgm:pt modelId="{BBF75603-BA6B-9041-8D73-77C0767DC611}" type="pres">
      <dgm:prSet presAssocID="{681319C4-3C39-BD4E-93CF-59D642C41EE2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706392-4598-BE4F-87D0-9A73043A586D}" type="pres">
      <dgm:prSet presAssocID="{F1FADE08-E229-9F45-A368-CE9BDCDFD628}" presName="parTxOnlySpace" presStyleCnt="0"/>
      <dgm:spPr/>
    </dgm:pt>
    <dgm:pt modelId="{A80BA274-3A99-2C48-8FF0-67A8596F7E88}" type="pres">
      <dgm:prSet presAssocID="{C2FC8D1A-B5F5-4C42-803E-63C0DF8D0FC1}" presName="parTxOnly" presStyleLbl="node1" presStyleIdx="1" presStyleCnt="5" custScaleX="129522" custLinFactNeighborX="-92407" custLinFactNeighborY="-6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B722A1-D5C1-E344-AF90-1B7F93CF6EE9}" type="pres">
      <dgm:prSet presAssocID="{79F9D75E-C82D-A14A-A4A7-B534C87A0525}" presName="parTxOnlySpace" presStyleCnt="0"/>
      <dgm:spPr/>
    </dgm:pt>
    <dgm:pt modelId="{6929D6F3-037B-E240-9C0C-E168B29541D6}" type="pres">
      <dgm:prSet presAssocID="{FC8AE5A3-3784-F24D-942E-C734CD08C247}" presName="parTxOnly" presStyleLbl="node1" presStyleIdx="2" presStyleCnt="5" custLinFactX="-4010" custLinFactNeighborX="-100000" custLinFactNeighborY="-6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0C513-1336-A845-AABE-C11B5502C7C1}" type="pres">
      <dgm:prSet presAssocID="{8C2E40F2-7410-D54C-B78E-2F8351327D07}" presName="parTxOnlySpace" presStyleCnt="0"/>
      <dgm:spPr/>
    </dgm:pt>
    <dgm:pt modelId="{A42C77BF-DC20-644A-8206-10BEF3415A60}" type="pres">
      <dgm:prSet presAssocID="{BE892D51-2D95-A94C-B701-98F029088F7C}" presName="parTxOnly" presStyleLbl="node1" presStyleIdx="3" presStyleCnt="5" custScaleX="163506" custLinFactX="-13127" custLinFactNeighborX="-100000" custLinFactNeighborY="-6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8E31C4-1F5E-7A40-9114-0CBDFE20C664}" type="pres">
      <dgm:prSet presAssocID="{F63048B3-9E30-C14F-A2FE-7AAF6A04F938}" presName="parTxOnlySpace" presStyleCnt="0"/>
      <dgm:spPr/>
    </dgm:pt>
    <dgm:pt modelId="{DBFA91DB-8899-414E-AD4C-0A7D385ECE30}" type="pres">
      <dgm:prSet presAssocID="{B0E0B9D6-FD08-1342-8E49-4BB9B4D9AF82}" presName="parTxOnly" presStyleLbl="node1" presStyleIdx="4" presStyleCnt="5" custLinFactX="-23134" custLinFactNeighborX="-100000" custLinFactNeighborY="-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33E08E-94AF-AE44-9856-0DA71944515E}" srcId="{16640A94-A429-5B41-97DE-382B62C059FA}" destId="{B0E0B9D6-FD08-1342-8E49-4BB9B4D9AF82}" srcOrd="4" destOrd="0" parTransId="{FB6F3FE0-727E-8D49-85F7-500EDA0BC055}" sibTransId="{A608B896-2A9F-A843-B927-60FE484C3A62}"/>
    <dgm:cxn modelId="{CCEBA23B-8C8E-47EF-9C38-8938FCDE51AE}" type="presOf" srcId="{16640A94-A429-5B41-97DE-382B62C059FA}" destId="{EA5A5D51-A4AD-444F-AE5C-6889BB8FBAE4}" srcOrd="0" destOrd="0" presId="urn:microsoft.com/office/officeart/2005/8/layout/chevron1"/>
    <dgm:cxn modelId="{5AE1C1F3-F030-4DBD-B9A1-93018D83617B}" type="presOf" srcId="{681319C4-3C39-BD4E-93CF-59D642C41EE2}" destId="{BBF75603-BA6B-9041-8D73-77C0767DC611}" srcOrd="0" destOrd="0" presId="urn:microsoft.com/office/officeart/2005/8/layout/chevron1"/>
    <dgm:cxn modelId="{C307D7CA-B7FB-0945-A616-0558C253EB72}" srcId="{16640A94-A429-5B41-97DE-382B62C059FA}" destId="{681319C4-3C39-BD4E-93CF-59D642C41EE2}" srcOrd="0" destOrd="0" parTransId="{25BE39E7-2361-D645-869C-6C752C2B8167}" sibTransId="{F1FADE08-E229-9F45-A368-CE9BDCDFD628}"/>
    <dgm:cxn modelId="{EC02F932-FB1B-BA41-B282-3526E2D2B604}" srcId="{16640A94-A429-5B41-97DE-382B62C059FA}" destId="{FC8AE5A3-3784-F24D-942E-C734CD08C247}" srcOrd="2" destOrd="0" parTransId="{D08203D5-FB89-724C-8F90-F4F6BD830331}" sibTransId="{8C2E40F2-7410-D54C-B78E-2F8351327D07}"/>
    <dgm:cxn modelId="{FA3F4790-E46C-4308-AC30-F94861581936}" type="presOf" srcId="{B0E0B9D6-FD08-1342-8E49-4BB9B4D9AF82}" destId="{DBFA91DB-8899-414E-AD4C-0A7D385ECE30}" srcOrd="0" destOrd="0" presId="urn:microsoft.com/office/officeart/2005/8/layout/chevron1"/>
    <dgm:cxn modelId="{1FC3DEE6-1F2F-4447-8068-2F2B292F5529}" type="presOf" srcId="{FC8AE5A3-3784-F24D-942E-C734CD08C247}" destId="{6929D6F3-037B-E240-9C0C-E168B29541D6}" srcOrd="0" destOrd="0" presId="urn:microsoft.com/office/officeart/2005/8/layout/chevron1"/>
    <dgm:cxn modelId="{DE7B126C-1047-744C-AB05-3FADD5BD9F6C}" srcId="{16640A94-A429-5B41-97DE-382B62C059FA}" destId="{BE892D51-2D95-A94C-B701-98F029088F7C}" srcOrd="3" destOrd="0" parTransId="{F236B253-D3C3-EB43-96DD-B7A5A0F78A81}" sibTransId="{F63048B3-9E30-C14F-A2FE-7AAF6A04F938}"/>
    <dgm:cxn modelId="{13EBC62B-69C5-4580-B6B1-98D8886F4791}" type="presOf" srcId="{BE892D51-2D95-A94C-B701-98F029088F7C}" destId="{A42C77BF-DC20-644A-8206-10BEF3415A60}" srcOrd="0" destOrd="0" presId="urn:microsoft.com/office/officeart/2005/8/layout/chevron1"/>
    <dgm:cxn modelId="{16D23C48-FA9D-CF4D-B0CB-B6D6E03312CC}" srcId="{16640A94-A429-5B41-97DE-382B62C059FA}" destId="{C2FC8D1A-B5F5-4C42-803E-63C0DF8D0FC1}" srcOrd="1" destOrd="0" parTransId="{8E1532E0-1C9C-4D43-807F-C8CFA4FBFD65}" sibTransId="{79F9D75E-C82D-A14A-A4A7-B534C87A0525}"/>
    <dgm:cxn modelId="{6BB41F87-A4E9-4124-BC78-E3790736F96B}" type="presOf" srcId="{C2FC8D1A-B5F5-4C42-803E-63C0DF8D0FC1}" destId="{A80BA274-3A99-2C48-8FF0-67A8596F7E88}" srcOrd="0" destOrd="0" presId="urn:microsoft.com/office/officeart/2005/8/layout/chevron1"/>
    <dgm:cxn modelId="{9F7C47A4-72D7-4FEF-9B8A-DC9FE2C7E2E1}" type="presParOf" srcId="{EA5A5D51-A4AD-444F-AE5C-6889BB8FBAE4}" destId="{BBF75603-BA6B-9041-8D73-77C0767DC611}" srcOrd="0" destOrd="0" presId="urn:microsoft.com/office/officeart/2005/8/layout/chevron1"/>
    <dgm:cxn modelId="{409A1B1E-4A2C-4AFB-BFE9-CFD91AFA3AB9}" type="presParOf" srcId="{EA5A5D51-A4AD-444F-AE5C-6889BB8FBAE4}" destId="{F3706392-4598-BE4F-87D0-9A73043A586D}" srcOrd="1" destOrd="0" presId="urn:microsoft.com/office/officeart/2005/8/layout/chevron1"/>
    <dgm:cxn modelId="{D204CFA9-8A35-4BA1-8057-8C5B007B5B30}" type="presParOf" srcId="{EA5A5D51-A4AD-444F-AE5C-6889BB8FBAE4}" destId="{A80BA274-3A99-2C48-8FF0-67A8596F7E88}" srcOrd="2" destOrd="0" presId="urn:microsoft.com/office/officeart/2005/8/layout/chevron1"/>
    <dgm:cxn modelId="{E0ABDFBE-C8BA-4D02-A41B-5230D6599B9E}" type="presParOf" srcId="{EA5A5D51-A4AD-444F-AE5C-6889BB8FBAE4}" destId="{ADB722A1-D5C1-E344-AF90-1B7F93CF6EE9}" srcOrd="3" destOrd="0" presId="urn:microsoft.com/office/officeart/2005/8/layout/chevron1"/>
    <dgm:cxn modelId="{4135E09E-DF3B-43C2-80A1-3A39EC387B29}" type="presParOf" srcId="{EA5A5D51-A4AD-444F-AE5C-6889BB8FBAE4}" destId="{6929D6F3-037B-E240-9C0C-E168B29541D6}" srcOrd="4" destOrd="0" presId="urn:microsoft.com/office/officeart/2005/8/layout/chevron1"/>
    <dgm:cxn modelId="{A5A4A74F-5E15-46AE-9806-C76FEABABB4E}" type="presParOf" srcId="{EA5A5D51-A4AD-444F-AE5C-6889BB8FBAE4}" destId="{2FE0C513-1336-A845-AABE-C11B5502C7C1}" srcOrd="5" destOrd="0" presId="urn:microsoft.com/office/officeart/2005/8/layout/chevron1"/>
    <dgm:cxn modelId="{B860EEEC-8D14-430B-8182-01F332BD5343}" type="presParOf" srcId="{EA5A5D51-A4AD-444F-AE5C-6889BB8FBAE4}" destId="{A42C77BF-DC20-644A-8206-10BEF3415A60}" srcOrd="6" destOrd="0" presId="urn:microsoft.com/office/officeart/2005/8/layout/chevron1"/>
    <dgm:cxn modelId="{2CBCA75E-C578-461A-849C-48C24ADF906D}" type="presParOf" srcId="{EA5A5D51-A4AD-444F-AE5C-6889BB8FBAE4}" destId="{AE8E31C4-1F5E-7A40-9114-0CBDFE20C664}" srcOrd="7" destOrd="0" presId="urn:microsoft.com/office/officeart/2005/8/layout/chevron1"/>
    <dgm:cxn modelId="{6967DDAA-9A1E-4A36-A326-4A7DBD34906D}" type="presParOf" srcId="{EA5A5D51-A4AD-444F-AE5C-6889BB8FBAE4}" destId="{DBFA91DB-8899-414E-AD4C-0A7D385ECE30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591228-D97E-E04D-B1C1-02D359CDD67D}" type="doc">
      <dgm:prSet loTypeId="urn:microsoft.com/office/officeart/2005/8/layout/process2" loCatId="" qsTypeId="urn:microsoft.com/office/officeart/2005/8/quickstyle/simple4" qsCatId="simple" csTypeId="urn:microsoft.com/office/officeart/2005/8/colors/accent1_2#3" csCatId="accent1" phldr="1"/>
      <dgm:spPr/>
    </dgm:pt>
    <dgm:pt modelId="{297D7881-934A-0B4C-9609-6D1C9361E1C9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rgbClr val="002060"/>
              </a:solidFill>
            </a:rPr>
            <a:t>ตติยภูมิ</a:t>
          </a:r>
          <a:endParaRPr lang="en-US" sz="2800" b="1" dirty="0">
            <a:solidFill>
              <a:srgbClr val="002060"/>
            </a:solidFill>
          </a:endParaRPr>
        </a:p>
      </dgm:t>
    </dgm:pt>
    <dgm:pt modelId="{A4C9AF94-582D-4349-B5A1-14AD0210D3A1}" type="parTrans" cxnId="{3D8D2B37-D682-2F4B-BFCE-7434EEE62330}">
      <dgm:prSet/>
      <dgm:spPr/>
      <dgm:t>
        <a:bodyPr/>
        <a:lstStyle/>
        <a:p>
          <a:endParaRPr lang="en-US" sz="2000" b="1"/>
        </a:p>
      </dgm:t>
    </dgm:pt>
    <dgm:pt modelId="{8138E1F8-919A-AE47-8510-154A7C7562C0}" type="sibTrans" cxnId="{3D8D2B37-D682-2F4B-BFCE-7434EEE62330}">
      <dgm:prSet custT="1"/>
      <dgm:spPr>
        <a:solidFill>
          <a:schemeClr val="tx1"/>
        </a:solidFill>
      </dgm:spPr>
      <dgm:t>
        <a:bodyPr/>
        <a:lstStyle/>
        <a:p>
          <a:endParaRPr lang="en-US" sz="2000" b="1"/>
        </a:p>
      </dgm:t>
    </dgm:pt>
    <dgm:pt modelId="{FC493C99-C5EA-224C-972A-55178F9901D5}">
      <dgm:prSet phldrT="[Text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rgbClr val="002060"/>
              </a:solidFill>
            </a:rPr>
            <a:t>ทุติยภูมิ</a:t>
          </a:r>
          <a:endParaRPr lang="en-US" sz="2800" b="1" dirty="0">
            <a:solidFill>
              <a:srgbClr val="002060"/>
            </a:solidFill>
          </a:endParaRPr>
        </a:p>
      </dgm:t>
    </dgm:pt>
    <dgm:pt modelId="{34D9201A-137D-2C4A-B3A5-8BC907C68953}" type="parTrans" cxnId="{75AC2984-6173-9B4C-AEE8-940FB0F45E41}">
      <dgm:prSet/>
      <dgm:spPr/>
      <dgm:t>
        <a:bodyPr/>
        <a:lstStyle/>
        <a:p>
          <a:endParaRPr lang="en-US" sz="2000" b="1"/>
        </a:p>
      </dgm:t>
    </dgm:pt>
    <dgm:pt modelId="{75E884AB-70BA-944E-B22C-77AFEFAAEF7A}" type="sibTrans" cxnId="{75AC2984-6173-9B4C-AEE8-940FB0F45E41}">
      <dgm:prSet custT="1"/>
      <dgm:spPr>
        <a:solidFill>
          <a:schemeClr val="tx1"/>
        </a:solidFill>
      </dgm:spPr>
      <dgm:t>
        <a:bodyPr/>
        <a:lstStyle/>
        <a:p>
          <a:endParaRPr lang="en-US" sz="2000" b="1"/>
        </a:p>
      </dgm:t>
    </dgm:pt>
    <dgm:pt modelId="{35D26F5F-B4D1-1148-BB7C-107D13CE7AC0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rgbClr val="FFFF00"/>
              </a:solidFill>
            </a:rPr>
            <a:t>ปฐมภูมิ</a:t>
          </a:r>
          <a:endParaRPr lang="en-US" sz="2800" b="1" dirty="0">
            <a:solidFill>
              <a:srgbClr val="FFFF00"/>
            </a:solidFill>
          </a:endParaRPr>
        </a:p>
      </dgm:t>
    </dgm:pt>
    <dgm:pt modelId="{6662757A-6BA5-254B-BBD8-E067A5B7F1D0}" type="parTrans" cxnId="{A7B5B1D6-A3D5-6842-91DC-A34E2C4C9E9B}">
      <dgm:prSet/>
      <dgm:spPr/>
      <dgm:t>
        <a:bodyPr/>
        <a:lstStyle/>
        <a:p>
          <a:endParaRPr lang="en-US" sz="2000" b="1"/>
        </a:p>
      </dgm:t>
    </dgm:pt>
    <dgm:pt modelId="{9EEF69D7-031D-9549-B8B3-F79514847852}" type="sibTrans" cxnId="{A7B5B1D6-A3D5-6842-91DC-A34E2C4C9E9B}">
      <dgm:prSet/>
      <dgm:spPr/>
      <dgm:t>
        <a:bodyPr/>
        <a:lstStyle/>
        <a:p>
          <a:endParaRPr lang="en-US" sz="2000" b="1"/>
        </a:p>
      </dgm:t>
    </dgm:pt>
    <dgm:pt modelId="{DC32D14D-8FE7-904E-B97D-D5B5B2936F3F}" type="pres">
      <dgm:prSet presAssocID="{7B591228-D97E-E04D-B1C1-02D359CDD67D}" presName="linearFlow" presStyleCnt="0">
        <dgm:presLayoutVars>
          <dgm:resizeHandles val="exact"/>
        </dgm:presLayoutVars>
      </dgm:prSet>
      <dgm:spPr/>
    </dgm:pt>
    <dgm:pt modelId="{C427DE08-8225-3444-82F2-F3372ED84E15}" type="pres">
      <dgm:prSet presAssocID="{297D7881-934A-0B4C-9609-6D1C9361E1C9}" presName="node" presStyleLbl="node1" presStyleIdx="0" presStyleCnt="3" custScaleY="120618" custLinFactNeighborX="-6884" custLinFactNeighborY="-61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9DCADD-DF34-7348-A3A8-CA773A0CDF7E}" type="pres">
      <dgm:prSet presAssocID="{8138E1F8-919A-AE47-8510-154A7C7562C0}" presName="sibTrans" presStyleLbl="sibTrans2D1" presStyleIdx="0" presStyleCnt="2" custScaleX="121319"/>
      <dgm:spPr/>
      <dgm:t>
        <a:bodyPr/>
        <a:lstStyle/>
        <a:p>
          <a:endParaRPr lang="en-US"/>
        </a:p>
      </dgm:t>
    </dgm:pt>
    <dgm:pt modelId="{B31955A9-F927-1D49-AB00-8A69FA7F3081}" type="pres">
      <dgm:prSet presAssocID="{8138E1F8-919A-AE47-8510-154A7C7562C0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8F17418-F4F0-884F-9CF6-F9E394589D08}" type="pres">
      <dgm:prSet presAssocID="{FC493C99-C5EA-224C-972A-55178F9901D5}" presName="node" presStyleLbl="node1" presStyleIdx="1" presStyleCnt="3" custScaleX="86430" custScaleY="87273" custLinFactNeighborX="-5950" custLinFactNeighborY="325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24E0C7-A25B-DC4C-B50D-D2E094278B8D}" type="pres">
      <dgm:prSet presAssocID="{75E884AB-70BA-944E-B22C-77AFEFAAEF7A}" presName="sibTrans" presStyleLbl="sibTrans2D1" presStyleIdx="1" presStyleCnt="2" custScaleX="128239" custLinFactNeighborX="-11271" custLinFactNeighborY="3620"/>
      <dgm:spPr/>
      <dgm:t>
        <a:bodyPr/>
        <a:lstStyle/>
        <a:p>
          <a:endParaRPr lang="en-US"/>
        </a:p>
      </dgm:t>
    </dgm:pt>
    <dgm:pt modelId="{6D437F7B-DABB-A643-BBFB-823DC9666B36}" type="pres">
      <dgm:prSet presAssocID="{75E884AB-70BA-944E-B22C-77AFEFAAEF7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D2AA2A7-C9C8-E344-9073-90F9BD83CBB2}" type="pres">
      <dgm:prSet presAssocID="{35D26F5F-B4D1-1148-BB7C-107D13CE7AC0}" presName="node" presStyleLbl="node1" presStyleIdx="2" presStyleCnt="3" custScaleX="64497" custScaleY="775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9DE77B-50AC-4FF1-987D-BAA008E774A7}" type="presOf" srcId="{35D26F5F-B4D1-1148-BB7C-107D13CE7AC0}" destId="{8D2AA2A7-C9C8-E344-9073-90F9BD83CBB2}" srcOrd="0" destOrd="0" presId="urn:microsoft.com/office/officeart/2005/8/layout/process2"/>
    <dgm:cxn modelId="{A7B5B1D6-A3D5-6842-91DC-A34E2C4C9E9B}" srcId="{7B591228-D97E-E04D-B1C1-02D359CDD67D}" destId="{35D26F5F-B4D1-1148-BB7C-107D13CE7AC0}" srcOrd="2" destOrd="0" parTransId="{6662757A-6BA5-254B-BBD8-E067A5B7F1D0}" sibTransId="{9EEF69D7-031D-9549-B8B3-F79514847852}"/>
    <dgm:cxn modelId="{2AD7F03A-1BB4-4AF9-A1BA-383A06F1BED5}" type="presOf" srcId="{75E884AB-70BA-944E-B22C-77AFEFAAEF7A}" destId="{6D437F7B-DABB-A643-BBFB-823DC9666B36}" srcOrd="1" destOrd="0" presId="urn:microsoft.com/office/officeart/2005/8/layout/process2"/>
    <dgm:cxn modelId="{FC5C862D-9F8E-446B-B101-2C7AAE3955C6}" type="presOf" srcId="{8138E1F8-919A-AE47-8510-154A7C7562C0}" destId="{F69DCADD-DF34-7348-A3A8-CA773A0CDF7E}" srcOrd="0" destOrd="0" presId="urn:microsoft.com/office/officeart/2005/8/layout/process2"/>
    <dgm:cxn modelId="{A9358BD3-47A5-41DD-8ABE-3645884D7904}" type="presOf" srcId="{75E884AB-70BA-944E-B22C-77AFEFAAEF7A}" destId="{CB24E0C7-A25B-DC4C-B50D-D2E094278B8D}" srcOrd="0" destOrd="0" presId="urn:microsoft.com/office/officeart/2005/8/layout/process2"/>
    <dgm:cxn modelId="{49112632-7E0D-4347-B642-6B2B097E73A9}" type="presOf" srcId="{8138E1F8-919A-AE47-8510-154A7C7562C0}" destId="{B31955A9-F927-1D49-AB00-8A69FA7F3081}" srcOrd="1" destOrd="0" presId="urn:microsoft.com/office/officeart/2005/8/layout/process2"/>
    <dgm:cxn modelId="{F8EE3469-92F0-40D0-8E26-22D39501EDC7}" type="presOf" srcId="{297D7881-934A-0B4C-9609-6D1C9361E1C9}" destId="{C427DE08-8225-3444-82F2-F3372ED84E15}" srcOrd="0" destOrd="0" presId="urn:microsoft.com/office/officeart/2005/8/layout/process2"/>
    <dgm:cxn modelId="{75AC2984-6173-9B4C-AEE8-940FB0F45E41}" srcId="{7B591228-D97E-E04D-B1C1-02D359CDD67D}" destId="{FC493C99-C5EA-224C-972A-55178F9901D5}" srcOrd="1" destOrd="0" parTransId="{34D9201A-137D-2C4A-B3A5-8BC907C68953}" sibTransId="{75E884AB-70BA-944E-B22C-77AFEFAAEF7A}"/>
    <dgm:cxn modelId="{3D8D2B37-D682-2F4B-BFCE-7434EEE62330}" srcId="{7B591228-D97E-E04D-B1C1-02D359CDD67D}" destId="{297D7881-934A-0B4C-9609-6D1C9361E1C9}" srcOrd="0" destOrd="0" parTransId="{A4C9AF94-582D-4349-B5A1-14AD0210D3A1}" sibTransId="{8138E1F8-919A-AE47-8510-154A7C7562C0}"/>
    <dgm:cxn modelId="{9A375CF2-4E70-4141-8E40-7E3A3081351B}" type="presOf" srcId="{FC493C99-C5EA-224C-972A-55178F9901D5}" destId="{18F17418-F4F0-884F-9CF6-F9E394589D08}" srcOrd="0" destOrd="0" presId="urn:microsoft.com/office/officeart/2005/8/layout/process2"/>
    <dgm:cxn modelId="{8222F1AD-07A1-455A-837C-AD6A1D5CD3F2}" type="presOf" srcId="{7B591228-D97E-E04D-B1C1-02D359CDD67D}" destId="{DC32D14D-8FE7-904E-B97D-D5B5B2936F3F}" srcOrd="0" destOrd="0" presId="urn:microsoft.com/office/officeart/2005/8/layout/process2"/>
    <dgm:cxn modelId="{5874695D-6488-43B3-844B-F38E8294742B}" type="presParOf" srcId="{DC32D14D-8FE7-904E-B97D-D5B5B2936F3F}" destId="{C427DE08-8225-3444-82F2-F3372ED84E15}" srcOrd="0" destOrd="0" presId="urn:microsoft.com/office/officeart/2005/8/layout/process2"/>
    <dgm:cxn modelId="{A8F6A2B3-89D8-4D73-BE5A-5BF6B1FFC62A}" type="presParOf" srcId="{DC32D14D-8FE7-904E-B97D-D5B5B2936F3F}" destId="{F69DCADD-DF34-7348-A3A8-CA773A0CDF7E}" srcOrd="1" destOrd="0" presId="urn:microsoft.com/office/officeart/2005/8/layout/process2"/>
    <dgm:cxn modelId="{1B184CBA-8A52-48EE-A5B4-ACF18B95C837}" type="presParOf" srcId="{F69DCADD-DF34-7348-A3A8-CA773A0CDF7E}" destId="{B31955A9-F927-1D49-AB00-8A69FA7F3081}" srcOrd="0" destOrd="0" presId="urn:microsoft.com/office/officeart/2005/8/layout/process2"/>
    <dgm:cxn modelId="{01E96795-77B2-4A6D-B0E5-492A6F214A64}" type="presParOf" srcId="{DC32D14D-8FE7-904E-B97D-D5B5B2936F3F}" destId="{18F17418-F4F0-884F-9CF6-F9E394589D08}" srcOrd="2" destOrd="0" presId="urn:microsoft.com/office/officeart/2005/8/layout/process2"/>
    <dgm:cxn modelId="{AC752A1D-0548-403C-A26F-3BA151FBF20E}" type="presParOf" srcId="{DC32D14D-8FE7-904E-B97D-D5B5B2936F3F}" destId="{CB24E0C7-A25B-DC4C-B50D-D2E094278B8D}" srcOrd="3" destOrd="0" presId="urn:microsoft.com/office/officeart/2005/8/layout/process2"/>
    <dgm:cxn modelId="{D099565A-EF76-4E1E-866C-F4B034AB47E8}" type="presParOf" srcId="{CB24E0C7-A25B-DC4C-B50D-D2E094278B8D}" destId="{6D437F7B-DABB-A643-BBFB-823DC9666B36}" srcOrd="0" destOrd="0" presId="urn:microsoft.com/office/officeart/2005/8/layout/process2"/>
    <dgm:cxn modelId="{648FC63E-A5CD-44A1-9D02-BF6C5D2455C7}" type="presParOf" srcId="{DC32D14D-8FE7-904E-B97D-D5B5B2936F3F}" destId="{8D2AA2A7-C9C8-E344-9073-90F9BD83CBB2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53FB6A-3DDD-4EE4-B642-C6BD2766154E}" type="datetimeFigureOut">
              <a:rPr lang="th-TH"/>
              <a:pPr>
                <a:defRPr/>
              </a:pPr>
              <a:t>07/10/58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568FE61-F90A-488B-A405-16D44FA411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8F42EEB-D91C-4981-8AA2-0A732E1B5D4E}" type="datetimeFigureOut">
              <a:rPr lang="en-US"/>
              <a:pPr>
                <a:defRPr/>
              </a:pPr>
              <a:t>10/7/2015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C8E5E5-FC9B-4AD4-B76C-471E03B161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32771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BFC479-B150-428A-81DD-445C06B33EE8}" type="slidenum">
              <a:rPr lang="en-US">
                <a:cs typeface="Cordia New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69ED70-3F20-4C12-9CF7-9D547EA54262}" type="slidenum">
              <a:rPr lang="en-US">
                <a:ea typeface="SimSun" pitchFamily="2" charset="-122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>
              <a:ea typeface="SimSun" pitchFamily="2" charset="-122"/>
              <a:cs typeface="Angsana New" pitchFamily="18" charset="-34"/>
            </a:endParaRPr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67238" cy="34258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67299-D0C9-43D0-A0EF-AAB233E8ABDC}" type="datetimeFigureOut">
              <a:rPr lang="en-US"/>
              <a:pPr>
                <a:defRPr/>
              </a:pPr>
              <a:t>10/7/2015</a:t>
            </a:fld>
            <a:endParaRPr lang="en-US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45DB1-FB34-490F-B50C-0420879E36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5819C-C44F-41D6-9F6A-F43CA6D11DF5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0A056-389B-46C6-A469-F57301FDA1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8EB18-FBD2-4EC8-9592-A97B8B9E9CED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41A74-4404-48E5-8958-02AF917278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64291" tIns="32146" rIns="64291" bIns="32146"/>
          <a:lstStyle/>
          <a:p>
            <a:pPr lvl="0"/>
            <a:r>
              <a:rPr dirty="0"/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64291" tIns="32146" rIns="64291" bIns="32146"/>
          <a:lstStyle/>
          <a:p>
            <a:pPr lvl="0"/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hape 4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62C34-AD77-4425-A7D3-C0121B00307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32F2D-6DFF-4056-AA94-9691869DBA60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4E272-F6B6-45DF-BAFA-94EF487297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 latinLnBrk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4DBEB-85D6-45E1-896F-BAE626177014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8FA49-8024-4A56-A639-C9BE41C606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D15D2-5308-4589-AAAB-9CC7DD63757F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4F6E3-C663-4EE6-8919-463DA90C34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B07DD-9684-4DB6-AF32-BB49B67348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293ED-0E07-4516-93E5-CA1FFB63AE47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7A777-0601-4BD9-A92E-456CCDF3230D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BCBFD-4E3E-42B4-B563-EAEE46398A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3E581-6F1C-4E9C-BFE1-C5E49D04FC5B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17CCA-C6EA-481B-A551-72B6B3B129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6CB59-A257-4B6E-BE63-4FF40C27C1A1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87893-B77D-43A1-9B28-DB067F615A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lt"/>
                <a:cs typeface="+mn-lt"/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DC601-4B46-4209-B32F-A595BDED1F6A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7A679-C85D-4330-A933-51576929BB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51C276-4C20-40D3-B228-1E78984460BA}" type="datetimeFigureOut">
              <a:rPr lang="en-US"/>
              <a:pPr>
                <a:defRPr/>
              </a:pPr>
              <a:t>10/7/2015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B5A7E3-0EEE-47CB-8A83-1CEF4E67ED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5" r:id="rId3"/>
    <p:sldLayoutId id="2147483672" r:id="rId4"/>
    <p:sldLayoutId id="2147483676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77" r:id="rId12"/>
    <p:sldLayoutId id="214748367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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50" y="1484313"/>
            <a:ext cx="7848600" cy="2174875"/>
          </a:xfrm>
          <a:solidFill>
            <a:schemeClr val="accent2">
              <a:lumMod val="60000"/>
              <a:lumOff val="40000"/>
            </a:schemeClr>
          </a:solidFill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th-TH" sz="49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การจัดการกำลังคนด้านสุขภาพ</a:t>
            </a:r>
            <a:br>
              <a:rPr lang="th-TH" sz="49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th-TH" sz="49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...</a:t>
            </a:r>
            <a:r>
              <a:rPr lang="th-TH" sz="40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กระทรวงสาธารณสุข</a:t>
            </a:r>
            <a:r>
              <a:rPr sz="4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sz="490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258888" y="4724400"/>
            <a:ext cx="4176712" cy="12255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นพ.สุเทพ </a:t>
            </a:r>
            <a:r>
              <a:rPr lang="th-TH" sz="32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วัชรปิ</a:t>
            </a:r>
            <a:r>
              <a:rPr lang="th-TH" sz="3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ยานันทน์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ผู้ตรวจราชการกระทรวงสาธารณสุข</a:t>
            </a:r>
            <a:endParaRPr lang="en-US" sz="28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7411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4221163"/>
            <a:ext cx="2868613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619672" y="1556792"/>
          <a:ext cx="8892480" cy="34141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sosceles Triangle 4"/>
          <p:cNvSpPr/>
          <p:nvPr/>
        </p:nvSpPr>
        <p:spPr>
          <a:xfrm>
            <a:off x="1071563" y="0"/>
            <a:ext cx="7964487" cy="1989138"/>
          </a:xfrm>
          <a:prstGeom prst="triangle">
            <a:avLst>
              <a:gd name="adj" fmla="val 4943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altLang="en-US" sz="16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“</a:t>
            </a:r>
            <a:r>
              <a:rPr lang="th-TH" sz="18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ประชาชนจะเข้าถึงบริการที่ได้มาตรฐาน โดยเครือข่ายบริการ</a:t>
            </a:r>
            <a:r>
              <a:rPr lang="th-TH" sz="16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เชื่อมโยงที่ไร้รอยต่อสามารถบริการเบ็ดเสร็จภายในเครือข่ายบริการประสานชุมชน  </a:t>
            </a:r>
            <a:r>
              <a:rPr lang="en-US" sz="16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Self </a:t>
            </a:r>
            <a:r>
              <a:rPr lang="en-US" sz="20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Care</a:t>
            </a:r>
            <a:r>
              <a:rPr lang="th-TH" altLang="en-US" sz="2000" b="1" dirty="0">
                <a:solidFill>
                  <a:srgbClr val="002060"/>
                </a:solidFill>
                <a:latin typeface="TH SarabunPSK" pitchFamily="34" charset="-34"/>
                <a:ea typeface="MS PGothic" pitchFamily="34" charset="-128"/>
                <a:cs typeface="TH SarabunPSK" pitchFamily="34" charset="-34"/>
              </a:rPr>
              <a:t>”</a:t>
            </a:r>
            <a:r>
              <a:rPr lang="en-US" altLang="ja-JP" sz="2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1800" b="1" dirty="0">
              <a:solidFill>
                <a:srgbClr val="002060"/>
              </a:solidFill>
              <a:latin typeface="TH SarabunPSK" pitchFamily="34" charset="-34"/>
              <a:ea typeface="MS PGothic" pitchFamily="34" charset="-128"/>
              <a:cs typeface="TH SarabunPSK" pitchFamily="34" charset="-34"/>
            </a:endParaRPr>
          </a:p>
        </p:txBody>
      </p:sp>
      <p:grpSp>
        <p:nvGrpSpPr>
          <p:cNvPr id="2" name="Group 6"/>
          <p:cNvGrpSpPr/>
          <p:nvPr/>
        </p:nvGrpSpPr>
        <p:grpSpPr>
          <a:xfrm rot="5400000">
            <a:off x="4446794" y="1482504"/>
            <a:ext cx="1571634" cy="7607767"/>
            <a:chOff x="5762058" y="0"/>
            <a:chExt cx="1117443" cy="343416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Oval 7"/>
            <p:cNvSpPr/>
            <p:nvPr/>
          </p:nvSpPr>
          <p:spPr>
            <a:xfrm>
              <a:off x="5863643" y="0"/>
              <a:ext cx="897942" cy="338047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 w="57150" cmpd="sng">
              <a:solidFill>
                <a:srgbClr val="FF0000"/>
              </a:solidFill>
            </a:ln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Oval 4"/>
            <p:cNvSpPr/>
            <p:nvPr/>
          </p:nvSpPr>
          <p:spPr>
            <a:xfrm>
              <a:off x="5762058" y="112694"/>
              <a:ext cx="1117443" cy="332146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vert="vert270" lIns="82028" tIns="25400" rIns="82028" bIns="25400" spcCol="1270" anchor="ctr"/>
            <a:lstStyle/>
            <a:p>
              <a:pPr algn="ctr" defTabSz="888951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C000"/>
                  </a:solidFill>
                </a:rPr>
                <a:t>District Health System : </a:t>
              </a:r>
              <a:r>
                <a:rPr lang="th-TH" sz="2400" b="1" dirty="0" err="1">
                  <a:solidFill>
                    <a:srgbClr val="FFC000"/>
                  </a:solidFill>
                </a:rPr>
                <a:t>DHS</a:t>
              </a:r>
              <a:endParaRPr lang="th-TH" sz="2400" b="1" dirty="0">
                <a:solidFill>
                  <a:srgbClr val="FFC000"/>
                </a:solidFill>
              </a:endParaRPr>
            </a:p>
            <a:p>
              <a:pPr algn="ctr" defTabSz="888951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th-TH" sz="2400" b="1" dirty="0">
                  <a:solidFill>
                    <a:srgbClr val="FFC000"/>
                  </a:solidFill>
                </a:rPr>
                <a:t>เครื่องมือเชื่อมต่อ</a:t>
              </a:r>
              <a:r>
                <a:rPr lang="en-US" sz="2400" b="1" dirty="0">
                  <a:solidFill>
                    <a:srgbClr val="FFC000"/>
                  </a:solidFill>
                </a:rPr>
                <a:t> Service line </a:t>
              </a:r>
              <a:r>
                <a:rPr lang="th-TH" sz="2400" b="1" dirty="0">
                  <a:solidFill>
                    <a:srgbClr val="FFC000"/>
                  </a:solidFill>
                </a:rPr>
                <a:t>และสุขภาพชุมชน/สังคม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4427538" y="333375"/>
            <a:ext cx="1223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r>
              <a:rPr lang="th-TH" sz="2000" b="1">
                <a:solidFill>
                  <a:srgbClr val="002060"/>
                </a:solidFill>
                <a:latin typeface="Constantia" pitchFamily="18" charset="0"/>
                <a:cs typeface="Arial" charset="0"/>
              </a:rPr>
              <a:t>VISION</a:t>
            </a:r>
            <a:endParaRPr lang="en-US" sz="5700" b="1">
              <a:solidFill>
                <a:srgbClr val="002060"/>
              </a:solidFill>
              <a:latin typeface="Constantia" pitchFamily="18" charset="0"/>
              <a:cs typeface="Arial" charset="0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331640" y="5589240"/>
          <a:ext cx="5976664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90406" y="1599208"/>
          <a:ext cx="1313242" cy="5258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6633" name="TextBox 12"/>
          <p:cNvSpPr txBox="1">
            <a:spLocks noChangeArrowheads="1"/>
          </p:cNvSpPr>
          <p:nvPr/>
        </p:nvSpPr>
        <p:spPr bwMode="auto">
          <a:xfrm>
            <a:off x="0" y="188913"/>
            <a:ext cx="3965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r>
              <a:rPr lang="th-TH" sz="3200" b="1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S</a:t>
            </a:r>
            <a:r>
              <a:rPr lang="en-US" sz="3200" b="1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ervice </a:t>
            </a:r>
            <a:r>
              <a:rPr lang="th-TH" sz="3200" b="1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P</a:t>
            </a:r>
            <a:r>
              <a:rPr lang="en-US" sz="3200" b="1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lan</a:t>
            </a:r>
            <a:r>
              <a:rPr lang="th-TH" sz="3200" b="1">
                <a:solidFill>
                  <a:srgbClr val="FFC000"/>
                </a:solidFill>
                <a:latin typeface="Constantia" pitchFamily="18" charset="0"/>
                <a:cs typeface="Arial" charset="0"/>
              </a:rPr>
              <a:t>&amp;DHS</a:t>
            </a:r>
            <a:endParaRPr lang="en-US" sz="3200" b="1">
              <a:solidFill>
                <a:srgbClr val="FFC000"/>
              </a:solidFill>
              <a:latin typeface="Constantia" pitchFamily="18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42138" y="5657850"/>
            <a:ext cx="2201862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rgbClr val="002060"/>
                </a:solidFill>
                <a:latin typeface="+mn-lt"/>
                <a:cs typeface="+mn-cs"/>
              </a:rPr>
              <a:t>เป้าหมายระบบสุขภาพอำเภอ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rgbClr val="002060"/>
                </a:solidFill>
                <a:latin typeface="+mn-lt"/>
                <a:cs typeface="+mn-cs"/>
              </a:rPr>
              <a:t>..สถานสุขภาพ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srgbClr val="002060"/>
                </a:solidFill>
                <a:latin typeface="+mn-lt"/>
                <a:cs typeface="+mn-cs"/>
              </a:rPr>
              <a:t>..Self Care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rgbClr val="002060"/>
                </a:solidFill>
                <a:latin typeface="+mn-lt"/>
                <a:cs typeface="+mn-cs"/>
              </a:rPr>
              <a:t>..ทีมสุขภาพเข้มแข็ง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44450"/>
            <a:ext cx="38671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3305175" y="1773238"/>
          <a:ext cx="5761038" cy="4319587"/>
        </p:xfrm>
        <a:graphic>
          <a:graphicData uri="http://schemas.openxmlformats.org/drawingml/2006/table">
            <a:tbl>
              <a:tblPr/>
              <a:tblGrid>
                <a:gridCol w="479364"/>
                <a:gridCol w="659849"/>
                <a:gridCol w="659849"/>
                <a:gridCol w="660678"/>
                <a:gridCol w="659849"/>
                <a:gridCol w="659849"/>
                <a:gridCol w="660678"/>
                <a:gridCol w="659849"/>
                <a:gridCol w="660678"/>
              </a:tblGrid>
              <a:tr h="289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8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เครือ ข่าย</a:t>
                      </a:r>
                      <a:r>
                        <a:rPr lang="th-TH" sz="8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</a:t>
                      </a:r>
                      <a:endParaRPr lang="en-US" sz="12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จังหวัดที่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 สอน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พิษณุโลก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เพชรบูรณ์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สุโขทัย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อุตรดิตถ์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กำแพง เพชร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พิจิตร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นครสวรรค์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อุทัยธานี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ชัยนาท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นนทบุรี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ปทุมธานี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พระนคร ศรีอยุธยา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สระบุรี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ลพบุรี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สิงห์บุรี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อ่างทอง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 นายก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กาญจนบุรี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นครปฐม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สุพรรณบุรี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ราชบุรี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สมุทร สงคราม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สมุทร สาคร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ประจวบ คีรีขันธ์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เพชรบุรี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จันทบุรี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ระยอง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ชลบุรี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ตราด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ปราจีนบุรี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สระแก้ว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สมุทร ปราการ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ฉะเชิง  เทรา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กาฬสินธุ์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ขอนแก่น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มหาสาร คาม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ร้อยเอ็ด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หนองคาย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หนองบัวลำภู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อุดรธานี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บึงกาฬ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เลย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นครพนม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สกลนคร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ชัยภูมิ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นครราช สีมา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บุรีรัมย์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สุรินทร์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มุกดาหาร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ยโสธร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ศรีสะเกษ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อุบลราช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ธานี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อำนาจ เจริญ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สุราษฎร์ธานี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ชุมพร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นครศรี ธรรมราช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พังงา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ภูเก็ต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ระนอง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กระบี่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</a:tr>
              <a:tr h="3500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000" b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</a:tbl>
          </a:graphicData>
        </a:graphic>
      </p:graphicFrame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03648" y="152400"/>
            <a:ext cx="7740352" cy="82832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3600" b="1" spc="5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การจัดผังบริการสุขภาพที่เป็นเครือข่ายแบบเบ็ดเสร็จ</a:t>
            </a:r>
            <a:endParaRPr lang="th-TH" sz="3600" b="1" spc="5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50"/>
          <p:cNvGraphicFramePr>
            <a:graphicFrameLocks/>
          </p:cNvGraphicFramePr>
          <p:nvPr/>
        </p:nvGraphicFramePr>
        <p:xfrm>
          <a:off x="500063" y="857250"/>
          <a:ext cx="8286750" cy="5897563"/>
        </p:xfrm>
        <a:graphic>
          <a:graphicData uri="http://schemas.openxmlformats.org/drawingml/2006/table">
            <a:tbl>
              <a:tblPr/>
              <a:tblGrid>
                <a:gridCol w="3639889"/>
                <a:gridCol w="1575056"/>
                <a:gridCol w="3071863"/>
              </a:tblGrid>
              <a:tr h="630444"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ระดับ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จำนวน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รวม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รพศ.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A )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C6EA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ระดับตติยภูมิ </a:t>
                      </a: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116 แห่ง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C6EA"/>
                    </a:solidFill>
                  </a:tcPr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รพท.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S )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 S ) 46 / 2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C6EA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รพท.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ขนาดเล็ก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M 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) 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(M1)             17 / 18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C6EA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แม่ข่าย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M 2)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ระดับทุติยภูมิ</a:t>
                      </a: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77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แห่ง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ขนาดใหญ่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F1 )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ขนาดกลาง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 F2 )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ขนาดเล็ก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 (F3 )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สร้างใหม่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BEF1"/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ศสม.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228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ระดับปฐมภูมิ </a:t>
                      </a:r>
                    </a:p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10,147 แห่ง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รพ.สต.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9768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9247">
                <a:tc>
                  <a:txBody>
                    <a:bodyPr/>
                    <a:lstStyle/>
                    <a:p>
                      <a:pPr marL="46038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สสช.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038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UPC" pitchFamily="18" charset="-34"/>
                          <a:cs typeface="AngsanaUPC" pitchFamily="18" charset="-34"/>
                        </a:rPr>
                        <a:t>151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719" name="TextBox 3"/>
          <p:cNvSpPr txBox="1">
            <a:spLocks noChangeArrowheads="1"/>
          </p:cNvSpPr>
          <p:nvPr/>
        </p:nvSpPr>
        <p:spPr bwMode="auto">
          <a:xfrm>
            <a:off x="1285875" y="142875"/>
            <a:ext cx="6840538" cy="646113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600" b="1">
                <a:solidFill>
                  <a:srgbClr val="FFC000"/>
                </a:solidFill>
                <a:latin typeface="AngsanaUPC" pitchFamily="18" charset="-34"/>
                <a:cs typeface="AngsanaUPC" pitchFamily="18" charset="-34"/>
              </a:rPr>
              <a:t>การจัดระดับหน่วยบริการ ของ สป.สธ.</a:t>
            </a:r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357188" y="428625"/>
            <a:ext cx="8569325" cy="13843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rgbClr val="002060"/>
                </a:solidFill>
                <a:latin typeface="Angsana New" pitchFamily="18" charset="-34"/>
              </a:rPr>
              <a:t>ยุทธศาสตร์ที่ </a:t>
            </a:r>
            <a:r>
              <a:rPr lang="en-US" sz="4400" b="1" dirty="0">
                <a:solidFill>
                  <a:srgbClr val="002060"/>
                </a:solidFill>
                <a:latin typeface="Angsana New" pitchFamily="18" charset="-34"/>
              </a:rPr>
              <a:t>2 : </a:t>
            </a:r>
            <a:endParaRPr lang="th-TH" sz="4400" b="1" dirty="0">
              <a:solidFill>
                <a:srgbClr val="002060"/>
              </a:solidFill>
              <a:latin typeface="Angsana New" pitchFamily="18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การพัฒนาระบบการบริหารกำลังคนด้านสุขภาพ</a:t>
            </a:r>
            <a:endParaRPr lang="en-US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7108" name="TextBox 6"/>
          <p:cNvSpPr txBox="1">
            <a:spLocks noChangeArrowheads="1"/>
          </p:cNvSpPr>
          <p:nvPr/>
        </p:nvSpPr>
        <p:spPr bwMode="auto">
          <a:xfrm>
            <a:off x="714375" y="2286000"/>
            <a:ext cx="7777163" cy="3416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ขับเคลื่อนแผนยุทธศาสตร์กำลังคนด้านสุขภาพ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พัฒนาระบบวิเคราะห์อัตรากำลังที่สอดคล้องกับภาระงาน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พัฒนารูปแบบการปรับประสิทธิภาพการบริหารจัดการกำลังคน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จัดทำข้อเสนอทางเลือกรูปแบบการจ้างงานที่หลากหลายมีประสิทธิภาพ</a:t>
            </a:r>
            <a:endParaRPr lang="en-US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560840" cy="1144557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altLang="ja-JP" sz="3600" b="1">
                <a:solidFill>
                  <a:schemeClr val="accent5">
                    <a:lumMod val="50000"/>
                  </a:schemeClr>
                </a:solidFill>
              </a:rPr>
              <a:t>ยุทธศาสตร์กำลังคนด้านสุขภาพกระทรวงสาธารณสุข </a:t>
            </a:r>
            <a:r>
              <a:rPr lang="th-TH" altLang="ja-JP" sz="3200">
                <a:solidFill>
                  <a:schemeClr val="accent5">
                    <a:lumMod val="50000"/>
                  </a:schemeClr>
                </a:solidFill>
              </a:rPr>
              <a:t>(พ.ศ. ๒๕๕๖ – ๒๕๕๙) </a:t>
            </a:r>
            <a:endParaRPr lang="th-TH" sz="32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550" y="1905000"/>
            <a:ext cx="6842125" cy="42672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 algn="thaiDi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endParaRPr lang="th-TH" altLang="ja-JP" sz="3600" b="1" dirty="0" smtClean="0">
              <a:solidFill>
                <a:srgbClr val="002060"/>
              </a:solidFill>
            </a:endParaRPr>
          </a:p>
          <a:p>
            <a:pPr marL="0" indent="0" algn="thaiDi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900" b="1" dirty="0" smtClean="0">
                <a:solidFill>
                  <a:schemeClr val="bg2">
                    <a:lumMod val="75000"/>
                  </a:schemeClr>
                </a:solidFill>
              </a:rPr>
              <a:t>เป้าประสงค์</a:t>
            </a:r>
            <a:endParaRPr lang="th-TH" altLang="ja-JP" sz="3900" b="1" dirty="0">
              <a:solidFill>
                <a:schemeClr val="bg2">
                  <a:lumMod val="75000"/>
                </a:schemeClr>
              </a:solidFill>
            </a:endParaRPr>
          </a:p>
          <a:p>
            <a:pPr marL="0" indent="0" algn="thaiDi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600" dirty="0">
                <a:solidFill>
                  <a:srgbClr val="000066"/>
                </a:solidFill>
              </a:rPr>
              <a:t> </a:t>
            </a: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600" dirty="0">
                <a:solidFill>
                  <a:srgbClr val="000066"/>
                </a:solidFill>
              </a:rPr>
              <a:t>     	</a:t>
            </a:r>
            <a:r>
              <a:rPr lang="th-TH" altLang="ja-JP" sz="3600" b="1" dirty="0">
                <a:solidFill>
                  <a:srgbClr val="000066"/>
                </a:solidFill>
              </a:rPr>
              <a:t>ให้มีกำลังคนที่เพียงพอ มีคุณภาพ </a:t>
            </a: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endParaRPr lang="th-TH" altLang="ja-JP" sz="3600" b="1" dirty="0">
              <a:solidFill>
                <a:srgbClr val="000066"/>
              </a:solidFill>
            </a:endParaRP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endParaRPr lang="th-TH" altLang="ja-JP" sz="800" b="1" dirty="0">
              <a:solidFill>
                <a:srgbClr val="000066"/>
              </a:solidFill>
            </a:endParaRP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600" b="1" dirty="0">
                <a:solidFill>
                  <a:srgbClr val="000066"/>
                </a:solidFill>
              </a:rPr>
              <a:t>    	</a:t>
            </a:r>
            <a:r>
              <a:rPr lang="th-TH" altLang="ja-JP" sz="3600" b="1" dirty="0">
                <a:solidFill>
                  <a:schemeClr val="accent4">
                    <a:lumMod val="50000"/>
                  </a:schemeClr>
                </a:solidFill>
              </a:rPr>
              <a:t>กระจายอย่างเหมาะสม</a:t>
            </a: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endParaRPr lang="th-TH" altLang="ja-JP" sz="3600" b="1" dirty="0">
              <a:solidFill>
                <a:srgbClr val="000066"/>
              </a:solidFill>
            </a:endParaRP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600" b="1" dirty="0">
                <a:solidFill>
                  <a:srgbClr val="000066"/>
                </a:solidFill>
              </a:rPr>
              <a:t>     	มีความสุขในการทำงาน</a:t>
            </a:r>
          </a:p>
          <a:p>
            <a:pPr marL="0" indent="0" algn="just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endParaRPr lang="th-TH" altLang="ja-JP" sz="3600" b="1" dirty="0">
              <a:solidFill>
                <a:srgbClr val="000066"/>
              </a:solidFill>
            </a:endParaRPr>
          </a:p>
          <a:p>
            <a:pPr marL="0" indent="0" defTabSz="914415" eaLnBrk="1" hangingPunct="1">
              <a:lnSpc>
                <a:spcPct val="80000"/>
              </a:lnSpc>
              <a:spcBef>
                <a:spcPct val="20000"/>
              </a:spcBef>
              <a:buClr>
                <a:srgbClr val="CC0000"/>
              </a:buClr>
              <a:buSzTx/>
              <a:buFont typeface="Wingdings 2"/>
              <a:buNone/>
              <a:defRPr/>
            </a:pPr>
            <a:r>
              <a:rPr lang="th-TH" altLang="ja-JP" sz="3600" b="1" dirty="0">
                <a:solidFill>
                  <a:srgbClr val="000066"/>
                </a:solidFill>
              </a:rPr>
              <a:t>     	</a:t>
            </a:r>
            <a:r>
              <a:rPr lang="th-TH" altLang="ja-JP" sz="3600" b="1" dirty="0">
                <a:solidFill>
                  <a:schemeClr val="accent4">
                    <a:lumMod val="50000"/>
                  </a:schemeClr>
                </a:solidFill>
              </a:rPr>
              <a:t>ให้บริการที่มีคุณภาพ ประสิทธิภาพเป็นธรรม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th-TH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836712"/>
            <a:ext cx="6696744" cy="1446609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3400" b="1" smtClean="0">
                <a:solidFill>
                  <a:schemeClr val="bg1"/>
                </a:solidFill>
              </a:rPr>
              <a:t>การจัดทำกรอบอัตรากำลังรอบ 2</a:t>
            </a:r>
            <a:br>
              <a:rPr lang="th-TH" sz="3400" b="1" smtClean="0">
                <a:solidFill>
                  <a:schemeClr val="bg1"/>
                </a:solidFill>
              </a:rPr>
            </a:br>
            <a:r>
              <a:rPr lang="th-TH" sz="3400" b="1" smtClean="0">
                <a:solidFill>
                  <a:schemeClr val="bg1"/>
                </a:solidFill>
              </a:rPr>
              <a:t>หน่วยบริการ</a:t>
            </a:r>
            <a:endParaRPr sz="3400" b="1">
              <a:solidFill>
                <a:schemeClr val="bg1"/>
              </a:solidFill>
            </a:endParaRPr>
          </a:p>
        </p:txBody>
      </p:sp>
      <p:grpSp>
        <p:nvGrpSpPr>
          <p:cNvPr id="31746" name="Group 36"/>
          <p:cNvGrpSpPr>
            <a:grpSpLocks/>
          </p:cNvGrpSpPr>
          <p:nvPr/>
        </p:nvGrpSpPr>
        <p:grpSpPr bwMode="auto">
          <a:xfrm>
            <a:off x="1835150" y="2852738"/>
            <a:ext cx="5410200" cy="722312"/>
            <a:chOff x="1248" y="1371"/>
            <a:chExt cx="3408" cy="455"/>
          </a:xfrm>
        </p:grpSpPr>
        <p:grpSp>
          <p:nvGrpSpPr>
            <p:cNvPr id="31755" name="Group 8"/>
            <p:cNvGrpSpPr>
              <a:grpSpLocks/>
            </p:cNvGrpSpPr>
            <p:nvPr/>
          </p:nvGrpSpPr>
          <p:grpSpPr bwMode="auto">
            <a:xfrm>
              <a:off x="1248" y="1371"/>
              <a:ext cx="480" cy="419"/>
              <a:chOff x="1110" y="2656"/>
              <a:chExt cx="1549" cy="1351"/>
            </a:xfrm>
          </p:grpSpPr>
          <p:sp>
            <p:nvSpPr>
              <p:cNvPr id="3175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 sz="1800">
                  <a:latin typeface="Constantia" pitchFamily="18" charset="0"/>
                  <a:cs typeface="Browallia New" pitchFamily="34" charset="-34"/>
                </a:endParaRPr>
              </a:p>
            </p:txBody>
          </p:sp>
          <p:sp>
            <p:nvSpPr>
              <p:cNvPr id="3176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 sz="1800">
                  <a:latin typeface="Constantia" pitchFamily="18" charset="0"/>
                  <a:cs typeface="Browallia New" pitchFamily="34" charset="-34"/>
                </a:endParaRPr>
              </a:p>
            </p:txBody>
          </p:sp>
          <p:sp>
            <p:nvSpPr>
              <p:cNvPr id="3176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49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FF0000"/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 sz="1800">
                  <a:latin typeface="Constantia" pitchFamily="18" charset="0"/>
                  <a:cs typeface="Browallia New" pitchFamily="34" charset="-34"/>
                </a:endParaRPr>
              </a:p>
            </p:txBody>
          </p:sp>
        </p:grpSp>
        <p:sp>
          <p:nvSpPr>
            <p:cNvPr id="31756" name="Line 16"/>
            <p:cNvSpPr>
              <a:spLocks noChangeShapeType="1"/>
            </p:cNvSpPr>
            <p:nvPr/>
          </p:nvSpPr>
          <p:spPr bwMode="auto">
            <a:xfrm>
              <a:off x="1632" y="1755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7" name="Text Box 17"/>
            <p:cNvSpPr txBox="1">
              <a:spLocks noChangeArrowheads="1"/>
            </p:cNvSpPr>
            <p:nvPr/>
          </p:nvSpPr>
          <p:spPr bwMode="auto">
            <a:xfrm>
              <a:off x="1935" y="1419"/>
              <a:ext cx="1156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th-TH" sz="3600" b="1">
                  <a:latin typeface="Constantia" pitchFamily="18" charset="0"/>
                  <a:cs typeface="Browallia New" pitchFamily="34" charset="-34"/>
                </a:rPr>
                <a:t>สายวิชาชีพ </a:t>
              </a:r>
              <a:endParaRPr lang="en-US" sz="3600" b="1">
                <a:latin typeface="Constantia" pitchFamily="18" charset="0"/>
              </a:endParaRPr>
            </a:p>
          </p:txBody>
        </p:sp>
        <p:sp>
          <p:nvSpPr>
            <p:cNvPr id="31758" name="Text Box 18"/>
            <p:cNvSpPr txBox="1">
              <a:spLocks noChangeArrowheads="1"/>
            </p:cNvSpPr>
            <p:nvPr/>
          </p:nvSpPr>
          <p:spPr bwMode="gray">
            <a:xfrm>
              <a:off x="1395" y="1433"/>
              <a:ext cx="177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  <a:latin typeface="Constantia" pitchFamily="18" charset="0"/>
                </a:rPr>
                <a:t>1</a:t>
              </a:r>
            </a:p>
          </p:txBody>
        </p:sp>
      </p:grpSp>
      <p:grpSp>
        <p:nvGrpSpPr>
          <p:cNvPr id="31747" name="Group 38"/>
          <p:cNvGrpSpPr>
            <a:grpSpLocks/>
          </p:cNvGrpSpPr>
          <p:nvPr/>
        </p:nvGrpSpPr>
        <p:grpSpPr bwMode="auto">
          <a:xfrm>
            <a:off x="1835150" y="4149725"/>
            <a:ext cx="5410200" cy="676275"/>
            <a:chOff x="1248" y="2509"/>
            <a:chExt cx="3408" cy="426"/>
          </a:xfrm>
        </p:grpSpPr>
        <p:grpSp>
          <p:nvGrpSpPr>
            <p:cNvPr id="31748" name="Group 22"/>
            <p:cNvGrpSpPr>
              <a:grpSpLocks/>
            </p:cNvGrpSpPr>
            <p:nvPr/>
          </p:nvGrpSpPr>
          <p:grpSpPr bwMode="auto">
            <a:xfrm>
              <a:off x="1248" y="2509"/>
              <a:ext cx="480" cy="419"/>
              <a:chOff x="1110" y="2656"/>
              <a:chExt cx="1549" cy="1351"/>
            </a:xfrm>
          </p:grpSpPr>
          <p:sp>
            <p:nvSpPr>
              <p:cNvPr id="31752" name="AutoShape 23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 sz="1800">
                  <a:latin typeface="Constantia" pitchFamily="18" charset="0"/>
                  <a:cs typeface="Browallia New" pitchFamily="34" charset="-34"/>
                </a:endParaRPr>
              </a:p>
            </p:txBody>
          </p:sp>
          <p:sp>
            <p:nvSpPr>
              <p:cNvPr id="31753" name="AutoShape 24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 sz="1800">
                  <a:latin typeface="Constantia" pitchFamily="18" charset="0"/>
                  <a:cs typeface="Browallia New" pitchFamily="34" charset="-34"/>
                </a:endParaRPr>
              </a:p>
            </p:txBody>
          </p:sp>
          <p:sp>
            <p:nvSpPr>
              <p:cNvPr id="61465" name="AutoShape 25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h-TH" sz="1800">
                  <a:latin typeface="+mn-lt"/>
                  <a:cs typeface="+mn-cs"/>
                </a:endParaRPr>
              </a:p>
            </p:txBody>
          </p:sp>
        </p:grpSp>
        <p:sp>
          <p:nvSpPr>
            <p:cNvPr id="31749" name="Line 30"/>
            <p:cNvSpPr>
              <a:spLocks noChangeShapeType="1"/>
            </p:cNvSpPr>
            <p:nvPr/>
          </p:nvSpPr>
          <p:spPr bwMode="auto">
            <a:xfrm>
              <a:off x="1632" y="2893"/>
              <a:ext cx="3024" cy="0"/>
            </a:xfrm>
            <a:prstGeom prst="line">
              <a:avLst/>
            </a:prstGeom>
            <a:noFill/>
            <a:ln w="25400">
              <a:solidFill>
                <a:schemeClr val="folHlink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0" name="Text Box 31"/>
            <p:cNvSpPr txBox="1">
              <a:spLocks noChangeArrowheads="1"/>
            </p:cNvSpPr>
            <p:nvPr/>
          </p:nvSpPr>
          <p:spPr bwMode="auto">
            <a:xfrm>
              <a:off x="1790" y="2528"/>
              <a:ext cx="2566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th-TH" sz="3600" b="1">
                  <a:latin typeface="Angsana New" pitchFamily="18" charset="-34"/>
                  <a:cs typeface="Browallia New" pitchFamily="34" charset="-34"/>
                </a:rPr>
                <a:t>สายสนับสนุนฯ ( </a:t>
              </a:r>
              <a:r>
                <a:rPr lang="en-US" sz="3200" b="1">
                  <a:latin typeface="Angsana New" pitchFamily="18" charset="-34"/>
                </a:rPr>
                <a:t>Back Office </a:t>
              </a:r>
              <a:r>
                <a:rPr lang="th-TH" sz="3600" b="1">
                  <a:latin typeface="Angsana New" pitchFamily="18" charset="-34"/>
                  <a:cs typeface="Browallia New" pitchFamily="34" charset="-34"/>
                </a:rPr>
                <a:t>)</a:t>
              </a:r>
              <a:endParaRPr lang="en-US" sz="3600" b="1">
                <a:latin typeface="Angsana New" pitchFamily="18" charset="-34"/>
              </a:endParaRPr>
            </a:p>
          </p:txBody>
        </p:sp>
        <p:sp>
          <p:nvSpPr>
            <p:cNvPr id="31751" name="Text Box 32"/>
            <p:cNvSpPr txBox="1">
              <a:spLocks noChangeArrowheads="1"/>
            </p:cNvSpPr>
            <p:nvPr/>
          </p:nvSpPr>
          <p:spPr bwMode="gray">
            <a:xfrm>
              <a:off x="1378" y="2571"/>
              <a:ext cx="210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b="1">
                  <a:solidFill>
                    <a:schemeClr val="bg1"/>
                  </a:solidFill>
                  <a:latin typeface="Constantia" pitchFamily="18" charset="0"/>
                </a:rPr>
                <a:t>2</a:t>
              </a: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684213" y="1125538"/>
            <a:ext cx="8077200" cy="4894262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530225" indent="-447675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1. เพื่อวิเคราะห์ภาระงานของบุคลากร</a:t>
            </a:r>
            <a:r>
              <a:rPr lang="th-TH" sz="3600" b="1" dirty="0" smtClean="0">
                <a:solidFill>
                  <a:srgbClr val="FFC000"/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สายวิชาชีพและสายสนับสนุนการจัดบริการ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 เพื่อจัดทำกรอบอัตรากำลัง ประกอบการพิจารณาจัดทำข้อเสนอการขอกำหนดตำแหน่งใหม่ในปีงบประมาณ 2557 และ 2558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1100" b="1" dirty="0" smtClean="0">
              <a:latin typeface="Angsana New" pitchFamily="18" charset="-34"/>
              <a:ea typeface="Tahoma" pitchFamily="34" charset="0"/>
              <a:cs typeface="Angsana New" pitchFamily="18" charset="-34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2. เพื่อวิเคราะห์ภาระงานของบุคลากร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สายอำนวยการและสนับสนุนการปฏิบัติงานของหน่วยงาน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ea typeface="Tahoma" pitchFamily="34" charset="0"/>
                <a:cs typeface="Angsana New" pitchFamily="18" charset="-34"/>
              </a:rPr>
              <a:t>เพื่อจัดทำกรอบอัตรากำลังในการบริหารพนักงานกระทรวงสาธารณสุข</a:t>
            </a:r>
            <a:endParaRPr lang="en-US" sz="3600" b="1" dirty="0" smtClean="0">
              <a:solidFill>
                <a:srgbClr val="FFFF00"/>
              </a:solidFill>
              <a:latin typeface="Angsana New" pitchFamily="18" charset="-34"/>
              <a:ea typeface="Tahoma" pitchFamily="34" charset="0"/>
              <a:cs typeface="Angsana New" pitchFamily="18" charset="-34"/>
            </a:endParaRP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2400" b="1" dirty="0" smtClean="0">
              <a:solidFill>
                <a:srgbClr val="FFFF00"/>
              </a:solidFill>
              <a:latin typeface="Angsana New" pitchFamily="18" charset="-34"/>
              <a:ea typeface="Tahoma" pitchFamily="34" charset="0"/>
              <a:cs typeface="Angsana New" pitchFamily="18" charset="-34"/>
            </a:endParaRPr>
          </a:p>
        </p:txBody>
      </p:sp>
      <p:sp>
        <p:nvSpPr>
          <p:cNvPr id="33794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3775" y="6305550"/>
            <a:ext cx="457200" cy="476250"/>
          </a:xfrm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B3E23-1F6D-4A37-B0A6-E0EA8817C3F7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th-TH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499350" cy="9445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b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FTE : Full Time Equivalent</a:t>
            </a:r>
            <a:endParaRPr lang="th-TH" b="1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755650" y="1773238"/>
            <a:ext cx="7499350" cy="4248150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จำนวนพนักงานปฏิบัติงานเต็มเวลาเมื่อเทียบกับเวลามาตรฐานการทำงาน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”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เวลามาตรฐาน </a:t>
            </a: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กำหนดให้ทำงาน 7 ชั่วโมงต่อวัน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  จำนวน 240 วันต่อปี(หักวันหยุด)</a:t>
            </a:r>
            <a:r>
              <a:rPr lang="en-US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3600" b="1" dirty="0" smtClean="0">
              <a:solidFill>
                <a:srgbClr val="FFFF00"/>
              </a:solidFill>
              <a:latin typeface="AngsanaUPC" pitchFamily="18" charset="-34"/>
              <a:cs typeface="AngsanaUPC" pitchFamily="18" charset="-34"/>
            </a:endParaRPr>
          </a:p>
          <a:p>
            <a:pPr marL="8255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  ดังนั้น</a:t>
            </a:r>
            <a:r>
              <a:rPr lang="en-US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 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1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FTE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มีค่าเท่ากับ 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1,6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8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UPC" pitchFamily="18" charset="-34"/>
                <a:cs typeface="AngsanaUPC" pitchFamily="18" charset="-34"/>
              </a:rPr>
              <a:t>0   ชั่วโมงต่อปี </a:t>
            </a:r>
            <a:endParaRPr lang="en-US" sz="3600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AngsanaUPC" pitchFamily="18" charset="-34"/>
              <a:cs typeface="AngsanaUPC" pitchFamily="18" charset="-34"/>
            </a:endParaRPr>
          </a:p>
          <a:p>
            <a:pPr marL="82550" indent="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การคำนวณ 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FTE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คำนวณจากภาระงาน </a:t>
            </a:r>
            <a:r>
              <a:rPr lang="en-US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(Workload) </a:t>
            </a: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หารด้วย</a:t>
            </a:r>
            <a:r>
              <a:rPr lang="th-TH" sz="3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เวลามาตรฐาน </a:t>
            </a:r>
            <a:r>
              <a:rPr lang="th-TH" sz="3600" b="1" dirty="0" smtClean="0">
                <a:solidFill>
                  <a:srgbClr val="FFFF00"/>
                </a:solidFill>
                <a:latin typeface="AngsanaUPC" pitchFamily="18" charset="-34"/>
                <a:cs typeface="AngsanaUPC" pitchFamily="18" charset="-34"/>
              </a:rPr>
              <a:t>การทำงาน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th-TH" sz="2400" b="1" dirty="0" smtClean="0">
              <a:latin typeface="Tahoma" pitchFamily="34" charset="0"/>
              <a:cs typeface="Tahoma" pitchFamily="34" charset="0"/>
            </a:endParaRP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16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4819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3775" y="6305550"/>
            <a:ext cx="457200" cy="476250"/>
          </a:xfrm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EEA7AE-343D-48DB-9159-9480E5532E5F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th-TH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49935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7200" b="1" smtClean="0">
                <a:solidFill>
                  <a:srgbClr val="002060"/>
                </a:solidFill>
                <a:effectLst/>
                <a:latin typeface="Angsana New" pitchFamily="18" charset="-34"/>
                <a:ea typeface="Tahoma" pitchFamily="34" charset="0"/>
                <a:cs typeface="Angsana New" pitchFamily="18" charset="-34"/>
              </a:rPr>
              <a:t>ภาระงาน </a:t>
            </a:r>
            <a:r>
              <a:rPr sz="7200" b="1" smtClean="0">
                <a:solidFill>
                  <a:srgbClr val="002060"/>
                </a:solidFill>
                <a:effectLst/>
                <a:latin typeface="Angsana New" pitchFamily="18" charset="-34"/>
                <a:ea typeface="Tahoma" pitchFamily="34" charset="0"/>
                <a:cs typeface="Angsana New" pitchFamily="18" charset="-34"/>
              </a:rPr>
              <a:t>(workload)</a:t>
            </a:r>
            <a:endParaRPr lang="th-TH" sz="7200" b="1">
              <a:solidFill>
                <a:srgbClr val="002060"/>
              </a:solidFill>
              <a:effectLst/>
              <a:latin typeface="Angsana New" pitchFamily="18" charset="-34"/>
              <a:ea typeface="Tahoma" pitchFamily="34" charset="0"/>
              <a:cs typeface="Angsana New" pitchFamily="18" charset="-34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50825" y="1844675"/>
            <a:ext cx="8677275" cy="4700588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ภาระงาน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ปริมาณงาน  เช่น บริการผู้ป่วยนอก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มีหน่วยนับเป็นครั้ง 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(Case Visit) 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คูณ ด้วยเวลาที่ใช้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ในการให้บริการแต่ละครั้ง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u="sng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เช่น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พยาบาลใช้เวลาดูแลผู้ป่วยนอก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12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นาทีต่อครั้ง (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0.2 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ชั่วโมง) มีปริมาณงานผู้ป่วยนอก จำนวน 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57,000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ครั้งต่อปี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ดังนั้น  ภาระงาน มีค่าเท่ากับ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                57,000 x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0.2 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=</a:t>
            </a:r>
            <a:r>
              <a:rPr lang="th-TH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11,400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ชั่วโมงต่อปี</a:t>
            </a:r>
            <a:endParaRPr lang="en-US" sz="3600" b="1" dirty="0" smtClean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24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843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3775" y="6305550"/>
            <a:ext cx="457200" cy="476250"/>
          </a:xfrm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29BA42-C7F3-403F-8FFB-A9DADAEC7921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th-TH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323850" y="2133600"/>
            <a:ext cx="8424863" cy="2087563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เช่น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ตามตัวอย่างภาระงานของพยาบาล 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11,400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ชั่วโมงต่อปี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000" b="1" u="sng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ดังนั้น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พยาบาลจะมี 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FTE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เท่ากับ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11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400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/</a:t>
            </a:r>
            <a:r>
              <a:rPr lang="en-US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1,680</a:t>
            </a:r>
            <a:r>
              <a:rPr lang="th-TH" sz="4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=</a:t>
            </a: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6.78</a:t>
            </a:r>
            <a:r>
              <a:rPr lang="th-TH" sz="40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FTE  </a:t>
            </a:r>
          </a:p>
          <a:p>
            <a:pPr marL="8255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z="28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8613775" y="6305550"/>
            <a:ext cx="457200" cy="476250"/>
          </a:xfrm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D15B2B-790F-4D83-A394-25A8A2CBD73D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17066" y="684238"/>
            <a:ext cx="7499350" cy="94456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100" b="1" dirty="0">
                <a:solidFill>
                  <a:srgbClr val="00206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FTE : Full Time Equivalent</a:t>
            </a:r>
            <a:endParaRPr lang="th-TH" sz="4100" b="1" dirty="0">
              <a:solidFill>
                <a:srgbClr val="00206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868" name="Content Placeholder 2"/>
          <p:cNvSpPr txBox="1">
            <a:spLocks/>
          </p:cNvSpPr>
          <p:nvPr/>
        </p:nvSpPr>
        <p:spPr bwMode="auto">
          <a:xfrm>
            <a:off x="1908175" y="4797425"/>
            <a:ext cx="6696075" cy="792163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2550" algn="ctr">
              <a:spcBef>
                <a:spcPts val="400"/>
              </a:spcBef>
              <a:buClr>
                <a:schemeClr val="accent1"/>
              </a:buClr>
              <a:buSzPct val="68000"/>
              <a:buFont typeface="Wingdings 2" pitchFamily="18" charset="2"/>
              <a:buNone/>
            </a:pP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Browallia New" pitchFamily="34" charset="-34"/>
              </a:rPr>
              <a:t>กรอบอัตรากำลัง</a:t>
            </a:r>
            <a:r>
              <a:rPr lang="th-TH" sz="4000" b="1">
                <a:solidFill>
                  <a:srgbClr val="FFFF00"/>
                </a:solidFill>
                <a:latin typeface="Angsana New" pitchFamily="18" charset="-34"/>
                <a:cs typeface="Browallia New" pitchFamily="34" charset="-34"/>
              </a:rPr>
              <a:t>ขั้นต่ำ </a:t>
            </a:r>
            <a:r>
              <a:rPr lang="en-US" sz="4000" b="1">
                <a:solidFill>
                  <a:schemeClr val="bg1"/>
                </a:solidFill>
                <a:latin typeface="Angsana New" pitchFamily="18" charset="-34"/>
              </a:rPr>
              <a:t>= </a:t>
            </a: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Browallia New" pitchFamily="34" charset="-34"/>
              </a:rPr>
              <a:t>80 </a:t>
            </a:r>
            <a:r>
              <a:rPr lang="en-US" sz="4000" b="1">
                <a:solidFill>
                  <a:schemeClr val="bg1"/>
                </a:solidFill>
                <a:latin typeface="Angsana New" pitchFamily="18" charset="-34"/>
              </a:rPr>
              <a:t>% </a:t>
            </a:r>
            <a:r>
              <a:rPr lang="th-TH" sz="4000" b="1">
                <a:solidFill>
                  <a:schemeClr val="bg1"/>
                </a:solidFill>
                <a:latin typeface="Angsana New" pitchFamily="18" charset="-34"/>
                <a:cs typeface="Browallia New" pitchFamily="34" charset="-34"/>
              </a:rPr>
              <a:t>ของ </a:t>
            </a:r>
            <a:r>
              <a:rPr lang="en-US" sz="4000" b="1">
                <a:solidFill>
                  <a:schemeClr val="bg1"/>
                </a:solidFill>
                <a:latin typeface="Angsana New" pitchFamily="18" charset="-34"/>
              </a:rPr>
              <a:t>FTE</a:t>
            </a:r>
          </a:p>
          <a:p>
            <a:pPr marL="82550">
              <a:spcBef>
                <a:spcPts val="400"/>
              </a:spcBef>
              <a:buClr>
                <a:schemeClr val="accent1"/>
              </a:buClr>
              <a:buSzPct val="68000"/>
              <a:buFont typeface="Wingdings 2" pitchFamily="18" charset="2"/>
              <a:buNone/>
            </a:pPr>
            <a:endParaRPr lang="en-US" b="1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98475" y="692150"/>
          <a:ext cx="8105775" cy="540067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439238"/>
                <a:gridCol w="1386472"/>
                <a:gridCol w="1279820"/>
              </a:tblGrid>
              <a:tr h="932902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6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หน่วยบริการ ในสังกัด </a:t>
                      </a:r>
                      <a:r>
                        <a:rPr lang="th-TH" sz="3600" b="1" dirty="0" err="1" smtClean="0">
                          <a:solidFill>
                            <a:srgbClr val="FFC000"/>
                          </a:solidFill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สป.สธ.</a:t>
                      </a:r>
                      <a:r>
                        <a:rPr lang="th-TH" sz="36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 จำนวน 11,</a:t>
                      </a:r>
                      <a:r>
                        <a:rPr lang="en-US" sz="36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035 </a:t>
                      </a:r>
                      <a:r>
                        <a:rPr lang="th-TH" sz="36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ea typeface="Tahoma" pitchFamily="34" charset="0"/>
                          <a:cs typeface="AngsanaUPC" pitchFamily="18" charset="-34"/>
                        </a:rPr>
                        <a:t>แห่ง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TH Fah kwang" pitchFamily="2" charset="-34"/>
                        <a:cs typeface="TH Fah kwang" pitchFamily="2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TH Fah kwang" pitchFamily="2" charset="-34"/>
                        <a:cs typeface="TH Fah kwang" pitchFamily="2" charset="-34"/>
                      </a:endParaRPr>
                    </a:p>
                  </a:txBody>
                  <a:tcPr anchor="ctr"/>
                </a:tc>
              </a:tr>
              <a:tr h="8935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โรงพยาบาลส่งเสริมสุขภาพตำบล (รพ.สต.)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9,768 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แห่ง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935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สถานบริการสาธารณสุขชุมชน (</a:t>
                      </a:r>
                      <a:r>
                        <a:rPr lang="th-TH" sz="3200" b="1" dirty="0" err="1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สสช.</a:t>
                      </a:r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)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 151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แห่ง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935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ศูนย์สาธารณสุขเขตเมือง (</a:t>
                      </a:r>
                      <a:r>
                        <a:rPr lang="th-TH" sz="3200" b="1" dirty="0" err="1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ศสม.</a:t>
                      </a:r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)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 228 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แห่ง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8935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โรงพยาบาลศูนย์/ทั่วไป (33/63)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  96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แห่ง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893539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โรงพยาบาลชุมชน (</a:t>
                      </a:r>
                      <a:r>
                        <a:rPr lang="th-TH" sz="3200" b="1" dirty="0" err="1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รพช.</a:t>
                      </a:r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)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792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แห่ง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1187624" y="1268760"/>
            <a:ext cx="6984776" cy="5328592"/>
          </a:xfrm>
          <a:solidFill>
            <a:schemeClr val="accent2">
              <a:lumMod val="40000"/>
              <a:lumOff val="60000"/>
            </a:schemeClr>
          </a:solidFill>
        </p:spPr>
        <p:txBody>
          <a:bodyPr lIns="90000" tIns="45000" rIns="90000" bIns="4500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sz="2400" smtClean="0"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latin typeface="Tahoma" pitchFamily="34" charset="0"/>
                <a:cs typeface="Tahoma" pitchFamily="34" charset="0"/>
              </a:rPr>
            </a:br>
            <a:r>
              <a:rPr sz="2400" smtClean="0">
                <a:latin typeface="Tahoma" pitchFamily="34" charset="0"/>
                <a:cs typeface="Tahoma" pitchFamily="34" charset="0"/>
              </a:rPr>
              <a:t>  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2.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ทันตกรรม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2.1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ทันตแพทย์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2.2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นักวิชาการสาธารณสุข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ทันตสาธารณสุข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)/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จพ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ทันตสาธารสุข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2.3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ช่างทันตกรรม 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กรณีรพ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ระดับ 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A,a,S,s,M1 (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เฉพาะรพท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.)</a:t>
            </a:r>
            <a:r>
              <a:rPr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0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เภสัชกร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3.1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เภสัชกร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3.2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จพ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เภสัชกรรม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4.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พยาบาลวิชาชีพ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พยาบาลเทคนิค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เจ้าหน้าที่พยาบาล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5.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กายภาพบำบัด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5.1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นักกายภาพบำบัด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		5.2 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จพ</a:t>
            </a:r>
            <a:r>
              <a:rPr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0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เวชกรรมฟื้นฟู</a:t>
            </a:r>
            <a:r>
              <a:rPr sz="24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u="sng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6.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นักรังสีการแพทย์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จพ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รังสีการแพทย์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7.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นักเทคนิคการแพทย์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นักวิทยาศาสตร์การแพทย์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เวชศาสตร์</a:t>
            </a:r>
            <a:r>
              <a:rPr lang="th-TH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   </a:t>
            </a:r>
            <a:br>
              <a:rPr lang="th-TH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การธนาคารเลือด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)/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จพ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hi-IN"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วิทยาศาสตร์การแพทย์</a:t>
            </a:r>
            <a: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sz="240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endParaRPr sz="240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03648" y="332656"/>
            <a:ext cx="6336704" cy="8207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365125" indent="-339725" algn="ctr">
              <a:spcBef>
                <a:spcPts val="600"/>
              </a:spcBef>
              <a:spcAft>
                <a:spcPts val="1425"/>
              </a:spcAft>
              <a:buSzPct val="8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hi-IN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สายวิชาชีพ 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7 </a:t>
            </a:r>
            <a:r>
              <a:rPr lang="hi-IN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สาย</a:t>
            </a:r>
            <a:r>
              <a:rPr lang="en-US" sz="40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FTE</a:t>
            </a:r>
            <a:endParaRPr lang="hi-IN" sz="40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 descr="moph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6000750"/>
            <a:ext cx="64293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5760640" cy="769441"/>
          </a:xfrm>
          <a:prstGeom prst="rect">
            <a:avLst/>
          </a:prstGeom>
          <a:solidFill>
            <a:srgbClr val="0070C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rgbClr val="FFFF00"/>
                </a:solidFill>
                <a:latin typeface="Angsana New" pitchFamily="18" charset="-34"/>
                <a:cs typeface="+mn-cs"/>
              </a:rPr>
              <a:t>สายวิชาชีพ </a:t>
            </a:r>
            <a:r>
              <a:rPr lang="en-US" sz="4400" b="1" dirty="0">
                <a:solidFill>
                  <a:srgbClr val="FFFF00"/>
                </a:solidFill>
                <a:latin typeface="Angsana New" pitchFamily="18" charset="-34"/>
                <a:cs typeface="+mn-cs"/>
              </a:rPr>
              <a:t>: </a:t>
            </a:r>
            <a:r>
              <a:rPr lang="th-TH" sz="4400" b="1" dirty="0">
                <a:solidFill>
                  <a:srgbClr val="FFFF00"/>
                </a:solidFill>
                <a:latin typeface="Angsana New" pitchFamily="18" charset="-34"/>
                <a:cs typeface="+mn-cs"/>
              </a:rPr>
              <a:t>ตาม</a:t>
            </a:r>
            <a:r>
              <a:rPr lang="en-US" sz="4400" b="1" dirty="0">
                <a:solidFill>
                  <a:srgbClr val="FFFF00"/>
                </a:solidFill>
                <a:latin typeface="Angsana New" pitchFamily="18" charset="-34"/>
                <a:cs typeface="+mn-cs"/>
              </a:rPr>
              <a:t> Service Based</a:t>
            </a:r>
            <a:endParaRPr lang="th-TH" sz="4400" b="1" dirty="0">
              <a:solidFill>
                <a:srgbClr val="FFFF00"/>
              </a:solidFill>
              <a:latin typeface="Angsana New" pitchFamily="18" charset="-34"/>
              <a:cs typeface="+mn-cs"/>
            </a:endParaRPr>
          </a:p>
        </p:txBody>
      </p:sp>
      <p:graphicFrame>
        <p:nvGraphicFramePr>
          <p:cNvPr id="8" name="Group 195"/>
          <p:cNvGraphicFramePr>
            <a:graphicFrameLocks/>
          </p:cNvGraphicFramePr>
          <p:nvPr/>
        </p:nvGraphicFramePr>
        <p:xfrm>
          <a:off x="323850" y="1412875"/>
          <a:ext cx="3827463" cy="4572000"/>
        </p:xfrm>
        <a:graphic>
          <a:graphicData uri="http://schemas.openxmlformats.org/drawingml/2006/table">
            <a:tbl>
              <a:tblPr/>
              <a:tblGrid>
                <a:gridCol w="3827463"/>
              </a:tblGrid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1.นักรังสีการแพทย์(รังสีรักษา)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2.นักรังสีการแพทย์</a:t>
                      </a: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(เวชศาสตร์นิวเคลียร์)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</a:t>
                      </a:r>
                      <a:r>
                        <a:rPr kumimoji="0" lang="th-TH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นักกายอุปกรณ์ และช่างกายอุปกรณ์</a:t>
                      </a:r>
                      <a:endParaRPr kumimoji="0" 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4.นักกิจกรรมบำบัด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5.นักจิตวิทยา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คลินิค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/นักจิตวิทยา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6.นักเทคโนโลยีหัวใจและทรวงอก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7.นักเวชศาสตร์การสื่อความหมาย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8.นักสังคมสงเคราะห์ทางการแพทย์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192"/>
          <p:cNvGraphicFramePr>
            <a:graphicFrameLocks/>
          </p:cNvGraphicFramePr>
          <p:nvPr/>
        </p:nvGraphicFramePr>
        <p:xfrm>
          <a:off x="4356100" y="1412875"/>
          <a:ext cx="4495800" cy="4537075"/>
        </p:xfrm>
        <a:graphic>
          <a:graphicData uri="http://schemas.openxmlformats.org/drawingml/2006/table">
            <a:tbl>
              <a:tblPr/>
              <a:tblGrid>
                <a:gridCol w="4495800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9.แพทย์แผนไทย          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10.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จพ.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เวชกิจฉุกเฉิน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11.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นวก.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โสต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ทัศน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ศึกษา  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และจพ.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โสต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ทัศน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ศึกษาและช่างภาพการแพทย์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12.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นวก.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เวชสถิติ/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จพ.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เวชสถิติ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13.นักวิทยาศาสตร์การแพทย์/</a:t>
                      </a:r>
                      <a:r>
                        <a:rPr kumimoji="0" lang="th-TH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จพ.วิทย์</a:t>
                      </a: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ฯการแพทย์(สาขาพยาธิวิทยาและเชลล์วิทยา)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14.นักกำหนดอาหาร/นักโภชนาการ/โภชนากร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ตัวยึดท้ายกระดาษ 1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mtClean="0"/>
              <a:t>กฤษดา แสวงดี สภาการพยาบาล</a:t>
            </a:r>
          </a:p>
        </p:txBody>
      </p:sp>
      <p:sp>
        <p:nvSpPr>
          <p:cNvPr id="40962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9BF8E9-6646-4B18-B6BC-BFC5D01BBDD3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th-TH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179388" y="981075"/>
          <a:ext cx="8715375" cy="5729288"/>
        </p:xfrm>
        <a:graphic>
          <a:graphicData uri="http://schemas.openxmlformats.org/drawingml/2006/table">
            <a:tbl>
              <a:tblPr/>
              <a:tblGrid>
                <a:gridCol w="357190"/>
                <a:gridCol w="1571636"/>
                <a:gridCol w="928694"/>
                <a:gridCol w="714380"/>
                <a:gridCol w="955048"/>
                <a:gridCol w="380772"/>
                <a:gridCol w="380772"/>
                <a:gridCol w="380772"/>
                <a:gridCol w="380772"/>
                <a:gridCol w="380772"/>
                <a:gridCol w="380772"/>
                <a:gridCol w="380772"/>
                <a:gridCol w="380772"/>
                <a:gridCol w="380772"/>
                <a:gridCol w="380772"/>
                <a:gridCol w="380772"/>
              </a:tblGrid>
              <a:tr h="4006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05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วิชาชีพ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  33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 48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M1  35 </a:t>
                      </a:r>
                      <a:r>
                        <a:rPr lang="th-TH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(91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F1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(73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แห่ง)</a:t>
                      </a:r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(518 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แห่ง)</a:t>
                      </a:r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F3 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(35</a:t>
                      </a:r>
                      <a:r>
                        <a:rPr lang="th-TH" sz="12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แห่ง)</a:t>
                      </a:r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3203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5732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นักรังสี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การแพทย์</a:t>
                      </a:r>
                    </a:p>
                    <a:p>
                      <a:pPr algn="l" rtl="0" fontAlgn="b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รังสีรักษา)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 11 คน ต่อ 1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นักรังสี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การแพทย์</a:t>
                      </a:r>
                    </a:p>
                    <a:p>
                      <a:pPr algn="l" rtl="0" fontAlgn="b"/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เวชศาสตร์นิวเคลียร์)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 7 คน ต่อ 1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unit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นักกาย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อุปกรณ์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เขตละ 2 คน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832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ช่างกาย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อุปกรณ์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3123" marR="112420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112420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660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กิจกรรมบำบัด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1510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นักจิตวิทยา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คลินิค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นักจิตวิทยา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4787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นักเทคโนโลยีหัวใจและทรวง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อก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*** กำหนดอัตรากำลังต่อห้อง/เครื่อง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929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นักเวชศาสตร์การสื่อ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ความหมาย(การพูด)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153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นักเวชศาสตร์การสื่อ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ความหมาย(ได้ยิน)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2420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89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นักสังคม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สงเคราะห์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123" marR="3123" marT="312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133"/>
          <p:cNvSpPr txBox="1">
            <a:spLocks/>
          </p:cNvSpPr>
          <p:nvPr/>
        </p:nvSpPr>
        <p:spPr>
          <a:xfrm>
            <a:off x="395536" y="260648"/>
            <a:ext cx="8229600" cy="70959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 eaLnBrk="0" hangingPunct="0">
              <a:defRPr/>
            </a:pP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ภาพรวมกรอบอัตรากำลัง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Service Based</a:t>
            </a:r>
            <a:endParaRPr lang="th-TH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ตัวยึดท้ายกระดาษ 1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mtClean="0"/>
              <a:t>กฤษดา แสวงดี สภาการพยาบาล</a:t>
            </a:r>
          </a:p>
        </p:txBody>
      </p:sp>
      <p:sp>
        <p:nvSpPr>
          <p:cNvPr id="41986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CF54D5-CF49-4046-8EE7-2829AC72F038}" type="slidenum">
              <a:rPr 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th-TH"/>
          </a:p>
        </p:txBody>
      </p:sp>
      <p:sp>
        <p:nvSpPr>
          <p:cNvPr id="4" name="Rectangle 1133"/>
          <p:cNvSpPr txBox="1">
            <a:spLocks/>
          </p:cNvSpPr>
          <p:nvPr/>
        </p:nvSpPr>
        <p:spPr>
          <a:xfrm>
            <a:off x="467544" y="260648"/>
            <a:ext cx="8229600" cy="70959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 eaLnBrk="0" hangingPunct="0">
              <a:defRPr/>
            </a:pP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ภาพรวมกรอบอัตรากำลัง </a:t>
            </a: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Service Based</a:t>
            </a:r>
            <a:endParaRPr lang="th-TH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214313" y="1052513"/>
          <a:ext cx="8715375" cy="5678487"/>
        </p:xfrm>
        <a:graphic>
          <a:graphicData uri="http://schemas.openxmlformats.org/drawingml/2006/table">
            <a:tbl>
              <a:tblPr/>
              <a:tblGrid>
                <a:gridCol w="428628"/>
                <a:gridCol w="2848966"/>
                <a:gridCol w="487815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  <a:gridCol w="380771"/>
              </a:tblGrid>
              <a:tr h="6327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วิชาชีพ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A  33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 48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M1  35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M2  91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F1 73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F2  518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F3   35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แห่ง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397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Max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402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แพทย์แผนไทย***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02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จพ.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เวชกิจฉุกเฉิน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024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นวก.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โสต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ทัศน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ศึกษา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4024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จพ.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โสต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ทัศน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ศึกษา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</a:tr>
              <a:tr h="44024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ช่างภาพการแพทย์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</a:tr>
              <a:tr h="4402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1400" b="0" i="0" u="none" strike="noStrike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นวก.สธ.</a:t>
                      </a:r>
                      <a:r>
                        <a:rPr lang="th-TH" sz="14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(เวชสถิติ)/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จพ.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เวชสถิติ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586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นักวิทยาศาสตร์การแพทย์/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จพ.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วิทยาศาสตร์การแพทย์(สาขาพยาธิวิทยา)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</a:tr>
              <a:tr h="65867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นักวิทยาศาสตร์การแพทย์/</a:t>
                      </a:r>
                      <a:r>
                        <a:rPr lang="th-TH" sz="1400" b="0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จพ.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วิทยาศาสตร์การแพทย์(สาขาเซลล์วิทยา)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CC"/>
                    </a:solidFill>
                  </a:tcPr>
                </a:tc>
              </a:tr>
              <a:tr h="3027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นักกำหนดอาหาร/นักโภชนาการ/โภชนากร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นักกำหนดอาหาร/นักโภชนาการ/โภชนากร 1 คน : 75 เตียง(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Active bed) </a:t>
                      </a: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4024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14"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กำหนดขั้นต่ำในรพ.ทีมี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Active bed&lt;75 = 1- 2 </a:t>
                      </a:r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52" marR="4452" marT="44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200800" cy="715963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4400" b="1" smtClean="0">
                <a:solidFill>
                  <a:srgbClr val="002060"/>
                </a:solidFill>
                <a:effectLst/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สายวิชาชีพ </a:t>
            </a:r>
            <a:r>
              <a:rPr sz="4400" b="1" smtClean="0">
                <a:solidFill>
                  <a:srgbClr val="002060"/>
                </a:solidFill>
                <a:effectLst/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: </a:t>
            </a:r>
            <a:r>
              <a:rPr lang="th-TH" sz="4400" b="1" smtClean="0">
                <a:solidFill>
                  <a:srgbClr val="002060"/>
                </a:solidFill>
                <a:effectLst/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ตาม การบริการในระดับปฐมภูมิ</a:t>
            </a:r>
            <a:endParaRPr lang="th-TH" sz="4400" b="1">
              <a:solidFill>
                <a:srgbClr val="002060"/>
              </a:solidFill>
              <a:effectLst/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23850" y="1268413"/>
          <a:ext cx="8640763" cy="5113337"/>
        </p:xfrm>
        <a:graphic>
          <a:graphicData uri="http://schemas.openxmlformats.org/drawingml/2006/table">
            <a:tbl>
              <a:tblPr/>
              <a:tblGrid>
                <a:gridCol w="3439873"/>
                <a:gridCol w="5201087"/>
              </a:tblGrid>
              <a:tr h="1157960"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>
                          <a:solidFill>
                            <a:schemeClr val="bg1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สายงาน</a:t>
                      </a:r>
                    </a:p>
                  </a:txBody>
                  <a:tcPr marL="7280" marR="7280" marT="72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600" b="1" i="0" u="none" strike="noStrike" dirty="0">
                          <a:solidFill>
                            <a:schemeClr val="bg1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 เกณฑ์คำนวณกำลังคน </a:t>
                      </a:r>
                      <a:r>
                        <a:rPr lang="en-US" sz="3600" b="1" i="0" u="none" strike="noStrike" dirty="0">
                          <a:solidFill>
                            <a:schemeClr val="bg1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Population </a:t>
                      </a:r>
                      <a:r>
                        <a:rPr lang="en-US" sz="3600" b="1" i="0" u="none" strike="noStrike" dirty="0" smtClean="0">
                          <a:solidFill>
                            <a:schemeClr val="bg1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Based</a:t>
                      </a:r>
                      <a:endParaRPr lang="th-TH" sz="3600" b="1" i="0" u="none" strike="noStrike" dirty="0">
                        <a:solidFill>
                          <a:schemeClr val="bg1"/>
                        </a:solidFill>
                        <a:latin typeface="AngsanaUPC" panose="02020603050405020304" pitchFamily="18" charset="-34"/>
                        <a:ea typeface="Tahoma" pitchFamily="34" charset="0"/>
                        <a:cs typeface="AngsanaUPC" panose="02020603050405020304" pitchFamily="18" charset="-34"/>
                      </a:endParaRPr>
                    </a:p>
                  </a:txBody>
                  <a:tcPr marL="7280" marR="7280" marT="728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30146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1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. พยาบาลวิชาชีพ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อัตราส่วนต่อประชากร </a:t>
                      </a:r>
                      <a:endParaRPr lang="en-US" sz="3200" b="1" i="0" u="none" strike="noStrike" dirty="0" smtClean="0">
                        <a:solidFill>
                          <a:srgbClr val="000000"/>
                        </a:solidFill>
                        <a:latin typeface="AngsanaUPC" panose="02020603050405020304" pitchFamily="18" charset="-34"/>
                        <a:ea typeface="Tahoma" pitchFamily="34" charset="0"/>
                        <a:cs typeface="AngsanaUPC" panose="02020603050405020304" pitchFamily="18" charset="-34"/>
                      </a:endParaRPr>
                    </a:p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= 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1 : 2,500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57960">
                <a:tc>
                  <a:txBody>
                    <a:bodyPr/>
                    <a:lstStyle/>
                    <a:p>
                      <a:pPr marL="441325" indent="-441325" algn="l" fontAlgn="b"/>
                      <a:r>
                        <a:rPr lang="en-US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2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. นักวิชาการ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สาธารณสุข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/</a:t>
                      </a:r>
                      <a:r>
                        <a:rPr lang="th-TH" sz="3600" b="1" i="0" u="none" strike="noStrike" dirty="0" err="1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จพ.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สาธารณสุข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อัตราส่วนต่อประชากร </a:t>
                      </a:r>
                      <a:endParaRPr lang="en-US" sz="3200" b="1" i="0" u="none" strike="noStrike" dirty="0" smtClean="0">
                        <a:solidFill>
                          <a:srgbClr val="000000"/>
                        </a:solidFill>
                        <a:latin typeface="AngsanaUPC" panose="02020603050405020304" pitchFamily="18" charset="-34"/>
                        <a:ea typeface="Tahoma" pitchFamily="34" charset="0"/>
                        <a:cs typeface="AngsanaUPC" panose="02020603050405020304" pitchFamily="18" charset="-34"/>
                      </a:endParaRPr>
                    </a:p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= 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1 : 1,250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57960">
                <a:tc>
                  <a:txBody>
                    <a:bodyPr/>
                    <a:lstStyle/>
                    <a:p>
                      <a:pPr marL="441325" indent="-441325" algn="l" fontAlgn="b"/>
                      <a:r>
                        <a:rPr lang="en-US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3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. เจ้าพนักงาน</a:t>
                      </a:r>
                      <a:r>
                        <a:rPr lang="th-TH" sz="3600" b="1" i="0" u="none" strike="noStrike" dirty="0" err="1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ทันต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สาธารณสุข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อัตราส่วนต่อประชากร </a:t>
                      </a:r>
                      <a:endParaRPr lang="en-US" sz="3200" b="1" i="0" u="none" strike="noStrike" dirty="0" smtClean="0">
                        <a:solidFill>
                          <a:srgbClr val="000000"/>
                        </a:solidFill>
                        <a:latin typeface="AngsanaUPC" panose="02020603050405020304" pitchFamily="18" charset="-34"/>
                        <a:ea typeface="Tahoma" pitchFamily="34" charset="0"/>
                        <a:cs typeface="AngsanaUPC" panose="02020603050405020304" pitchFamily="18" charset="-34"/>
                      </a:endParaRPr>
                    </a:p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= 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1 : </a:t>
                      </a:r>
                      <a:r>
                        <a:rPr lang="en-US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8</a:t>
                      </a:r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,000</a:t>
                      </a:r>
                      <a:endParaRPr lang="th-TH" sz="3200" b="1" i="0" u="none" strike="noStrike" dirty="0">
                        <a:solidFill>
                          <a:srgbClr val="000000"/>
                        </a:solidFill>
                        <a:latin typeface="AngsanaUPC" panose="02020603050405020304" pitchFamily="18" charset="-34"/>
                        <a:ea typeface="Tahoma" pitchFamily="34" charset="0"/>
                        <a:cs typeface="AngsanaUPC" panose="02020603050405020304" pitchFamily="18" charset="-34"/>
                      </a:endParaRP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08543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 </a:t>
                      </a:r>
                      <a:r>
                        <a:rPr lang="th-TH" sz="36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4</a:t>
                      </a:r>
                      <a:r>
                        <a:rPr lang="th-TH" sz="36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. แพทย์แผนไทย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 smtClean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รพ.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 panose="02020603050405020304" pitchFamily="18" charset="-34"/>
                          <a:ea typeface="Tahoma" pitchFamily="34" charset="0"/>
                          <a:cs typeface="AngsanaUPC" panose="02020603050405020304" pitchFamily="18" charset="-34"/>
                        </a:rPr>
                        <a:t>สต. ขนาดใหญ่แห่งละ 1 คน</a:t>
                      </a:r>
                    </a:p>
                  </a:txBody>
                  <a:tcPr marL="7280" marR="7280" marT="728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2"/>
          <p:cNvSpPr txBox="1">
            <a:spLocks/>
          </p:cNvSpPr>
          <p:nvPr/>
        </p:nvSpPr>
        <p:spPr>
          <a:xfrm>
            <a:off x="500034" y="2285992"/>
            <a:ext cx="8229600" cy="20882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5" tIns="45718" rIns="91435" bIns="45718" anchor="ctr">
            <a:normAutofit/>
          </a:bodyPr>
          <a:lstStyle/>
          <a:p>
            <a:pPr defTabSz="914353" fontAlgn="auto">
              <a:spcAft>
                <a:spcPts val="0"/>
              </a:spcAft>
              <a:defRPr/>
            </a:pPr>
            <a:r>
              <a:rPr lang="th-TH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กรอบอัตรากำลังสายสนับสนุน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7429552" cy="1186206"/>
          </a:xfrm>
          <a:solidFill>
            <a:srgbClr val="002060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สายสนับสนุน (</a:t>
            </a:r>
            <a:r>
              <a:rPr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Back Office</a:t>
            </a:r>
            <a:r>
              <a:rPr lang="th-TH" sz="6000" b="1" smtClean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6000" b="1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Flowchart: Alternate Process 11"/>
          <p:cNvSpPr/>
          <p:nvPr/>
        </p:nvSpPr>
        <p:spPr bwMode="auto">
          <a:xfrm>
            <a:off x="1043608" y="2132856"/>
            <a:ext cx="5500726" cy="71438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5" tIns="45718" rIns="91435" bIns="45718" anchor="ctr"/>
          <a:lstStyle/>
          <a:p>
            <a:pPr marL="1095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800" b="1" dirty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1.</a:t>
            </a:r>
            <a:r>
              <a:rPr lang="th-TH" sz="1800" b="1" dirty="0">
                <a:solidFill>
                  <a:srgbClr val="002060"/>
                </a:solidFill>
                <a:latin typeface="AngsanaUPC" pitchFamily="18" charset="-34"/>
                <a:cs typeface="AngsanaUPC" pitchFamily="18" charset="-34"/>
              </a:rPr>
              <a:t>  </a:t>
            </a:r>
            <a:r>
              <a:rPr lang="th-TH" sz="38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กลุ่มภารกิจอำนวยการ</a:t>
            </a:r>
          </a:p>
        </p:txBody>
      </p:sp>
      <p:sp>
        <p:nvSpPr>
          <p:cNvPr id="8" name="Flowchart: Alternate Process 16"/>
          <p:cNvSpPr/>
          <p:nvPr/>
        </p:nvSpPr>
        <p:spPr bwMode="auto">
          <a:xfrm>
            <a:off x="3059832" y="5085184"/>
            <a:ext cx="4643470" cy="714380"/>
          </a:xfrm>
          <a:prstGeom prst="flowChartAlternateProcess">
            <a:avLst/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>
            <a:glow rad="101600">
              <a:schemeClr val="tx1">
                <a:lumMod val="85000"/>
                <a:lumOff val="15000"/>
                <a:alpha val="6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5" tIns="45718" rIns="91435" bIns="45718" anchor="ctr"/>
          <a:lstStyle/>
          <a:p>
            <a:pPr marL="1095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3. </a:t>
            </a:r>
            <a:r>
              <a:rPr lang="th-TH" sz="31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ศูนย์แพทยศาสตร์ศึกษา</a:t>
            </a:r>
          </a:p>
        </p:txBody>
      </p:sp>
      <p:sp>
        <p:nvSpPr>
          <p:cNvPr id="9" name="Flowchart: Alternate Process 28"/>
          <p:cNvSpPr/>
          <p:nvPr/>
        </p:nvSpPr>
        <p:spPr bwMode="auto">
          <a:xfrm>
            <a:off x="1835696" y="3356993"/>
            <a:ext cx="6102440" cy="1216726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91435" tIns="45718" rIns="91435" bIns="45718" anchor="ctr"/>
          <a:lstStyle/>
          <a:p>
            <a:pPr marL="109532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1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2. </a:t>
            </a:r>
            <a:r>
              <a:rPr lang="th-TH" sz="31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กลุ่มภารกิจด้านพัฒนาระบบบริการและสนับสนุนบริการสุขภาพ(</a:t>
            </a:r>
            <a:r>
              <a:rPr lang="th-TH" sz="3100" b="1" dirty="0" err="1">
                <a:solidFill>
                  <a:srgbClr val="002060"/>
                </a:solidFill>
                <a:latin typeface="Angsana New" pitchFamily="18" charset="-34"/>
                <a:cs typeface="+mn-cs"/>
              </a:rPr>
              <a:t>พรส.</a:t>
            </a:r>
            <a:r>
              <a:rPr lang="th-TH" sz="3100" b="1" dirty="0">
                <a:solidFill>
                  <a:srgbClr val="002060"/>
                </a:solidFill>
                <a:latin typeface="Angsana New" pitchFamily="18" charset="-34"/>
                <a:cs typeface="+mn-cs"/>
              </a:rPr>
              <a:t>)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Box 2"/>
          <p:cNvSpPr txBox="1">
            <a:spLocks noChangeArrowheads="1"/>
          </p:cNvSpPr>
          <p:nvPr/>
        </p:nvSpPr>
        <p:spPr bwMode="auto">
          <a:xfrm>
            <a:off x="142875" y="428625"/>
            <a:ext cx="8820150" cy="13239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rgbClr val="002060"/>
                </a:solidFill>
                <a:latin typeface="Angsana New" pitchFamily="18" charset="-34"/>
              </a:rPr>
              <a:t>ยุทธศาสตร์ที่ </a:t>
            </a:r>
            <a:r>
              <a:rPr lang="en-US" sz="4400" b="1" dirty="0">
                <a:solidFill>
                  <a:srgbClr val="002060"/>
                </a:solidFill>
                <a:latin typeface="Angsana New" pitchFamily="18" charset="-34"/>
              </a:rPr>
              <a:t>3 : </a:t>
            </a:r>
            <a:endParaRPr lang="th-TH" sz="4400" b="1" dirty="0">
              <a:solidFill>
                <a:srgbClr val="002060"/>
              </a:solidFill>
              <a:latin typeface="Angsana New" pitchFamily="18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</a:rPr>
              <a:t>การปรับระบบบริหารงบประมาณค่าใช้จ่ายกำลังคนด้านสุขภาพ</a:t>
            </a:r>
            <a:endParaRPr lang="en-US" sz="36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8132" name="TextBox 6"/>
          <p:cNvSpPr txBox="1">
            <a:spLocks noChangeArrowheads="1"/>
          </p:cNvSpPr>
          <p:nvPr/>
        </p:nvSpPr>
        <p:spPr bwMode="auto">
          <a:xfrm>
            <a:off x="539750" y="2276475"/>
            <a:ext cx="8208963" cy="3416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พัฒนาศักยภาพผู้บริหารและผู้รับผิดชอบด้านการเงินและบัญชี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จัดทำข้อเสนอการแก้ไขกฎหมายที่เกี่ยวข้องกับการบริหารจัดการด้านการเงินกับการบริหารจัดการกำลังคน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พัฒนาระบบเฝ้าระวังและประเมินผลการบริหารงบประมาณด้านกำลังคนจัดบริการด้านสุขภาพ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ข้อเสนอปรับระบบค่าตอบแทนกำลังคนด้านสาธารณสุข</a:t>
            </a:r>
            <a:endParaRPr lang="en-US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946999" y="2196703"/>
            <a:ext cx="7589782" cy="1125141"/>
          </a:xfrm>
          <a:solidFill>
            <a:schemeClr val="accent2">
              <a:lumMod val="60000"/>
              <a:lumOff val="40000"/>
            </a:schemeClr>
          </a:solidFill>
          <a:ln w="50800">
            <a:solidFill>
              <a:srgbClr val="333399"/>
            </a:solidFill>
            <a:bevel/>
          </a:ln>
          <a:effectLst>
            <a:outerShdw blurRad="177800" dir="2700000" rotWithShape="0">
              <a:srgbClr val="000000">
                <a:alpha val="75000"/>
              </a:srgbClr>
            </a:outerShdw>
          </a:effectLst>
        </p:spPr>
        <p:txBody>
          <a:bodyPr lIns="0" tIns="0" rIns="0" bIns="0">
            <a:normAutofit fontScale="90000"/>
          </a:bodyPr>
          <a:lstStyle>
            <a:lvl1pPr>
              <a:defRPr sz="5400" b="1">
                <a:latin typeface="THNiramitAS"/>
                <a:ea typeface="THNiramitAS"/>
                <a:cs typeface="THNiramitAS"/>
                <a:sym typeface="THNiramitAS"/>
              </a:defRPr>
            </a:lvl1pPr>
          </a:lstStyle>
          <a:p>
            <a:pPr eaLnBrk="1" fontAlgn="auto" hangingPunct="1">
              <a:spcAft>
                <a:spcPts val="0"/>
              </a:spcAft>
              <a:defRPr sz="1800" b="0"/>
            </a:pPr>
            <a:r>
              <a:rPr lang="th-TH" sz="56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แผนปฏิบัติการ..ด้านกำลังคน</a:t>
            </a:r>
            <a:endParaRPr sz="56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2988" y="5445125"/>
            <a:ext cx="1766887" cy="46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2060"/>
                </a:solidFill>
                <a:latin typeface="+mn-lt"/>
                <a:cs typeface="+mn-cs"/>
              </a:rPr>
              <a:t>18 สิงหาคม 2558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7745" y="763841"/>
            <a:ext cx="5523988" cy="5953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การบริหารจัดการด้านกำลังคน</a:t>
            </a:r>
            <a:endParaRPr lang="en-US" sz="3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  <a:sym typeface="Helvetica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3" y="1685925"/>
            <a:ext cx="8464550" cy="45656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5717" tIns="35717" rIns="35717" bIns="35717" spcCol="26788" anchor="ctr">
            <a:spAutoFit/>
          </a:bodyPr>
          <a:lstStyle/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ระยะสั้น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- การบรรจุข้าราชการรอบ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3 </a:t>
            </a: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(7,547 ตำแหน่ง)</a:t>
            </a:r>
            <a:endParaRPr lang="en-US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		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..คัดเลือกบรรจุ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	..สอบแข่งขันบรรจุ</a:t>
            </a:r>
            <a:endParaRPr lang="th-TH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  <a:sym typeface="Helvetica Light"/>
            </a:endParaRP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- การปรับค่าจ้างพกส.ตามอัตราขั้นต่ำ (ระเบียบพกส.)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	- การวิเคราะห์อัตรากำลังและการจัดทำแผนกำลังคน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รพศ./</a:t>
            </a:r>
            <a:r>
              <a:rPr lang="th-TH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รพท.</a:t>
            </a:r>
            <a:endParaRPr lang="th-TH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  <a:sym typeface="Helvetica Light"/>
            </a:endParaRP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	</a:t>
            </a: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- การวิเคราะห์อัตรากำลังและการจัดทำแผนกำลังคน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รพช.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/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รพ.สต.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- การบริหารจัดการกำลังคนภายในจังหวัดและเขตฯ</a:t>
            </a:r>
            <a:endParaRPr lang="en-US" sz="2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ระยะกลาง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- การวิเคราะห์อัตรากำลังและการจัดทำแผนกำลังคน </a:t>
            </a:r>
            <a:r>
              <a:rPr lang="th-TH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สสจ.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และสสอ.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  <a:sym typeface="Helvetica Light"/>
              </a:rPr>
              <a:t>ระยะยาว</a:t>
            </a: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- การบริหารจัดการ การผลิตและพัฒนาบุคลากร </a:t>
            </a:r>
            <a:endParaRPr lang="en-US" sz="2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				</a:t>
            </a:r>
            <a:r>
              <a:rPr lang="en-US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… Demand &amp; Supply …</a:t>
            </a:r>
            <a:endParaRPr lang="en-US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11188" y="785813"/>
          <a:ext cx="7993062" cy="485775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59189"/>
                <a:gridCol w="1879996"/>
                <a:gridCol w="1653702"/>
              </a:tblGrid>
              <a:tr h="839135">
                <a:tc gridSpan="3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40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อัตรากำลัง สังกัด </a:t>
                      </a:r>
                      <a:r>
                        <a:rPr lang="th-TH" sz="4000" b="1" dirty="0" err="1" smtClean="0">
                          <a:solidFill>
                            <a:srgbClr val="FFC00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สป.สธ.</a:t>
                      </a:r>
                      <a:r>
                        <a:rPr lang="th-TH" sz="4000" b="1" dirty="0" smtClean="0">
                          <a:solidFill>
                            <a:srgbClr val="FFC00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  338,844   คน</a:t>
                      </a:r>
                      <a:endParaRPr lang="en-US" sz="4000" b="1" dirty="0">
                        <a:solidFill>
                          <a:srgbClr val="FFC00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TH Fah kwang" pitchFamily="2" charset="-34"/>
                        <a:cs typeface="TH Fah kwang" pitchFamily="2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TH Fah kwang" pitchFamily="2" charset="-34"/>
                        <a:cs typeface="TH Fah kwang" pitchFamily="2" charset="-34"/>
                      </a:endParaRPr>
                    </a:p>
                  </a:txBody>
                  <a:tcPr anchor="ctr"/>
                </a:tc>
              </a:tr>
              <a:tr h="80373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ข้าราชการ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167,267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คน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0373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ลูกจ้างประจำ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22,778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คน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80373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พนักงานราชการ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6,000 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คน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0373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พนักงานกระทรวงสาธารณสุข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110,930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คน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03730"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th-TH" sz="32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ลูกจ้างชั่วคราว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th-TH" sz="32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31,869</a:t>
                      </a:r>
                      <a:endParaRPr lang="en-US" sz="3200" b="1" dirty="0">
                        <a:solidFill>
                          <a:schemeClr val="bg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n-U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th-TH" sz="3200" b="1" dirty="0" smtClean="0">
                          <a:solidFill>
                            <a:srgbClr val="002060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คน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483" name="TextBox 5"/>
          <p:cNvSpPr txBox="1">
            <a:spLocks noChangeArrowheads="1"/>
          </p:cNvSpPr>
          <p:nvPr/>
        </p:nvSpPr>
        <p:spPr bwMode="auto">
          <a:xfrm>
            <a:off x="928688" y="5857875"/>
            <a:ext cx="7500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 b="1" u="sng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หมายเหตุ </a:t>
            </a:r>
            <a:r>
              <a:rPr lang="th-TH" sz="1800" b="1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จำนวนบุคลากรที่ปฏิบัติงานจริง ข้อมูล ณ 1 กันยายน 2557 </a:t>
            </a:r>
          </a:p>
        </p:txBody>
      </p:sp>
    </p:spTree>
  </p:cSld>
  <p:clrMapOvr>
    <a:masterClrMapping/>
  </p:clrMapOvr>
  <p:transition spd="slow" advClick="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  <a:solidFill>
            <a:schemeClr val="accent4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mtClean="0">
                <a:solidFill>
                  <a:schemeClr val="bg1"/>
                </a:solidFill>
              </a:rPr>
              <a:t>เปรียบเทียบการกระจายตำแหน่งเพื่อบรรจุ</a:t>
            </a:r>
            <a:r>
              <a:rPr lang="th-TH" smtClean="0">
                <a:solidFill>
                  <a:srgbClr val="FFFF00"/>
                </a:solidFill>
              </a:rPr>
              <a:t>ปี 56-57</a:t>
            </a:r>
            <a:endParaRPr lang="th-TH">
              <a:solidFill>
                <a:srgbClr val="FFFF00"/>
              </a:solidFill>
            </a:endParaRPr>
          </a:p>
        </p:txBody>
      </p:sp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1285875" y="1500188"/>
            <a:ext cx="1944688" cy="646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rgbClr val="FF0000"/>
                </a:solidFill>
                <a:latin typeface="Lucida Sans Unicode" pitchFamily="34" charset="0"/>
                <a:cs typeface="Cordia New" pitchFamily="34" charset="-34"/>
              </a:rPr>
              <a:t>ปี 2556</a:t>
            </a: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5429250" y="1497013"/>
            <a:ext cx="1944688" cy="6461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rgbClr val="FF0000"/>
                </a:solidFill>
                <a:latin typeface="Lucida Sans Unicode" pitchFamily="34" charset="0"/>
                <a:cs typeface="Cordia New" pitchFamily="34" charset="-34"/>
              </a:rPr>
              <a:t>ปี 2557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75"/>
            <a:ext cx="453390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2071688"/>
            <a:ext cx="46799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TextBox 8"/>
          <p:cNvSpPr txBox="1">
            <a:spLocks noChangeArrowheads="1"/>
          </p:cNvSpPr>
          <p:nvPr/>
        </p:nvSpPr>
        <p:spPr bwMode="auto">
          <a:xfrm>
            <a:off x="8388350" y="6237288"/>
            <a:ext cx="576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ngsana New" pitchFamily="18" charset="-34"/>
              </a:rPr>
              <a:t>28</a:t>
            </a:r>
            <a:endParaRPr lang="th-TH" sz="2400" b="1">
              <a:latin typeface="Angsana New" pitchFamily="18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68141" y="805597"/>
            <a:ext cx="5531627" cy="93390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ระยะสั้น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การบรรจุข้าราชการรอบ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3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7,547 </a:t>
            </a:r>
            <a:r>
              <a:rPr lang="th-TH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ต.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036638" y="1928813"/>
          <a:ext cx="7232650" cy="41925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37493"/>
                <a:gridCol w="2495554"/>
              </a:tblGrid>
              <a:tr h="53578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76571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ประชุม อกพ.สธ.</a:t>
                      </a:r>
                      <a:r>
                        <a:rPr lang="en-US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</a:t>
                      </a:r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รอครม.อนุมัติ)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76571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กลุ่ม</a:t>
                      </a:r>
                      <a:r>
                        <a:rPr lang="th-TH" sz="23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คัดเลือกบรรจุ </a:t>
                      </a: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4087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</a:t>
                      </a:r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r>
                        <a:rPr lang="en-US" sz="2300" b="1" i="0" u="none" strike="noStrike" baseline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จังหวัด</a:t>
                      </a:r>
                      <a:r>
                        <a:rPr lang="th-TH" sz="2300" b="1" i="0" u="none" strike="noStrike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ดำเนินการคัดเลือก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บรรจุ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รพศ.รพท.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40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กลุ่ม</a:t>
                      </a:r>
                      <a:r>
                        <a:rPr lang="th-TH" sz="23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สอบแข่งขันเพื่อ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บรรจุ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4087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</a:t>
                      </a:r>
                      <a:r>
                        <a:rPr lang="en-US" sz="2300" b="1" i="0" u="none" strike="noStrike" baseline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. </a:t>
                      </a:r>
                      <a:r>
                        <a:rPr lang="th-TH" sz="2300" b="1" i="0" u="none" strike="noStrike" baseline="0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ขออนุมัติจัดสอบภาค ก. เฉพาะ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40878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</a:t>
                      </a:r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. 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จัดสอบแข่งขัน และขึ้นบัญชี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 </a:t>
                      </a:r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เขตฯ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408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. 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จังหวัดบรรจุ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en-US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3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รพศ.รพท.</a:t>
                      </a:r>
                      <a:endParaRPr lang="th-TH" sz="23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83768" y="371485"/>
            <a:ext cx="5356498" cy="81079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การวิเคราะห์กรอบอัตรากำลัง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และจัดทำแผนกำลังคน (รพศ.รพท.)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0" y="1395413"/>
          <a:ext cx="9144000" cy="54625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96764"/>
                <a:gridCol w="2678906"/>
                <a:gridCol w="375047"/>
                <a:gridCol w="375047"/>
                <a:gridCol w="375047"/>
                <a:gridCol w="375047"/>
                <a:gridCol w="375047"/>
                <a:gridCol w="375047"/>
                <a:gridCol w="428625"/>
                <a:gridCol w="1089422"/>
              </a:tblGrid>
              <a:tr h="4464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7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กลุ่มเป้าหมาย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7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สิงหาคม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th-TH" sz="17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กันยายน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7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348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94186">
                <a:tc>
                  <a:txBody>
                    <a:bodyPr/>
                    <a:lstStyle/>
                    <a:p>
                      <a:pPr algn="l" fontAlgn="t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ประชุมเชิงปฏิบัติการ</a:t>
                      </a:r>
                    </a:p>
                    <a:p>
                      <a:pPr algn="l" fontAlgn="t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การ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วิเคราะห์อัตรากำลัง</a:t>
                      </a:r>
                    </a:p>
                    <a:p>
                      <a:pPr algn="l" fontAlgn="t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รายรพ. 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และจัดทำ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แผน</a:t>
                      </a:r>
                    </a:p>
                    <a:p>
                      <a:pPr algn="l" fontAlgn="t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กำลังคน ของ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ศ.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รพท.</a:t>
                      </a:r>
                      <a:endParaRPr lang="en-US" sz="1700" b="1" i="0" u="none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t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</a:t>
                      </a:r>
                      <a:r>
                        <a:rPr lang="en-US" sz="17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-  </a:t>
                      </a:r>
                      <a:r>
                        <a:rPr lang="th-TH" sz="17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ภาคกลาง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เหนือ</a:t>
                      </a:r>
                    </a:p>
                    <a:p>
                      <a:pPr algn="l" fontAlgn="t"/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- 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ภาคใต้ อีสาน</a:t>
                      </a:r>
                      <a:endParaRPr lang="th-TH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-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ทีม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CHRO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เขตๆละ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คน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/>
                      </a:r>
                      <a:b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(ผชช.ว.หรือ</a:t>
                      </a:r>
                      <a:r>
                        <a:rPr lang="th-TH" sz="17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ผชช.ส.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ที่ดูแลกำลังคน,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HRD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, HRM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)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/>
                      </a:r>
                      <a:b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ศ.รพท.(รองแพทย์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หรือ พรส.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ที่ดูแล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กำลังคน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,   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หน.พยาบาล,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HRD , HRM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)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27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endParaRPr lang="en-US" sz="17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ผตร.สุเทพ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48624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2.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ศ.รพท.จัดทำ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แผน</a:t>
                      </a:r>
                      <a:endParaRPr lang="en-US" sz="1700" b="1" i="0" u="none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กำลังคนเสนอ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เห็นชอบ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และสสจ.เสนอเขตฯ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อนุมัติ</a:t>
                      </a:r>
                      <a:endParaRPr lang="th-TH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รพศ.รพท.</a:t>
                      </a:r>
                    </a:p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54249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3.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เขตฯเสนอ </a:t>
                      </a:r>
                      <a:r>
                        <a:rPr lang="th-TH" sz="17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สป.สธ.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08375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ประกาศกรอบอัตรากำลัง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และแผนกำลังคนรพศ./</a:t>
                      </a:r>
                      <a:r>
                        <a:rPr lang="th-TH" sz="17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รพท.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30</a:t>
                      </a:r>
                      <a:endParaRPr lang="en-US" sz="17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95736" y="288090"/>
            <a:ext cx="5644530" cy="81079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การวิเคราะห์กรอบอัตรากำลัง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และจัดทำแผนกำลังคน(</a:t>
            </a:r>
            <a:r>
              <a:rPr lang="th-TH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รพช.</a:t>
            </a:r>
            <a:r>
              <a:rPr lang="th-TH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/รพสต.)</a:t>
            </a:r>
            <a:endParaRPr lang="en-US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463" y="1281113"/>
          <a:ext cx="9126537" cy="557688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00375"/>
                <a:gridCol w="2066804"/>
                <a:gridCol w="447521"/>
                <a:gridCol w="447521"/>
                <a:gridCol w="447521"/>
                <a:gridCol w="447522"/>
                <a:gridCol w="447522"/>
                <a:gridCol w="442657"/>
                <a:gridCol w="1378698"/>
              </a:tblGrid>
              <a:tr h="4588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กลุ่มเป้าหมาย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ตค.</a:t>
                      </a:r>
                      <a:r>
                        <a:rPr lang="en-US" sz="23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  <a:endParaRPr lang="en-US" sz="23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3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พย.</a:t>
                      </a:r>
                      <a:r>
                        <a:rPr lang="en-US" sz="23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  <a:endParaRPr lang="en-US" sz="23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3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ธค.</a:t>
                      </a:r>
                      <a:r>
                        <a:rPr lang="en-US" sz="23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  <a:endParaRPr lang="en-US" sz="23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441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2-3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4-5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1-2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3-4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1-2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3-5</a:t>
                      </a:r>
                      <a:endParaRPr lang="en-US" sz="2000" b="1" i="0" u="none" strike="noStrike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0901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1.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ประชุมเชิงปฏิบัติการ การ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วิเคราะห์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อัตรากำลังรายรพ.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และ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จัดทำ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แผนกำลังคน ของ</a:t>
                      </a:r>
                      <a:r>
                        <a:rPr lang="th-TH" sz="17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รพช.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/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รพ.สต.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12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เขตๆ ละ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วัน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-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ผอ.รพช. , หัวหน้า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พยาบาล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, ผู้ดูแล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งาน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บุคคล</a:t>
                      </a:r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ของ</a:t>
                      </a:r>
                      <a:r>
                        <a:rPr lang="th-TH" sz="17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รพช.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ทุก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แห่ง</a:t>
                      </a:r>
                    </a:p>
                    <a:p>
                      <a:pPr algn="l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- 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สสอ.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ผตร.สุเทพ และทีม</a:t>
                      </a:r>
                      <a:r>
                        <a:rPr lang="th-TH" sz="17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</a:p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รพศ.รพท.ในเขต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73659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รพช.</a:t>
                      </a:r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สสอ. จัดทำแผน</a:t>
                      </a:r>
                    </a:p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กำลังคน เสนอ</a:t>
                      </a:r>
                      <a:r>
                        <a:rPr lang="th-TH" sz="17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เห็นชอบ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(ภายใน 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สัปดาห์)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รพช.,สสอ.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7229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สสจ.เสนอเขตฯ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อนุมัติ 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(ภายใน 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สัปดาห์)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7229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เขตฯเสนอ </a:t>
                      </a:r>
                      <a:r>
                        <a:rPr lang="th-TH" sz="17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สป.สธ.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(ภายใน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สัปดาห์)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9509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17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5.</a:t>
                      </a:r>
                      <a:r>
                        <a:rPr lang="en-US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ประกาศกรอบอัตรากำลัง</a:t>
                      </a:r>
                    </a:p>
                    <a:p>
                      <a:pPr algn="l" fontAlgn="ctr"/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และแผนกำลังคน</a:t>
                      </a:r>
                      <a:r>
                        <a:rPr lang="th-TH" sz="17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รพช.</a:t>
                      </a:r>
                      <a:r>
                        <a:rPr lang="th-TH" sz="17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รพ.สต.</a:t>
                      </a:r>
                      <a:endParaRPr lang="th-TH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7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1760" y="484128"/>
            <a:ext cx="5267771" cy="93390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การบริหารจัดการกำลังคน </a:t>
            </a:r>
          </a:p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ภายในจังหวัด/ เขตฯ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0825" y="1557338"/>
          <a:ext cx="8518525" cy="51276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29370"/>
                <a:gridCol w="504075"/>
                <a:gridCol w="504076"/>
                <a:gridCol w="504076"/>
                <a:gridCol w="498596"/>
                <a:gridCol w="1978728"/>
              </a:tblGrid>
              <a:tr h="4286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th-TH" sz="25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ธันวาคม</a:t>
                      </a:r>
                      <a:r>
                        <a:rPr lang="th-TH" sz="2500" b="1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2500" b="1" u="none" strike="noStrike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58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3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899" marR="5899" marT="589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5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9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tx2">
                        <a:lumMod val="2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90527">
                <a:tc>
                  <a:txBody>
                    <a:bodyPr/>
                    <a:lstStyle/>
                    <a:p>
                      <a:pPr algn="l" fontAlgn="ctr"/>
                      <a:r>
                        <a:rPr lang="th-TH" sz="25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25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1.</a:t>
                      </a:r>
                      <a:r>
                        <a:rPr lang="en-US" sz="25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5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จังหวัด 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พิจารณาบริหารจัดการ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การวางตำแหน่ง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การจ้างงาน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</a:p>
                    <a:p>
                      <a:pPr algn="l" fontAlgn="ctr"/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         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การรับย้ายให้เป็นไปตามกรอบ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อัตรากำลัง ภายในจังหวัด เช่น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        การจ้างนักเรียนทุน การขอรับ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การจัดสรรโควตานักเรียนทุน</a:t>
                      </a:r>
                    </a:p>
                    <a:p>
                      <a:pPr algn="l" fontAlgn="ctr"/>
                      <a:r>
                        <a:rPr lang="th-TH" sz="2000" b="1" i="0" u="none" strike="noStrike" baseline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         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หรือฝึกอบรมเฉพาะทาง ฯลฯ 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r>
                        <a:rPr lang="en-US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รพศ.รพท.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51881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5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25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2.</a:t>
                      </a:r>
                      <a:r>
                        <a:rPr lang="en-US" sz="25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5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 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พิจารณาบริหารจัดการ 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การวางตำแหน่ง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การจ้างงาน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endParaRPr lang="th-TH" sz="2000" b="1" i="0" u="none" strike="noStrike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การรับย้าย ระหว่างจังหวัด </a:t>
                      </a:r>
                    </a:p>
                    <a:p>
                      <a:pPr algn="l" fontAlgn="ctr"/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    ภายในเขต</a:t>
                      </a:r>
                      <a:endParaRPr lang="th-TH" sz="2000" b="1" i="0" u="none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เขตฯ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ight Arrow 5"/>
          <p:cNvSpPr/>
          <p:nvPr/>
        </p:nvSpPr>
        <p:spPr>
          <a:xfrm>
            <a:off x="5867400" y="3357563"/>
            <a:ext cx="777875" cy="906462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5400" cap="flat">
            <a:solidFill>
              <a:srgbClr val="0365C0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2500" dirty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6300788" y="5445125"/>
            <a:ext cx="508000" cy="90805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25400" cap="flat">
            <a:solidFill>
              <a:srgbClr val="0365C0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2500" dirty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713265"/>
            <a:ext cx="6562204" cy="11185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ระยะกลาง</a:t>
            </a:r>
          </a:p>
          <a:p>
            <a:pPr algn="ctr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การวิเคราะห์กรอบอัตรากำลัง </a:t>
            </a:r>
            <a:r>
              <a:rPr lang="th-TH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สสจ.</a:t>
            </a:r>
            <a: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และสสอ.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4375" y="2089150"/>
          <a:ext cx="7983538" cy="385127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56713"/>
                <a:gridCol w="430463"/>
                <a:gridCol w="430463"/>
                <a:gridCol w="430463"/>
                <a:gridCol w="430463"/>
                <a:gridCol w="430463"/>
                <a:gridCol w="430463"/>
                <a:gridCol w="576791"/>
                <a:gridCol w="1966858"/>
              </a:tblGrid>
              <a:tr h="8040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กิจกรรม</a:t>
                      </a:r>
                      <a:endParaRPr lang="th-TH" sz="25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ตค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พย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ธค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มค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กพ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มีค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เมย</a:t>
                      </a:r>
                      <a:endParaRPr lang="en-US" sz="23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ผู้รับผิดชอบ</a:t>
                      </a:r>
                      <a:endParaRPr lang="th-TH" sz="25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148" marR="4148" marT="4148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0750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en-US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1.</a:t>
                      </a:r>
                      <a:r>
                        <a:rPr lang="en-US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วิเคราะห์กรอบ</a:t>
                      </a:r>
                    </a:p>
                    <a:p>
                      <a:pPr algn="l" fontAlgn="ctr"/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อัตรากำลัง </a:t>
                      </a:r>
                      <a:r>
                        <a:rPr lang="th-TH" sz="23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endParaRPr lang="th-TH" sz="2300" b="1" i="0" u="none" strike="noStrike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ctr"/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และ</a:t>
                      </a:r>
                      <a:r>
                        <a:rPr lang="th-TH" sz="2300" b="1" i="0" u="none" strike="noStrike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สสอ.</a:t>
                      </a:r>
                      <a:r>
                        <a:rPr lang="th-TH" sz="23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สป.สธ.</a:t>
                      </a:r>
                      <a:r>
                        <a:rPr lang="en-US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0750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2.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ประกาศกรอบ</a:t>
                      </a:r>
                    </a:p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อัตรากำลัง </a:t>
                      </a:r>
                      <a:r>
                        <a:rPr lang="th-TH" sz="23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  <a:endParaRPr lang="th-TH" sz="2300" b="1" i="0" u="none" strike="noStrike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และ</a:t>
                      </a:r>
                      <a:r>
                        <a:rPr lang="th-TH" sz="23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สสอ.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บค.</a:t>
                      </a:r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31826">
                <a:tc>
                  <a:txBody>
                    <a:bodyPr/>
                    <a:lstStyle/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</a:t>
                      </a:r>
                      <a:r>
                        <a:rPr lang="en-US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3. </a:t>
                      </a:r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เกลี่ยอัตรากำลัง</a:t>
                      </a:r>
                    </a:p>
                    <a:p>
                      <a:pPr algn="l" fontAlgn="ctr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  ตามกรอบ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0</a:t>
                      </a:r>
                      <a:endParaRPr lang="en-US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สป.สธ.</a:t>
                      </a:r>
                      <a:r>
                        <a:rPr lang="en-US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/</a:t>
                      </a:r>
                      <a:r>
                        <a:rPr lang="th-TH" sz="25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itchFamily="34" charset="-34"/>
                          <a:cs typeface="TH SarabunIT๙" pitchFamily="34" charset="-34"/>
                        </a:rPr>
                        <a:t>สสจ.</a:t>
                      </a:r>
                    </a:p>
                    <a:p>
                      <a:pPr algn="ctr" fontAlgn="ctr"/>
                      <a:endParaRPr lang="th-TH" sz="25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4465" marR="4465" marT="446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Left-Right Arrow 1"/>
          <p:cNvSpPr/>
          <p:nvPr/>
        </p:nvSpPr>
        <p:spPr>
          <a:xfrm>
            <a:off x="3714750" y="3028950"/>
            <a:ext cx="2249488" cy="908050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 w="25400" cap="flat">
            <a:solidFill>
              <a:srgbClr val="0365C0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5717" tIns="35717" rIns="35717" bIns="35717" spcCol="26788" anchor="ctr">
            <a:spAutoFit/>
          </a:bodyPr>
          <a:lstStyle/>
          <a:p>
            <a:pPr algn="ctr" defTabSz="410751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2500" dirty="0">
              <a:solidFill>
                <a:srgbClr val="000000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ชื่อเรื่อง 1"/>
          <p:cNvSpPr>
            <a:spLocks noGrp="1"/>
          </p:cNvSpPr>
          <p:nvPr>
            <p:ph type="ctrTitle"/>
          </p:nvPr>
        </p:nvSpPr>
        <p:spPr>
          <a:xfrm>
            <a:off x="971550" y="115888"/>
            <a:ext cx="6985000" cy="573087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200" b="1" smtClean="0">
                <a:solidFill>
                  <a:srgbClr val="FFFF00"/>
                </a:solidFill>
                <a:latin typeface="Angsana New" pitchFamily="18" charset="-34"/>
              </a:rPr>
              <a:t>แผนภูมิโครงสร้างและอัตรากำลัง กระทรวงสาธารณสุข</a:t>
            </a: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4772025" y="1428750"/>
            <a:ext cx="0" cy="920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 rot="16200000" flipH="1">
            <a:off x="508794" y="2844007"/>
            <a:ext cx="9731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 flipV="1">
            <a:off x="971550" y="2349500"/>
            <a:ext cx="6972300" cy="793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rot="5400000">
            <a:off x="5473700" y="2455863"/>
            <a:ext cx="214313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ตัวเชื่อมต่อตรง 75"/>
          <p:cNvCxnSpPr/>
          <p:nvPr/>
        </p:nvCxnSpPr>
        <p:spPr>
          <a:xfrm>
            <a:off x="4787900" y="1916113"/>
            <a:ext cx="357188" cy="15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7" name="กลุ่ม 61"/>
          <p:cNvGrpSpPr>
            <a:grpSpLocks/>
          </p:cNvGrpSpPr>
          <p:nvPr/>
        </p:nvGrpSpPr>
        <p:grpSpPr bwMode="auto">
          <a:xfrm>
            <a:off x="2843213" y="765175"/>
            <a:ext cx="4032250" cy="754063"/>
            <a:chOff x="3363916" y="657392"/>
            <a:chExt cx="2989150" cy="596964"/>
          </a:xfrm>
        </p:grpSpPr>
        <p:sp>
          <p:nvSpPr>
            <p:cNvPr id="5" name="สี่เหลี่ยมผืนผ้า 4"/>
            <p:cNvSpPr/>
            <p:nvPr/>
          </p:nvSpPr>
          <p:spPr bwMode="auto">
            <a:xfrm>
              <a:off x="3363916" y="657392"/>
              <a:ext cx="2088874" cy="59696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กระทรวงสาธารณสุข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24</a:t>
              </a:r>
              <a:r>
                <a:rPr lang="en-US" sz="24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0</a:t>
              </a:r>
              <a:r>
                <a:rPr lang="th-TH" sz="24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,</a:t>
              </a:r>
              <a:r>
                <a:rPr lang="en-US" sz="2400" b="1" dirty="0">
                  <a:solidFill>
                    <a:srgbClr val="FFFF00"/>
                  </a:solidFill>
                  <a:latin typeface="Angsana New" pitchFamily="18" charset="-34"/>
                  <a:cs typeface="Angsana New" pitchFamily="18" charset="-34"/>
                </a:rPr>
                <a:t>565</a:t>
              </a:r>
              <a:endParaRPr lang="th-TH" sz="2400" b="1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58" name="กลุ่ม 56"/>
            <p:cNvGrpSpPr>
              <a:grpSpLocks/>
            </p:cNvGrpSpPr>
            <p:nvPr/>
          </p:nvGrpSpPr>
          <p:grpSpPr bwMode="auto">
            <a:xfrm>
              <a:off x="5452932" y="657393"/>
              <a:ext cx="900134" cy="569629"/>
              <a:chOff x="5452932" y="657688"/>
              <a:chExt cx="900134" cy="566664"/>
            </a:xfrm>
          </p:grpSpPr>
          <p:sp>
            <p:nvSpPr>
              <p:cNvPr id="43" name="สี่เหลี่ยมผืนผ้า 42"/>
              <p:cNvSpPr/>
              <p:nvPr/>
            </p:nvSpPr>
            <p:spPr>
              <a:xfrm>
                <a:off x="5452790" y="657687"/>
                <a:ext cx="900276" cy="180032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201,75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</a:t>
                </a:r>
              </a:p>
            </p:txBody>
          </p:sp>
          <p:sp>
            <p:nvSpPr>
              <p:cNvPr id="44" name="สี่เหลี่ยมผืนผ้า 43"/>
              <p:cNvSpPr/>
              <p:nvPr/>
            </p:nvSpPr>
            <p:spPr>
              <a:xfrm>
                <a:off x="5452790" y="827718"/>
                <a:ext cx="900276" cy="180032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  9,6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96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47" name="สี่เหลี่ยมผืนผ้า 46"/>
              <p:cNvSpPr/>
              <p:nvPr/>
            </p:nvSpPr>
            <p:spPr>
              <a:xfrm>
                <a:off x="5452790" y="997748"/>
                <a:ext cx="900276" cy="226291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TH SarabunPSK" pitchFamily="34" charset="-34"/>
                    <a:cs typeface="TH SarabunPSK" pitchFamily="34" charset="-34"/>
                  </a:rPr>
                  <a:t> –  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29,11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</a:t>
                </a:r>
              </a:p>
            </p:txBody>
          </p:sp>
        </p:grpSp>
      </p:grpSp>
      <p:grpSp>
        <p:nvGrpSpPr>
          <p:cNvPr id="4" name="กลุ่ม 66"/>
          <p:cNvGrpSpPr>
            <a:grpSpLocks/>
          </p:cNvGrpSpPr>
          <p:nvPr/>
        </p:nvGrpSpPr>
        <p:grpSpPr bwMode="auto">
          <a:xfrm>
            <a:off x="5046786" y="1556791"/>
            <a:ext cx="2201923" cy="657773"/>
            <a:chOff x="5184775" y="1488120"/>
            <a:chExt cx="2152752" cy="552068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74" name="สี่เหลี่ยมผืนผ้า 73"/>
            <p:cNvSpPr/>
            <p:nvPr/>
          </p:nvSpPr>
          <p:spPr bwMode="auto">
            <a:xfrm>
              <a:off x="5184775" y="1500571"/>
              <a:ext cx="1366216" cy="53961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สำนักงานรัฐมนตรี</a:t>
              </a:r>
            </a:p>
          </p:txBody>
        </p:sp>
        <p:grpSp>
          <p:nvGrpSpPr>
            <p:cNvPr id="6" name="กลุ่ม 62"/>
            <p:cNvGrpSpPr>
              <a:grpSpLocks/>
            </p:cNvGrpSpPr>
            <p:nvPr/>
          </p:nvGrpSpPr>
          <p:grpSpPr bwMode="auto">
            <a:xfrm>
              <a:off x="6550994" y="1488120"/>
              <a:ext cx="786533" cy="543821"/>
              <a:chOff x="5646884" y="702365"/>
              <a:chExt cx="900818" cy="540992"/>
            </a:xfrm>
            <a:grpFill/>
          </p:grpSpPr>
          <p:sp>
            <p:nvSpPr>
              <p:cNvPr id="64" name="สี่เหลี่ยมผืนผ้า 63"/>
              <p:cNvSpPr/>
              <p:nvPr/>
            </p:nvSpPr>
            <p:spPr>
              <a:xfrm>
                <a:off x="5646884" y="702365"/>
                <a:ext cx="900818" cy="240383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- 26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65" name="สี่เหลี่ยมผืนผ้า 64"/>
              <p:cNvSpPr/>
              <p:nvPr/>
            </p:nvSpPr>
            <p:spPr>
              <a:xfrm>
                <a:off x="5646884" y="882731"/>
                <a:ext cx="900817" cy="180261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1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66" name="สี่เหลี่ยมผืนผ้า 65"/>
              <p:cNvSpPr/>
              <p:nvPr/>
            </p:nvSpPr>
            <p:spPr>
              <a:xfrm>
                <a:off x="5646884" y="1063096"/>
                <a:ext cx="900817" cy="180261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7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</p:grpSp>
      <p:cxnSp>
        <p:nvCxnSpPr>
          <p:cNvPr id="84" name="ตัวเชื่อมต่อตรง 83"/>
          <p:cNvCxnSpPr/>
          <p:nvPr/>
        </p:nvCxnSpPr>
        <p:spPr>
          <a:xfrm rot="5400000">
            <a:off x="3332956" y="4106069"/>
            <a:ext cx="214313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ตัวเชื่อมต่อตรง 84"/>
          <p:cNvCxnSpPr/>
          <p:nvPr/>
        </p:nvCxnSpPr>
        <p:spPr>
          <a:xfrm rot="5400000">
            <a:off x="3332956" y="3248819"/>
            <a:ext cx="214313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สี่เหลี่ยมผืนผ้า 85"/>
          <p:cNvSpPr/>
          <p:nvPr/>
        </p:nvSpPr>
        <p:spPr bwMode="auto">
          <a:xfrm>
            <a:off x="2411413" y="2571750"/>
            <a:ext cx="2089150" cy="641350"/>
          </a:xfrm>
          <a:prstGeom prst="rect">
            <a:avLst/>
          </a:prstGeom>
          <a:solidFill>
            <a:srgbClr val="FF996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กลุ่มภารกิจ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ด้านพัฒนาการแพทย์</a:t>
            </a:r>
          </a:p>
        </p:txBody>
      </p:sp>
      <p:grpSp>
        <p:nvGrpSpPr>
          <p:cNvPr id="20492" name="กลุ่ม 76"/>
          <p:cNvGrpSpPr>
            <a:grpSpLocks/>
          </p:cNvGrpSpPr>
          <p:nvPr/>
        </p:nvGrpSpPr>
        <p:grpSpPr bwMode="auto">
          <a:xfrm>
            <a:off x="2411413" y="3284538"/>
            <a:ext cx="2160587" cy="792162"/>
            <a:chOff x="767017" y="2356563"/>
            <a:chExt cx="2190057" cy="597903"/>
          </a:xfrm>
        </p:grpSpPr>
        <p:sp>
          <p:nvSpPr>
            <p:cNvPr id="88" name="สี่เหลี่ยมผืนผ้า 87"/>
            <p:cNvSpPr/>
            <p:nvPr/>
          </p:nvSpPr>
          <p:spPr bwMode="auto">
            <a:xfrm>
              <a:off x="767017" y="2356563"/>
              <a:ext cx="1314678" cy="597903"/>
            </a:xfrm>
            <a:prstGeom prst="rect">
              <a:avLst/>
            </a:prstGeom>
            <a:solidFill>
              <a:srgbClr val="FF9966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0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กรมการแพทย์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11,830</a:t>
              </a:r>
              <a:endParaRPr lang="th-TH" sz="18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53" name="กลุ่ม 62"/>
            <p:cNvGrpSpPr>
              <a:grpSpLocks/>
            </p:cNvGrpSpPr>
            <p:nvPr/>
          </p:nvGrpSpPr>
          <p:grpSpPr bwMode="auto">
            <a:xfrm>
              <a:off x="2095417" y="2356563"/>
              <a:ext cx="861657" cy="544330"/>
              <a:chOff x="5452984" y="713496"/>
              <a:chExt cx="986857" cy="541496"/>
            </a:xfrm>
          </p:grpSpPr>
          <p:sp>
            <p:nvSpPr>
              <p:cNvPr id="90" name="สี่เหลี่ยมผืนผ้า 89"/>
              <p:cNvSpPr/>
              <p:nvPr/>
            </p:nvSpPr>
            <p:spPr>
              <a:xfrm>
                <a:off x="5453855" y="713496"/>
                <a:ext cx="985986" cy="18117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9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275</a:t>
                </a:r>
              </a:p>
            </p:txBody>
          </p:sp>
          <p:sp>
            <p:nvSpPr>
              <p:cNvPr id="92" name="สี่เหลี่ยมผืนผ้า 91"/>
              <p:cNvSpPr/>
              <p:nvPr/>
            </p:nvSpPr>
            <p:spPr>
              <a:xfrm>
                <a:off x="5453855" y="891098"/>
                <a:ext cx="985986" cy="20144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707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94" name="สี่เหลี่ยมผืนผ้า 93"/>
              <p:cNvSpPr/>
              <p:nvPr/>
            </p:nvSpPr>
            <p:spPr>
              <a:xfrm>
                <a:off x="5453855" y="1071086"/>
                <a:ext cx="985986" cy="18356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1,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848</a:t>
                </a:r>
              </a:p>
            </p:txBody>
          </p:sp>
        </p:grpSp>
      </p:grpSp>
      <p:grpSp>
        <p:nvGrpSpPr>
          <p:cNvPr id="20493" name="กลุ่ม 76"/>
          <p:cNvGrpSpPr>
            <a:grpSpLocks/>
          </p:cNvGrpSpPr>
          <p:nvPr/>
        </p:nvGrpSpPr>
        <p:grpSpPr bwMode="auto">
          <a:xfrm>
            <a:off x="2339975" y="4143375"/>
            <a:ext cx="2232025" cy="798513"/>
            <a:chOff x="695246" y="2357423"/>
            <a:chExt cx="2261777" cy="603081"/>
          </a:xfrm>
        </p:grpSpPr>
        <p:sp>
          <p:nvSpPr>
            <p:cNvPr id="100" name="สี่เหลี่ยมผืนผ้า 99"/>
            <p:cNvSpPr/>
            <p:nvPr/>
          </p:nvSpPr>
          <p:spPr bwMode="auto">
            <a:xfrm>
              <a:off x="695246" y="2357423"/>
              <a:ext cx="1401144" cy="603081"/>
            </a:xfrm>
            <a:prstGeom prst="rect">
              <a:avLst/>
            </a:prstGeom>
            <a:solidFill>
              <a:srgbClr val="FF9966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กรมพัฒนาการแพทย์แผนไทยฯ                   </a:t>
              </a:r>
              <a:r>
                <a:rPr lang="th-TH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2</a:t>
              </a: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26</a:t>
              </a:r>
              <a:endParaRPr lang="th-TH" sz="18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48" name="กลุ่ม 62"/>
            <p:cNvGrpSpPr>
              <a:grpSpLocks/>
            </p:cNvGrpSpPr>
            <p:nvPr/>
          </p:nvGrpSpPr>
          <p:grpSpPr bwMode="auto">
            <a:xfrm>
              <a:off x="2095856" y="2357423"/>
              <a:ext cx="861167" cy="603081"/>
              <a:chOff x="5453494" y="714356"/>
              <a:chExt cx="986297" cy="599943"/>
            </a:xfrm>
          </p:grpSpPr>
          <p:sp>
            <p:nvSpPr>
              <p:cNvPr id="105" name="สี่เหลี่ยมผืนผ้า 104"/>
              <p:cNvSpPr/>
              <p:nvPr/>
            </p:nvSpPr>
            <p:spPr>
              <a:xfrm>
                <a:off x="5454106" y="714356"/>
                <a:ext cx="985685" cy="16698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1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89</a:t>
                </a:r>
              </a:p>
            </p:txBody>
          </p:sp>
          <p:sp>
            <p:nvSpPr>
              <p:cNvPr id="106" name="สี่เหลี่ยมผืนผ้า 105"/>
              <p:cNvSpPr/>
              <p:nvPr/>
            </p:nvSpPr>
            <p:spPr>
              <a:xfrm>
                <a:off x="5454106" y="890880"/>
                <a:ext cx="985685" cy="20634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35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07" name="สี่เหลี่ยมผืนผ้า 106"/>
              <p:cNvSpPr/>
              <p:nvPr/>
            </p:nvSpPr>
            <p:spPr>
              <a:xfrm>
                <a:off x="5454106" y="1125848"/>
                <a:ext cx="985685" cy="18845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 2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</p:grpSp>
      <p:cxnSp>
        <p:nvCxnSpPr>
          <p:cNvPr id="108" name="ตัวเชื่อมต่อตรง 107"/>
          <p:cNvCxnSpPr/>
          <p:nvPr/>
        </p:nvCxnSpPr>
        <p:spPr>
          <a:xfrm rot="5400000">
            <a:off x="5460206" y="4106069"/>
            <a:ext cx="214313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ตัวเชื่อมต่อตรง 108"/>
          <p:cNvCxnSpPr/>
          <p:nvPr/>
        </p:nvCxnSpPr>
        <p:spPr>
          <a:xfrm rot="5400000">
            <a:off x="5463381" y="3248819"/>
            <a:ext cx="214313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สี่เหลี่ยมผืนผ้า 109"/>
          <p:cNvSpPr/>
          <p:nvPr/>
        </p:nvSpPr>
        <p:spPr bwMode="auto">
          <a:xfrm>
            <a:off x="4572000" y="2571750"/>
            <a:ext cx="2016125" cy="5715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กลุ่มภารกิจ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ด้านพัฒนาการสาธารณสุข</a:t>
            </a:r>
            <a:endParaRPr lang="th-TH" sz="1800" b="1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0497" name="กลุ่ม 76"/>
          <p:cNvGrpSpPr>
            <a:grpSpLocks/>
          </p:cNvGrpSpPr>
          <p:nvPr/>
        </p:nvGrpSpPr>
        <p:grpSpPr bwMode="auto">
          <a:xfrm>
            <a:off x="4572000" y="3284538"/>
            <a:ext cx="2303463" cy="720725"/>
            <a:chOff x="739415" y="2356563"/>
            <a:chExt cx="2180819" cy="544330"/>
          </a:xfrm>
        </p:grpSpPr>
        <p:sp>
          <p:nvSpPr>
            <p:cNvPr id="112" name="สี่เหลี่ยมผืนผ้า 111"/>
            <p:cNvSpPr/>
            <p:nvPr/>
          </p:nvSpPr>
          <p:spPr bwMode="auto">
            <a:xfrm>
              <a:off x="739415" y="2356563"/>
              <a:ext cx="1235446" cy="54073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0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กรมควบคุมโรค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5</a:t>
              </a:r>
              <a:r>
                <a:rPr lang="th-TH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,</a:t>
              </a: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894</a:t>
              </a:r>
              <a:endParaRPr lang="th-TH" sz="24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43" name="กลุ่ม 62"/>
            <p:cNvGrpSpPr>
              <a:grpSpLocks/>
            </p:cNvGrpSpPr>
            <p:nvPr/>
          </p:nvGrpSpPr>
          <p:grpSpPr bwMode="auto">
            <a:xfrm>
              <a:off x="1975212" y="2357426"/>
              <a:ext cx="945022" cy="543467"/>
              <a:chOff x="5315323" y="714359"/>
              <a:chExt cx="1082337" cy="540639"/>
            </a:xfrm>
          </p:grpSpPr>
          <p:sp>
            <p:nvSpPr>
              <p:cNvPr id="114" name="สี่เหลี่ยมผืนผ้า 113"/>
              <p:cNvSpPr/>
              <p:nvPr/>
            </p:nvSpPr>
            <p:spPr>
              <a:xfrm>
                <a:off x="5314922" y="714693"/>
                <a:ext cx="1082738" cy="215884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3,1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73</a:t>
                </a:r>
              </a:p>
            </p:txBody>
          </p:sp>
          <p:sp>
            <p:nvSpPr>
              <p:cNvPr id="115" name="สี่เหลี่ยมผืนผ้า 114"/>
              <p:cNvSpPr/>
              <p:nvPr/>
            </p:nvSpPr>
            <p:spPr>
              <a:xfrm>
                <a:off x="5314922" y="891216"/>
                <a:ext cx="1037983" cy="201571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8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83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16" name="สี่เหลี่ยมผืนผ้า 115"/>
              <p:cNvSpPr/>
              <p:nvPr/>
            </p:nvSpPr>
            <p:spPr>
              <a:xfrm>
                <a:off x="5314922" y="1071318"/>
                <a:ext cx="1037983" cy="1836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,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838</a:t>
                </a:r>
              </a:p>
            </p:txBody>
          </p:sp>
        </p:grpSp>
      </p:grpSp>
      <p:grpSp>
        <p:nvGrpSpPr>
          <p:cNvPr id="20498" name="กลุ่ม 76"/>
          <p:cNvGrpSpPr>
            <a:grpSpLocks/>
          </p:cNvGrpSpPr>
          <p:nvPr/>
        </p:nvGrpSpPr>
        <p:grpSpPr bwMode="auto">
          <a:xfrm>
            <a:off x="4572000" y="4149725"/>
            <a:ext cx="2176463" cy="714375"/>
            <a:chOff x="666720" y="1976403"/>
            <a:chExt cx="2214579" cy="540015"/>
          </a:xfrm>
        </p:grpSpPr>
        <p:sp>
          <p:nvSpPr>
            <p:cNvPr id="118" name="สี่เหลี่ยมผืนผ้า 117"/>
            <p:cNvSpPr/>
            <p:nvPr/>
          </p:nvSpPr>
          <p:spPr bwMode="auto">
            <a:xfrm>
              <a:off x="666720" y="1976403"/>
              <a:ext cx="1319702" cy="54001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กรมอนามัย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3,</a:t>
              </a: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777</a:t>
              </a:r>
              <a:endParaRPr lang="th-TH" sz="24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38" name="กลุ่ม 62"/>
            <p:cNvGrpSpPr>
              <a:grpSpLocks/>
            </p:cNvGrpSpPr>
            <p:nvPr/>
          </p:nvGrpSpPr>
          <p:grpSpPr bwMode="auto">
            <a:xfrm>
              <a:off x="1985784" y="1976403"/>
              <a:ext cx="895515" cy="516426"/>
              <a:chOff x="5327429" y="335320"/>
              <a:chExt cx="1025636" cy="513739"/>
            </a:xfrm>
          </p:grpSpPr>
          <p:sp>
            <p:nvSpPr>
              <p:cNvPr id="120" name="สี่เหลี่ยมผืนผ้า 119"/>
              <p:cNvSpPr/>
              <p:nvPr/>
            </p:nvSpPr>
            <p:spPr>
              <a:xfrm>
                <a:off x="5328160" y="335320"/>
                <a:ext cx="1024905" cy="16713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2,1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49</a:t>
                </a:r>
              </a:p>
            </p:txBody>
          </p:sp>
          <p:sp>
            <p:nvSpPr>
              <p:cNvPr id="121" name="สี่เหลี่ยมผืนผ้า 120"/>
              <p:cNvSpPr/>
              <p:nvPr/>
            </p:nvSpPr>
            <p:spPr>
              <a:xfrm>
                <a:off x="5328160" y="497675"/>
                <a:ext cx="1024905" cy="20652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4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93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22" name="สี่เหลี่ยมผืนผ้า 121"/>
              <p:cNvSpPr/>
              <p:nvPr/>
            </p:nvSpPr>
            <p:spPr>
              <a:xfrm>
                <a:off x="5328160" y="660031"/>
                <a:ext cx="1024905" cy="18861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1,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135</a:t>
                </a:r>
              </a:p>
            </p:txBody>
          </p:sp>
        </p:grpSp>
      </p:grpSp>
      <p:grpSp>
        <p:nvGrpSpPr>
          <p:cNvPr id="20499" name="กลุ่ม 76"/>
          <p:cNvGrpSpPr>
            <a:grpSpLocks/>
          </p:cNvGrpSpPr>
          <p:nvPr/>
        </p:nvGrpSpPr>
        <p:grpSpPr bwMode="auto">
          <a:xfrm>
            <a:off x="2339975" y="5013325"/>
            <a:ext cx="2232025" cy="719138"/>
            <a:chOff x="684846" y="2411858"/>
            <a:chExt cx="2272537" cy="544333"/>
          </a:xfrm>
        </p:grpSpPr>
        <p:sp>
          <p:nvSpPr>
            <p:cNvPr id="73" name="สี่เหลี่ยมผืนผ้า 72"/>
            <p:cNvSpPr/>
            <p:nvPr/>
          </p:nvSpPr>
          <p:spPr bwMode="auto">
            <a:xfrm>
              <a:off x="684846" y="2416664"/>
              <a:ext cx="1411042" cy="539527"/>
            </a:xfrm>
            <a:prstGeom prst="rect">
              <a:avLst/>
            </a:prstGeom>
            <a:solidFill>
              <a:srgbClr val="FF9966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0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กรมสุขภาพจิต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5,</a:t>
              </a:r>
              <a:r>
                <a:rPr lang="en-US" sz="2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240</a:t>
              </a:r>
              <a:endParaRPr lang="th-TH" sz="24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33" name="กลุ่ม 62"/>
            <p:cNvGrpSpPr>
              <a:grpSpLocks/>
            </p:cNvGrpSpPr>
            <p:nvPr/>
          </p:nvGrpSpPr>
          <p:grpSpPr bwMode="auto">
            <a:xfrm>
              <a:off x="2077691" y="2411858"/>
              <a:ext cx="879692" cy="544333"/>
              <a:chOff x="5432690" y="768508"/>
              <a:chExt cx="1007514" cy="541501"/>
            </a:xfrm>
          </p:grpSpPr>
          <p:sp>
            <p:nvSpPr>
              <p:cNvPr id="77" name="สี่เหลี่ยมผืนผ้า 76"/>
              <p:cNvSpPr/>
              <p:nvPr/>
            </p:nvSpPr>
            <p:spPr>
              <a:xfrm>
                <a:off x="5453532" y="768508"/>
                <a:ext cx="986672" cy="21636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3,39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2</a:t>
                </a:r>
              </a:p>
            </p:txBody>
          </p:sp>
          <p:sp>
            <p:nvSpPr>
              <p:cNvPr id="78" name="สี่เหลี่ยมผืนผ้า 77"/>
              <p:cNvSpPr/>
              <p:nvPr/>
            </p:nvSpPr>
            <p:spPr>
              <a:xfrm>
                <a:off x="5433168" y="984870"/>
                <a:ext cx="1007036" cy="16257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687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79" name="สี่เหลี่ยมผืนผ้า 78"/>
              <p:cNvSpPr/>
              <p:nvPr/>
            </p:nvSpPr>
            <p:spPr>
              <a:xfrm>
                <a:off x="5453532" y="1125923"/>
                <a:ext cx="986672" cy="18408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1,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161</a:t>
                </a:r>
              </a:p>
            </p:txBody>
          </p:sp>
        </p:grpSp>
      </p:grpSp>
      <p:cxnSp>
        <p:nvCxnSpPr>
          <p:cNvPr id="80" name="ตัวเชื่อมต่อตรง 79"/>
          <p:cNvCxnSpPr/>
          <p:nvPr/>
        </p:nvCxnSpPr>
        <p:spPr>
          <a:xfrm flipH="1">
            <a:off x="3441700" y="4870450"/>
            <a:ext cx="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ตัวเชื่อมต่อตรง 80"/>
          <p:cNvCxnSpPr/>
          <p:nvPr/>
        </p:nvCxnSpPr>
        <p:spPr>
          <a:xfrm rot="5400000">
            <a:off x="7852569" y="4099719"/>
            <a:ext cx="214313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ตัวเชื่อมต่อตรง 81"/>
          <p:cNvCxnSpPr/>
          <p:nvPr/>
        </p:nvCxnSpPr>
        <p:spPr>
          <a:xfrm rot="5400000">
            <a:off x="7852569" y="3242469"/>
            <a:ext cx="214313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สี่เหลี่ยมผืนผ้า 82"/>
          <p:cNvSpPr/>
          <p:nvPr/>
        </p:nvSpPr>
        <p:spPr bwMode="auto">
          <a:xfrm>
            <a:off x="6804025" y="2565400"/>
            <a:ext cx="2022475" cy="571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กลุ่มภารกิจ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ด้านสนับสนุนงานบริการสุขภาพ</a:t>
            </a:r>
          </a:p>
        </p:txBody>
      </p:sp>
      <p:grpSp>
        <p:nvGrpSpPr>
          <p:cNvPr id="20504" name="กลุ่ม 76"/>
          <p:cNvGrpSpPr>
            <a:grpSpLocks/>
          </p:cNvGrpSpPr>
          <p:nvPr/>
        </p:nvGrpSpPr>
        <p:grpSpPr bwMode="auto">
          <a:xfrm>
            <a:off x="6716713" y="3279775"/>
            <a:ext cx="2357437" cy="796925"/>
            <a:chOff x="692799" y="2357426"/>
            <a:chExt cx="2188501" cy="602699"/>
          </a:xfrm>
        </p:grpSpPr>
        <p:sp>
          <p:nvSpPr>
            <p:cNvPr id="89" name="สี่เหลี่ยมผืนผ้า 88"/>
            <p:cNvSpPr/>
            <p:nvPr/>
          </p:nvSpPr>
          <p:spPr bwMode="auto">
            <a:xfrm>
              <a:off x="692799" y="2357426"/>
              <a:ext cx="1217308" cy="60269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กรมสนับสนุน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บริการสุขภาพ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1,</a:t>
              </a:r>
              <a:r>
                <a:rPr lang="en-US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191</a:t>
              </a:r>
              <a:endParaRPr lang="th-TH" sz="16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28" name="กลุ่ม 62"/>
            <p:cNvGrpSpPr>
              <a:grpSpLocks/>
            </p:cNvGrpSpPr>
            <p:nvPr/>
          </p:nvGrpSpPr>
          <p:grpSpPr bwMode="auto">
            <a:xfrm>
              <a:off x="1977314" y="2357427"/>
              <a:ext cx="903986" cy="548265"/>
              <a:chOff x="5317730" y="714358"/>
              <a:chExt cx="1035338" cy="545412"/>
            </a:xfrm>
          </p:grpSpPr>
          <p:sp>
            <p:nvSpPr>
              <p:cNvPr id="95" name="สี่เหลี่ยมผืนผ้า 94"/>
              <p:cNvSpPr/>
              <p:nvPr/>
            </p:nvSpPr>
            <p:spPr>
              <a:xfrm>
                <a:off x="5318400" y="714357"/>
                <a:ext cx="1034668" cy="16601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896</a:t>
                </a:r>
              </a:p>
            </p:txBody>
          </p:sp>
          <p:sp>
            <p:nvSpPr>
              <p:cNvPr id="96" name="สี่เหลี่ยมผืนผ้า 95"/>
              <p:cNvSpPr/>
              <p:nvPr/>
            </p:nvSpPr>
            <p:spPr>
              <a:xfrm>
                <a:off x="5318400" y="891121"/>
                <a:ext cx="1034668" cy="20662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</a:t>
                </a: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 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6 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97" name="สี่เหลี่ยมผืนผ้า 96"/>
              <p:cNvSpPr/>
              <p:nvPr/>
            </p:nvSpPr>
            <p:spPr>
              <a:xfrm>
                <a:off x="5318400" y="1071468"/>
                <a:ext cx="1034668" cy="188707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2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09</a:t>
                </a:r>
              </a:p>
            </p:txBody>
          </p:sp>
        </p:grpSp>
      </p:grpSp>
      <p:grpSp>
        <p:nvGrpSpPr>
          <p:cNvPr id="20505" name="กลุ่ม 76"/>
          <p:cNvGrpSpPr>
            <a:grpSpLocks/>
          </p:cNvGrpSpPr>
          <p:nvPr/>
        </p:nvGrpSpPr>
        <p:grpSpPr bwMode="auto">
          <a:xfrm>
            <a:off x="6732588" y="4137025"/>
            <a:ext cx="2341562" cy="804863"/>
            <a:chOff x="568554" y="2357431"/>
            <a:chExt cx="2312746" cy="607872"/>
          </a:xfrm>
        </p:grpSpPr>
        <p:sp>
          <p:nvSpPr>
            <p:cNvPr id="99" name="สี่เหลี่ยมผืนผ้า 98"/>
            <p:cNvSpPr/>
            <p:nvPr/>
          </p:nvSpPr>
          <p:spPr bwMode="auto">
            <a:xfrm>
              <a:off x="568554" y="2357431"/>
              <a:ext cx="1279458" cy="607872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กรมวิทยาศาสตร์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การแพทย์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1,3</a:t>
              </a:r>
              <a:r>
                <a:rPr lang="en-US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16</a:t>
              </a:r>
              <a:endParaRPr lang="th-TH" sz="18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23" name="กลุ่ม 62"/>
            <p:cNvGrpSpPr>
              <a:grpSpLocks/>
            </p:cNvGrpSpPr>
            <p:nvPr/>
          </p:nvGrpSpPr>
          <p:grpSpPr bwMode="auto">
            <a:xfrm>
              <a:off x="1919949" y="2357431"/>
              <a:ext cx="961351" cy="607872"/>
              <a:chOff x="5252027" y="714364"/>
              <a:chExt cx="1101038" cy="604709"/>
            </a:xfrm>
          </p:grpSpPr>
          <p:sp>
            <p:nvSpPr>
              <p:cNvPr id="102" name="สี่เหลี่ยมผืนผ้า 101"/>
              <p:cNvSpPr/>
              <p:nvPr/>
            </p:nvSpPr>
            <p:spPr>
              <a:xfrm>
                <a:off x="5252244" y="714364"/>
                <a:ext cx="1100821" cy="17175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1,0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21</a:t>
                </a:r>
              </a:p>
            </p:txBody>
          </p:sp>
          <p:sp>
            <p:nvSpPr>
              <p:cNvPr id="103" name="สี่เหลี่ยมผืนผ้า 102"/>
              <p:cNvSpPr/>
              <p:nvPr/>
            </p:nvSpPr>
            <p:spPr>
              <a:xfrm>
                <a:off x="5252244" y="890886"/>
                <a:ext cx="1100821" cy="21111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111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04" name="สี่เหลี่ยมผืนผ้า 103"/>
              <p:cNvSpPr/>
              <p:nvPr/>
            </p:nvSpPr>
            <p:spPr>
              <a:xfrm>
                <a:off x="5252244" y="1070987"/>
                <a:ext cx="1100821" cy="24808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184</a:t>
                </a:r>
              </a:p>
            </p:txBody>
          </p:sp>
        </p:grpSp>
      </p:grpSp>
      <p:grpSp>
        <p:nvGrpSpPr>
          <p:cNvPr id="20506" name="กลุ่ม 76"/>
          <p:cNvGrpSpPr>
            <a:grpSpLocks/>
          </p:cNvGrpSpPr>
          <p:nvPr/>
        </p:nvGrpSpPr>
        <p:grpSpPr bwMode="auto">
          <a:xfrm>
            <a:off x="6732588" y="5013325"/>
            <a:ext cx="2411412" cy="1079500"/>
            <a:chOff x="558423" y="2357317"/>
            <a:chExt cx="2382222" cy="816488"/>
          </a:xfrm>
        </p:grpSpPr>
        <p:sp>
          <p:nvSpPr>
            <p:cNvPr id="113" name="สี่เหลี่ยมผืนผ้า 112"/>
            <p:cNvSpPr/>
            <p:nvPr/>
          </p:nvSpPr>
          <p:spPr bwMode="auto">
            <a:xfrm>
              <a:off x="558423" y="2360920"/>
              <a:ext cx="1279719" cy="812885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สำนักงานคณะกรรมการ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อาหารและยา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6</a:t>
              </a:r>
              <a:r>
                <a:rPr lang="en-US" sz="18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rPr>
                <a:t>79</a:t>
              </a:r>
              <a:endParaRPr lang="th-TH" sz="1800" b="1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endParaRPr>
            </a:p>
          </p:txBody>
        </p:sp>
        <p:grpSp>
          <p:nvGrpSpPr>
            <p:cNvPr id="20518" name="กลุ่ม 62"/>
            <p:cNvGrpSpPr>
              <a:grpSpLocks/>
            </p:cNvGrpSpPr>
            <p:nvPr/>
          </p:nvGrpSpPr>
          <p:grpSpPr bwMode="auto">
            <a:xfrm>
              <a:off x="1910282" y="2357317"/>
              <a:ext cx="1030363" cy="816488"/>
              <a:chOff x="5240953" y="714251"/>
              <a:chExt cx="1180077" cy="812240"/>
            </a:xfrm>
          </p:grpSpPr>
          <p:sp>
            <p:nvSpPr>
              <p:cNvPr id="119" name="สี่เหลี่ยมผืนผ้า 118"/>
              <p:cNvSpPr/>
              <p:nvPr/>
            </p:nvSpPr>
            <p:spPr>
              <a:xfrm>
                <a:off x="5240954" y="714251"/>
                <a:ext cx="1111822" cy="2711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622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23" name="สี่เหลี่ยมผืนผ้า 122"/>
              <p:cNvSpPr/>
              <p:nvPr/>
            </p:nvSpPr>
            <p:spPr>
              <a:xfrm>
                <a:off x="5240954" y="1039147"/>
                <a:ext cx="1180076" cy="19469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14 </a:t>
                </a:r>
                <a:endParaRPr lang="en-US" sz="16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24" name="สี่เหลี่ยมผืนผ้า 123"/>
              <p:cNvSpPr/>
              <p:nvPr/>
            </p:nvSpPr>
            <p:spPr>
              <a:xfrm>
                <a:off x="5240954" y="1255347"/>
                <a:ext cx="1180076" cy="27114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6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-    4</a:t>
                </a:r>
                <a:r>
                  <a:rPr lang="en-US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3</a:t>
                </a:r>
              </a:p>
            </p:txBody>
          </p:sp>
        </p:grpSp>
      </p:grpSp>
      <p:cxnSp>
        <p:nvCxnSpPr>
          <p:cNvPr id="133" name="ตัวเชื่อมต่อตรง 132"/>
          <p:cNvCxnSpPr/>
          <p:nvPr/>
        </p:nvCxnSpPr>
        <p:spPr>
          <a:xfrm rot="5400000">
            <a:off x="7853362" y="2455863"/>
            <a:ext cx="21431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ตัวเชื่อมต่อตรง 134"/>
          <p:cNvCxnSpPr/>
          <p:nvPr/>
        </p:nvCxnSpPr>
        <p:spPr>
          <a:xfrm rot="5400000">
            <a:off x="3333750" y="2455863"/>
            <a:ext cx="214313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9" name="กลุ่ม 76"/>
          <p:cNvGrpSpPr>
            <a:grpSpLocks/>
          </p:cNvGrpSpPr>
          <p:nvPr/>
        </p:nvGrpSpPr>
        <p:grpSpPr bwMode="auto">
          <a:xfrm>
            <a:off x="0" y="3213100"/>
            <a:ext cx="2411413" cy="936625"/>
            <a:chOff x="597244" y="2302132"/>
            <a:chExt cx="2382225" cy="707144"/>
          </a:xfrm>
        </p:grpSpPr>
        <p:sp>
          <p:nvSpPr>
            <p:cNvPr id="141" name="สี่เหลี่ยมผืนผ้า 140"/>
            <p:cNvSpPr/>
            <p:nvPr/>
          </p:nvSpPr>
          <p:spPr bwMode="auto">
            <a:xfrm>
              <a:off x="597244" y="2302132"/>
              <a:ext cx="1430276" cy="707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สำนักงานปลัดกระทรวง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2</a:t>
              </a:r>
              <a:r>
                <a:rPr lang="th-TH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10</a:t>
              </a:r>
              <a:r>
                <a:rPr lang="en-US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,</a:t>
              </a:r>
              <a:r>
                <a:rPr lang="th-TH" sz="2000" b="1" dirty="0">
                  <a:solidFill>
                    <a:schemeClr val="tx1"/>
                  </a:solidFill>
                  <a:latin typeface="Angsana New" pitchFamily="18" charset="-34"/>
                  <a:cs typeface="Angsana New" pitchFamily="18" charset="-34"/>
                </a:rPr>
                <a:t>378</a:t>
              </a:r>
            </a:p>
          </p:txBody>
        </p:sp>
        <p:grpSp>
          <p:nvGrpSpPr>
            <p:cNvPr id="20513" name="กลุ่ม 62"/>
            <p:cNvGrpSpPr>
              <a:grpSpLocks/>
            </p:cNvGrpSpPr>
            <p:nvPr/>
          </p:nvGrpSpPr>
          <p:grpSpPr bwMode="auto">
            <a:xfrm>
              <a:off x="2027313" y="2302133"/>
              <a:ext cx="952156" cy="653192"/>
              <a:chOff x="5374991" y="659349"/>
              <a:chExt cx="1090507" cy="649793"/>
            </a:xfrm>
          </p:grpSpPr>
          <p:sp>
            <p:nvSpPr>
              <p:cNvPr id="143" name="สี่เหลี่ยมผืนผ้า 142"/>
              <p:cNvSpPr/>
              <p:nvPr/>
            </p:nvSpPr>
            <p:spPr>
              <a:xfrm>
                <a:off x="5375227" y="659348"/>
                <a:ext cx="1090271" cy="270655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ขรก.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1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81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008</a:t>
                </a:r>
              </a:p>
            </p:txBody>
          </p:sp>
          <p:sp>
            <p:nvSpPr>
              <p:cNvPr id="144" name="สี่เหลี่ยมผืนผ้า 143"/>
              <p:cNvSpPr/>
              <p:nvPr/>
            </p:nvSpPr>
            <p:spPr>
              <a:xfrm>
                <a:off x="5375227" y="890657"/>
                <a:ext cx="1090271" cy="201501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พรก.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 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6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,</a:t>
                </a:r>
                <a:r>
                  <a:rPr lang="en-US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679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45" name="สี่เหลี่ยมผืนผ้า 144"/>
              <p:cNvSpPr/>
              <p:nvPr/>
            </p:nvSpPr>
            <p:spPr>
              <a:xfrm>
                <a:off x="5375227" y="1071888"/>
                <a:ext cx="1090271" cy="237270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400" b="1" dirty="0" err="1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ลจป.</a:t>
                </a:r>
                <a:r>
                  <a:rPr lang="th-TH" sz="14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 –  </a:t>
                </a:r>
                <a:r>
                  <a:rPr lang="th-TH" sz="1600" b="1" dirty="0">
                    <a:solidFill>
                      <a:srgbClr val="002060"/>
                    </a:solidFill>
                    <a:latin typeface="Angsana New" pitchFamily="18" charset="-34"/>
                    <a:cs typeface="Angsana New" pitchFamily="18" charset="-34"/>
                  </a:rPr>
                  <a:t>22,691</a:t>
                </a:r>
                <a:endParaRPr lang="en-US" sz="1400" b="1" dirty="0">
                  <a:solidFill>
                    <a:srgbClr val="00206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p:grpSp>
      </p:grpSp>
      <p:cxnSp>
        <p:nvCxnSpPr>
          <p:cNvPr id="147" name="ตัวเชื่อมต่อตรง 146"/>
          <p:cNvCxnSpPr/>
          <p:nvPr/>
        </p:nvCxnSpPr>
        <p:spPr>
          <a:xfrm flipH="1">
            <a:off x="7961313" y="4868863"/>
            <a:ext cx="0" cy="1428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1" name="Text Box 78"/>
          <p:cNvSpPr txBox="1">
            <a:spLocks noChangeArrowheads="1"/>
          </p:cNvSpPr>
          <p:nvPr/>
        </p:nvSpPr>
        <p:spPr bwMode="auto">
          <a:xfrm>
            <a:off x="1187450" y="6237288"/>
            <a:ext cx="2592388" cy="338137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1600" b="1">
                <a:solidFill>
                  <a:srgbClr val="FFFF00"/>
                </a:solidFill>
                <a:latin typeface="Angsana New" pitchFamily="18" charset="-34"/>
                <a:cs typeface="Browallia New" pitchFamily="34" charset="-34"/>
              </a:rPr>
              <a:t>ข้อมูล ณ วันที่ </a:t>
            </a:r>
            <a:r>
              <a:rPr lang="en-US" sz="1600" b="1">
                <a:solidFill>
                  <a:srgbClr val="FFFF00"/>
                </a:solidFill>
                <a:latin typeface="Angsana New" pitchFamily="18" charset="-34"/>
              </a:rPr>
              <a:t>1</a:t>
            </a:r>
            <a:r>
              <a:rPr lang="th-TH" sz="1600" b="1">
                <a:solidFill>
                  <a:srgbClr val="FFFF00"/>
                </a:solidFill>
                <a:latin typeface="Angsana New" pitchFamily="18" charset="-34"/>
                <a:cs typeface="Browallia New" pitchFamily="34" charset="-34"/>
              </a:rPr>
              <a:t> พฤศจิกายน 2557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250825" y="571500"/>
            <a:ext cx="8713788" cy="12620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rgbClr val="002060"/>
                </a:solidFill>
                <a:latin typeface="Angsana New" pitchFamily="18" charset="-34"/>
              </a:rPr>
              <a:t>ยุทธศาสตร์ที่ </a:t>
            </a:r>
            <a:r>
              <a:rPr lang="en-US" sz="4000" b="1" dirty="0">
                <a:solidFill>
                  <a:srgbClr val="002060"/>
                </a:solidFill>
                <a:latin typeface="Angsana New" pitchFamily="18" charset="-34"/>
              </a:rPr>
              <a:t>1 : </a:t>
            </a:r>
            <a:endParaRPr lang="th-TH" sz="4000" b="1" dirty="0">
              <a:solidFill>
                <a:srgbClr val="002060"/>
              </a:solidFill>
              <a:latin typeface="Angsana New" pitchFamily="18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</a:rPr>
              <a:t>การทบทวนบทบาทภารกิจและการปรับปรุงระบบบริการสุขภาพ</a:t>
            </a:r>
            <a:endParaRPr lang="en-US" sz="36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6084" name="TextBox 6"/>
          <p:cNvSpPr txBox="1">
            <a:spLocks noChangeArrowheads="1"/>
          </p:cNvSpPr>
          <p:nvPr/>
        </p:nvSpPr>
        <p:spPr bwMode="auto">
          <a:xfrm>
            <a:off x="714375" y="2428875"/>
            <a:ext cx="7777163" cy="2862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ทบทวนภารกิจและโครงสร้างของกระทรวงสาธารณสุข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พัฒนารูปแบบของการจัดบริการสุขภาพ </a:t>
            </a:r>
            <a:r>
              <a:rPr lang="en-US" sz="3600" b="1" dirty="0">
                <a:solidFill>
                  <a:srgbClr val="002060"/>
                </a:solidFill>
                <a:latin typeface="Angsana New" pitchFamily="18" charset="-34"/>
              </a:rPr>
              <a:t>(Service Plan)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ศึกษาวิจัยทางเลือกรูปแบบการจัดบริการด้านสุขภาพที่หลากหลาย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ส่งเสริม สนับสนุนให้ประชาชนสามารถดูแลสุขภาพตนเอง</a:t>
            </a:r>
            <a:endParaRPr lang="en-US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1"/>
          <p:cNvSpPr>
            <a:spLocks/>
          </p:cNvSpPr>
          <p:nvPr/>
        </p:nvSpPr>
        <p:spPr bwMode="auto">
          <a:xfrm>
            <a:off x="6553200" y="6362700"/>
            <a:ext cx="2133600" cy="349250"/>
          </a:xfrm>
          <a:custGeom>
            <a:avLst/>
            <a:gdLst>
              <a:gd name="T0" fmla="*/ 2147483647 w 21600"/>
              <a:gd name="T1" fmla="*/ 45653248 h 21600"/>
              <a:gd name="T2" fmla="*/ 2147483647 w 21600"/>
              <a:gd name="T3" fmla="*/ 45653248 h 21600"/>
              <a:gd name="T4" fmla="*/ 2147483647 w 21600"/>
              <a:gd name="T5" fmla="*/ 45653248 h 21600"/>
              <a:gd name="T6" fmla="*/ 2147483647 w 21600"/>
              <a:gd name="T7" fmla="*/ 4565324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</p:spPr>
        <p:txBody>
          <a:bodyPr lIns="45718" tIns="45718" rIns="45718" bIns="45718" anchor="ctr"/>
          <a:lstStyle/>
          <a:p>
            <a:endParaRPr lang="th-TH"/>
          </a:p>
        </p:txBody>
      </p:sp>
      <p:pic>
        <p:nvPicPr>
          <p:cNvPr id="22530" name="Picture 2" descr="IMG_3446.png"/>
          <p:cNvPicPr>
            <a:picLocks noChangeAspect="1"/>
          </p:cNvPicPr>
          <p:nvPr/>
        </p:nvPicPr>
        <p:blipFill>
          <a:blip r:embed="rId2"/>
          <a:srcRect l="4883" t="3226" r="4883"/>
          <a:stretch>
            <a:fillRect/>
          </a:stretch>
        </p:blipFill>
        <p:spPr bwMode="auto">
          <a:xfrm>
            <a:off x="3059113" y="333375"/>
            <a:ext cx="4732337" cy="619918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68438"/>
          </a:xfrm>
        </p:spPr>
        <p:txBody>
          <a:bodyPr lIns="0" tIns="0" rIns="0" bIns="0"/>
          <a:lstStyle/>
          <a:p>
            <a:pPr eaLnBrk="1" fontAlgn="auto" hangingPunct="1"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71600" y="3886200"/>
            <a:ext cx="6400800" cy="1752600"/>
          </a:xfrm>
        </p:spPr>
        <p:txBody>
          <a:bodyPr lIns="0" tIns="0" rIns="0" bIns="0"/>
          <a:lstStyle/>
          <a:p>
            <a:pPr algn="ctr" eaLnBrk="1" hangingPunct="1"/>
            <a:endParaRPr lang="th-TH" smtClean="0"/>
          </a:p>
        </p:txBody>
      </p:sp>
      <p:pic>
        <p:nvPicPr>
          <p:cNvPr id="23555" name="Picture 3" descr="imag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87350"/>
            <a:ext cx="9685338" cy="744855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  <p:pic>
        <p:nvPicPr>
          <p:cNvPr id="23556" name="Picture 4" descr="IMG_2520.png"/>
          <p:cNvPicPr>
            <a:picLocks noChangeAspect="1"/>
          </p:cNvPicPr>
          <p:nvPr/>
        </p:nvPicPr>
        <p:blipFill>
          <a:blip r:embed="rId3"/>
          <a:srcRect l="5913" t="12334" r="2048" b="7648"/>
          <a:stretch>
            <a:fillRect/>
          </a:stretch>
        </p:blipFill>
        <p:spPr bwMode="auto">
          <a:xfrm>
            <a:off x="34925" y="-242888"/>
            <a:ext cx="9072563" cy="7100888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5732463"/>
            <a:ext cx="7772400" cy="11033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smtClean="0">
                <a:solidFill>
                  <a:schemeClr val="tx2">
                    <a:satMod val="200000"/>
                  </a:schemeClr>
                </a:solidFill>
              </a:rPr>
              <a:t>เครือข่ายบริการระดับจังหวัด</a:t>
            </a:r>
            <a:endParaRPr lang="th-TH" b="1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1547813" y="836613"/>
            <a:ext cx="6480175" cy="4968875"/>
          </a:xfrm>
          <a:prstGeom prst="triangle">
            <a:avLst/>
          </a:prstGeom>
          <a:solidFill>
            <a:schemeClr val="bg2">
              <a:lumMod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5" name="Isosceles Triangle 4"/>
          <p:cNvSpPr/>
          <p:nvPr/>
        </p:nvSpPr>
        <p:spPr>
          <a:xfrm>
            <a:off x="2195513" y="908050"/>
            <a:ext cx="5184775" cy="3960813"/>
          </a:xfrm>
          <a:prstGeom prst="triangle">
            <a:avLst/>
          </a:prstGeom>
          <a:solidFill>
            <a:schemeClr val="bg2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6" name="Isosceles Triangle 5"/>
          <p:cNvSpPr/>
          <p:nvPr/>
        </p:nvSpPr>
        <p:spPr>
          <a:xfrm>
            <a:off x="2771775" y="908050"/>
            <a:ext cx="4103688" cy="3097213"/>
          </a:xfrm>
          <a:prstGeom prst="triangle">
            <a:avLst>
              <a:gd name="adj" fmla="val 49646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7" name="Isosceles Triangle 6"/>
          <p:cNvSpPr/>
          <p:nvPr/>
        </p:nvSpPr>
        <p:spPr>
          <a:xfrm>
            <a:off x="3276600" y="908050"/>
            <a:ext cx="3024188" cy="2305050"/>
          </a:xfrm>
          <a:prstGeom prst="triangl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8" name="Isosceles Triangle 7"/>
          <p:cNvSpPr/>
          <p:nvPr/>
        </p:nvSpPr>
        <p:spPr>
          <a:xfrm>
            <a:off x="3779838" y="836613"/>
            <a:ext cx="2016125" cy="1584325"/>
          </a:xfrm>
          <a:prstGeom prst="triangl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3203575" y="5026025"/>
            <a:ext cx="33131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latin typeface="Corbel" pitchFamily="34" charset="0"/>
                <a:cs typeface="DilleniaUPC" pitchFamily="18" charset="-34"/>
              </a:rPr>
              <a:t>เครือข่ายบริการปฐมภูมิ</a:t>
            </a:r>
          </a:p>
        </p:txBody>
      </p:sp>
      <p:sp>
        <p:nvSpPr>
          <p:cNvPr id="24584" name="TextBox 10"/>
          <p:cNvSpPr txBox="1">
            <a:spLocks noChangeArrowheads="1"/>
          </p:cNvSpPr>
          <p:nvPr/>
        </p:nvSpPr>
        <p:spPr bwMode="auto">
          <a:xfrm>
            <a:off x="3211513" y="4149725"/>
            <a:ext cx="3313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solidFill>
                  <a:srgbClr val="002060"/>
                </a:solidFill>
                <a:latin typeface="Corbel" pitchFamily="34" charset="0"/>
                <a:cs typeface="DilleniaUPC" pitchFamily="18" charset="-34"/>
              </a:rPr>
              <a:t>เครือข่ายบริการทุติยภูมิ</a:t>
            </a:r>
          </a:p>
        </p:txBody>
      </p:sp>
      <p:sp>
        <p:nvSpPr>
          <p:cNvPr id="24585" name="TextBox 11"/>
          <p:cNvSpPr txBox="1">
            <a:spLocks noChangeArrowheads="1"/>
          </p:cNvSpPr>
          <p:nvPr/>
        </p:nvSpPr>
        <p:spPr bwMode="auto">
          <a:xfrm>
            <a:off x="3716338" y="3284538"/>
            <a:ext cx="2295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solidFill>
                  <a:srgbClr val="002060"/>
                </a:solidFill>
                <a:latin typeface="Corbel" pitchFamily="34" charset="0"/>
                <a:cs typeface="DilleniaUPC" pitchFamily="18" charset="-34"/>
              </a:rPr>
              <a:t>รพช.ขนาดใหญ่</a:t>
            </a:r>
          </a:p>
        </p:txBody>
      </p:sp>
      <p:sp>
        <p:nvSpPr>
          <p:cNvPr id="24586" name="TextBox 12"/>
          <p:cNvSpPr txBox="1">
            <a:spLocks noChangeArrowheads="1"/>
          </p:cNvSpPr>
          <p:nvPr/>
        </p:nvSpPr>
        <p:spPr bwMode="auto">
          <a:xfrm>
            <a:off x="3779838" y="2492375"/>
            <a:ext cx="2295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000" b="1">
                <a:solidFill>
                  <a:srgbClr val="002060"/>
                </a:solidFill>
                <a:latin typeface="Corbel" pitchFamily="34" charset="0"/>
                <a:cs typeface="DilleniaUPC" pitchFamily="18" charset="-34"/>
              </a:rPr>
              <a:t>รพท.ขนาดเล็ก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6100" y="1712913"/>
            <a:ext cx="10001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รพท.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8224" y="1700808"/>
            <a:ext cx="216024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Standard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4288" y="2494637"/>
            <a:ext cx="10081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M1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288" y="3286725"/>
            <a:ext cx="10081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M2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64288" y="4150821"/>
            <a:ext cx="136815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F1-3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64288" y="5086925"/>
            <a:ext cx="136815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P1-2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4211638" y="836613"/>
            <a:ext cx="1152525" cy="86360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9" name="Isosceles Triangle 8"/>
          <p:cNvSpPr/>
          <p:nvPr/>
        </p:nvSpPr>
        <p:spPr>
          <a:xfrm>
            <a:off x="1547813" y="836613"/>
            <a:ext cx="6480175" cy="4968875"/>
          </a:xfrm>
          <a:prstGeom prst="triangl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/>
          </a:p>
        </p:txBody>
      </p:sp>
      <p:sp>
        <p:nvSpPr>
          <p:cNvPr id="23" name="TextBox 22"/>
          <p:cNvSpPr txBox="1"/>
          <p:nvPr/>
        </p:nvSpPr>
        <p:spPr>
          <a:xfrm>
            <a:off x="4437063" y="1052513"/>
            <a:ext cx="9985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b="1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รพศ.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60232" y="980728"/>
            <a:ext cx="19797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Advance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4597" name="TextBox 25"/>
          <p:cNvSpPr txBox="1">
            <a:spLocks noChangeArrowheads="1"/>
          </p:cNvSpPr>
          <p:nvPr/>
        </p:nvSpPr>
        <p:spPr bwMode="auto">
          <a:xfrm>
            <a:off x="6948488" y="260350"/>
            <a:ext cx="1511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Corbel" pitchFamily="34" charset="0"/>
                <a:cs typeface="DilleniaUPC" pitchFamily="18" charset="-34"/>
              </a:rPr>
              <a:t>Level</a:t>
            </a:r>
            <a:endParaRPr lang="th-TH" sz="3600" b="1">
              <a:solidFill>
                <a:srgbClr val="FF0000"/>
              </a:solidFill>
              <a:latin typeface="Corbel" pitchFamily="34" charset="0"/>
              <a:cs typeface="DilleniaUPC" pitchFamily="18" charset="-34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827088" y="4868863"/>
            <a:ext cx="7416800" cy="0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27584" y="4149080"/>
            <a:ext cx="230425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First  level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7584" y="2926685"/>
            <a:ext cx="230425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Mid  level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7584" y="1412776"/>
            <a:ext cx="230425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High  level</a:t>
            </a:r>
            <a:endParaRPr lang="th-TH" sz="36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900113" y="4005263"/>
            <a:ext cx="7272337" cy="0"/>
          </a:xfrm>
          <a:prstGeom prst="line">
            <a:avLst/>
          </a:prstGeom>
          <a:ln w="5715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00113" y="2420938"/>
            <a:ext cx="7272337" cy="0"/>
          </a:xfrm>
          <a:prstGeom prst="line">
            <a:avLst/>
          </a:prstGeom>
          <a:ln w="5715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4" name="TextBox 43"/>
          <p:cNvSpPr txBox="1">
            <a:spLocks noChangeArrowheads="1"/>
          </p:cNvSpPr>
          <p:nvPr/>
        </p:nvSpPr>
        <p:spPr bwMode="auto">
          <a:xfrm>
            <a:off x="1042988" y="406400"/>
            <a:ext cx="1944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Corbel" pitchFamily="34" charset="0"/>
                <a:cs typeface="DilleniaUPC" pitchFamily="18" charset="-34"/>
              </a:rPr>
              <a:t>Referral</a:t>
            </a:r>
            <a:endParaRPr lang="th-TH" sz="4000" b="1">
              <a:solidFill>
                <a:srgbClr val="FF0000"/>
              </a:solidFill>
              <a:latin typeface="Corbel" pitchFamily="34" charset="0"/>
              <a:cs typeface="Dilleni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/>
          </p:cNvSpPr>
          <p:nvPr/>
        </p:nvSpPr>
        <p:spPr bwMode="auto">
          <a:xfrm>
            <a:off x="0" y="3865563"/>
            <a:ext cx="9144000" cy="2992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rgbClr val="FFFFFF">
                  <a:alpha val="90999"/>
                </a:srgbClr>
              </a:gs>
              <a:gs pos="37000">
                <a:srgbClr val="FFFFFF">
                  <a:alpha val="86558"/>
                </a:srgbClr>
              </a:gs>
              <a:gs pos="100000">
                <a:srgbClr val="B4DCFA">
                  <a:alpha val="78998"/>
                </a:srgbClr>
              </a:gs>
            </a:gsLst>
            <a:path path="rect">
              <a:fillToRect l="37720" t="-19635" r="62280" b="119635"/>
            </a:path>
          </a:gradFill>
          <a:ln w="12700">
            <a:noFill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800" b="1">
              <a:solidFill>
                <a:srgbClr val="FFFFFF"/>
              </a:solidFill>
              <a:latin typeface="Helvetica" charset="0"/>
              <a:cs typeface="+mn-cs"/>
              <a:sym typeface="Helvetica" charset="0"/>
            </a:endParaRPr>
          </a:p>
        </p:txBody>
      </p:sp>
      <p:sp>
        <p:nvSpPr>
          <p:cNvPr id="64515" name="AutoShape 3"/>
          <p:cNvSpPr>
            <a:spLocks/>
          </p:cNvSpPr>
          <p:nvPr/>
        </p:nvSpPr>
        <p:spPr bwMode="auto">
          <a:xfrm>
            <a:off x="0" y="0"/>
            <a:ext cx="9144000" cy="38655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rgbClr val="FFFFFF">
                  <a:alpha val="89000"/>
                </a:srgbClr>
              </a:gs>
              <a:gs pos="48000">
                <a:srgbClr val="FFFFFF">
                  <a:alpha val="84199"/>
                </a:srgbClr>
              </a:gs>
              <a:gs pos="100000">
                <a:srgbClr val="B4DCFA">
                  <a:alpha val="78998"/>
                </a:srgbClr>
              </a:gs>
            </a:gsLst>
            <a:path path="rect">
              <a:fillToRect l="37720" t="-19635" r="62280" b="119635"/>
            </a:path>
          </a:gradFill>
          <a:ln w="12700">
            <a:noFill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800" b="1">
              <a:solidFill>
                <a:srgbClr val="FFFFFF"/>
              </a:solidFill>
              <a:latin typeface="Helvetica" charset="0"/>
              <a:cs typeface="+mn-cs"/>
              <a:sym typeface="Helvetica" charset="0"/>
            </a:endParaRPr>
          </a:p>
        </p:txBody>
      </p:sp>
      <p:sp>
        <p:nvSpPr>
          <p:cNvPr id="25607" name="AutoShape 4"/>
          <p:cNvSpPr>
            <a:spLocks/>
          </p:cNvSpPr>
          <p:nvPr/>
        </p:nvSpPr>
        <p:spPr bwMode="auto">
          <a:xfrm>
            <a:off x="0" y="2652713"/>
            <a:ext cx="9144000" cy="2286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rgbClr val="FFFFFF">
                  <a:alpha val="0"/>
                </a:srgbClr>
              </a:gs>
              <a:gs pos="28998">
                <a:srgbClr val="FFFFFF">
                  <a:alpha val="0"/>
                </a:srgbClr>
              </a:gs>
              <a:gs pos="45000">
                <a:srgbClr val="B4DCFA">
                  <a:alpha val="0"/>
                </a:srgbClr>
              </a:gs>
              <a:gs pos="54999">
                <a:srgbClr val="FFFFFF">
                  <a:alpha val="0"/>
                </a:srgbClr>
              </a:gs>
              <a:gs pos="64998">
                <a:srgbClr val="B4DCFA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12700">
            <a:noFill/>
            <a:miter lim="0"/>
            <a:headEnd/>
            <a:tailEnd/>
          </a:ln>
        </p:spPr>
        <p:txBody>
          <a:bodyPr lIns="0" tIns="0" rIns="0" bIns="0" anchor="ctr"/>
          <a:lstStyle/>
          <a:p>
            <a:endParaRPr lang="th-TH"/>
          </a:p>
        </p:txBody>
      </p:sp>
      <p:sp>
        <p:nvSpPr>
          <p:cNvPr id="64517" name="AutoShape 5"/>
          <p:cNvSpPr>
            <a:spLocks/>
          </p:cNvSpPr>
          <p:nvPr/>
        </p:nvSpPr>
        <p:spPr bwMode="auto">
          <a:xfrm>
            <a:off x="0" y="1600200"/>
            <a:ext cx="9144000" cy="5105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3998">
                <a:srgbClr val="FFFFFF">
                  <a:alpha val="46002"/>
                </a:srgbClr>
              </a:gs>
              <a:gs pos="100000">
                <a:srgbClr val="FFFFFF">
                  <a:alpha val="0"/>
                </a:srgbClr>
              </a:gs>
            </a:gsLst>
            <a:path path="rect">
              <a:fillToRect l="37720" t="-19635" r="62280" b="119635"/>
            </a:path>
          </a:gradFill>
          <a:ln w="12700">
            <a:noFill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th-TH" sz="1800" b="1">
              <a:solidFill>
                <a:srgbClr val="FFFFFF"/>
              </a:solidFill>
              <a:latin typeface="Helvetica" charset="0"/>
              <a:cs typeface="+mn-cs"/>
              <a:sym typeface="Helvetica" charset="0"/>
            </a:endParaRPr>
          </a:p>
        </p:txBody>
      </p:sp>
      <p:grpSp>
        <p:nvGrpSpPr>
          <p:cNvPr id="25611" name="Group 6"/>
          <p:cNvGrpSpPr>
            <a:grpSpLocks/>
          </p:cNvGrpSpPr>
          <p:nvPr/>
        </p:nvGrpSpPr>
        <p:grpSpPr bwMode="auto">
          <a:xfrm>
            <a:off x="7454900" y="3860800"/>
            <a:ext cx="1689100" cy="1277938"/>
            <a:chOff x="0" y="0"/>
            <a:chExt cx="1689100" cy="1277938"/>
          </a:xfrm>
        </p:grpSpPr>
        <p:sp>
          <p:nvSpPr>
            <p:cNvPr id="25696" name="AutoShape 7"/>
            <p:cNvSpPr>
              <a:spLocks/>
            </p:cNvSpPr>
            <p:nvPr/>
          </p:nvSpPr>
          <p:spPr bwMode="auto">
            <a:xfrm>
              <a:off x="0" y="0"/>
              <a:ext cx="1689100" cy="1277938"/>
            </a:xfrm>
            <a:prstGeom prst="chevron">
              <a:avLst>
                <a:gd name="adj" fmla="val 26765"/>
              </a:avLst>
            </a:prstGeom>
            <a:solidFill>
              <a:srgbClr val="008000"/>
            </a:solidFill>
            <a:ln w="9525">
              <a:solidFill>
                <a:srgbClr val="000000"/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pPr algn="ctr" hangingPunct="0"/>
              <a:endParaRPr lang="th-TH" sz="1800" b="1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  <p:sp>
          <p:nvSpPr>
            <p:cNvPr id="25697" name="AutoShape 8"/>
            <p:cNvSpPr>
              <a:spLocks/>
            </p:cNvSpPr>
            <p:nvPr/>
          </p:nvSpPr>
          <p:spPr bwMode="auto">
            <a:xfrm>
              <a:off x="65379" y="308770"/>
              <a:ext cx="1558342" cy="66040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1800" b="1">
                  <a:solidFill>
                    <a:srgbClr val="073C65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  </a:t>
              </a:r>
              <a:r>
                <a:rPr lang="th-TH" sz="1800" b="1">
                  <a:solidFill>
                    <a:srgbClr val="FFFF00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ระบบบริการ</a:t>
              </a:r>
              <a:endParaRPr lang="th-TH" sz="1800" b="1">
                <a:solidFill>
                  <a:srgbClr val="FFFF00"/>
                </a:solidFill>
                <a:latin typeface="Constantia" pitchFamily="18" charset="0"/>
                <a:cs typeface="Arial" charset="0"/>
                <a:sym typeface="Arial" charset="0"/>
              </a:endParaRPr>
            </a:p>
            <a:p>
              <a:pPr algn="ctr" hangingPunct="0"/>
              <a:r>
                <a:rPr lang="th-TH" sz="1800" b="1">
                  <a:solidFill>
                    <a:srgbClr val="FFFF00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  คุณภาพ</a:t>
              </a:r>
              <a:endParaRPr lang="th-TH" sz="1800">
                <a:solidFill>
                  <a:srgbClr val="FFFF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12" name="Group 9"/>
          <p:cNvGrpSpPr>
            <a:grpSpLocks/>
          </p:cNvGrpSpPr>
          <p:nvPr/>
        </p:nvGrpSpPr>
        <p:grpSpPr bwMode="auto">
          <a:xfrm>
            <a:off x="3189288" y="142875"/>
            <a:ext cx="4611687" cy="3633788"/>
            <a:chOff x="-1" y="0"/>
            <a:chExt cx="4610101" cy="3635375"/>
          </a:xfrm>
        </p:grpSpPr>
        <p:grpSp>
          <p:nvGrpSpPr>
            <p:cNvPr id="25666" name="Group 10"/>
            <p:cNvGrpSpPr>
              <a:grpSpLocks/>
            </p:cNvGrpSpPr>
            <p:nvPr/>
          </p:nvGrpSpPr>
          <p:grpSpPr bwMode="auto">
            <a:xfrm>
              <a:off x="0" y="0"/>
              <a:ext cx="4524192" cy="393700"/>
              <a:chOff x="0" y="0"/>
              <a:chExt cx="4524192" cy="393700"/>
            </a:xfrm>
          </p:grpSpPr>
          <p:sp>
            <p:nvSpPr>
              <p:cNvPr id="25694" name="AutoShape 11"/>
              <p:cNvSpPr>
                <a:spLocks/>
              </p:cNvSpPr>
              <p:nvPr/>
            </p:nvSpPr>
            <p:spPr bwMode="auto">
              <a:xfrm>
                <a:off x="0" y="0"/>
                <a:ext cx="4524192" cy="3937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95" name="AutoShape 12"/>
              <p:cNvSpPr>
                <a:spLocks/>
              </p:cNvSpPr>
              <p:nvPr/>
            </p:nvSpPr>
            <p:spPr bwMode="auto">
              <a:xfrm>
                <a:off x="0" y="6349"/>
                <a:ext cx="2471191" cy="381001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1. หัวใจและหลอดเลือด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67" name="Group 13"/>
            <p:cNvGrpSpPr>
              <a:grpSpLocks/>
            </p:cNvGrpSpPr>
            <p:nvPr/>
          </p:nvGrpSpPr>
          <p:grpSpPr bwMode="auto">
            <a:xfrm>
              <a:off x="0" y="2894805"/>
              <a:ext cx="4610100" cy="381001"/>
              <a:chOff x="0" y="0"/>
              <a:chExt cx="4610100" cy="381000"/>
            </a:xfrm>
          </p:grpSpPr>
          <p:sp>
            <p:nvSpPr>
              <p:cNvPr id="25692" name="AutoShape 14"/>
              <p:cNvSpPr>
                <a:spLocks/>
              </p:cNvSpPr>
              <p:nvPr/>
            </p:nvSpPr>
            <p:spPr bwMode="auto">
              <a:xfrm>
                <a:off x="0" y="10317"/>
                <a:ext cx="4524192" cy="360366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93" name="AutoShape 15"/>
              <p:cNvSpPr>
                <a:spLocks/>
              </p:cNvSpPr>
              <p:nvPr/>
            </p:nvSpPr>
            <p:spPr bwMode="auto">
              <a:xfrm>
                <a:off x="0" y="0"/>
                <a:ext cx="4610100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9. บริการปฐมภูมิทุติยภูมิและสุขภาพองค์รวม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68" name="Group 16"/>
            <p:cNvGrpSpPr>
              <a:grpSpLocks/>
            </p:cNvGrpSpPr>
            <p:nvPr/>
          </p:nvGrpSpPr>
          <p:grpSpPr bwMode="auto">
            <a:xfrm>
              <a:off x="0" y="2174874"/>
              <a:ext cx="4524192" cy="381001"/>
              <a:chOff x="0" y="0"/>
              <a:chExt cx="4524192" cy="381000"/>
            </a:xfrm>
          </p:grpSpPr>
          <p:sp>
            <p:nvSpPr>
              <p:cNvPr id="25690" name="AutoShape 17"/>
              <p:cNvSpPr>
                <a:spLocks/>
              </p:cNvSpPr>
              <p:nvPr/>
            </p:nvSpPr>
            <p:spPr bwMode="auto">
              <a:xfrm>
                <a:off x="0" y="11111"/>
                <a:ext cx="4524192" cy="358778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91" name="AutoShape 18"/>
              <p:cNvSpPr>
                <a:spLocks/>
              </p:cNvSpPr>
              <p:nvPr/>
            </p:nvSpPr>
            <p:spPr bwMode="auto">
              <a:xfrm>
                <a:off x="0" y="0"/>
                <a:ext cx="1160256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7. 5 สาขา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69" name="Group 19"/>
            <p:cNvGrpSpPr>
              <a:grpSpLocks/>
            </p:cNvGrpSpPr>
            <p:nvPr/>
          </p:nvGrpSpPr>
          <p:grpSpPr bwMode="auto">
            <a:xfrm>
              <a:off x="0" y="1814511"/>
              <a:ext cx="4524192" cy="381001"/>
              <a:chOff x="0" y="0"/>
              <a:chExt cx="4524192" cy="381000"/>
            </a:xfrm>
          </p:grpSpPr>
          <p:sp>
            <p:nvSpPr>
              <p:cNvPr id="25688" name="AutoShape 20"/>
              <p:cNvSpPr>
                <a:spLocks/>
              </p:cNvSpPr>
              <p:nvPr/>
            </p:nvSpPr>
            <p:spPr bwMode="auto">
              <a:xfrm>
                <a:off x="0" y="11111"/>
                <a:ext cx="4524192" cy="358778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89" name="AutoShape 21"/>
              <p:cNvSpPr>
                <a:spLocks/>
              </p:cNvSpPr>
              <p:nvPr/>
            </p:nvSpPr>
            <p:spPr bwMode="auto">
              <a:xfrm>
                <a:off x="0" y="0"/>
                <a:ext cx="1353687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6. ตาและไต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0" name="Group 22"/>
            <p:cNvGrpSpPr>
              <a:grpSpLocks/>
            </p:cNvGrpSpPr>
            <p:nvPr/>
          </p:nvGrpSpPr>
          <p:grpSpPr bwMode="auto">
            <a:xfrm>
              <a:off x="0" y="1454149"/>
              <a:ext cx="4524192" cy="381001"/>
              <a:chOff x="0" y="0"/>
              <a:chExt cx="4524192" cy="381001"/>
            </a:xfrm>
          </p:grpSpPr>
          <p:sp>
            <p:nvSpPr>
              <p:cNvPr id="25686" name="AutoShape 23"/>
              <p:cNvSpPr>
                <a:spLocks/>
              </p:cNvSpPr>
              <p:nvPr/>
            </p:nvSpPr>
            <p:spPr bwMode="auto">
              <a:xfrm>
                <a:off x="0" y="11112"/>
                <a:ext cx="4524192" cy="358777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87" name="AutoShape 24"/>
              <p:cNvSpPr>
                <a:spLocks/>
              </p:cNvSpPr>
              <p:nvPr/>
            </p:nvSpPr>
            <p:spPr bwMode="auto">
              <a:xfrm>
                <a:off x="0" y="0"/>
                <a:ext cx="1066274" cy="381001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5. จิตเวช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1" name="Group 25"/>
            <p:cNvGrpSpPr>
              <a:grpSpLocks/>
            </p:cNvGrpSpPr>
            <p:nvPr/>
          </p:nvGrpSpPr>
          <p:grpSpPr bwMode="auto">
            <a:xfrm>
              <a:off x="0" y="1094580"/>
              <a:ext cx="4524192" cy="381001"/>
              <a:chOff x="0" y="0"/>
              <a:chExt cx="4524192" cy="381000"/>
            </a:xfrm>
          </p:grpSpPr>
          <p:sp>
            <p:nvSpPr>
              <p:cNvPr id="25684" name="AutoShape 26"/>
              <p:cNvSpPr>
                <a:spLocks/>
              </p:cNvSpPr>
              <p:nvPr/>
            </p:nvSpPr>
            <p:spPr bwMode="auto">
              <a:xfrm>
                <a:off x="0" y="10318"/>
                <a:ext cx="4524192" cy="360365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85" name="AutoShape 27"/>
              <p:cNvSpPr>
                <a:spLocks/>
              </p:cNvSpPr>
              <p:nvPr/>
            </p:nvSpPr>
            <p:spPr bwMode="auto">
              <a:xfrm>
                <a:off x="0" y="0"/>
                <a:ext cx="1705167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4.ทารกแรกเกิด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2" name="Group 28"/>
            <p:cNvGrpSpPr>
              <a:grpSpLocks/>
            </p:cNvGrpSpPr>
            <p:nvPr/>
          </p:nvGrpSpPr>
          <p:grpSpPr bwMode="auto">
            <a:xfrm>
              <a:off x="-1" y="735011"/>
              <a:ext cx="4524192" cy="381001"/>
              <a:chOff x="-1" y="0"/>
              <a:chExt cx="4524192" cy="381000"/>
            </a:xfrm>
          </p:grpSpPr>
          <p:sp>
            <p:nvSpPr>
              <p:cNvPr id="25682" name="AutoShape 29"/>
              <p:cNvSpPr>
                <a:spLocks/>
              </p:cNvSpPr>
              <p:nvPr/>
            </p:nvSpPr>
            <p:spPr bwMode="auto">
              <a:xfrm>
                <a:off x="0" y="11112"/>
                <a:ext cx="4524192" cy="358777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83" name="AutoShape 30"/>
              <p:cNvSpPr>
                <a:spLocks/>
              </p:cNvSpPr>
              <p:nvPr/>
            </p:nvSpPr>
            <p:spPr bwMode="auto">
              <a:xfrm>
                <a:off x="-1" y="0"/>
                <a:ext cx="1253567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3. อุบัติเหตุ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3" name="Group 31"/>
            <p:cNvGrpSpPr>
              <a:grpSpLocks/>
            </p:cNvGrpSpPr>
            <p:nvPr/>
          </p:nvGrpSpPr>
          <p:grpSpPr bwMode="auto">
            <a:xfrm>
              <a:off x="-1" y="375442"/>
              <a:ext cx="4524192" cy="381001"/>
              <a:chOff x="-1" y="-1"/>
              <a:chExt cx="4524192" cy="381001"/>
            </a:xfrm>
          </p:grpSpPr>
          <p:sp>
            <p:nvSpPr>
              <p:cNvPr id="25680" name="AutoShape 32"/>
              <p:cNvSpPr>
                <a:spLocks/>
              </p:cNvSpPr>
              <p:nvPr/>
            </p:nvSpPr>
            <p:spPr bwMode="auto">
              <a:xfrm>
                <a:off x="0" y="10318"/>
                <a:ext cx="4524192" cy="360364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81" name="AutoShape 33"/>
              <p:cNvSpPr>
                <a:spLocks/>
              </p:cNvSpPr>
              <p:nvPr/>
            </p:nvSpPr>
            <p:spPr bwMode="auto">
              <a:xfrm>
                <a:off x="-1" y="-1"/>
                <a:ext cx="983120" cy="381001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2. มะเร็ง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4" name="Group 34"/>
            <p:cNvGrpSpPr>
              <a:grpSpLocks/>
            </p:cNvGrpSpPr>
            <p:nvPr/>
          </p:nvGrpSpPr>
          <p:grpSpPr bwMode="auto">
            <a:xfrm>
              <a:off x="-1" y="2535236"/>
              <a:ext cx="4524192" cy="381001"/>
              <a:chOff x="-1" y="0"/>
              <a:chExt cx="4524192" cy="381000"/>
            </a:xfrm>
          </p:grpSpPr>
          <p:sp>
            <p:nvSpPr>
              <p:cNvPr id="25678" name="AutoShape 35"/>
              <p:cNvSpPr>
                <a:spLocks/>
              </p:cNvSpPr>
              <p:nvPr/>
            </p:nvSpPr>
            <p:spPr bwMode="auto">
              <a:xfrm>
                <a:off x="0" y="11111"/>
                <a:ext cx="4524192" cy="358778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79" name="AutoShape 36"/>
              <p:cNvSpPr>
                <a:spLocks/>
              </p:cNvSpPr>
              <p:nvPr/>
            </p:nvSpPr>
            <p:spPr bwMode="auto">
              <a:xfrm>
                <a:off x="-1" y="0"/>
                <a:ext cx="1425903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8. ทันตกรรม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  <p:grpSp>
          <p:nvGrpSpPr>
            <p:cNvPr id="25675" name="Group 37"/>
            <p:cNvGrpSpPr>
              <a:grpSpLocks/>
            </p:cNvGrpSpPr>
            <p:nvPr/>
          </p:nvGrpSpPr>
          <p:grpSpPr bwMode="auto">
            <a:xfrm>
              <a:off x="-1" y="3254374"/>
              <a:ext cx="4524193" cy="381001"/>
              <a:chOff x="-1" y="0"/>
              <a:chExt cx="4524193" cy="381000"/>
            </a:xfrm>
          </p:grpSpPr>
          <p:sp>
            <p:nvSpPr>
              <p:cNvPr id="25676" name="AutoShape 38"/>
              <p:cNvSpPr>
                <a:spLocks/>
              </p:cNvSpPr>
              <p:nvPr/>
            </p:nvSpPr>
            <p:spPr bwMode="auto">
              <a:xfrm>
                <a:off x="0" y="11112"/>
                <a:ext cx="4524192" cy="358777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CCFFCC"/>
              </a:solidFill>
              <a:ln w="9525">
                <a:solidFill>
                  <a:srgbClr val="000000"/>
                </a:solidFill>
                <a:miter lim="0"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th-TH"/>
              </a:p>
            </p:txBody>
          </p:sp>
          <p:sp>
            <p:nvSpPr>
              <p:cNvPr id="25677" name="AutoShape 39"/>
              <p:cNvSpPr>
                <a:spLocks/>
              </p:cNvSpPr>
              <p:nvPr/>
            </p:nvSpPr>
            <p:spPr bwMode="auto">
              <a:xfrm>
                <a:off x="-1" y="0"/>
                <a:ext cx="1045625" cy="381000"/>
              </a:xfrm>
              <a:custGeom>
                <a:avLst/>
                <a:gdLst>
                  <a:gd name="T0" fmla="*/ 2147483647 w 21600"/>
                  <a:gd name="T1" fmla="*/ 2147483647 h 21600"/>
                  <a:gd name="T2" fmla="*/ 2147483647 w 21600"/>
                  <a:gd name="T3" fmla="*/ 2147483647 h 21600"/>
                  <a:gd name="T4" fmla="*/ 2147483647 w 21600"/>
                  <a:gd name="T5" fmla="*/ 2147483647 h 21600"/>
                  <a:gd name="T6" fmla="*/ 2147483647 w 21600"/>
                  <a:gd name="T7" fmla="*/ 2147483647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21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>
                <a:noFill/>
                <a:miter lim="0"/>
                <a:headEnd/>
                <a:tailEnd/>
              </a:ln>
            </p:spPr>
            <p:txBody>
              <a:bodyPr lIns="50800" tIns="50800" rIns="50800" bIns="50800" anchor="ctr"/>
              <a:lstStyle/>
              <a:p>
                <a:pPr hangingPunct="0"/>
                <a:r>
                  <a:rPr lang="th-TH" sz="1800" b="1">
                    <a:solidFill>
                      <a:srgbClr val="073C65"/>
                    </a:solidFill>
                    <a:latin typeface="Tahoma" pitchFamily="34" charset="0"/>
                    <a:cs typeface="Tahoma" pitchFamily="34" charset="0"/>
                    <a:sym typeface="Tahoma" pitchFamily="34" charset="0"/>
                  </a:rPr>
                  <a:t>10. NCD</a:t>
                </a:r>
                <a:endParaRPr lang="th-TH" sz="1800">
                  <a:solidFill>
                    <a:srgbClr val="000000"/>
                  </a:solidFill>
                  <a:latin typeface="Helvetica" pitchFamily="34" charset="0"/>
                  <a:cs typeface="Browallia New" pitchFamily="34" charset="-34"/>
                  <a:sym typeface="Helvetica" pitchFamily="34" charset="0"/>
                </a:endParaRPr>
              </a:p>
            </p:txBody>
          </p:sp>
        </p:grpSp>
      </p:grpSp>
      <p:grpSp>
        <p:nvGrpSpPr>
          <p:cNvPr id="25613" name="Group 40"/>
          <p:cNvGrpSpPr>
            <a:grpSpLocks/>
          </p:cNvGrpSpPr>
          <p:nvPr/>
        </p:nvGrpSpPr>
        <p:grpSpPr bwMode="auto">
          <a:xfrm>
            <a:off x="1477963" y="4873625"/>
            <a:ext cx="5902325" cy="381000"/>
            <a:chOff x="0" y="0"/>
            <a:chExt cx="5902325" cy="381000"/>
          </a:xfrm>
        </p:grpSpPr>
        <p:sp>
          <p:nvSpPr>
            <p:cNvPr id="25664" name="AutoShape 41"/>
            <p:cNvSpPr>
              <a:spLocks/>
            </p:cNvSpPr>
            <p:nvPr/>
          </p:nvSpPr>
          <p:spPr bwMode="auto">
            <a:xfrm>
              <a:off x="0" y="11112"/>
              <a:ext cx="5902325" cy="35877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D79CA"/>
            </a:solidFill>
            <a:ln w="9525">
              <a:solidFill>
                <a:srgbClr val="000000"/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65" name="AutoShape 42"/>
            <p:cNvSpPr>
              <a:spLocks/>
            </p:cNvSpPr>
            <p:nvPr/>
          </p:nvSpPr>
          <p:spPr bwMode="auto">
            <a:xfrm>
              <a:off x="0" y="0"/>
              <a:ext cx="3269159" cy="3810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hangingPunct="0"/>
              <a:r>
                <a:rPr lang="th-TH" sz="1800" b="1">
                  <a:solidFill>
                    <a:srgbClr val="FFFFFF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4. ระบบการสนับสนุนทรัพยากร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14" name="Group 43"/>
          <p:cNvGrpSpPr>
            <a:grpSpLocks/>
          </p:cNvGrpSpPr>
          <p:nvPr/>
        </p:nvGrpSpPr>
        <p:grpSpPr bwMode="auto">
          <a:xfrm>
            <a:off x="1477963" y="4513263"/>
            <a:ext cx="5902325" cy="381000"/>
            <a:chOff x="0" y="0"/>
            <a:chExt cx="5902325" cy="381000"/>
          </a:xfrm>
        </p:grpSpPr>
        <p:sp>
          <p:nvSpPr>
            <p:cNvPr id="25662" name="AutoShape 44"/>
            <p:cNvSpPr>
              <a:spLocks/>
            </p:cNvSpPr>
            <p:nvPr/>
          </p:nvSpPr>
          <p:spPr bwMode="auto">
            <a:xfrm>
              <a:off x="0" y="11112"/>
              <a:ext cx="5902325" cy="35877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D79CA"/>
            </a:solidFill>
            <a:ln w="9525">
              <a:solidFill>
                <a:srgbClr val="000000"/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63" name="AutoShape 45"/>
            <p:cNvSpPr>
              <a:spLocks/>
            </p:cNvSpPr>
            <p:nvPr/>
          </p:nvSpPr>
          <p:spPr bwMode="auto">
            <a:xfrm>
              <a:off x="0" y="0"/>
              <a:ext cx="4157440" cy="3810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hangingPunct="0"/>
              <a:r>
                <a:rPr lang="th-TH" sz="1800" b="1">
                  <a:solidFill>
                    <a:srgbClr val="FFFFFF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3. การพัฒนาบริหารจัดการประสิทธิภาพ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15" name="Group 46"/>
          <p:cNvGrpSpPr>
            <a:grpSpLocks/>
          </p:cNvGrpSpPr>
          <p:nvPr/>
        </p:nvGrpSpPr>
        <p:grpSpPr bwMode="auto">
          <a:xfrm>
            <a:off x="1477963" y="3794125"/>
            <a:ext cx="5902325" cy="381000"/>
            <a:chOff x="0" y="0"/>
            <a:chExt cx="5902325" cy="381000"/>
          </a:xfrm>
        </p:grpSpPr>
        <p:sp>
          <p:nvSpPr>
            <p:cNvPr id="25660" name="AutoShape 47"/>
            <p:cNvSpPr>
              <a:spLocks/>
            </p:cNvSpPr>
            <p:nvPr/>
          </p:nvSpPr>
          <p:spPr bwMode="auto">
            <a:xfrm>
              <a:off x="0" y="11112"/>
              <a:ext cx="5902325" cy="35877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D79CA"/>
            </a:solidFill>
            <a:ln w="25400">
              <a:solidFill>
                <a:srgbClr val="44968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61" name="AutoShape 48"/>
            <p:cNvSpPr>
              <a:spLocks/>
            </p:cNvSpPr>
            <p:nvPr/>
          </p:nvSpPr>
          <p:spPr bwMode="auto">
            <a:xfrm>
              <a:off x="0" y="0"/>
              <a:ext cx="4266940" cy="3810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hangingPunct="0"/>
              <a:r>
                <a:rPr lang="th-TH" sz="1800" b="1">
                  <a:solidFill>
                    <a:srgbClr val="FFFFFF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1. การพัฒนาตามเกณฑ์ขีดความสามารถ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16" name="Group 49"/>
          <p:cNvGrpSpPr>
            <a:grpSpLocks/>
          </p:cNvGrpSpPr>
          <p:nvPr/>
        </p:nvGrpSpPr>
        <p:grpSpPr bwMode="auto">
          <a:xfrm>
            <a:off x="1477963" y="4154488"/>
            <a:ext cx="5929312" cy="381000"/>
            <a:chOff x="0" y="0"/>
            <a:chExt cx="5929312" cy="381000"/>
          </a:xfrm>
        </p:grpSpPr>
        <p:sp>
          <p:nvSpPr>
            <p:cNvPr id="25658" name="AutoShape 50"/>
            <p:cNvSpPr>
              <a:spLocks/>
            </p:cNvSpPr>
            <p:nvPr/>
          </p:nvSpPr>
          <p:spPr bwMode="auto">
            <a:xfrm>
              <a:off x="0" y="11112"/>
              <a:ext cx="5901658" cy="35877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D79CA"/>
            </a:solidFill>
            <a:ln w="9525">
              <a:solidFill>
                <a:srgbClr val="000000"/>
              </a:solidFill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59" name="AutoShape 51"/>
            <p:cNvSpPr>
              <a:spLocks/>
            </p:cNvSpPr>
            <p:nvPr/>
          </p:nvSpPr>
          <p:spPr bwMode="auto">
            <a:xfrm>
              <a:off x="0" y="0"/>
              <a:ext cx="5929312" cy="3810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hangingPunct="0"/>
              <a:r>
                <a:rPr lang="th-TH" sz="1800" b="1">
                  <a:solidFill>
                    <a:srgbClr val="FFFFFF"/>
                  </a:solidFill>
                  <a:latin typeface="Tahoma" pitchFamily="34" charset="0"/>
                  <a:cs typeface="Tahoma" pitchFamily="34" charset="0"/>
                  <a:sym typeface="Tahoma" pitchFamily="34" charset="0"/>
                </a:rPr>
                <a:t>2. การพัฒนาเพื่อแก้ปัญหาโรค/ภาวะ ที่เป็นปัญหาสุขภาพ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17" name="Group 52"/>
          <p:cNvGrpSpPr>
            <a:grpSpLocks/>
          </p:cNvGrpSpPr>
          <p:nvPr/>
        </p:nvGrpSpPr>
        <p:grpSpPr bwMode="auto">
          <a:xfrm>
            <a:off x="1212850" y="1370013"/>
            <a:ext cx="915988" cy="914400"/>
            <a:chOff x="0" y="0"/>
            <a:chExt cx="915988" cy="914400"/>
          </a:xfrm>
        </p:grpSpPr>
        <p:sp>
          <p:nvSpPr>
            <p:cNvPr id="64565" name="AutoShape 53"/>
            <p:cNvSpPr>
              <a:spLocks/>
            </p:cNvSpPr>
            <p:nvPr/>
          </p:nvSpPr>
          <p:spPr bwMode="auto">
            <a:xfrm>
              <a:off x="0" y="0"/>
              <a:ext cx="915988" cy="914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005" y="0"/>
                  </a:lnTo>
                  <a:cubicBezTo>
                    <a:pt x="19990" y="0"/>
                    <a:pt x="21600" y="1611"/>
                    <a:pt x="21600" y="360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rgbClr val="4963C6"/>
              </a:solidFill>
              <a:round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073C6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64566" name="AutoShape 54"/>
            <p:cNvSpPr>
              <a:spLocks/>
            </p:cNvSpPr>
            <p:nvPr/>
          </p:nvSpPr>
          <p:spPr bwMode="auto">
            <a:xfrm>
              <a:off x="0" y="58737"/>
              <a:ext cx="871538" cy="796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  <a:effectLst/>
          </p:spPr>
          <p:txBody>
            <a:bodyPr lIns="50800" tIns="50800" rIns="50800" bIns="5080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>
                  <a:solidFill>
                    <a:srgbClr val="073C65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rebuchet MS" pitchFamily="34" charset="0"/>
                  <a:cs typeface="+mn-cs"/>
                  <a:sym typeface="Trebuchet MS" pitchFamily="34" charset="0"/>
                </a:rPr>
                <a:t>10 สาขา</a:t>
              </a:r>
              <a:endParaRPr lang="th-TH" sz="1800">
                <a:solidFill>
                  <a:srgbClr val="000000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</p:grpSp>
      <p:grpSp>
        <p:nvGrpSpPr>
          <p:cNvPr id="25618" name="Group 55"/>
          <p:cNvGrpSpPr>
            <a:grpSpLocks/>
          </p:cNvGrpSpPr>
          <p:nvPr/>
        </p:nvGrpSpPr>
        <p:grpSpPr bwMode="auto">
          <a:xfrm>
            <a:off x="141288" y="4076700"/>
            <a:ext cx="914400" cy="914400"/>
            <a:chOff x="0" y="0"/>
            <a:chExt cx="914400" cy="914400"/>
          </a:xfrm>
        </p:grpSpPr>
        <p:sp>
          <p:nvSpPr>
            <p:cNvPr id="64568" name="AutoShape 56"/>
            <p:cNvSpPr>
              <a:spLocks/>
            </p:cNvSpPr>
            <p:nvPr/>
          </p:nvSpPr>
          <p:spPr bwMode="auto">
            <a:xfrm>
              <a:off x="0" y="0"/>
              <a:ext cx="914400" cy="914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998" y="0"/>
                  </a:lnTo>
                  <a:cubicBezTo>
                    <a:pt x="19987" y="0"/>
                    <a:pt x="21600" y="1611"/>
                    <a:pt x="21600" y="360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D79CA"/>
            </a:solidFill>
            <a:ln w="9525">
              <a:solidFill>
                <a:srgbClr val="4963C6"/>
              </a:solidFill>
              <a:round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64569" name="AutoShape 57"/>
            <p:cNvSpPr>
              <a:spLocks/>
            </p:cNvSpPr>
            <p:nvPr/>
          </p:nvSpPr>
          <p:spPr bwMode="auto">
            <a:xfrm>
              <a:off x="0" y="114300"/>
              <a:ext cx="869950" cy="685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  <a:effectLst/>
          </p:spPr>
          <p:txBody>
            <a:bodyPr lIns="50800" tIns="50800" rIns="50800" bIns="5080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rebuchet MS" pitchFamily="34" charset="0"/>
                  <a:cs typeface="+mn-cs"/>
                  <a:sym typeface="Trebuchet MS" pitchFamily="34" charset="0"/>
                </a:rPr>
                <a:t>Back</a:t>
              </a:r>
              <a:r>
                <a:rPr lang="th-TH" sz="2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rebuchet MS" pitchFamily="34" charset="0"/>
                  <a:cs typeface="+mn-cs"/>
                  <a:sym typeface="Trebuchet MS" pitchFamily="34" charset="0"/>
                </a:rPr>
                <a:t> </a:t>
              </a:r>
              <a:r>
                <a:rPr lang="th-TH" sz="24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rebuchet MS" pitchFamily="34" charset="0"/>
                  <a:cs typeface="+mn-cs"/>
                  <a:sym typeface="Trebuchet MS" pitchFamily="34" charset="0"/>
                </a:rPr>
                <a:t>Bone</a:t>
              </a:r>
              <a:endParaRPr lang="th-TH" sz="2400" dirty="0">
                <a:solidFill>
                  <a:srgbClr val="000000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</p:grpSp>
      <p:grpSp>
        <p:nvGrpSpPr>
          <p:cNvPr id="25619" name="Group 58"/>
          <p:cNvGrpSpPr>
            <a:grpSpLocks/>
          </p:cNvGrpSpPr>
          <p:nvPr/>
        </p:nvGrpSpPr>
        <p:grpSpPr bwMode="auto">
          <a:xfrm>
            <a:off x="1474788" y="5372100"/>
            <a:ext cx="914400" cy="1485900"/>
            <a:chOff x="0" y="0"/>
            <a:chExt cx="914400" cy="1485900"/>
          </a:xfrm>
        </p:grpSpPr>
        <p:sp>
          <p:nvSpPr>
            <p:cNvPr id="64571" name="AutoShape 59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61"/>
                  </a:move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close/>
                </a:path>
              </a:pathLst>
            </a:custGeom>
            <a:gradFill rotWithShape="0">
              <a:gsLst>
                <a:gs pos="0">
                  <a:srgbClr val="3758D7"/>
                </a:gs>
                <a:gs pos="20000">
                  <a:srgbClr val="3A59D3"/>
                </a:gs>
                <a:gs pos="100000">
                  <a:srgbClr val="2C44A1"/>
                </a:gs>
              </a:gsLst>
              <a:lin ang="5400000"/>
            </a:gradFill>
            <a:ln w="12700">
              <a:noFill/>
              <a:miter lim="0"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FFFFFF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51" name="AutoShape 60"/>
            <p:cNvSpPr>
              <a:spLocks/>
            </p:cNvSpPr>
            <p:nvPr/>
          </p:nvSpPr>
          <p:spPr bwMode="auto">
            <a:xfrm>
              <a:off x="0" y="0"/>
              <a:ext cx="914400" cy="22877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4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4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2700">
              <a:noFill/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52" name="AutoShape 61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661"/>
                  </a:moveTo>
                  <a:cubicBezTo>
                    <a:pt x="21600" y="2580"/>
                    <a:pt x="16764" y="3324"/>
                    <a:pt x="10800" y="3324"/>
                  </a:cubicBezTo>
                  <a:cubicBezTo>
                    <a:pt x="4834" y="3324"/>
                    <a:pt x="0" y="2580"/>
                    <a:pt x="0" y="1661"/>
                  </a:cubicBez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lnTo>
                    <a:pt x="0" y="1661"/>
                  </a:lnTo>
                </a:path>
              </a:pathLst>
            </a:custGeom>
            <a:noFill/>
            <a:ln w="9525">
              <a:solidFill>
                <a:srgbClr val="4963C6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53" name="AutoShape 62"/>
            <p:cNvSpPr>
              <a:spLocks/>
            </p:cNvSpPr>
            <p:nvPr/>
          </p:nvSpPr>
          <p:spPr bwMode="auto">
            <a:xfrm>
              <a:off x="0" y="402226"/>
              <a:ext cx="914400" cy="79583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นโย</a:t>
              </a:r>
            </a:p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บาย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20" name="Group 63"/>
          <p:cNvGrpSpPr>
            <a:grpSpLocks/>
          </p:cNvGrpSpPr>
          <p:nvPr/>
        </p:nvGrpSpPr>
        <p:grpSpPr bwMode="auto">
          <a:xfrm>
            <a:off x="2771775" y="5387975"/>
            <a:ext cx="914400" cy="1485900"/>
            <a:chOff x="0" y="0"/>
            <a:chExt cx="914400" cy="1485900"/>
          </a:xfrm>
        </p:grpSpPr>
        <p:sp>
          <p:nvSpPr>
            <p:cNvPr id="64576" name="AutoShape 64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64"/>
                  </a:moveTo>
                  <a:cubicBezTo>
                    <a:pt x="0" y="744"/>
                    <a:pt x="4834" y="0"/>
                    <a:pt x="10800" y="0"/>
                  </a:cubicBezTo>
                  <a:cubicBezTo>
                    <a:pt x="16764" y="0"/>
                    <a:pt x="21600" y="744"/>
                    <a:pt x="21600" y="1664"/>
                  </a:cubicBezTo>
                  <a:lnTo>
                    <a:pt x="21599" y="19934"/>
                  </a:lnTo>
                  <a:cubicBezTo>
                    <a:pt x="21599" y="20854"/>
                    <a:pt x="16764" y="21600"/>
                    <a:pt x="10799" y="21600"/>
                  </a:cubicBezTo>
                  <a:cubicBezTo>
                    <a:pt x="4834" y="21600"/>
                    <a:pt x="0" y="20854"/>
                    <a:pt x="0" y="19934"/>
                  </a:cubicBezTo>
                  <a:close/>
                </a:path>
              </a:pathLst>
            </a:custGeom>
            <a:gradFill rotWithShape="0">
              <a:gsLst>
                <a:gs pos="0">
                  <a:srgbClr val="3758D7"/>
                </a:gs>
                <a:gs pos="20000">
                  <a:srgbClr val="3A59D3"/>
                </a:gs>
                <a:gs pos="100000">
                  <a:srgbClr val="2C44A1"/>
                </a:gs>
              </a:gsLst>
              <a:lin ang="5400000"/>
            </a:gradFill>
            <a:ln w="12700">
              <a:noFill/>
              <a:miter lim="0"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FFFFFF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47" name="AutoShape 65"/>
            <p:cNvSpPr>
              <a:spLocks/>
            </p:cNvSpPr>
            <p:nvPr/>
          </p:nvSpPr>
          <p:spPr bwMode="auto">
            <a:xfrm>
              <a:off x="0" y="0"/>
              <a:ext cx="914400" cy="22912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4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4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2700">
              <a:noFill/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8" name="AutoShape 66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664"/>
                  </a:moveTo>
                  <a:cubicBezTo>
                    <a:pt x="21600" y="2584"/>
                    <a:pt x="16764" y="3329"/>
                    <a:pt x="10800" y="3329"/>
                  </a:cubicBezTo>
                  <a:cubicBezTo>
                    <a:pt x="4834" y="3329"/>
                    <a:pt x="0" y="2584"/>
                    <a:pt x="0" y="1664"/>
                  </a:cubicBezTo>
                  <a:cubicBezTo>
                    <a:pt x="0" y="744"/>
                    <a:pt x="4834" y="0"/>
                    <a:pt x="10800" y="0"/>
                  </a:cubicBezTo>
                  <a:cubicBezTo>
                    <a:pt x="16764" y="0"/>
                    <a:pt x="21600" y="744"/>
                    <a:pt x="21600" y="1664"/>
                  </a:cubicBezTo>
                  <a:lnTo>
                    <a:pt x="21600" y="19934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4"/>
                  </a:cubicBezTo>
                  <a:lnTo>
                    <a:pt x="0" y="1664"/>
                  </a:lnTo>
                </a:path>
              </a:pathLst>
            </a:custGeom>
            <a:noFill/>
            <a:ln w="9525">
              <a:solidFill>
                <a:srgbClr val="4963C6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9" name="AutoShape 67"/>
            <p:cNvSpPr>
              <a:spLocks/>
            </p:cNvSpPr>
            <p:nvPr/>
          </p:nvSpPr>
          <p:spPr bwMode="auto">
            <a:xfrm>
              <a:off x="0" y="565280"/>
              <a:ext cx="914399" cy="46990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สบรส.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21" name="Group 68"/>
          <p:cNvGrpSpPr>
            <a:grpSpLocks/>
          </p:cNvGrpSpPr>
          <p:nvPr/>
        </p:nvGrpSpPr>
        <p:grpSpPr bwMode="auto">
          <a:xfrm>
            <a:off x="3995738" y="5372100"/>
            <a:ext cx="914400" cy="1485900"/>
            <a:chOff x="0" y="0"/>
            <a:chExt cx="914400" cy="1485900"/>
          </a:xfrm>
        </p:grpSpPr>
        <p:sp>
          <p:nvSpPr>
            <p:cNvPr id="64581" name="AutoShape 69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61"/>
                  </a:move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close/>
                </a:path>
              </a:pathLst>
            </a:custGeom>
            <a:gradFill rotWithShape="0">
              <a:gsLst>
                <a:gs pos="0">
                  <a:srgbClr val="3758D7"/>
                </a:gs>
                <a:gs pos="20000">
                  <a:srgbClr val="3A59D3"/>
                </a:gs>
                <a:gs pos="100000">
                  <a:srgbClr val="2C44A1"/>
                </a:gs>
              </a:gsLst>
              <a:lin ang="5400000"/>
            </a:gradFill>
            <a:ln w="12700">
              <a:noFill/>
              <a:miter lim="0"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FFFFFF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43" name="AutoShape 70"/>
            <p:cNvSpPr>
              <a:spLocks/>
            </p:cNvSpPr>
            <p:nvPr/>
          </p:nvSpPr>
          <p:spPr bwMode="auto">
            <a:xfrm>
              <a:off x="0" y="0"/>
              <a:ext cx="914400" cy="22877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4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4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2700">
              <a:noFill/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4" name="AutoShape 71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661"/>
                  </a:moveTo>
                  <a:cubicBezTo>
                    <a:pt x="21600" y="2580"/>
                    <a:pt x="16764" y="3324"/>
                    <a:pt x="10800" y="3324"/>
                  </a:cubicBezTo>
                  <a:cubicBezTo>
                    <a:pt x="4834" y="3324"/>
                    <a:pt x="0" y="2580"/>
                    <a:pt x="0" y="1661"/>
                  </a:cubicBez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lnTo>
                    <a:pt x="0" y="1661"/>
                  </a:lnTo>
                </a:path>
              </a:pathLst>
            </a:custGeom>
            <a:noFill/>
            <a:ln w="9525">
              <a:solidFill>
                <a:srgbClr val="4963C6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5" name="AutoShape 72"/>
            <p:cNvSpPr>
              <a:spLocks/>
            </p:cNvSpPr>
            <p:nvPr/>
          </p:nvSpPr>
          <p:spPr bwMode="auto">
            <a:xfrm>
              <a:off x="0" y="402226"/>
              <a:ext cx="914400" cy="79583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กรมต่างๆ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22" name="Group 73"/>
          <p:cNvGrpSpPr>
            <a:grpSpLocks/>
          </p:cNvGrpSpPr>
          <p:nvPr/>
        </p:nvGrpSpPr>
        <p:grpSpPr bwMode="auto">
          <a:xfrm>
            <a:off x="5146675" y="5372100"/>
            <a:ext cx="914400" cy="1485900"/>
            <a:chOff x="0" y="0"/>
            <a:chExt cx="914400" cy="1485900"/>
          </a:xfrm>
        </p:grpSpPr>
        <p:sp>
          <p:nvSpPr>
            <p:cNvPr id="64586" name="AutoShape 74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61"/>
                  </a:move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close/>
                </a:path>
              </a:pathLst>
            </a:custGeom>
            <a:gradFill rotWithShape="0">
              <a:gsLst>
                <a:gs pos="0">
                  <a:srgbClr val="3758D7"/>
                </a:gs>
                <a:gs pos="20000">
                  <a:srgbClr val="3A59D3"/>
                </a:gs>
                <a:gs pos="100000">
                  <a:srgbClr val="2C44A1"/>
                </a:gs>
              </a:gsLst>
              <a:lin ang="5400000"/>
            </a:gradFill>
            <a:ln w="12700">
              <a:noFill/>
              <a:miter lim="0"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FFFFFF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39" name="AutoShape 75"/>
            <p:cNvSpPr>
              <a:spLocks/>
            </p:cNvSpPr>
            <p:nvPr/>
          </p:nvSpPr>
          <p:spPr bwMode="auto">
            <a:xfrm>
              <a:off x="0" y="0"/>
              <a:ext cx="914400" cy="22877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4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4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2700">
              <a:noFill/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0" name="AutoShape 76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661"/>
                  </a:moveTo>
                  <a:cubicBezTo>
                    <a:pt x="21600" y="2580"/>
                    <a:pt x="16764" y="3324"/>
                    <a:pt x="10800" y="3324"/>
                  </a:cubicBezTo>
                  <a:cubicBezTo>
                    <a:pt x="4834" y="3324"/>
                    <a:pt x="0" y="2580"/>
                    <a:pt x="0" y="1661"/>
                  </a:cubicBez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lnTo>
                    <a:pt x="0" y="1661"/>
                  </a:lnTo>
                </a:path>
              </a:pathLst>
            </a:custGeom>
            <a:noFill/>
            <a:ln w="9525">
              <a:solidFill>
                <a:srgbClr val="4963C6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41" name="AutoShape 77"/>
            <p:cNvSpPr>
              <a:spLocks/>
            </p:cNvSpPr>
            <p:nvPr/>
          </p:nvSpPr>
          <p:spPr bwMode="auto">
            <a:xfrm>
              <a:off x="0" y="372559"/>
              <a:ext cx="914400" cy="85516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นอก สธ.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23" name="Group 78"/>
          <p:cNvGrpSpPr>
            <a:grpSpLocks/>
          </p:cNvGrpSpPr>
          <p:nvPr/>
        </p:nvGrpSpPr>
        <p:grpSpPr bwMode="auto">
          <a:xfrm>
            <a:off x="6299200" y="5372100"/>
            <a:ext cx="914400" cy="1485900"/>
            <a:chOff x="0" y="0"/>
            <a:chExt cx="914400" cy="1485900"/>
          </a:xfrm>
        </p:grpSpPr>
        <p:sp>
          <p:nvSpPr>
            <p:cNvPr id="64591" name="AutoShape 79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61"/>
                  </a:move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close/>
                </a:path>
              </a:pathLst>
            </a:custGeom>
            <a:gradFill rotWithShape="0">
              <a:gsLst>
                <a:gs pos="0">
                  <a:srgbClr val="3758D7"/>
                </a:gs>
                <a:gs pos="20000">
                  <a:srgbClr val="3A59D3"/>
                </a:gs>
                <a:gs pos="100000">
                  <a:srgbClr val="2C44A1"/>
                </a:gs>
              </a:gsLst>
              <a:lin ang="5400000"/>
            </a:gradFill>
            <a:ln w="12700">
              <a:noFill/>
              <a:miter lim="0"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FFFFFF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35" name="AutoShape 80"/>
            <p:cNvSpPr>
              <a:spLocks/>
            </p:cNvSpPr>
            <p:nvPr/>
          </p:nvSpPr>
          <p:spPr bwMode="auto">
            <a:xfrm>
              <a:off x="0" y="0"/>
              <a:ext cx="914400" cy="22877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4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4" y="21600"/>
                    <a:pt x="0" y="16764"/>
                    <a:pt x="0" y="10800"/>
                  </a:cubicBez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  <a:ln w="12700">
              <a:noFill/>
              <a:miter lim="0"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36" name="AutoShape 81"/>
            <p:cNvSpPr>
              <a:spLocks/>
            </p:cNvSpPr>
            <p:nvPr/>
          </p:nvSpPr>
          <p:spPr bwMode="auto">
            <a:xfrm>
              <a:off x="0" y="0"/>
              <a:ext cx="914400" cy="1485900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1661"/>
                  </a:moveTo>
                  <a:cubicBezTo>
                    <a:pt x="21600" y="2580"/>
                    <a:pt x="16764" y="3324"/>
                    <a:pt x="10800" y="3324"/>
                  </a:cubicBezTo>
                  <a:cubicBezTo>
                    <a:pt x="4834" y="3324"/>
                    <a:pt x="0" y="2580"/>
                    <a:pt x="0" y="1661"/>
                  </a:cubicBezTo>
                  <a:cubicBezTo>
                    <a:pt x="0" y="743"/>
                    <a:pt x="4834" y="0"/>
                    <a:pt x="10800" y="0"/>
                  </a:cubicBezTo>
                  <a:cubicBezTo>
                    <a:pt x="16764" y="0"/>
                    <a:pt x="21600" y="743"/>
                    <a:pt x="21600" y="1661"/>
                  </a:cubicBezTo>
                  <a:lnTo>
                    <a:pt x="21600" y="19937"/>
                  </a:lnTo>
                  <a:cubicBezTo>
                    <a:pt x="21600" y="20854"/>
                    <a:pt x="16764" y="21600"/>
                    <a:pt x="10800" y="21600"/>
                  </a:cubicBezTo>
                  <a:cubicBezTo>
                    <a:pt x="4834" y="21600"/>
                    <a:pt x="0" y="20854"/>
                    <a:pt x="0" y="19937"/>
                  </a:cubicBezTo>
                  <a:lnTo>
                    <a:pt x="0" y="1661"/>
                  </a:lnTo>
                </a:path>
              </a:pathLst>
            </a:custGeom>
            <a:noFill/>
            <a:ln w="9525">
              <a:solidFill>
                <a:srgbClr val="4963C6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th-TH"/>
            </a:p>
          </p:txBody>
        </p:sp>
        <p:sp>
          <p:nvSpPr>
            <p:cNvPr id="25637" name="AutoShape 82"/>
            <p:cNvSpPr>
              <a:spLocks/>
            </p:cNvSpPr>
            <p:nvPr/>
          </p:nvSpPr>
          <p:spPr bwMode="auto">
            <a:xfrm>
              <a:off x="0" y="402226"/>
              <a:ext cx="914400" cy="79583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การ</a:t>
              </a:r>
              <a:endParaRPr lang="th-TH" sz="1800" b="1">
                <a:solidFill>
                  <a:srgbClr val="FFFFFF"/>
                </a:solidFill>
                <a:latin typeface="Trebuchet MS" pitchFamily="34" charset="0"/>
                <a:cs typeface="Browallia New" pitchFamily="34" charset="-34"/>
                <a:sym typeface="Trebuchet MS" pitchFamily="34" charset="0"/>
              </a:endParaRPr>
            </a:p>
            <a:p>
              <a:pPr algn="ctr" hangingPunct="0"/>
              <a:r>
                <a:rPr lang="th-TH" sz="2400" b="1">
                  <a:solidFill>
                    <a:srgbClr val="FFFFFF"/>
                  </a:solidFill>
                  <a:latin typeface="Helvetica-Bold"/>
                  <a:cs typeface="Browallia New" pitchFamily="34" charset="-34"/>
                  <a:sym typeface="Helvetica-Bold"/>
                </a:rPr>
                <a:t>เมือง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grpSp>
        <p:nvGrpSpPr>
          <p:cNvPr id="25624" name="Group 83"/>
          <p:cNvGrpSpPr>
            <a:grpSpLocks/>
          </p:cNvGrpSpPr>
          <p:nvPr/>
        </p:nvGrpSpPr>
        <p:grpSpPr bwMode="auto">
          <a:xfrm>
            <a:off x="69850" y="5661025"/>
            <a:ext cx="915988" cy="914400"/>
            <a:chOff x="0" y="0"/>
            <a:chExt cx="915988" cy="914400"/>
          </a:xfrm>
        </p:grpSpPr>
        <p:sp>
          <p:nvSpPr>
            <p:cNvPr id="64596" name="AutoShape 84"/>
            <p:cNvSpPr>
              <a:spLocks/>
            </p:cNvSpPr>
            <p:nvPr/>
          </p:nvSpPr>
          <p:spPr bwMode="auto">
            <a:xfrm>
              <a:off x="0" y="0"/>
              <a:ext cx="915988" cy="914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005" y="0"/>
                  </a:lnTo>
                  <a:cubicBezTo>
                    <a:pt x="19990" y="0"/>
                    <a:pt x="21600" y="1611"/>
                    <a:pt x="21600" y="3600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968B0"/>
            </a:solidFill>
            <a:ln w="9525">
              <a:solidFill>
                <a:srgbClr val="4963C6"/>
              </a:solidFill>
              <a:round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64597" name="AutoShape 85"/>
            <p:cNvSpPr>
              <a:spLocks/>
            </p:cNvSpPr>
            <p:nvPr/>
          </p:nvSpPr>
          <p:spPr bwMode="auto">
            <a:xfrm>
              <a:off x="0" y="127000"/>
              <a:ext cx="871538" cy="660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  <a:miter lim="0"/>
              <a:headEnd/>
              <a:tailEnd/>
            </a:ln>
            <a:effectLst/>
          </p:spPr>
          <p:txBody>
            <a:bodyPr lIns="50800" tIns="50800" rIns="50800" bIns="5080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  <a:sym typeface="Tahoma" pitchFamily="34" charset="0"/>
                </a:rPr>
                <a:t>สนับ</a:t>
              </a:r>
              <a:endParaRPr lang="th-TH" sz="1800" b="1" dirty="0">
                <a:solidFill>
                  <a:srgbClr val="FFFFFF"/>
                </a:solidFill>
                <a:latin typeface="Trebuchet MS" pitchFamily="34" charset="0"/>
                <a:cs typeface="+mn-cs"/>
                <a:sym typeface="Trebuchet MS" pitchFamily="34" charset="0"/>
              </a:endParaRPr>
            </a:p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cs typeface="Tahoma" pitchFamily="34" charset="0"/>
                  <a:sym typeface="Tahoma" pitchFamily="34" charset="0"/>
                </a:rPr>
                <a:t>สนุน</a:t>
              </a:r>
              <a:endParaRPr lang="th-TH" sz="1800" dirty="0">
                <a:solidFill>
                  <a:srgbClr val="000000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</p:grpSp>
      <p:grpSp>
        <p:nvGrpSpPr>
          <p:cNvPr id="25625" name="Group 86"/>
          <p:cNvGrpSpPr>
            <a:grpSpLocks/>
          </p:cNvGrpSpPr>
          <p:nvPr/>
        </p:nvGrpSpPr>
        <p:grpSpPr bwMode="auto">
          <a:xfrm>
            <a:off x="7667625" y="836613"/>
            <a:ext cx="1476375" cy="1727200"/>
            <a:chOff x="0" y="0"/>
            <a:chExt cx="1476375" cy="1727200"/>
          </a:xfrm>
        </p:grpSpPr>
        <p:sp>
          <p:nvSpPr>
            <p:cNvPr id="64599" name="AutoShape 87"/>
            <p:cNvSpPr>
              <a:spLocks/>
            </p:cNvSpPr>
            <p:nvPr/>
          </p:nvSpPr>
          <p:spPr bwMode="auto">
            <a:xfrm>
              <a:off x="0" y="0"/>
              <a:ext cx="1476375" cy="1727200"/>
            </a:xfrm>
            <a:prstGeom prst="star8">
              <a:avLst>
                <a:gd name="adj" fmla="val 37500"/>
              </a:avLst>
            </a:prstGeom>
            <a:solidFill>
              <a:srgbClr val="E5D534"/>
            </a:solidFill>
            <a:ln w="9525">
              <a:solidFill>
                <a:srgbClr val="4963C6"/>
              </a:solidFill>
              <a:round/>
              <a:headEnd/>
              <a:tailEnd/>
            </a:ln>
            <a:effectLst>
              <a:outerShdw dist="23000" dir="5400000" algn="ctr" rotWithShape="0">
                <a:srgbClr val="000000">
                  <a:alpha val="34998"/>
                </a:srgbClr>
              </a:outerShdw>
            </a:effectLst>
          </p:spPr>
          <p:txBody>
            <a:bodyPr lIns="0" tIns="0" rIns="0" bIns="0"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2400" b="1">
                <a:solidFill>
                  <a:srgbClr val="000000"/>
                </a:solidFill>
                <a:latin typeface="Helvetica" charset="0"/>
                <a:cs typeface="+mn-cs"/>
                <a:sym typeface="Helvetica" charset="0"/>
              </a:endParaRPr>
            </a:p>
          </p:txBody>
        </p:sp>
        <p:sp>
          <p:nvSpPr>
            <p:cNvPr id="25631" name="AutoShape 88"/>
            <p:cNvSpPr>
              <a:spLocks/>
            </p:cNvSpPr>
            <p:nvPr/>
          </p:nvSpPr>
          <p:spPr bwMode="auto">
            <a:xfrm>
              <a:off x="226690" y="442366"/>
              <a:ext cx="1022995" cy="84246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noFill/>
              <a:miter lim="0"/>
              <a:headEnd/>
              <a:tailEnd/>
            </a:ln>
          </p:spPr>
          <p:txBody>
            <a:bodyPr lIns="50800" tIns="50800" rIns="50800" bIns="50800" anchor="ctr"/>
            <a:lstStyle/>
            <a:p>
              <a:pPr algn="ctr" hangingPunct="0"/>
              <a:r>
                <a:rPr lang="th-TH" sz="2400" b="1">
                  <a:solidFill>
                    <a:srgbClr val="000000"/>
                  </a:solidFill>
                  <a:latin typeface="Trebuchet MS" pitchFamily="34" charset="0"/>
                  <a:cs typeface="Browallia New" pitchFamily="34" charset="-34"/>
                  <a:sym typeface="Trebuchet MS" pitchFamily="34" charset="0"/>
                </a:rPr>
                <a:t>บรรลุ </a:t>
              </a:r>
              <a:r>
                <a:rPr lang="th-TH" sz="2400" b="1">
                  <a:solidFill>
                    <a:srgbClr val="000000"/>
                  </a:solidFill>
                  <a:latin typeface="Helvetica-Bold"/>
                  <a:cs typeface="Browallia New" pitchFamily="34" charset="-34"/>
                  <a:sym typeface="Helvetica-Bold"/>
                </a:rPr>
                <a:t>KPI</a:t>
              </a:r>
              <a:endParaRPr lang="th-TH" sz="1800">
                <a:solidFill>
                  <a:srgbClr val="000000"/>
                </a:solidFill>
                <a:latin typeface="Helvetica" pitchFamily="34" charset="0"/>
                <a:cs typeface="Browallia New" pitchFamily="34" charset="-34"/>
                <a:sym typeface="Helvetica" pitchFamily="34" charset="0"/>
              </a:endParaRPr>
            </a:p>
          </p:txBody>
        </p:sp>
      </p:grpSp>
      <p:sp>
        <p:nvSpPr>
          <p:cNvPr id="64601" name="AutoShape 89"/>
          <p:cNvSpPr>
            <a:spLocks/>
          </p:cNvSpPr>
          <p:nvPr/>
        </p:nvSpPr>
        <p:spPr bwMode="auto">
          <a:xfrm>
            <a:off x="323850" y="115888"/>
            <a:ext cx="2592388" cy="10541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accent4"/>
            </a:solidFill>
            <a:miter lim="0"/>
            <a:headEnd/>
            <a:tailEnd/>
          </a:ln>
          <a:effectLst/>
        </p:spPr>
        <p:txBody>
          <a:bodyPr lIns="50800" tIns="50800" rIns="50800" bIns="5080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002060"/>
                </a:solidFill>
                <a:latin typeface="Helvetica-Bold" charset="0"/>
                <a:cs typeface="+mn-cs"/>
                <a:sym typeface="Helvetica-Bold" charset="0"/>
              </a:rPr>
              <a:t>เป้าหมายของ</a:t>
            </a:r>
            <a:endParaRPr lang="th-TH" sz="5400" b="1" dirty="0">
              <a:solidFill>
                <a:srgbClr val="002060"/>
              </a:solidFill>
              <a:latin typeface="Trebuchet MS" pitchFamily="34" charset="0"/>
              <a:cs typeface="+mn-cs"/>
              <a:sym typeface="Trebuchet MS" pitchFamily="34" charset="0"/>
            </a:endParaRP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srgbClr val="002060"/>
                </a:solidFill>
                <a:latin typeface="Helvetica-Bold" charset="0"/>
                <a:cs typeface="+mn-cs"/>
                <a:sym typeface="Helvetica-Bold" charset="0"/>
              </a:rPr>
              <a:t>กระทรวง10 สาขา</a:t>
            </a:r>
            <a:endParaRPr lang="th-TH" sz="1800" dirty="0">
              <a:solidFill>
                <a:srgbClr val="002060"/>
              </a:solidFill>
              <a:latin typeface="Helvetica" charset="0"/>
              <a:cs typeface="+mn-cs"/>
              <a:sym typeface="Helvetica" charset="0"/>
            </a:endParaRPr>
          </a:p>
        </p:txBody>
      </p:sp>
      <p:sp>
        <p:nvSpPr>
          <p:cNvPr id="25627" name="AutoShape 90"/>
          <p:cNvSpPr>
            <a:spLocks/>
          </p:cNvSpPr>
          <p:nvPr/>
        </p:nvSpPr>
        <p:spPr bwMode="auto">
          <a:xfrm>
            <a:off x="2214563" y="1643063"/>
            <a:ext cx="857250" cy="48418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AF297"/>
          </a:solidFill>
          <a:ln w="25400">
            <a:solidFill>
              <a:srgbClr val="394B92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hangingPunct="0"/>
            <a:endParaRPr lang="th-TH" sz="1800" b="1">
              <a:solidFill>
                <a:srgbClr val="FFFFFF"/>
              </a:solidFill>
              <a:latin typeface="Helvetica" pitchFamily="34" charset="0"/>
              <a:cs typeface="Browallia New" pitchFamily="34" charset="-34"/>
              <a:sym typeface="Helvetica" pitchFamily="34" charset="0"/>
            </a:endParaRPr>
          </a:p>
        </p:txBody>
      </p:sp>
      <p:sp>
        <p:nvSpPr>
          <p:cNvPr id="25628" name="AutoShape 91"/>
          <p:cNvSpPr>
            <a:spLocks/>
          </p:cNvSpPr>
          <p:nvPr/>
        </p:nvSpPr>
        <p:spPr bwMode="auto">
          <a:xfrm>
            <a:off x="1143000" y="4240213"/>
            <a:ext cx="285750" cy="4032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D79CA"/>
          </a:solidFill>
          <a:ln w="25400">
            <a:solidFill>
              <a:srgbClr val="394B92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hangingPunct="0"/>
            <a:endParaRPr lang="th-TH" sz="1800" b="1">
              <a:solidFill>
                <a:srgbClr val="FFFFFF"/>
              </a:solidFill>
              <a:latin typeface="Helvetica" pitchFamily="34" charset="0"/>
              <a:cs typeface="Browallia New" pitchFamily="34" charset="-34"/>
              <a:sym typeface="Helvetica" pitchFamily="34" charset="0"/>
            </a:endParaRPr>
          </a:p>
        </p:txBody>
      </p:sp>
      <p:sp>
        <p:nvSpPr>
          <p:cNvPr id="25629" name="AutoShape 92"/>
          <p:cNvSpPr>
            <a:spLocks/>
          </p:cNvSpPr>
          <p:nvPr/>
        </p:nvSpPr>
        <p:spPr bwMode="auto">
          <a:xfrm>
            <a:off x="1071563" y="5811838"/>
            <a:ext cx="285750" cy="4032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 w="25400">
            <a:solidFill>
              <a:srgbClr val="394B92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hangingPunct="0"/>
            <a:endParaRPr lang="th-TH" sz="1800" b="1">
              <a:solidFill>
                <a:srgbClr val="FFFFFF"/>
              </a:solidFill>
              <a:latin typeface="Helvetica" pitchFamily="34" charset="0"/>
              <a:cs typeface="Browallia New" pitchFamily="34" charset="-34"/>
              <a:sym typeface="Helvetic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กระดาษ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tint val="100000"/>
                <a:shade val="42000"/>
                <a:hueMod val="100000"/>
                <a:satMod val="100000"/>
              </a:schemeClr>
              <a:schemeClr val="phClr">
                <a:tint val="4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ap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งานนำเสนอทั่วไป</Template>
  <TotalTime>2</TotalTime>
  <Words>2074</Words>
  <Application>Microsoft Office PowerPoint</Application>
  <PresentationFormat>นำเสนอทางหน้าจอ (4:3)</PresentationFormat>
  <Paragraphs>893</Paragraphs>
  <Slides>35</Slides>
  <Notes>3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21</vt:i4>
      </vt:variant>
      <vt:variant>
        <vt:lpstr>แม่แบบการออกแบบ</vt:lpstr>
      </vt:variant>
      <vt:variant>
        <vt:i4>6</vt:i4>
      </vt:variant>
      <vt:variant>
        <vt:lpstr>ชื่อเรื่องภาพนิ่ง</vt:lpstr>
      </vt:variant>
      <vt:variant>
        <vt:i4>35</vt:i4>
      </vt:variant>
    </vt:vector>
  </HeadingPairs>
  <TitlesOfParts>
    <vt:vector size="62" baseType="lpstr">
      <vt:lpstr>Arial</vt:lpstr>
      <vt:lpstr>Angsana New</vt:lpstr>
      <vt:lpstr>Constantia</vt:lpstr>
      <vt:lpstr>Wingdings 2</vt:lpstr>
      <vt:lpstr>Calibri</vt:lpstr>
      <vt:lpstr>Cordia New</vt:lpstr>
      <vt:lpstr>AngsanaUPC</vt:lpstr>
      <vt:lpstr>Tahoma</vt:lpstr>
      <vt:lpstr>TH SarabunPSK</vt:lpstr>
      <vt:lpstr>Browallia New</vt:lpstr>
      <vt:lpstr>Corbel</vt:lpstr>
      <vt:lpstr>DilleniaUPC</vt:lpstr>
      <vt:lpstr>Helvetica</vt:lpstr>
      <vt:lpstr>Trebuchet MS</vt:lpstr>
      <vt:lpstr>Helvetica-Bold</vt:lpstr>
      <vt:lpstr>MS PGothic</vt:lpstr>
      <vt:lpstr>HG明朝E</vt:lpstr>
      <vt:lpstr>TH SarabunIT๙</vt:lpstr>
      <vt:lpstr>Helvetica Light</vt:lpstr>
      <vt:lpstr>Lucida Sans Unicode</vt:lpstr>
      <vt:lpstr>SimSun</vt:lpstr>
      <vt:lpstr>กระดาษ</vt:lpstr>
      <vt:lpstr>กระดาษ</vt:lpstr>
      <vt:lpstr>กระดาษ</vt:lpstr>
      <vt:lpstr>กระดาษ</vt:lpstr>
      <vt:lpstr>กระดาษ</vt:lpstr>
      <vt:lpstr>กระดาษ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/>
  <cp:keywords/>
  <cp:lastModifiedBy/>
  <cp:revision>3</cp:revision>
  <dcterms:created xsi:type="dcterms:W3CDTF">2014-11-10T17:01:14Z</dcterms:created>
  <dcterms:modified xsi:type="dcterms:W3CDTF">2015-10-07T08:41:38Z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TC101079719990</vt:lpwstr>
  </property>
</Properties>
</file>