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1"/>
  </p:handout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3" r:id="rId2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87346B-4267-41C2-822D-E090B7E291AE}" type="doc">
      <dgm:prSet loTypeId="urn:microsoft.com/office/officeart/2008/layout/VerticalCurvedList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E7EAAD9-B2CE-485F-AE06-BE21390BE269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รู้เท่ากัน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5E31365C-07B5-4D0D-BCA6-BD1572C966C5}" type="parTrans" cxnId="{40D8FA4C-529F-403F-888E-D7222DC19DB3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21331E29-DAB8-4191-A334-244074852F2F}" type="sibTrans" cxnId="{40D8FA4C-529F-403F-888E-D7222DC19DB3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0A280136-FA4D-4C51-ADC3-893A1B708017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รู้เหมือนกัน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22BD9698-524F-4A04-8100-544C1EE7C901}" type="parTrans" cxnId="{592A5017-1C48-4C6E-99AC-91652335DB00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A0CEC5C2-A73F-4171-8FA6-F53CE64E0F38}" type="sibTrans" cxnId="{592A5017-1C48-4C6E-99AC-91652335DB00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C309A54A-B989-4F38-8F2C-26D4D72BF53C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รู้เวลาเดียวกันหรือใกล้เคียงกัน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1599DF5D-9A48-4C6E-8FF2-92F447B42171}" type="parTrans" cxnId="{248AB7D6-A782-4686-8BC6-2E4432648482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981CB955-71FB-405E-A6C2-CB6FAD76E288}" type="sibTrans" cxnId="{248AB7D6-A782-4686-8BC6-2E4432648482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7D94D2B6-4CBA-4A7B-A7F1-F768899AFC50}" type="pres">
      <dgm:prSet presAssocID="{0787346B-4267-41C2-822D-E090B7E291A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A07D113D-58BE-4F77-91D6-C0C9DD6D9C6F}" type="pres">
      <dgm:prSet presAssocID="{0787346B-4267-41C2-822D-E090B7E291AE}" presName="Name1" presStyleCnt="0"/>
      <dgm:spPr/>
      <dgm:t>
        <a:bodyPr/>
        <a:lstStyle/>
        <a:p>
          <a:endParaRPr lang="th-TH"/>
        </a:p>
      </dgm:t>
    </dgm:pt>
    <dgm:pt modelId="{6C2B7E0B-BA37-4600-8272-2040D37707EA}" type="pres">
      <dgm:prSet presAssocID="{0787346B-4267-41C2-822D-E090B7E291AE}" presName="cycle" presStyleCnt="0"/>
      <dgm:spPr/>
      <dgm:t>
        <a:bodyPr/>
        <a:lstStyle/>
        <a:p>
          <a:endParaRPr lang="th-TH"/>
        </a:p>
      </dgm:t>
    </dgm:pt>
    <dgm:pt modelId="{3EEE599D-162D-4957-A39A-E75AB9754D71}" type="pres">
      <dgm:prSet presAssocID="{0787346B-4267-41C2-822D-E090B7E291AE}" presName="srcNode" presStyleLbl="node1" presStyleIdx="0" presStyleCnt="3"/>
      <dgm:spPr/>
      <dgm:t>
        <a:bodyPr/>
        <a:lstStyle/>
        <a:p>
          <a:endParaRPr lang="th-TH"/>
        </a:p>
      </dgm:t>
    </dgm:pt>
    <dgm:pt modelId="{B27266DC-55F3-489B-865C-75F4AD634EA9}" type="pres">
      <dgm:prSet presAssocID="{0787346B-4267-41C2-822D-E090B7E291AE}" presName="conn" presStyleLbl="parChTrans1D2" presStyleIdx="0" presStyleCnt="1"/>
      <dgm:spPr/>
      <dgm:t>
        <a:bodyPr/>
        <a:lstStyle/>
        <a:p>
          <a:endParaRPr lang="th-TH"/>
        </a:p>
      </dgm:t>
    </dgm:pt>
    <dgm:pt modelId="{7A09CCB3-A251-461D-9B9D-14EF94CB5D6C}" type="pres">
      <dgm:prSet presAssocID="{0787346B-4267-41C2-822D-E090B7E291AE}" presName="extraNode" presStyleLbl="node1" presStyleIdx="0" presStyleCnt="3"/>
      <dgm:spPr/>
      <dgm:t>
        <a:bodyPr/>
        <a:lstStyle/>
        <a:p>
          <a:endParaRPr lang="th-TH"/>
        </a:p>
      </dgm:t>
    </dgm:pt>
    <dgm:pt modelId="{0DD77E34-2B75-4492-A5E7-8BDA784719EE}" type="pres">
      <dgm:prSet presAssocID="{0787346B-4267-41C2-822D-E090B7E291AE}" presName="dstNode" presStyleLbl="node1" presStyleIdx="0" presStyleCnt="3"/>
      <dgm:spPr/>
      <dgm:t>
        <a:bodyPr/>
        <a:lstStyle/>
        <a:p>
          <a:endParaRPr lang="th-TH"/>
        </a:p>
      </dgm:t>
    </dgm:pt>
    <dgm:pt modelId="{64340448-FA28-48DB-AE85-95C406C50223}" type="pres">
      <dgm:prSet presAssocID="{EE7EAAD9-B2CE-485F-AE06-BE21390BE26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89C76A-3F12-4676-BB06-7E8BFC9C3F89}" type="pres">
      <dgm:prSet presAssocID="{EE7EAAD9-B2CE-485F-AE06-BE21390BE269}" presName="accent_1" presStyleCnt="0"/>
      <dgm:spPr/>
      <dgm:t>
        <a:bodyPr/>
        <a:lstStyle/>
        <a:p>
          <a:endParaRPr lang="th-TH"/>
        </a:p>
      </dgm:t>
    </dgm:pt>
    <dgm:pt modelId="{53F6E84E-BC7F-463F-BE18-94F41D0B6C1A}" type="pres">
      <dgm:prSet presAssocID="{EE7EAAD9-B2CE-485F-AE06-BE21390BE269}" presName="accentRepeatNode" presStyleLbl="solidFgAcc1" presStyleIdx="0" presStyleCnt="3"/>
      <dgm:spPr/>
      <dgm:t>
        <a:bodyPr/>
        <a:lstStyle/>
        <a:p>
          <a:endParaRPr lang="th-TH"/>
        </a:p>
      </dgm:t>
    </dgm:pt>
    <dgm:pt modelId="{2789A82F-6118-4401-BDCD-5E98B7573C66}" type="pres">
      <dgm:prSet presAssocID="{0A280136-FA4D-4C51-ADC3-893A1B708017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0A6246F-E0FE-4682-867D-968E9B0DBEAB}" type="pres">
      <dgm:prSet presAssocID="{0A280136-FA4D-4C51-ADC3-893A1B708017}" presName="accent_2" presStyleCnt="0"/>
      <dgm:spPr/>
      <dgm:t>
        <a:bodyPr/>
        <a:lstStyle/>
        <a:p>
          <a:endParaRPr lang="th-TH"/>
        </a:p>
      </dgm:t>
    </dgm:pt>
    <dgm:pt modelId="{9483CC95-3DDF-4D3E-83ED-D82210A244A1}" type="pres">
      <dgm:prSet presAssocID="{0A280136-FA4D-4C51-ADC3-893A1B708017}" presName="accentRepeatNode" presStyleLbl="solidFgAcc1" presStyleIdx="1" presStyleCnt="3"/>
      <dgm:spPr/>
      <dgm:t>
        <a:bodyPr/>
        <a:lstStyle/>
        <a:p>
          <a:endParaRPr lang="th-TH"/>
        </a:p>
      </dgm:t>
    </dgm:pt>
    <dgm:pt modelId="{1A5E12BB-90C9-483D-A41B-832CA16D654B}" type="pres">
      <dgm:prSet presAssocID="{C309A54A-B989-4F38-8F2C-26D4D72BF53C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E688C9-17FE-4F5D-80A6-F458DE3518B7}" type="pres">
      <dgm:prSet presAssocID="{C309A54A-B989-4F38-8F2C-26D4D72BF53C}" presName="accent_3" presStyleCnt="0"/>
      <dgm:spPr/>
      <dgm:t>
        <a:bodyPr/>
        <a:lstStyle/>
        <a:p>
          <a:endParaRPr lang="th-TH"/>
        </a:p>
      </dgm:t>
    </dgm:pt>
    <dgm:pt modelId="{D5AE6C13-F398-4BFF-94CE-B0F146CBEB96}" type="pres">
      <dgm:prSet presAssocID="{C309A54A-B989-4F38-8F2C-26D4D72BF53C}" presName="accentRepeatNode" presStyleLbl="solidFgAcc1" presStyleIdx="2" presStyleCnt="3"/>
      <dgm:spPr/>
      <dgm:t>
        <a:bodyPr/>
        <a:lstStyle/>
        <a:p>
          <a:endParaRPr lang="th-TH"/>
        </a:p>
      </dgm:t>
    </dgm:pt>
  </dgm:ptLst>
  <dgm:cxnLst>
    <dgm:cxn modelId="{7634E26D-968C-4D1D-BB9C-C8451E91B88B}" type="presOf" srcId="{EE7EAAD9-B2CE-485F-AE06-BE21390BE269}" destId="{64340448-FA28-48DB-AE85-95C406C50223}" srcOrd="0" destOrd="0" presId="urn:microsoft.com/office/officeart/2008/layout/VerticalCurvedList"/>
    <dgm:cxn modelId="{4706E2D4-E06E-4901-9ADD-D7929D3CA84A}" type="presOf" srcId="{0A280136-FA4D-4C51-ADC3-893A1B708017}" destId="{2789A82F-6118-4401-BDCD-5E98B7573C66}" srcOrd="0" destOrd="0" presId="urn:microsoft.com/office/officeart/2008/layout/VerticalCurvedList"/>
    <dgm:cxn modelId="{13022DA9-9132-4B4B-8A24-C305FF654392}" type="presOf" srcId="{C309A54A-B989-4F38-8F2C-26D4D72BF53C}" destId="{1A5E12BB-90C9-483D-A41B-832CA16D654B}" srcOrd="0" destOrd="0" presId="urn:microsoft.com/office/officeart/2008/layout/VerticalCurvedList"/>
    <dgm:cxn modelId="{175D2B74-0067-4416-833A-9FCF29BCDEBA}" type="presOf" srcId="{21331E29-DAB8-4191-A334-244074852F2F}" destId="{B27266DC-55F3-489B-865C-75F4AD634EA9}" srcOrd="0" destOrd="0" presId="urn:microsoft.com/office/officeart/2008/layout/VerticalCurvedList"/>
    <dgm:cxn modelId="{248AB7D6-A782-4686-8BC6-2E4432648482}" srcId="{0787346B-4267-41C2-822D-E090B7E291AE}" destId="{C309A54A-B989-4F38-8F2C-26D4D72BF53C}" srcOrd="2" destOrd="0" parTransId="{1599DF5D-9A48-4C6E-8FF2-92F447B42171}" sibTransId="{981CB955-71FB-405E-A6C2-CB6FAD76E288}"/>
    <dgm:cxn modelId="{40D8FA4C-529F-403F-888E-D7222DC19DB3}" srcId="{0787346B-4267-41C2-822D-E090B7E291AE}" destId="{EE7EAAD9-B2CE-485F-AE06-BE21390BE269}" srcOrd="0" destOrd="0" parTransId="{5E31365C-07B5-4D0D-BCA6-BD1572C966C5}" sibTransId="{21331E29-DAB8-4191-A334-244074852F2F}"/>
    <dgm:cxn modelId="{592A5017-1C48-4C6E-99AC-91652335DB00}" srcId="{0787346B-4267-41C2-822D-E090B7E291AE}" destId="{0A280136-FA4D-4C51-ADC3-893A1B708017}" srcOrd="1" destOrd="0" parTransId="{22BD9698-524F-4A04-8100-544C1EE7C901}" sibTransId="{A0CEC5C2-A73F-4171-8FA6-F53CE64E0F38}"/>
    <dgm:cxn modelId="{6D29AD9A-172E-4FC6-AC11-4D46AC16F6A8}" type="presOf" srcId="{0787346B-4267-41C2-822D-E090B7E291AE}" destId="{7D94D2B6-4CBA-4A7B-A7F1-F768899AFC50}" srcOrd="0" destOrd="0" presId="urn:microsoft.com/office/officeart/2008/layout/VerticalCurvedList"/>
    <dgm:cxn modelId="{FA68F9EA-D917-4711-B748-8D012E7C0719}" type="presParOf" srcId="{7D94D2B6-4CBA-4A7B-A7F1-F768899AFC50}" destId="{A07D113D-58BE-4F77-91D6-C0C9DD6D9C6F}" srcOrd="0" destOrd="0" presId="urn:microsoft.com/office/officeart/2008/layout/VerticalCurvedList"/>
    <dgm:cxn modelId="{70E0A411-29B5-470D-9DC3-C9123A0FCF38}" type="presParOf" srcId="{A07D113D-58BE-4F77-91D6-C0C9DD6D9C6F}" destId="{6C2B7E0B-BA37-4600-8272-2040D37707EA}" srcOrd="0" destOrd="0" presId="urn:microsoft.com/office/officeart/2008/layout/VerticalCurvedList"/>
    <dgm:cxn modelId="{6F97B4A4-D7B3-4E42-B8F4-8E879701B6C3}" type="presParOf" srcId="{6C2B7E0B-BA37-4600-8272-2040D37707EA}" destId="{3EEE599D-162D-4957-A39A-E75AB9754D71}" srcOrd="0" destOrd="0" presId="urn:microsoft.com/office/officeart/2008/layout/VerticalCurvedList"/>
    <dgm:cxn modelId="{06CB7AF7-5323-48A5-8BFA-FE78A7962514}" type="presParOf" srcId="{6C2B7E0B-BA37-4600-8272-2040D37707EA}" destId="{B27266DC-55F3-489B-865C-75F4AD634EA9}" srcOrd="1" destOrd="0" presId="urn:microsoft.com/office/officeart/2008/layout/VerticalCurvedList"/>
    <dgm:cxn modelId="{284000B1-6907-4448-B32D-DADD26FB89A6}" type="presParOf" srcId="{6C2B7E0B-BA37-4600-8272-2040D37707EA}" destId="{7A09CCB3-A251-461D-9B9D-14EF94CB5D6C}" srcOrd="2" destOrd="0" presId="urn:microsoft.com/office/officeart/2008/layout/VerticalCurvedList"/>
    <dgm:cxn modelId="{BF238628-97D6-4F3E-94F4-B08762C5DF5E}" type="presParOf" srcId="{6C2B7E0B-BA37-4600-8272-2040D37707EA}" destId="{0DD77E34-2B75-4492-A5E7-8BDA784719EE}" srcOrd="3" destOrd="0" presId="urn:microsoft.com/office/officeart/2008/layout/VerticalCurvedList"/>
    <dgm:cxn modelId="{46333B22-59F1-4155-B5A5-CE3927740E12}" type="presParOf" srcId="{A07D113D-58BE-4F77-91D6-C0C9DD6D9C6F}" destId="{64340448-FA28-48DB-AE85-95C406C50223}" srcOrd="1" destOrd="0" presId="urn:microsoft.com/office/officeart/2008/layout/VerticalCurvedList"/>
    <dgm:cxn modelId="{3B7D0D7F-F002-4521-AB26-1B978021615E}" type="presParOf" srcId="{A07D113D-58BE-4F77-91D6-C0C9DD6D9C6F}" destId="{6E89C76A-3F12-4676-BB06-7E8BFC9C3F89}" srcOrd="2" destOrd="0" presId="urn:microsoft.com/office/officeart/2008/layout/VerticalCurvedList"/>
    <dgm:cxn modelId="{3B1ABADF-9F0E-48E9-84E8-AF65F049AB53}" type="presParOf" srcId="{6E89C76A-3F12-4676-BB06-7E8BFC9C3F89}" destId="{53F6E84E-BC7F-463F-BE18-94F41D0B6C1A}" srcOrd="0" destOrd="0" presId="urn:microsoft.com/office/officeart/2008/layout/VerticalCurvedList"/>
    <dgm:cxn modelId="{673E179A-A784-420A-B296-51AFAFC932C7}" type="presParOf" srcId="{A07D113D-58BE-4F77-91D6-C0C9DD6D9C6F}" destId="{2789A82F-6118-4401-BDCD-5E98B7573C66}" srcOrd="3" destOrd="0" presId="urn:microsoft.com/office/officeart/2008/layout/VerticalCurvedList"/>
    <dgm:cxn modelId="{1FEB1F14-C63F-4431-8B22-09849D870184}" type="presParOf" srcId="{A07D113D-58BE-4F77-91D6-C0C9DD6D9C6F}" destId="{B0A6246F-E0FE-4682-867D-968E9B0DBEAB}" srcOrd="4" destOrd="0" presId="urn:microsoft.com/office/officeart/2008/layout/VerticalCurvedList"/>
    <dgm:cxn modelId="{5DEB070A-56F3-4BE6-B4A2-420FDA243340}" type="presParOf" srcId="{B0A6246F-E0FE-4682-867D-968E9B0DBEAB}" destId="{9483CC95-3DDF-4D3E-83ED-D82210A244A1}" srcOrd="0" destOrd="0" presId="urn:microsoft.com/office/officeart/2008/layout/VerticalCurvedList"/>
    <dgm:cxn modelId="{4E696C55-9604-4749-AE9F-91E9D75BD3A6}" type="presParOf" srcId="{A07D113D-58BE-4F77-91D6-C0C9DD6D9C6F}" destId="{1A5E12BB-90C9-483D-A41B-832CA16D654B}" srcOrd="5" destOrd="0" presId="urn:microsoft.com/office/officeart/2008/layout/VerticalCurvedList"/>
    <dgm:cxn modelId="{BDB69799-27CE-4539-B209-C12D03AB6F60}" type="presParOf" srcId="{A07D113D-58BE-4F77-91D6-C0C9DD6D9C6F}" destId="{02E688C9-17FE-4F5D-80A6-F458DE3518B7}" srcOrd="6" destOrd="0" presId="urn:microsoft.com/office/officeart/2008/layout/VerticalCurvedList"/>
    <dgm:cxn modelId="{DCE4DC58-2933-4814-9A9A-47064CE09B9A}" type="presParOf" srcId="{02E688C9-17FE-4F5D-80A6-F458DE3518B7}" destId="{D5AE6C13-F398-4BFF-94CE-B0F146CBEB9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87346B-4267-41C2-822D-E090B7E291AE}" type="doc">
      <dgm:prSet loTypeId="urn:microsoft.com/office/officeart/2008/layout/VerticalCurvedList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EE7EAAD9-B2CE-485F-AE06-BE21390BE269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คิดเหมือนกัน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5E31365C-07B5-4D0D-BCA6-BD1572C966C5}" type="parTrans" cxnId="{40D8FA4C-529F-403F-888E-D7222DC19DB3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21331E29-DAB8-4191-A334-244074852F2F}" type="sibTrans" cxnId="{40D8FA4C-529F-403F-888E-D7222DC19DB3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0A280136-FA4D-4C51-ADC3-893A1B708017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ทำเหมือนกัน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22BD9698-524F-4A04-8100-544C1EE7C901}" type="parTrans" cxnId="{592A5017-1C48-4C6E-99AC-91652335DB00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A0CEC5C2-A73F-4171-8FA6-F53CE64E0F38}" type="sibTrans" cxnId="{592A5017-1C48-4C6E-99AC-91652335DB00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C309A54A-B989-4F38-8F2C-26D4D72BF53C}">
      <dgm:prSet phldrT="[ข้อความ]" custT="1"/>
      <dgm:spPr/>
      <dgm:t>
        <a:bodyPr/>
        <a:lstStyle/>
        <a:p>
          <a:r>
            <a:rPr lang="th-TH" sz="5400" b="1" dirty="0" smtClean="0">
              <a:latin typeface="TH SarabunPSK" pitchFamily="34" charset="-34"/>
              <a:cs typeface="TH SarabunPSK" pitchFamily="34" charset="-34"/>
            </a:rPr>
            <a:t>พูดเหมือนกัน</a:t>
          </a:r>
          <a:endParaRPr lang="th-TH" sz="5400" b="1" dirty="0">
            <a:latin typeface="TH SarabunPSK" pitchFamily="34" charset="-34"/>
            <a:cs typeface="TH SarabunPSK" pitchFamily="34" charset="-34"/>
          </a:endParaRPr>
        </a:p>
      </dgm:t>
    </dgm:pt>
    <dgm:pt modelId="{1599DF5D-9A48-4C6E-8FF2-92F447B42171}" type="parTrans" cxnId="{248AB7D6-A782-4686-8BC6-2E4432648482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981CB955-71FB-405E-A6C2-CB6FAD76E288}" type="sibTrans" cxnId="{248AB7D6-A782-4686-8BC6-2E4432648482}">
      <dgm:prSet/>
      <dgm:spPr/>
      <dgm:t>
        <a:bodyPr/>
        <a:lstStyle/>
        <a:p>
          <a:endParaRPr lang="th-TH" sz="2000" b="1">
            <a:latin typeface="TH SarabunPSK" pitchFamily="34" charset="-34"/>
            <a:cs typeface="TH SarabunPSK" pitchFamily="34" charset="-34"/>
          </a:endParaRPr>
        </a:p>
      </dgm:t>
    </dgm:pt>
    <dgm:pt modelId="{7D94D2B6-4CBA-4A7B-A7F1-F768899AFC50}" type="pres">
      <dgm:prSet presAssocID="{0787346B-4267-41C2-822D-E090B7E291A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A07D113D-58BE-4F77-91D6-C0C9DD6D9C6F}" type="pres">
      <dgm:prSet presAssocID="{0787346B-4267-41C2-822D-E090B7E291AE}" presName="Name1" presStyleCnt="0"/>
      <dgm:spPr/>
      <dgm:t>
        <a:bodyPr/>
        <a:lstStyle/>
        <a:p>
          <a:endParaRPr lang="th-TH"/>
        </a:p>
      </dgm:t>
    </dgm:pt>
    <dgm:pt modelId="{6C2B7E0B-BA37-4600-8272-2040D37707EA}" type="pres">
      <dgm:prSet presAssocID="{0787346B-4267-41C2-822D-E090B7E291AE}" presName="cycle" presStyleCnt="0"/>
      <dgm:spPr/>
      <dgm:t>
        <a:bodyPr/>
        <a:lstStyle/>
        <a:p>
          <a:endParaRPr lang="th-TH"/>
        </a:p>
      </dgm:t>
    </dgm:pt>
    <dgm:pt modelId="{3EEE599D-162D-4957-A39A-E75AB9754D71}" type="pres">
      <dgm:prSet presAssocID="{0787346B-4267-41C2-822D-E090B7E291AE}" presName="srcNode" presStyleLbl="node1" presStyleIdx="0" presStyleCnt="3"/>
      <dgm:spPr/>
      <dgm:t>
        <a:bodyPr/>
        <a:lstStyle/>
        <a:p>
          <a:endParaRPr lang="th-TH"/>
        </a:p>
      </dgm:t>
    </dgm:pt>
    <dgm:pt modelId="{B27266DC-55F3-489B-865C-75F4AD634EA9}" type="pres">
      <dgm:prSet presAssocID="{0787346B-4267-41C2-822D-E090B7E291AE}" presName="conn" presStyleLbl="parChTrans1D2" presStyleIdx="0" presStyleCnt="1"/>
      <dgm:spPr/>
      <dgm:t>
        <a:bodyPr/>
        <a:lstStyle/>
        <a:p>
          <a:endParaRPr lang="th-TH"/>
        </a:p>
      </dgm:t>
    </dgm:pt>
    <dgm:pt modelId="{7A09CCB3-A251-461D-9B9D-14EF94CB5D6C}" type="pres">
      <dgm:prSet presAssocID="{0787346B-4267-41C2-822D-E090B7E291AE}" presName="extraNode" presStyleLbl="node1" presStyleIdx="0" presStyleCnt="3"/>
      <dgm:spPr/>
      <dgm:t>
        <a:bodyPr/>
        <a:lstStyle/>
        <a:p>
          <a:endParaRPr lang="th-TH"/>
        </a:p>
      </dgm:t>
    </dgm:pt>
    <dgm:pt modelId="{0DD77E34-2B75-4492-A5E7-8BDA784719EE}" type="pres">
      <dgm:prSet presAssocID="{0787346B-4267-41C2-822D-E090B7E291AE}" presName="dstNode" presStyleLbl="node1" presStyleIdx="0" presStyleCnt="3"/>
      <dgm:spPr/>
      <dgm:t>
        <a:bodyPr/>
        <a:lstStyle/>
        <a:p>
          <a:endParaRPr lang="th-TH"/>
        </a:p>
      </dgm:t>
    </dgm:pt>
    <dgm:pt modelId="{64340448-FA28-48DB-AE85-95C406C50223}" type="pres">
      <dgm:prSet presAssocID="{EE7EAAD9-B2CE-485F-AE06-BE21390BE26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89C76A-3F12-4676-BB06-7E8BFC9C3F89}" type="pres">
      <dgm:prSet presAssocID="{EE7EAAD9-B2CE-485F-AE06-BE21390BE269}" presName="accent_1" presStyleCnt="0"/>
      <dgm:spPr/>
      <dgm:t>
        <a:bodyPr/>
        <a:lstStyle/>
        <a:p>
          <a:endParaRPr lang="th-TH"/>
        </a:p>
      </dgm:t>
    </dgm:pt>
    <dgm:pt modelId="{53F6E84E-BC7F-463F-BE18-94F41D0B6C1A}" type="pres">
      <dgm:prSet presAssocID="{EE7EAAD9-B2CE-485F-AE06-BE21390BE269}" presName="accentRepeatNode" presStyleLbl="solidFgAcc1" presStyleIdx="0" presStyleCnt="3"/>
      <dgm:spPr/>
      <dgm:t>
        <a:bodyPr/>
        <a:lstStyle/>
        <a:p>
          <a:endParaRPr lang="th-TH"/>
        </a:p>
      </dgm:t>
    </dgm:pt>
    <dgm:pt modelId="{2789A82F-6118-4401-BDCD-5E98B7573C66}" type="pres">
      <dgm:prSet presAssocID="{0A280136-FA4D-4C51-ADC3-893A1B708017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0A6246F-E0FE-4682-867D-968E9B0DBEAB}" type="pres">
      <dgm:prSet presAssocID="{0A280136-FA4D-4C51-ADC3-893A1B708017}" presName="accent_2" presStyleCnt="0"/>
      <dgm:spPr/>
      <dgm:t>
        <a:bodyPr/>
        <a:lstStyle/>
        <a:p>
          <a:endParaRPr lang="th-TH"/>
        </a:p>
      </dgm:t>
    </dgm:pt>
    <dgm:pt modelId="{9483CC95-3DDF-4D3E-83ED-D82210A244A1}" type="pres">
      <dgm:prSet presAssocID="{0A280136-FA4D-4C51-ADC3-893A1B708017}" presName="accentRepeatNode" presStyleLbl="solidFgAcc1" presStyleIdx="1" presStyleCnt="3"/>
      <dgm:spPr/>
      <dgm:t>
        <a:bodyPr/>
        <a:lstStyle/>
        <a:p>
          <a:endParaRPr lang="th-TH"/>
        </a:p>
      </dgm:t>
    </dgm:pt>
    <dgm:pt modelId="{1A5E12BB-90C9-483D-A41B-832CA16D654B}" type="pres">
      <dgm:prSet presAssocID="{C309A54A-B989-4F38-8F2C-26D4D72BF53C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E688C9-17FE-4F5D-80A6-F458DE3518B7}" type="pres">
      <dgm:prSet presAssocID="{C309A54A-B989-4F38-8F2C-26D4D72BF53C}" presName="accent_3" presStyleCnt="0"/>
      <dgm:spPr/>
      <dgm:t>
        <a:bodyPr/>
        <a:lstStyle/>
        <a:p>
          <a:endParaRPr lang="th-TH"/>
        </a:p>
      </dgm:t>
    </dgm:pt>
    <dgm:pt modelId="{D5AE6C13-F398-4BFF-94CE-B0F146CBEB96}" type="pres">
      <dgm:prSet presAssocID="{C309A54A-B989-4F38-8F2C-26D4D72BF53C}" presName="accentRepeatNode" presStyleLbl="solidFgAcc1" presStyleIdx="2" presStyleCnt="3"/>
      <dgm:spPr/>
      <dgm:t>
        <a:bodyPr/>
        <a:lstStyle/>
        <a:p>
          <a:endParaRPr lang="th-TH"/>
        </a:p>
      </dgm:t>
    </dgm:pt>
  </dgm:ptLst>
  <dgm:cxnLst>
    <dgm:cxn modelId="{592A5017-1C48-4C6E-99AC-91652335DB00}" srcId="{0787346B-4267-41C2-822D-E090B7E291AE}" destId="{0A280136-FA4D-4C51-ADC3-893A1B708017}" srcOrd="1" destOrd="0" parTransId="{22BD9698-524F-4A04-8100-544C1EE7C901}" sibTransId="{A0CEC5C2-A73F-4171-8FA6-F53CE64E0F38}"/>
    <dgm:cxn modelId="{E7184EC5-2CA2-48F9-ABF2-0FC128F23058}" type="presOf" srcId="{0787346B-4267-41C2-822D-E090B7E291AE}" destId="{7D94D2B6-4CBA-4A7B-A7F1-F768899AFC50}" srcOrd="0" destOrd="0" presId="urn:microsoft.com/office/officeart/2008/layout/VerticalCurvedList"/>
    <dgm:cxn modelId="{40D8FA4C-529F-403F-888E-D7222DC19DB3}" srcId="{0787346B-4267-41C2-822D-E090B7E291AE}" destId="{EE7EAAD9-B2CE-485F-AE06-BE21390BE269}" srcOrd="0" destOrd="0" parTransId="{5E31365C-07B5-4D0D-BCA6-BD1572C966C5}" sibTransId="{21331E29-DAB8-4191-A334-244074852F2F}"/>
    <dgm:cxn modelId="{248AB7D6-A782-4686-8BC6-2E4432648482}" srcId="{0787346B-4267-41C2-822D-E090B7E291AE}" destId="{C309A54A-B989-4F38-8F2C-26D4D72BF53C}" srcOrd="2" destOrd="0" parTransId="{1599DF5D-9A48-4C6E-8FF2-92F447B42171}" sibTransId="{981CB955-71FB-405E-A6C2-CB6FAD76E288}"/>
    <dgm:cxn modelId="{D8627052-66AB-4A37-AEC2-FE86FAE7BA5A}" type="presOf" srcId="{EE7EAAD9-B2CE-485F-AE06-BE21390BE269}" destId="{64340448-FA28-48DB-AE85-95C406C50223}" srcOrd="0" destOrd="0" presId="urn:microsoft.com/office/officeart/2008/layout/VerticalCurvedList"/>
    <dgm:cxn modelId="{4DFE4519-5D38-402D-A14F-63DEDE602515}" type="presOf" srcId="{21331E29-DAB8-4191-A334-244074852F2F}" destId="{B27266DC-55F3-489B-865C-75F4AD634EA9}" srcOrd="0" destOrd="0" presId="urn:microsoft.com/office/officeart/2008/layout/VerticalCurvedList"/>
    <dgm:cxn modelId="{96DE53AA-DD70-4820-8ED0-7D97BFEA3663}" type="presOf" srcId="{0A280136-FA4D-4C51-ADC3-893A1B708017}" destId="{2789A82F-6118-4401-BDCD-5E98B7573C66}" srcOrd="0" destOrd="0" presId="urn:microsoft.com/office/officeart/2008/layout/VerticalCurvedList"/>
    <dgm:cxn modelId="{DD3B803F-8236-4A50-B778-344635879548}" type="presOf" srcId="{C309A54A-B989-4F38-8F2C-26D4D72BF53C}" destId="{1A5E12BB-90C9-483D-A41B-832CA16D654B}" srcOrd="0" destOrd="0" presId="urn:microsoft.com/office/officeart/2008/layout/VerticalCurvedList"/>
    <dgm:cxn modelId="{2C808EA5-2E2A-450A-A88C-EB9CB036B59D}" type="presParOf" srcId="{7D94D2B6-4CBA-4A7B-A7F1-F768899AFC50}" destId="{A07D113D-58BE-4F77-91D6-C0C9DD6D9C6F}" srcOrd="0" destOrd="0" presId="urn:microsoft.com/office/officeart/2008/layout/VerticalCurvedList"/>
    <dgm:cxn modelId="{8785970F-FA32-4D64-B472-6091DDDF594F}" type="presParOf" srcId="{A07D113D-58BE-4F77-91D6-C0C9DD6D9C6F}" destId="{6C2B7E0B-BA37-4600-8272-2040D37707EA}" srcOrd="0" destOrd="0" presId="urn:microsoft.com/office/officeart/2008/layout/VerticalCurvedList"/>
    <dgm:cxn modelId="{28600DC5-89F9-49C8-A82B-3318597459D2}" type="presParOf" srcId="{6C2B7E0B-BA37-4600-8272-2040D37707EA}" destId="{3EEE599D-162D-4957-A39A-E75AB9754D71}" srcOrd="0" destOrd="0" presId="urn:microsoft.com/office/officeart/2008/layout/VerticalCurvedList"/>
    <dgm:cxn modelId="{B2EF3DFD-8665-482E-8916-651F4BEE1F30}" type="presParOf" srcId="{6C2B7E0B-BA37-4600-8272-2040D37707EA}" destId="{B27266DC-55F3-489B-865C-75F4AD634EA9}" srcOrd="1" destOrd="0" presId="urn:microsoft.com/office/officeart/2008/layout/VerticalCurvedList"/>
    <dgm:cxn modelId="{62592B8D-A2EC-4AB5-9EC4-6890C4D72372}" type="presParOf" srcId="{6C2B7E0B-BA37-4600-8272-2040D37707EA}" destId="{7A09CCB3-A251-461D-9B9D-14EF94CB5D6C}" srcOrd="2" destOrd="0" presId="urn:microsoft.com/office/officeart/2008/layout/VerticalCurvedList"/>
    <dgm:cxn modelId="{FBF11078-02B2-4B52-AAED-B79142841C1F}" type="presParOf" srcId="{6C2B7E0B-BA37-4600-8272-2040D37707EA}" destId="{0DD77E34-2B75-4492-A5E7-8BDA784719EE}" srcOrd="3" destOrd="0" presId="urn:microsoft.com/office/officeart/2008/layout/VerticalCurvedList"/>
    <dgm:cxn modelId="{B961A2C4-45EF-4DD5-9C4C-F4348217A430}" type="presParOf" srcId="{A07D113D-58BE-4F77-91D6-C0C9DD6D9C6F}" destId="{64340448-FA28-48DB-AE85-95C406C50223}" srcOrd="1" destOrd="0" presId="urn:microsoft.com/office/officeart/2008/layout/VerticalCurvedList"/>
    <dgm:cxn modelId="{0A5AC1E4-D5AD-4269-B8D5-6672A95D8D30}" type="presParOf" srcId="{A07D113D-58BE-4F77-91D6-C0C9DD6D9C6F}" destId="{6E89C76A-3F12-4676-BB06-7E8BFC9C3F89}" srcOrd="2" destOrd="0" presId="urn:microsoft.com/office/officeart/2008/layout/VerticalCurvedList"/>
    <dgm:cxn modelId="{30C18884-7297-4594-93AD-E0D4E00039D3}" type="presParOf" srcId="{6E89C76A-3F12-4676-BB06-7E8BFC9C3F89}" destId="{53F6E84E-BC7F-463F-BE18-94F41D0B6C1A}" srcOrd="0" destOrd="0" presId="urn:microsoft.com/office/officeart/2008/layout/VerticalCurvedList"/>
    <dgm:cxn modelId="{F3128057-2E9F-42E7-B167-B8638095DCA0}" type="presParOf" srcId="{A07D113D-58BE-4F77-91D6-C0C9DD6D9C6F}" destId="{2789A82F-6118-4401-BDCD-5E98B7573C66}" srcOrd="3" destOrd="0" presId="urn:microsoft.com/office/officeart/2008/layout/VerticalCurvedList"/>
    <dgm:cxn modelId="{63CD3B87-0A0D-4BB5-8E0E-46C4585D2164}" type="presParOf" srcId="{A07D113D-58BE-4F77-91D6-C0C9DD6D9C6F}" destId="{B0A6246F-E0FE-4682-867D-968E9B0DBEAB}" srcOrd="4" destOrd="0" presId="urn:microsoft.com/office/officeart/2008/layout/VerticalCurvedList"/>
    <dgm:cxn modelId="{99982C08-9BD9-4479-929B-4E4C0E13B204}" type="presParOf" srcId="{B0A6246F-E0FE-4682-867D-968E9B0DBEAB}" destId="{9483CC95-3DDF-4D3E-83ED-D82210A244A1}" srcOrd="0" destOrd="0" presId="urn:microsoft.com/office/officeart/2008/layout/VerticalCurvedList"/>
    <dgm:cxn modelId="{E0908850-3A66-479F-AEDB-5396E3E0423B}" type="presParOf" srcId="{A07D113D-58BE-4F77-91D6-C0C9DD6D9C6F}" destId="{1A5E12BB-90C9-483D-A41B-832CA16D654B}" srcOrd="5" destOrd="0" presId="urn:microsoft.com/office/officeart/2008/layout/VerticalCurvedList"/>
    <dgm:cxn modelId="{C785FE7E-3FC9-471C-9A1B-847E57792A01}" type="presParOf" srcId="{A07D113D-58BE-4F77-91D6-C0C9DD6D9C6F}" destId="{02E688C9-17FE-4F5D-80A6-F458DE3518B7}" srcOrd="6" destOrd="0" presId="urn:microsoft.com/office/officeart/2008/layout/VerticalCurvedList"/>
    <dgm:cxn modelId="{6D5EA0E1-7194-49B5-AD81-114A53CD362F}" type="presParOf" srcId="{02E688C9-17FE-4F5D-80A6-F458DE3518B7}" destId="{D5AE6C13-F398-4BFF-94CE-B0F146CBEB9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266DC-55F3-489B-865C-75F4AD634EA9}">
      <dsp:nvSpPr>
        <dsp:cNvPr id="0" name=""/>
        <dsp:cNvSpPr/>
      </dsp:nvSpPr>
      <dsp:spPr>
        <a:xfrm>
          <a:off x="-5116967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40448-FA28-48DB-AE85-95C406C50223}">
      <dsp:nvSpPr>
        <dsp:cNvPr id="0" name=""/>
        <dsp:cNvSpPr/>
      </dsp:nvSpPr>
      <dsp:spPr>
        <a:xfrm>
          <a:off x="628203" y="452596"/>
          <a:ext cx="7538938" cy="90519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รู้เท่ากัน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28203" y="452596"/>
        <a:ext cx="7538938" cy="905192"/>
      </dsp:txXfrm>
    </dsp:sp>
    <dsp:sp modelId="{53F6E84E-BC7F-463F-BE18-94F41D0B6C1A}">
      <dsp:nvSpPr>
        <dsp:cNvPr id="0" name=""/>
        <dsp:cNvSpPr/>
      </dsp:nvSpPr>
      <dsp:spPr>
        <a:xfrm>
          <a:off x="62458" y="339447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89A82F-6118-4401-BDCD-5E98B7573C66}">
      <dsp:nvSpPr>
        <dsp:cNvPr id="0" name=""/>
        <dsp:cNvSpPr/>
      </dsp:nvSpPr>
      <dsp:spPr>
        <a:xfrm>
          <a:off x="957241" y="1810385"/>
          <a:ext cx="7209900" cy="905192"/>
        </a:xfrm>
        <a:prstGeom prst="rect">
          <a:avLst/>
        </a:prstGeom>
        <a:solidFill>
          <a:schemeClr val="accent2">
            <a:hueOff val="-4533601"/>
            <a:satOff val="2618"/>
            <a:lumOff val="-480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รู้เหมือนกัน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957241" y="1810385"/>
        <a:ext cx="7209900" cy="905192"/>
      </dsp:txXfrm>
    </dsp:sp>
    <dsp:sp modelId="{9483CC95-3DDF-4D3E-83ED-D82210A244A1}">
      <dsp:nvSpPr>
        <dsp:cNvPr id="0" name=""/>
        <dsp:cNvSpPr/>
      </dsp:nvSpPr>
      <dsp:spPr>
        <a:xfrm>
          <a:off x="391495" y="1697236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-4533601"/>
              <a:satOff val="2618"/>
              <a:lumOff val="-48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E12BB-90C9-483D-A41B-832CA16D654B}">
      <dsp:nvSpPr>
        <dsp:cNvPr id="0" name=""/>
        <dsp:cNvSpPr/>
      </dsp:nvSpPr>
      <dsp:spPr>
        <a:xfrm>
          <a:off x="628203" y="3168174"/>
          <a:ext cx="7538938" cy="905192"/>
        </a:xfrm>
        <a:prstGeom prst="rect">
          <a:avLst/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รู้เวลาเดียวกันหรือใกล้เคียงกัน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28203" y="3168174"/>
        <a:ext cx="7538938" cy="905192"/>
      </dsp:txXfrm>
    </dsp:sp>
    <dsp:sp modelId="{D5AE6C13-F398-4BFF-94CE-B0F146CBEB96}">
      <dsp:nvSpPr>
        <dsp:cNvPr id="0" name=""/>
        <dsp:cNvSpPr/>
      </dsp:nvSpPr>
      <dsp:spPr>
        <a:xfrm>
          <a:off x="62458" y="3055025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-9067202"/>
              <a:satOff val="5236"/>
              <a:lumOff val="-96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7266DC-55F3-489B-865C-75F4AD634EA9}">
      <dsp:nvSpPr>
        <dsp:cNvPr id="0" name=""/>
        <dsp:cNvSpPr/>
      </dsp:nvSpPr>
      <dsp:spPr>
        <a:xfrm>
          <a:off x="-5116967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40448-FA28-48DB-AE85-95C406C50223}">
      <dsp:nvSpPr>
        <dsp:cNvPr id="0" name=""/>
        <dsp:cNvSpPr/>
      </dsp:nvSpPr>
      <dsp:spPr>
        <a:xfrm>
          <a:off x="628203" y="452596"/>
          <a:ext cx="7538938" cy="9051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คิดเหมือนกัน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28203" y="452596"/>
        <a:ext cx="7538938" cy="905192"/>
      </dsp:txXfrm>
    </dsp:sp>
    <dsp:sp modelId="{53F6E84E-BC7F-463F-BE18-94F41D0B6C1A}">
      <dsp:nvSpPr>
        <dsp:cNvPr id="0" name=""/>
        <dsp:cNvSpPr/>
      </dsp:nvSpPr>
      <dsp:spPr>
        <a:xfrm>
          <a:off x="62458" y="339447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89A82F-6118-4401-BDCD-5E98B7573C66}">
      <dsp:nvSpPr>
        <dsp:cNvPr id="0" name=""/>
        <dsp:cNvSpPr/>
      </dsp:nvSpPr>
      <dsp:spPr>
        <a:xfrm>
          <a:off x="957241" y="1810385"/>
          <a:ext cx="7209900" cy="905192"/>
        </a:xfrm>
        <a:prstGeom prst="rect">
          <a:avLst/>
        </a:prstGeom>
        <a:solidFill>
          <a:schemeClr val="accent5">
            <a:hueOff val="-7009648"/>
            <a:satOff val="10306"/>
            <a:lumOff val="882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ทำเหมือนกัน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957241" y="1810385"/>
        <a:ext cx="7209900" cy="905192"/>
      </dsp:txXfrm>
    </dsp:sp>
    <dsp:sp modelId="{9483CC95-3DDF-4D3E-83ED-D82210A244A1}">
      <dsp:nvSpPr>
        <dsp:cNvPr id="0" name=""/>
        <dsp:cNvSpPr/>
      </dsp:nvSpPr>
      <dsp:spPr>
        <a:xfrm>
          <a:off x="391495" y="1697236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7009648"/>
              <a:satOff val="10306"/>
              <a:lumOff val="8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E12BB-90C9-483D-A41B-832CA16D654B}">
      <dsp:nvSpPr>
        <dsp:cNvPr id="0" name=""/>
        <dsp:cNvSpPr/>
      </dsp:nvSpPr>
      <dsp:spPr>
        <a:xfrm>
          <a:off x="628203" y="3168174"/>
          <a:ext cx="7538938" cy="905192"/>
        </a:xfrm>
        <a:prstGeom prst="rect">
          <a:avLst/>
        </a:prstGeom>
        <a:solidFill>
          <a:schemeClr val="accent5">
            <a:hueOff val="-14019296"/>
            <a:satOff val="20613"/>
            <a:lumOff val="17647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400" b="1" kern="1200" dirty="0" smtClean="0">
              <a:latin typeface="TH SarabunPSK" pitchFamily="34" charset="-34"/>
              <a:cs typeface="TH SarabunPSK" pitchFamily="34" charset="-34"/>
            </a:rPr>
            <a:t>พูดเหมือนกัน</a:t>
          </a:r>
          <a:endParaRPr lang="th-TH" sz="54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628203" y="3168174"/>
        <a:ext cx="7538938" cy="905192"/>
      </dsp:txXfrm>
    </dsp:sp>
    <dsp:sp modelId="{D5AE6C13-F398-4BFF-94CE-B0F146CBEB96}">
      <dsp:nvSpPr>
        <dsp:cNvPr id="0" name=""/>
        <dsp:cNvSpPr/>
      </dsp:nvSpPr>
      <dsp:spPr>
        <a:xfrm>
          <a:off x="62458" y="3055025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14019296"/>
              <a:satOff val="20613"/>
              <a:lumOff val="17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5B20E3-3965-4C00-9560-6A4ACDE4F377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A97C4-DE00-4349-95CC-544101AFE6E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9948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แทน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แทน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ผืนผ้า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แทน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แทน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B20B471-9928-4D4C-BB46-D528542C4166}" type="datetimeFigureOut">
              <a:rPr lang="th-TH" smtClean="0"/>
              <a:t>05/10/58</a:t>
            </a:fld>
            <a:endParaRPr lang="th-TH"/>
          </a:p>
        </p:txBody>
      </p:sp>
      <p:sp>
        <p:nvSpPr>
          <p:cNvPr id="18" name="ตัวแทน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A7F6EE6-911B-4FE3-860C-A62995B429CF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033605" y="1844824"/>
            <a:ext cx="7570843" cy="1793167"/>
          </a:xfrm>
        </p:spPr>
        <p:txBody>
          <a:bodyPr>
            <a:normAutofit/>
          </a:bodyPr>
          <a:lstStyle/>
          <a:p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ชี้แจงการพัฒนา</a:t>
            </a:r>
            <a:r>
              <a:rPr lang="th-TH" sz="4400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และการจัดทำแผนความต้องการ</a:t>
            </a:r>
            <a:r>
              <a:rPr lang="th-TH" sz="4400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เฉพาะทาง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400152"/>
          </a:xfrm>
        </p:spPr>
        <p:txBody>
          <a:bodyPr>
            <a:noAutofit/>
          </a:bodyPr>
          <a:lstStyle/>
          <a:p>
            <a:pPr algn="r"/>
            <a:r>
              <a:rPr lang="th-TH" sz="2800" b="1" dirty="0" err="1">
                <a:latin typeface="TH SarabunPSK" pitchFamily="34" charset="-34"/>
                <a:cs typeface="TH SarabunPSK" pitchFamily="34" charset="-34"/>
              </a:rPr>
              <a:t>ทพญ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.สุมาลี อรุณ</a:t>
            </a:r>
            <a:r>
              <a:rPr lang="th-TH" sz="2800" b="1" dirty="0" err="1">
                <a:latin typeface="TH SarabunPSK" pitchFamily="34" charset="-34"/>
                <a:cs typeface="TH SarabunPSK" pitchFamily="34" charset="-34"/>
              </a:rPr>
              <a:t>รัตน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ดิลก</a:t>
            </a:r>
          </a:p>
          <a:p>
            <a:pPr algn="r"/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สำนักงานสาธารณสุขจังหวัดนนทบุรี</a:t>
            </a:r>
          </a:p>
          <a:p>
            <a:pPr algn="r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6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ตุลาคม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2558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algn="r"/>
            <a:endParaRPr lang="th-TH" sz="2800" b="1" dirty="0"/>
          </a:p>
        </p:txBody>
      </p:sp>
    </p:spTree>
    <p:extLst>
      <p:ext uri="{BB962C8B-B14F-4D97-AF65-F5344CB8AC3E}">
        <p14:creationId xmlns:p14="http://schemas.microsoft.com/office/powerpoint/2010/main" val="137364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268760"/>
            <a:ext cx="8183880" cy="4248472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ทำกรอบมาตรฐาน ระดับโรงพยาบาล/สาขา</a:t>
            </a: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กำหนดสัดส่วนของ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Spec : GP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ในหน่วยบริการแต่ละระดับ</a:t>
            </a: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กำหนดสัดส่วนของการเรียนเฉพาะทาง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ปี (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Resident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ป.โท/ป.เอก</a:t>
            </a: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กำหนดจำนวน</a:t>
            </a:r>
            <a:r>
              <a:rPr lang="th-TH" sz="40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ที่ต้องมีในโรงพยาบาลทุกแห่ง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8673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5437232" cy="8058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4400" dirty="0" smtClean="0"/>
              <a:t>จังหวัดต้องมีข้อมูลดังต่อไปนี้</a:t>
            </a:r>
            <a:endParaRPr lang="th-TH" sz="4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419616"/>
            <a:ext cx="8183880" cy="4313640"/>
          </a:xfrm>
        </p:spPr>
        <p:txBody>
          <a:bodyPr>
            <a:normAutofit lnSpcReduction="10000"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จำนวน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ในแต่ละหน่วยบริการ แบ่งข้อมูลเป็น</a:t>
            </a:r>
          </a:p>
          <a:p>
            <a:pPr lvl="1"/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ทั้งหมดรวม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(รวมศึกษาต่อ)</a:t>
            </a:r>
            <a:endParaRPr lang="en-US" sz="32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GP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ทั้งหมด (รวม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+ 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ทันต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สาธารณสุข)</a:t>
            </a:r>
          </a:p>
          <a:p>
            <a:pPr lvl="1"/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Spec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ทั้งหมด</a:t>
            </a:r>
          </a:p>
          <a:p>
            <a:pPr lvl="2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Resident 3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ปีขึ้นไป</a:t>
            </a:r>
          </a:p>
          <a:p>
            <a:pPr lvl="2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ป.โท/ป.เอก</a:t>
            </a:r>
          </a:p>
          <a:p>
            <a:pPr lvl="2"/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อนุมัติบัตร/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วุฒิบัตร</a:t>
            </a:r>
          </a:p>
          <a:p>
            <a:pPr lvl="2"/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lvl="2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รวบรวมให้ได้ภายในวันนี้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515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3765" y="476672"/>
            <a:ext cx="7124579" cy="7829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พิจารณาความต้องการ </a:t>
            </a:r>
            <a:r>
              <a:rPr lang="en-US" sz="4000" dirty="0" smtClean="0">
                <a:latin typeface="TH SarabunPSK" pitchFamily="34" charset="-34"/>
                <a:cs typeface="TH SarabunPSK" pitchFamily="34" charset="-34"/>
              </a:rPr>
              <a:t>Spec </a:t>
            </a:r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และความเป็นไปได้</a:t>
            </a: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039163"/>
              </p:ext>
            </p:extLst>
          </p:nvPr>
        </p:nvGraphicFramePr>
        <p:xfrm>
          <a:off x="1524000" y="1700808"/>
          <a:ext cx="6096000" cy="4294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239912">
                <a:tc>
                  <a:txBody>
                    <a:bodyPr/>
                    <a:lstStyle/>
                    <a:p>
                      <a:pPr algn="r"/>
                      <a:r>
                        <a:rPr lang="en-US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FTE</a:t>
                      </a:r>
                    </a:p>
                    <a:p>
                      <a:pPr algn="l"/>
                      <a:r>
                        <a:rPr lang="en-US" sz="2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Spec/GP</a:t>
                      </a:r>
                      <a:endParaRPr lang="th-TH" sz="2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ขาด</a:t>
                      </a:r>
                      <a:endParaRPr lang="th-TH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เกิน</a:t>
                      </a:r>
                      <a:endParaRPr lang="th-TH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พอดี</a:t>
                      </a:r>
                      <a:endParaRPr lang="th-TH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730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TH SarabunPSK" pitchFamily="34" charset="-34"/>
                          <a:cs typeface="TH SarabunPSK" pitchFamily="34" charset="-34"/>
                        </a:rPr>
                        <a:t>ขาด</a:t>
                      </a:r>
                      <a:endParaRPr lang="th-TH" sz="32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ส่งเรียน</a:t>
                      </a:r>
                    </a:p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รับใหม่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ส่งเรียน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ส่งเรียน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814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TH SarabunPSK" pitchFamily="34" charset="-34"/>
                          <a:cs typeface="TH SarabunPSK" pitchFamily="34" charset="-34"/>
                        </a:rPr>
                        <a:t>เกิน</a:t>
                      </a:r>
                      <a:endParaRPr lang="th-TH" sz="32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GP</a:t>
                      </a:r>
                      <a:r>
                        <a:rPr lang="en-US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ใหม่</a:t>
                      </a:r>
                    </a:p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437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latin typeface="TH SarabunPSK" pitchFamily="34" charset="-34"/>
                          <a:cs typeface="TH SarabunPSK" pitchFamily="34" charset="-34"/>
                        </a:rPr>
                        <a:t>พอดี</a:t>
                      </a:r>
                      <a:endParaRPr lang="th-TH" sz="3200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รับ </a:t>
                      </a:r>
                      <a:r>
                        <a:rPr lang="en-US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GP </a:t>
                      </a:r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ใหม่</a:t>
                      </a:r>
                    </a:p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เพิ่มพูนทักษะ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ตัวเชื่อมต่อตรง 8"/>
          <p:cNvCxnSpPr/>
          <p:nvPr/>
        </p:nvCxnSpPr>
        <p:spPr>
          <a:xfrm>
            <a:off x="1524337" y="1700808"/>
            <a:ext cx="1512168" cy="12241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44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984776" cy="8640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dirty="0" smtClean="0"/>
              <a:t>พิจารณาความต้องการจากกรอบ</a:t>
            </a:r>
            <a:r>
              <a:rPr lang="th-TH" dirty="0"/>
              <a:t> </a:t>
            </a:r>
            <a:r>
              <a:rPr lang="en-US" dirty="0" smtClean="0"/>
              <a:t>FTE</a:t>
            </a:r>
            <a:r>
              <a:rPr lang="th-TH" dirty="0" smtClean="0"/>
              <a:t>ที่ควรจะมี</a:t>
            </a:r>
            <a:endParaRPr lang="th-TH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1543697"/>
              </p:ext>
            </p:extLst>
          </p:nvPr>
        </p:nvGraphicFramePr>
        <p:xfrm>
          <a:off x="251520" y="1340768"/>
          <a:ext cx="8640961" cy="5459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6984"/>
                <a:gridCol w="4311181"/>
                <a:gridCol w="726984"/>
                <a:gridCol w="718530"/>
                <a:gridCol w="719376"/>
                <a:gridCol w="719376"/>
                <a:gridCol w="718530"/>
              </a:tblGrid>
              <a:tr h="46168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สาขา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ระดับหน่วยบริการ</a:t>
                      </a:r>
                      <a:endParaRPr lang="en-US" sz="20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616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F1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M2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M1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ทันตกรรมทั่วไป 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(General Dentistry)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วิทยาเอ็นโดดอนต์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(Endodontics)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ทันตก</a:t>
                      </a:r>
                      <a:r>
                        <a:rPr lang="th-TH" sz="2000" b="1" dirty="0" err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รรม</a:t>
                      </a: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ประดิษฐ์</a:t>
                      </a: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(Prosthodontics)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ทันตกรรมสำหรับเด็ก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(Pediatric Dentistry)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err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ปริทันต</a:t>
                      </a: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วิทยา</a:t>
                      </a: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(Periodontology)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7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ศัลยศาตร์ช่องปากและแม็กซิลโลเฟเชียล 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(Oral and Maxillofacial Surgery)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ทันตกรรมหัตถการ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(Operative Dentistry)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ทันตกรรมจัดฟัน</a:t>
                      </a: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(Orthodontics)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//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วิทยาการวินิจฉัยโรคช่องปาก </a:t>
                      </a: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(Oral Diagnostic Sciences)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endParaRPr lang="en-US" sz="1800" b="1" dirty="0">
                        <a:effectLst/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6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534928"/>
            <a:ext cx="8183880" cy="9498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เรียงลำดับความต้องการของหน่วยบริการในจังหวัด</a:t>
            </a: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617312"/>
            <a:ext cx="8183880" cy="4187952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ระดับใหญ่ได้ก่อน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?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สาขาที่ต้องการเพิ่มเป็นลำดับที่เท่าไหร่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2 ?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องค์ประกอบอย่างอื่น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สถานะเงินบำรุง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อาคาร สถานที่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เครื่องมือ อุปกรณ์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ฯลฯ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2102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2772936" cy="8058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ตัวอย่าง</a:t>
            </a: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5112568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รพ.บางใหญ่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มี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ทั้งหมด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11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pPr lvl="1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GP 2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pPr lvl="1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PG 6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กำลังศึกษาต่อ ไม่มี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จบปริญญาโท ไม่มี</a:t>
            </a:r>
          </a:p>
          <a:p>
            <a:pPr lvl="1"/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Resident 3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pPr lvl="2"/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Periodontology 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lvl="2"/>
            <a:r>
              <a:rPr lang="en-US" sz="2400" b="1" dirty="0">
                <a:latin typeface="TH SarabunPSK" pitchFamily="34" charset="-34"/>
                <a:cs typeface="TH SarabunPSK" pitchFamily="34" charset="-34"/>
              </a:rPr>
              <a:t>Prosthodontics 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lvl="2"/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Super GP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จำนวน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ตาม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FTE 18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pPr lvl="1"/>
            <a:endParaRPr lang="th-TH" dirty="0" smtClean="0">
              <a:latin typeface="TH SarabunPSK" pitchFamily="34" charset="-34"/>
              <a:cs typeface="TH SarabunPSK" pitchFamily="34" charset="-34"/>
            </a:endParaRPr>
          </a:p>
          <a:p>
            <a:pPr lvl="2"/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4884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4357112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4000" dirty="0" smtClean="0">
                <a:latin typeface="TH SarabunPSK" pitchFamily="34" charset="-34"/>
                <a:cs typeface="TH SarabunPSK" pitchFamily="34" charset="-34"/>
              </a:rPr>
              <a:t>ตัวอย่าง ข้อพิจารณาจำนวน</a:t>
            </a: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617312"/>
            <a:ext cx="8183880" cy="41879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FTE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ขาด เพราะ 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ตาม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FTE 18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 มี</a:t>
            </a:r>
            <a:r>
              <a:rPr lang="th-TH" sz="28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จริง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11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 ขาด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7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ดู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Spec : GP =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ร้อยละ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25 :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ร้อยละ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7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5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(ระดับ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M2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เป็น ร้อยละ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7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5 :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ร้อยละ 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แสดงว่าขาด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เฉพาะทาง สามารถ</a:t>
            </a:r>
          </a:p>
          <a:p>
            <a:pPr lvl="1"/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ส่งคนไปเรียน</a:t>
            </a:r>
          </a:p>
          <a:p>
            <a:pPr lvl="1"/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รับ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ใหม่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endParaRPr lang="th-TH" sz="3200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14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4357112" cy="8778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dirty="0" smtClean="0"/>
              <a:t>ตัวอย่าง ข้อพิจารณาสาขา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5040560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เมื่อเทียบกับตาราง</a:t>
            </a:r>
          </a:p>
          <a:p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เฉพาะทางที่มี</a:t>
            </a:r>
          </a:p>
          <a:p>
            <a:pPr lvl="1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ทันตก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รรม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ประดิษฐ์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 (Prosthodontics)</a:t>
            </a:r>
            <a:endParaRPr lang="en-US" sz="20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lvl="1"/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ปริทันต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วิทยา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 (Periodontology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ขาด</a:t>
            </a:r>
            <a:r>
              <a:rPr lang="th-TH" sz="32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เฉพาะทางสาขา</a:t>
            </a:r>
          </a:p>
          <a:p>
            <a:pPr lvl="1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วิทยาเอ็นโด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ดอนต์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(Endodontic)</a:t>
            </a:r>
            <a:endParaRPr lang="en-US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lvl="1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ทันตก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รรม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สำหรับเด็ก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 (Pediatric Dentistry)</a:t>
            </a:r>
            <a:endParaRPr lang="en-US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lvl="1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ศัลยศาสตร์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ช่องปาก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และแม็กซิลโลเฟเชียล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(Oral and Maxillofacial Surgery)</a:t>
            </a:r>
            <a:endParaRPr lang="en-US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lvl="1"/>
            <a:r>
              <a:rPr lang="th-TH" b="1" dirty="0">
                <a:latin typeface="TH SarabunPSK" pitchFamily="34" charset="-34"/>
                <a:cs typeface="TH SarabunPSK" pitchFamily="34" charset="-34"/>
              </a:rPr>
              <a:t>ทันตก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รรม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หัตถการ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 (Operative Dentistry)</a:t>
            </a:r>
            <a:endParaRPr lang="en-US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lvl="1"/>
            <a:endParaRPr lang="en-US" sz="2800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ดูทิศทางการพัฒนาของโรงพยาบาล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2066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89857" y="502920"/>
            <a:ext cx="6602423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th-TH" dirty="0" smtClean="0"/>
              <a:t>ตัวอย่าง การพัฒนาของโรงพยาบาลบางใหญ่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8183880" cy="4187952"/>
          </a:xfrm>
        </p:spPr>
        <p:txBody>
          <a:bodyPr>
            <a:normAutofit/>
          </a:bodyPr>
          <a:lstStyle/>
          <a:p>
            <a:r>
              <a:rPr lang="th-TH" b="1" dirty="0">
                <a:latin typeface="TH SarabunPSK" pitchFamily="34" charset="-34"/>
                <a:cs typeface="TH SarabunPSK" pitchFamily="34" charset="-34"/>
              </a:rPr>
              <a:t>ศัลยศาสตร์ช่องปาก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และแม็กซิลโลเฟเชียล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>
                <a:latin typeface="TH SarabunPSK" pitchFamily="34" charset="-34"/>
                <a:cs typeface="TH SarabunPSK" pitchFamily="34" charset="-34"/>
              </a:rPr>
              <a:t>(Oral and Maxillofacial Surgery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 marL="265176" lvl="1" indent="-265176">
              <a:buSzPct val="80000"/>
              <a:buFont typeface="Wingdings 2"/>
              <a:buChar char="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ทันตก</a:t>
            </a:r>
            <a:r>
              <a:rPr lang="th-TH" sz="2800" b="1" dirty="0" err="1">
                <a:latin typeface="TH SarabunPSK" pitchFamily="34" charset="-34"/>
                <a:cs typeface="TH SarabunPSK" pitchFamily="34" charset="-34"/>
              </a:rPr>
              <a:t>รรม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สำหรับเด็ก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(Pediatric Dentistry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2800" b="1" dirty="0" smtClean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marL="265176" lvl="1" indent="-265176">
              <a:buSzPct val="80000"/>
              <a:buFont typeface="Wingdings 2"/>
              <a:buChar char="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วิทยาเอ็นโด</a:t>
            </a:r>
            <a:r>
              <a:rPr lang="th-TH" sz="2800" b="1" dirty="0" err="1">
                <a:latin typeface="TH SarabunPSK" pitchFamily="34" charset="-34"/>
                <a:cs typeface="TH SarabunPSK" pitchFamily="34" charset="-34"/>
              </a:rPr>
              <a:t>ดอนต์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(Endodontic)</a:t>
            </a:r>
            <a:endParaRPr lang="en-US" sz="28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pPr marL="265176" lvl="1" indent="-265176">
              <a:buSzPct val="80000"/>
              <a:buFont typeface="Wingdings 2"/>
              <a:buChar char="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ทันตก</a:t>
            </a:r>
            <a:r>
              <a:rPr lang="th-TH" sz="2800" b="1" dirty="0" err="1">
                <a:latin typeface="TH SarabunPSK" pitchFamily="34" charset="-34"/>
                <a:cs typeface="TH SarabunPSK" pitchFamily="34" charset="-34"/>
              </a:rPr>
              <a:t>รรม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หัตถการ</a:t>
            </a: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(Operative Dentistry)</a:t>
            </a:r>
            <a:endParaRPr lang="en-US" sz="28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ตามลำดับ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3807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 descr="C:\Users\User\Desktop\New folder\thank-you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26469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78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229993"/>
              </p:ext>
            </p:extLst>
          </p:nvPr>
        </p:nvGraphicFramePr>
        <p:xfrm>
          <a:off x="457200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81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3692474"/>
              </p:ext>
            </p:extLst>
          </p:nvPr>
        </p:nvGraphicFramePr>
        <p:xfrm>
          <a:off x="457200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6148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2196872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6000" b="1" dirty="0" smtClean="0">
                <a:latin typeface="TH SarabunPSK" pitchFamily="34" charset="-34"/>
                <a:cs typeface="TH SarabunPSK" pitchFamily="34" charset="-34"/>
              </a:rPr>
              <a:t>ปัญหา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761328"/>
            <a:ext cx="8183880" cy="4187952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ความมีอิสระในการศึกษาต่อ ทำให้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เกิดการกระจุกมากกว่าการกระจาย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8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ผู้บริหารไม่มีเกณฑ์ในการตัดสินใจ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ไม่เป็นธรรม</a:t>
            </a:r>
          </a:p>
          <a:p>
            <a:pPr lvl="1"/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จัดระบบบริการให้ทั่วถึง เท่าเทียมกันไม่ได้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809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3132976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4800" dirty="0" smtClean="0"/>
              <a:t>OHSP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700808"/>
            <a:ext cx="8183880" cy="4187952"/>
          </a:xfrm>
        </p:spPr>
        <p:txBody>
          <a:bodyPr>
            <a:noAutofit/>
          </a:bodyPr>
          <a:lstStyle/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คณะก่อการ</a:t>
            </a:r>
          </a:p>
          <a:p>
            <a:pPr lvl="1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หัวหน้าคณะ</a:t>
            </a:r>
          </a:p>
          <a:p>
            <a:pPr lvl="1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ผู้แทนจาก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สสจ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./รพศ./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รพท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./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lvl="1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เลขานุการ 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=&gt;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สำนักงาน</a:t>
            </a:r>
            <a:r>
              <a:rPr lang="th-TH" sz="2800" dirty="0" err="1" smtClean="0">
                <a:latin typeface="TH SarabunPSK" pitchFamily="34" charset="-34"/>
                <a:cs typeface="TH SarabunPSK" pitchFamily="34" charset="-34"/>
              </a:rPr>
              <a:t>ทันต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ฯ</a:t>
            </a:r>
          </a:p>
          <a:p>
            <a:pPr lvl="1"/>
            <a:endParaRPr lang="th-TH" sz="2800" dirty="0"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อยู่ภายใต้</a:t>
            </a:r>
            <a:endParaRPr lang="en-US" sz="2800" dirty="0" smtClean="0">
              <a:latin typeface="TH SarabunPSK" pitchFamily="34" charset="-34"/>
              <a:cs typeface="TH SarabunPSK" pitchFamily="34" charset="-34"/>
            </a:endParaRPr>
          </a:p>
          <a:p>
            <a:pPr lvl="2"/>
            <a:r>
              <a:rPr lang="en-US" sz="2600" dirty="0" smtClean="0">
                <a:latin typeface="TH SarabunPSK" pitchFamily="34" charset="-34"/>
                <a:cs typeface="TH SarabunPSK" pitchFamily="34" charset="-34"/>
              </a:rPr>
              <a:t>OHSP </a:t>
            </a:r>
            <a:r>
              <a:rPr lang="th-TH" sz="2600" dirty="0" smtClean="0">
                <a:latin typeface="TH SarabunPSK" pitchFamily="34" charset="-34"/>
                <a:cs typeface="TH SarabunPSK" pitchFamily="34" charset="-34"/>
              </a:rPr>
              <a:t>กระทรวง</a:t>
            </a:r>
          </a:p>
          <a:p>
            <a:pPr lvl="2"/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คณะกรรมการดูแลด้านการพัฒนากำลังคน</a:t>
            </a:r>
          </a:p>
          <a:p>
            <a:pPr marL="457200" lvl="1" indent="0">
              <a:buNone/>
            </a:pP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*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ไม่มีประโยชน์ทับซ้อน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*</a:t>
            </a:r>
            <a:endParaRPr lang="th-TH" sz="28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380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76672"/>
            <a:ext cx="2556912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5400" dirty="0" smtClean="0"/>
              <a:t>แนวคิด</a:t>
            </a:r>
            <a:endParaRPr lang="th-TH" sz="5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617312"/>
            <a:ext cx="8183880" cy="4187952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จัดระบบ เพื่อ</a:t>
            </a:r>
          </a:p>
          <a:p>
            <a:pPr lvl="1"/>
            <a:r>
              <a:rPr lang="th-TH" sz="3600" dirty="0" smtClean="0">
                <a:latin typeface="TH SarabunPSK" pitchFamily="34" charset="-34"/>
                <a:cs typeface="TH SarabunPSK" pitchFamily="34" charset="-34"/>
              </a:rPr>
              <a:t>ระบบบริการที่ทั่วถึง เท่าเทียมกัน</a:t>
            </a:r>
          </a:p>
          <a:p>
            <a:pPr lvl="1"/>
            <a:r>
              <a:rPr lang="th-TH" sz="3600" dirty="0" smtClean="0">
                <a:latin typeface="TH SarabunPSK" pitchFamily="34" charset="-34"/>
                <a:cs typeface="TH SarabunPSK" pitchFamily="34" charset="-34"/>
              </a:rPr>
              <a:t>คนในระบบ ได้ประโยชน์มากกว่าเสียประโยชน์</a:t>
            </a: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25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505232"/>
            <a:ext cx="2556912" cy="10515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th-TH" sz="4800" dirty="0" smtClean="0"/>
              <a:t>วิธีการ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689320"/>
            <a:ext cx="8183880" cy="4187952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กำหนดมาตรการตามระดับหน่วยบริการ</a:t>
            </a:r>
          </a:p>
          <a:p>
            <a:pPr lvl="1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ควรมีสาขาอะไรบ้าง</a:t>
            </a:r>
          </a:p>
          <a:p>
            <a:pPr lvl="1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จำนวนเท่าไหร่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หาข้อมูลปัจจุบัน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หาส่วนขาด ไม่ยุ่งเกี่ยวกับส่วนเกินที่มีอยู่แล้ว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จัดทำแผนความต้องการศึกษาต่อ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848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534928"/>
            <a:ext cx="4357112" cy="8058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th-TH" sz="4000" dirty="0" smtClean="0"/>
              <a:t>ปัจจัยที่มีผลต่อจัดระบบ</a:t>
            </a:r>
            <a:endParaRPr lang="th-TH" sz="40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1340768"/>
            <a:ext cx="8183880" cy="4824536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โรคในช่องปากไม่รุนแรงถึงตาย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ผู้ป่วยมีทางเลือกมากกว่าหนึ่งทาง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ใช้เวลารักษานาน หลายครั้ง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ความสะดวกในการรอคอย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ระยะเวลารอคอย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ค่าใช้จ่ายสูง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ด้าน</a:t>
            </a:r>
            <a:r>
              <a:rPr lang="th-TH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เทียบกับแพทย์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สอบยาก มีทางเลือกน้อย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ค่าเรียนแพง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รายได้ลดลงระหว่างเรียน</a:t>
            </a:r>
          </a:p>
          <a:p>
            <a:pPr lvl="1"/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เลือกทำงานอิสระได้มากกว่าแพทย์</a:t>
            </a:r>
          </a:p>
          <a:p>
            <a:pPr lvl="1"/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057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lnSpcReduction="10000"/>
          </a:bodyPr>
          <a:lstStyle/>
          <a:p>
            <a:r>
              <a:rPr lang="th-TH" sz="4000" b="1" dirty="0" err="1" smtClean="0">
                <a:latin typeface="TH SarabunPSK" pitchFamily="34" charset="-34"/>
                <a:cs typeface="TH SarabunPSK" pitchFamily="34" charset="-34"/>
              </a:rPr>
              <a:t>ทันตแพทย์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ทั้งหมด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?</a:t>
            </a:r>
          </a:p>
          <a:p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GP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คือ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?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40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จบ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Postgraduate 1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ปี จัดเป็น 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GP ?</a:t>
            </a: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ข้อดี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?</a:t>
            </a:r>
          </a:p>
          <a:p>
            <a:pPr lvl="1"/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ข้อเสีย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?</a:t>
            </a:r>
            <a:endParaRPr lang="en-US" sz="40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Specialist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คือ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?</a:t>
            </a:r>
          </a:p>
          <a:p>
            <a:pPr lvl="1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ป.โท/ป.เอก</a:t>
            </a:r>
          </a:p>
          <a:p>
            <a:pPr lvl="1"/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Resident 3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ปีขึ้นไป</a:t>
            </a:r>
          </a:p>
          <a:p>
            <a:pPr lvl="1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อนุมัติบัตร/วุฒิบัตร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809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889</TotalTime>
  <Words>799</Words>
  <Application>Microsoft Office PowerPoint</Application>
  <PresentationFormat>นำเสนอทางหน้าจอ (4:3)</PresentationFormat>
  <Paragraphs>211</Paragraphs>
  <Slides>19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มุมมอง</vt:lpstr>
      <vt:lpstr>ชี้แจงการพัฒนาทันตแพทย์และการจัดทำแผนความต้องการทันตแพทย์เฉพาะทาง</vt:lpstr>
      <vt:lpstr>งานนำเสนอ PowerPoint</vt:lpstr>
      <vt:lpstr>งานนำเสนอ PowerPoint</vt:lpstr>
      <vt:lpstr>ปัญหา</vt:lpstr>
      <vt:lpstr>OHSP</vt:lpstr>
      <vt:lpstr>แนวคิด</vt:lpstr>
      <vt:lpstr>วิธีการ</vt:lpstr>
      <vt:lpstr>ปัจจัยที่มีผลต่อจัดระบบ</vt:lpstr>
      <vt:lpstr>งานนำเสนอ PowerPoint</vt:lpstr>
      <vt:lpstr>งานนำเสนอ PowerPoint</vt:lpstr>
      <vt:lpstr>จังหวัดต้องมีข้อมูลดังต่อไปนี้</vt:lpstr>
      <vt:lpstr>พิจารณาความต้องการ Spec และความเป็นไปได้</vt:lpstr>
      <vt:lpstr>พิจารณาความต้องการจากกรอบ FTEที่ควรจะมี</vt:lpstr>
      <vt:lpstr>เรียงลำดับความต้องการของหน่วยบริการในจังหวัด</vt:lpstr>
      <vt:lpstr>ตัวอย่าง</vt:lpstr>
      <vt:lpstr>ตัวอย่าง ข้อพิจารณาจำนวน</vt:lpstr>
      <vt:lpstr>ตัวอย่าง ข้อพิจารณาสาขา</vt:lpstr>
      <vt:lpstr>ตัวอย่าง การพัฒนาของโรงพยาบาลบางใหญ่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s3_17</cp:lastModifiedBy>
  <cp:revision>27</cp:revision>
  <cp:lastPrinted>2015-10-05T01:49:56Z</cp:lastPrinted>
  <dcterms:created xsi:type="dcterms:W3CDTF">2015-09-29T01:56:47Z</dcterms:created>
  <dcterms:modified xsi:type="dcterms:W3CDTF">2015-10-05T08:35:47Z</dcterms:modified>
</cp:coreProperties>
</file>