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slideMasters/slideMaster8.xml" ContentType="application/vnd.openxmlformats-officedocument.presentationml.slideMaster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48.xml" ContentType="application/vnd.openxmlformats-officedocument.presentationml.slideLayout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slideLayouts/slideLayout81.xml" ContentType="application/vnd.openxmlformats-officedocument.presentationml.slideLayout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slides/slide129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notesSlides/notesSlide42.xml" ContentType="application/vnd.openxmlformats-officedocument.presentationml.notesSlide+xml"/>
  <Default Extension="gif" ContentType="image/gif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0" r:id="rId1"/>
    <p:sldMasterId id="2147493678" r:id="rId2"/>
    <p:sldMasterId id="2147495800" r:id="rId3"/>
    <p:sldMasterId id="2147495852" r:id="rId4"/>
    <p:sldMasterId id="2147495876" r:id="rId5"/>
    <p:sldMasterId id="2147495888" r:id="rId6"/>
    <p:sldMasterId id="2147495901" r:id="rId7"/>
    <p:sldMasterId id="2147495913" r:id="rId8"/>
  </p:sldMasterIdLst>
  <p:notesMasterIdLst>
    <p:notesMasterId r:id="rId145"/>
  </p:notesMasterIdLst>
  <p:handoutMasterIdLst>
    <p:handoutMasterId r:id="rId146"/>
  </p:handoutMasterIdLst>
  <p:sldIdLst>
    <p:sldId id="1563" r:id="rId9"/>
    <p:sldId id="1564" r:id="rId10"/>
    <p:sldId id="1565" r:id="rId11"/>
    <p:sldId id="1566" r:id="rId12"/>
    <p:sldId id="1690" r:id="rId13"/>
    <p:sldId id="1571" r:id="rId14"/>
    <p:sldId id="1573" r:id="rId15"/>
    <p:sldId id="1574" r:id="rId16"/>
    <p:sldId id="1575" r:id="rId17"/>
    <p:sldId id="1599" r:id="rId18"/>
    <p:sldId id="1260" r:id="rId19"/>
    <p:sldId id="1515" r:id="rId20"/>
    <p:sldId id="1414" r:id="rId21"/>
    <p:sldId id="1516" r:id="rId22"/>
    <p:sldId id="1518" r:id="rId23"/>
    <p:sldId id="1519" r:id="rId24"/>
    <p:sldId id="1520" r:id="rId25"/>
    <p:sldId id="1521" r:id="rId26"/>
    <p:sldId id="1477" r:id="rId27"/>
    <p:sldId id="1476" r:id="rId28"/>
    <p:sldId id="1536" r:id="rId29"/>
    <p:sldId id="1539" r:id="rId30"/>
    <p:sldId id="1540" r:id="rId31"/>
    <p:sldId id="1542" r:id="rId32"/>
    <p:sldId id="1490" r:id="rId33"/>
    <p:sldId id="1543" r:id="rId34"/>
    <p:sldId id="1546" r:id="rId35"/>
    <p:sldId id="1491" r:id="rId36"/>
    <p:sldId id="1548" r:id="rId37"/>
    <p:sldId id="1549" r:id="rId38"/>
    <p:sldId id="1550" r:id="rId39"/>
    <p:sldId id="1551" r:id="rId40"/>
    <p:sldId id="1554" r:id="rId41"/>
    <p:sldId id="1561" r:id="rId42"/>
    <p:sldId id="1522" r:id="rId43"/>
    <p:sldId id="1493" r:id="rId44"/>
    <p:sldId id="1555" r:id="rId45"/>
    <p:sldId id="1556" r:id="rId46"/>
    <p:sldId id="1557" r:id="rId47"/>
    <p:sldId id="1558" r:id="rId48"/>
    <p:sldId id="1560" r:id="rId49"/>
    <p:sldId id="1523" r:id="rId50"/>
    <p:sldId id="1524" r:id="rId51"/>
    <p:sldId id="1525" r:id="rId52"/>
    <p:sldId id="1793" r:id="rId53"/>
    <p:sldId id="1794" r:id="rId54"/>
    <p:sldId id="1439" r:id="rId55"/>
    <p:sldId id="1443" r:id="rId56"/>
    <p:sldId id="1442" r:id="rId57"/>
    <p:sldId id="1297" r:id="rId58"/>
    <p:sldId id="1526" r:id="rId59"/>
    <p:sldId id="1527" r:id="rId60"/>
    <p:sldId id="1742" r:id="rId61"/>
    <p:sldId id="1743" r:id="rId62"/>
    <p:sldId id="1744" r:id="rId63"/>
    <p:sldId id="1745" r:id="rId64"/>
    <p:sldId id="1746" r:id="rId65"/>
    <p:sldId id="1748" r:id="rId66"/>
    <p:sldId id="1749" r:id="rId67"/>
    <p:sldId id="1750" r:id="rId68"/>
    <p:sldId id="1751" r:id="rId69"/>
    <p:sldId id="1752" r:id="rId70"/>
    <p:sldId id="1753" r:id="rId71"/>
    <p:sldId id="1754" r:id="rId72"/>
    <p:sldId id="1755" r:id="rId73"/>
    <p:sldId id="1756" r:id="rId74"/>
    <p:sldId id="1757" r:id="rId75"/>
    <p:sldId id="1758" r:id="rId76"/>
    <p:sldId id="1759" r:id="rId77"/>
    <p:sldId id="1760" r:id="rId78"/>
    <p:sldId id="1761" r:id="rId79"/>
    <p:sldId id="1762" r:id="rId80"/>
    <p:sldId id="1763" r:id="rId81"/>
    <p:sldId id="1764" r:id="rId82"/>
    <p:sldId id="1765" r:id="rId83"/>
    <p:sldId id="1766" r:id="rId84"/>
    <p:sldId id="1767" r:id="rId85"/>
    <p:sldId id="1768" r:id="rId86"/>
    <p:sldId id="1769" r:id="rId87"/>
    <p:sldId id="1770" r:id="rId88"/>
    <p:sldId id="1771" r:id="rId89"/>
    <p:sldId id="1772" r:id="rId90"/>
    <p:sldId id="1773" r:id="rId91"/>
    <p:sldId id="1774" r:id="rId92"/>
    <p:sldId id="1775" r:id="rId93"/>
    <p:sldId id="1776" r:id="rId94"/>
    <p:sldId id="1777" r:id="rId95"/>
    <p:sldId id="1778" r:id="rId96"/>
    <p:sldId id="1779" r:id="rId97"/>
    <p:sldId id="1780" r:id="rId98"/>
    <p:sldId id="1781" r:id="rId99"/>
    <p:sldId id="1782" r:id="rId100"/>
    <p:sldId id="1783" r:id="rId101"/>
    <p:sldId id="1784" r:id="rId102"/>
    <p:sldId id="1785" r:id="rId103"/>
    <p:sldId id="1786" r:id="rId104"/>
    <p:sldId id="1787" r:id="rId105"/>
    <p:sldId id="1788" r:id="rId106"/>
    <p:sldId id="1789" r:id="rId107"/>
    <p:sldId id="1790" r:id="rId108"/>
    <p:sldId id="1791" r:id="rId109"/>
    <p:sldId id="1648" r:id="rId110"/>
    <p:sldId id="1649" r:id="rId111"/>
    <p:sldId id="1650" r:id="rId112"/>
    <p:sldId id="1652" r:id="rId113"/>
    <p:sldId id="1654" r:id="rId114"/>
    <p:sldId id="1655" r:id="rId115"/>
    <p:sldId id="1656" r:id="rId116"/>
    <p:sldId id="1657" r:id="rId117"/>
    <p:sldId id="1658" r:id="rId118"/>
    <p:sldId id="1659" r:id="rId119"/>
    <p:sldId id="1660" r:id="rId120"/>
    <p:sldId id="1661" r:id="rId121"/>
    <p:sldId id="1662" r:id="rId122"/>
    <p:sldId id="1663" r:id="rId123"/>
    <p:sldId id="1664" r:id="rId124"/>
    <p:sldId id="1665" r:id="rId125"/>
    <p:sldId id="1666" r:id="rId126"/>
    <p:sldId id="1667" r:id="rId127"/>
    <p:sldId id="1668" r:id="rId128"/>
    <p:sldId id="1669" r:id="rId129"/>
    <p:sldId id="1670" r:id="rId130"/>
    <p:sldId id="1671" r:id="rId131"/>
    <p:sldId id="1672" r:id="rId132"/>
    <p:sldId id="1673" r:id="rId133"/>
    <p:sldId id="1674" r:id="rId134"/>
    <p:sldId id="1675" r:id="rId135"/>
    <p:sldId id="1676" r:id="rId136"/>
    <p:sldId id="1677" r:id="rId137"/>
    <p:sldId id="1678" r:id="rId138"/>
    <p:sldId id="1679" r:id="rId139"/>
    <p:sldId id="1680" r:id="rId140"/>
    <p:sldId id="1681" r:id="rId141"/>
    <p:sldId id="1685" r:id="rId142"/>
    <p:sldId id="1686" r:id="rId143"/>
    <p:sldId id="1687" r:id="rId144"/>
  </p:sldIdLst>
  <p:sldSz cx="9144000" cy="6858000" type="screen4x3"/>
  <p:notesSz cx="6811963" cy="99456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00CC"/>
    <a:srgbClr val="0000FF"/>
    <a:srgbClr val="008000"/>
    <a:srgbClr val="000000"/>
    <a:srgbClr val="FFFF99"/>
    <a:srgbClr val="FF9933"/>
    <a:srgbClr val="CC6600"/>
    <a:srgbClr val="3399FF"/>
    <a:srgbClr val="FFFFCC"/>
    <a:srgbClr val="FF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2C8C85-51F0-491E-9774-3900AFEF0FD7}" styleName="ลักษณะสีอ่อน 2 - เน้น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64" autoAdjust="0"/>
    <p:restoredTop sz="88305" autoAdjust="0"/>
  </p:normalViewPr>
  <p:slideViewPr>
    <p:cSldViewPr>
      <p:cViewPr varScale="1">
        <p:scale>
          <a:sx n="73" d="100"/>
          <a:sy n="73" d="100"/>
        </p:scale>
        <p:origin x="-14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2128"/>
    </p:cViewPr>
  </p:sorterViewPr>
  <p:notesViewPr>
    <p:cSldViewPr>
      <p:cViewPr varScale="1">
        <p:scale>
          <a:sx n="52" d="100"/>
          <a:sy n="52" d="100"/>
        </p:scale>
        <p:origin x="-1950" y="-90"/>
      </p:cViewPr>
      <p:guideLst>
        <p:guide orient="horz" pos="3132"/>
        <p:guide pos="21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8.xml"/><Relationship Id="rId117" Type="http://schemas.openxmlformats.org/officeDocument/2006/relationships/slide" Target="slides/slide109.xml"/><Relationship Id="rId21" Type="http://schemas.openxmlformats.org/officeDocument/2006/relationships/slide" Target="slides/slide13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84" Type="http://schemas.openxmlformats.org/officeDocument/2006/relationships/slide" Target="slides/slide76.xml"/><Relationship Id="rId89" Type="http://schemas.openxmlformats.org/officeDocument/2006/relationships/slide" Target="slides/slide81.xml"/><Relationship Id="rId112" Type="http://schemas.openxmlformats.org/officeDocument/2006/relationships/slide" Target="slides/slide104.xml"/><Relationship Id="rId133" Type="http://schemas.openxmlformats.org/officeDocument/2006/relationships/slide" Target="slides/slide125.xml"/><Relationship Id="rId138" Type="http://schemas.openxmlformats.org/officeDocument/2006/relationships/slide" Target="slides/slide130.xml"/><Relationship Id="rId16" Type="http://schemas.openxmlformats.org/officeDocument/2006/relationships/slide" Target="slides/slide8.xml"/><Relationship Id="rId107" Type="http://schemas.openxmlformats.org/officeDocument/2006/relationships/slide" Target="slides/slide99.xml"/><Relationship Id="rId11" Type="http://schemas.openxmlformats.org/officeDocument/2006/relationships/slide" Target="slides/slide3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74" Type="http://schemas.openxmlformats.org/officeDocument/2006/relationships/slide" Target="slides/slide66.xml"/><Relationship Id="rId79" Type="http://schemas.openxmlformats.org/officeDocument/2006/relationships/slide" Target="slides/slide71.xml"/><Relationship Id="rId102" Type="http://schemas.openxmlformats.org/officeDocument/2006/relationships/slide" Target="slides/slide94.xml"/><Relationship Id="rId123" Type="http://schemas.openxmlformats.org/officeDocument/2006/relationships/slide" Target="slides/slide115.xml"/><Relationship Id="rId128" Type="http://schemas.openxmlformats.org/officeDocument/2006/relationships/slide" Target="slides/slide120.xml"/><Relationship Id="rId144" Type="http://schemas.openxmlformats.org/officeDocument/2006/relationships/slide" Target="slides/slide136.xml"/><Relationship Id="rId149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2.xml"/><Relationship Id="rId95" Type="http://schemas.openxmlformats.org/officeDocument/2006/relationships/slide" Target="slides/slide87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113" Type="http://schemas.openxmlformats.org/officeDocument/2006/relationships/slide" Target="slides/slide105.xml"/><Relationship Id="rId118" Type="http://schemas.openxmlformats.org/officeDocument/2006/relationships/slide" Target="slides/slide110.xml"/><Relationship Id="rId134" Type="http://schemas.openxmlformats.org/officeDocument/2006/relationships/slide" Target="slides/slide126.xml"/><Relationship Id="rId139" Type="http://schemas.openxmlformats.org/officeDocument/2006/relationships/slide" Target="slides/slide131.xml"/><Relationship Id="rId80" Type="http://schemas.openxmlformats.org/officeDocument/2006/relationships/slide" Target="slides/slide72.xml"/><Relationship Id="rId85" Type="http://schemas.openxmlformats.org/officeDocument/2006/relationships/slide" Target="slides/slide77.xml"/><Relationship Id="rId150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103" Type="http://schemas.openxmlformats.org/officeDocument/2006/relationships/slide" Target="slides/slide95.xml"/><Relationship Id="rId108" Type="http://schemas.openxmlformats.org/officeDocument/2006/relationships/slide" Target="slides/slide100.xml"/><Relationship Id="rId116" Type="http://schemas.openxmlformats.org/officeDocument/2006/relationships/slide" Target="slides/slide108.xml"/><Relationship Id="rId124" Type="http://schemas.openxmlformats.org/officeDocument/2006/relationships/slide" Target="slides/slide116.xml"/><Relationship Id="rId129" Type="http://schemas.openxmlformats.org/officeDocument/2006/relationships/slide" Target="slides/slide121.xml"/><Relationship Id="rId137" Type="http://schemas.openxmlformats.org/officeDocument/2006/relationships/slide" Target="slides/slide12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slide" Target="slides/slide62.xml"/><Relationship Id="rId75" Type="http://schemas.openxmlformats.org/officeDocument/2006/relationships/slide" Target="slides/slide67.xml"/><Relationship Id="rId83" Type="http://schemas.openxmlformats.org/officeDocument/2006/relationships/slide" Target="slides/slide75.xml"/><Relationship Id="rId88" Type="http://schemas.openxmlformats.org/officeDocument/2006/relationships/slide" Target="slides/slide80.xml"/><Relationship Id="rId91" Type="http://schemas.openxmlformats.org/officeDocument/2006/relationships/slide" Target="slides/slide83.xml"/><Relationship Id="rId96" Type="http://schemas.openxmlformats.org/officeDocument/2006/relationships/slide" Target="slides/slide88.xml"/><Relationship Id="rId111" Type="http://schemas.openxmlformats.org/officeDocument/2006/relationships/slide" Target="slides/slide103.xml"/><Relationship Id="rId132" Type="http://schemas.openxmlformats.org/officeDocument/2006/relationships/slide" Target="slides/slide124.xml"/><Relationship Id="rId140" Type="http://schemas.openxmlformats.org/officeDocument/2006/relationships/slide" Target="slides/slide132.xml"/><Relationship Id="rId14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106" Type="http://schemas.openxmlformats.org/officeDocument/2006/relationships/slide" Target="slides/slide98.xml"/><Relationship Id="rId114" Type="http://schemas.openxmlformats.org/officeDocument/2006/relationships/slide" Target="slides/slide106.xml"/><Relationship Id="rId119" Type="http://schemas.openxmlformats.org/officeDocument/2006/relationships/slide" Target="slides/slide111.xml"/><Relationship Id="rId127" Type="http://schemas.openxmlformats.org/officeDocument/2006/relationships/slide" Target="slides/slide11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slide" Target="slides/slide65.xml"/><Relationship Id="rId78" Type="http://schemas.openxmlformats.org/officeDocument/2006/relationships/slide" Target="slides/slide70.xml"/><Relationship Id="rId81" Type="http://schemas.openxmlformats.org/officeDocument/2006/relationships/slide" Target="slides/slide73.xml"/><Relationship Id="rId86" Type="http://schemas.openxmlformats.org/officeDocument/2006/relationships/slide" Target="slides/slide78.xml"/><Relationship Id="rId94" Type="http://schemas.openxmlformats.org/officeDocument/2006/relationships/slide" Target="slides/slide86.xml"/><Relationship Id="rId99" Type="http://schemas.openxmlformats.org/officeDocument/2006/relationships/slide" Target="slides/slide91.xml"/><Relationship Id="rId101" Type="http://schemas.openxmlformats.org/officeDocument/2006/relationships/slide" Target="slides/slide93.xml"/><Relationship Id="rId122" Type="http://schemas.openxmlformats.org/officeDocument/2006/relationships/slide" Target="slides/slide114.xml"/><Relationship Id="rId130" Type="http://schemas.openxmlformats.org/officeDocument/2006/relationships/slide" Target="slides/slide122.xml"/><Relationship Id="rId135" Type="http://schemas.openxmlformats.org/officeDocument/2006/relationships/slide" Target="slides/slide127.xml"/><Relationship Id="rId143" Type="http://schemas.openxmlformats.org/officeDocument/2006/relationships/slide" Target="slides/slide135.xml"/><Relationship Id="rId148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109" Type="http://schemas.openxmlformats.org/officeDocument/2006/relationships/slide" Target="slides/slide101.xml"/><Relationship Id="rId34" Type="http://schemas.openxmlformats.org/officeDocument/2006/relationships/slide" Target="slides/slide26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6" Type="http://schemas.openxmlformats.org/officeDocument/2006/relationships/slide" Target="slides/slide68.xml"/><Relationship Id="rId97" Type="http://schemas.openxmlformats.org/officeDocument/2006/relationships/slide" Target="slides/slide89.xml"/><Relationship Id="rId104" Type="http://schemas.openxmlformats.org/officeDocument/2006/relationships/slide" Target="slides/slide96.xml"/><Relationship Id="rId120" Type="http://schemas.openxmlformats.org/officeDocument/2006/relationships/slide" Target="slides/slide112.xml"/><Relationship Id="rId125" Type="http://schemas.openxmlformats.org/officeDocument/2006/relationships/slide" Target="slides/slide117.xml"/><Relationship Id="rId141" Type="http://schemas.openxmlformats.org/officeDocument/2006/relationships/slide" Target="slides/slide133.xml"/><Relationship Id="rId146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3.xml"/><Relationship Id="rId92" Type="http://schemas.openxmlformats.org/officeDocument/2006/relationships/slide" Target="slides/slide84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4" Type="http://schemas.openxmlformats.org/officeDocument/2006/relationships/slide" Target="slides/slide16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66" Type="http://schemas.openxmlformats.org/officeDocument/2006/relationships/slide" Target="slides/slide58.xml"/><Relationship Id="rId87" Type="http://schemas.openxmlformats.org/officeDocument/2006/relationships/slide" Target="slides/slide79.xml"/><Relationship Id="rId110" Type="http://schemas.openxmlformats.org/officeDocument/2006/relationships/slide" Target="slides/slide102.xml"/><Relationship Id="rId115" Type="http://schemas.openxmlformats.org/officeDocument/2006/relationships/slide" Target="slides/slide107.xml"/><Relationship Id="rId131" Type="http://schemas.openxmlformats.org/officeDocument/2006/relationships/slide" Target="slides/slide123.xml"/><Relationship Id="rId136" Type="http://schemas.openxmlformats.org/officeDocument/2006/relationships/slide" Target="slides/slide128.xml"/><Relationship Id="rId61" Type="http://schemas.openxmlformats.org/officeDocument/2006/relationships/slide" Target="slides/slide53.xml"/><Relationship Id="rId82" Type="http://schemas.openxmlformats.org/officeDocument/2006/relationships/slide" Target="slides/slide74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56" Type="http://schemas.openxmlformats.org/officeDocument/2006/relationships/slide" Target="slides/slide48.xml"/><Relationship Id="rId77" Type="http://schemas.openxmlformats.org/officeDocument/2006/relationships/slide" Target="slides/slide69.xml"/><Relationship Id="rId100" Type="http://schemas.openxmlformats.org/officeDocument/2006/relationships/slide" Target="slides/slide92.xml"/><Relationship Id="rId105" Type="http://schemas.openxmlformats.org/officeDocument/2006/relationships/slide" Target="slides/slide97.xml"/><Relationship Id="rId126" Type="http://schemas.openxmlformats.org/officeDocument/2006/relationships/slide" Target="slides/slide118.xml"/><Relationship Id="rId147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93" Type="http://schemas.openxmlformats.org/officeDocument/2006/relationships/slide" Target="slides/slide85.xml"/><Relationship Id="rId98" Type="http://schemas.openxmlformats.org/officeDocument/2006/relationships/slide" Target="slides/slide90.xml"/><Relationship Id="rId121" Type="http://schemas.openxmlformats.org/officeDocument/2006/relationships/slide" Target="slides/slide113.xml"/><Relationship Id="rId142" Type="http://schemas.openxmlformats.org/officeDocument/2006/relationships/slide" Target="slides/slide1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858838" y="493713"/>
            <a:ext cx="546576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600">
                <a:latin typeface="Angsana New" pitchFamily="18" charset="-34"/>
                <a:cs typeface="Angsana New" pitchFamily="18" charset="-34"/>
              </a:defRPr>
            </a:lvl1pPr>
          </a:lstStyle>
          <a:p>
            <a:pPr>
              <a:defRPr/>
            </a:pPr>
            <a:r>
              <a:rPr lang="en-US"/>
              <a:t>โครงการพัฒนาและเสริมสร้างความเข้มแข็งด้านการควบคุมภายใน</a:t>
            </a:r>
          </a:p>
        </p:txBody>
      </p:sp>
      <p:sp>
        <p:nvSpPr>
          <p:cNvPr id="73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60800" y="0"/>
            <a:ext cx="29511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3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838200" y="9144000"/>
            <a:ext cx="5105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600">
                <a:latin typeface="Angsana New" pitchFamily="18" charset="-34"/>
                <a:cs typeface="Angsana New" pitchFamily="18" charset="-34"/>
              </a:defRPr>
            </a:lvl1pPr>
          </a:lstStyle>
          <a:p>
            <a:pPr>
              <a:defRPr/>
            </a:pPr>
            <a:r>
              <a:rPr lang="en-US"/>
              <a:t>สำนักกำกับและพัฒนาการตรวจสอบภาครัฐ  กรมบัญชีกลาง</a:t>
            </a:r>
          </a:p>
        </p:txBody>
      </p:sp>
      <p:sp>
        <p:nvSpPr>
          <p:cNvPr id="73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60800" y="9144000"/>
            <a:ext cx="25400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cs typeface="Angsana New" pitchFamily="18" charset="-34"/>
              </a:defRPr>
            </a:lvl1pPr>
          </a:lstStyle>
          <a:p>
            <a:pPr>
              <a:defRPr/>
            </a:pPr>
            <a:fld id="{9D68DC84-91B4-4F25-A725-8C0A0E21487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993153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r>
              <a:rPr lang="en-US"/>
              <a:t>โครงการพัฒนาและเสริมสร้างความเข้มแข็งด้านการควบคุมภายใน</a:t>
            </a:r>
          </a:p>
        </p:txBody>
      </p:sp>
      <p:sp>
        <p:nvSpPr>
          <p:cNvPr id="5672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60800" y="0"/>
            <a:ext cx="29511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09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73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4400"/>
            <a:ext cx="4995863" cy="447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  <a:endParaRPr lang="en-US" noProof="0" smtClean="0"/>
          </a:p>
          <a:p>
            <a:pPr lvl="1"/>
            <a:r>
              <a:rPr lang="th-TH" noProof="0" smtClean="0"/>
              <a:t>ระดับที่สอง</a:t>
            </a:r>
            <a:endParaRPr lang="en-US" noProof="0" smtClean="0"/>
          </a:p>
          <a:p>
            <a:pPr lvl="2"/>
            <a:r>
              <a:rPr lang="th-TH" noProof="0" smtClean="0"/>
              <a:t>ระดับที่สาม</a:t>
            </a:r>
            <a:endParaRPr lang="en-US" noProof="0" smtClean="0"/>
          </a:p>
          <a:p>
            <a:pPr lvl="3"/>
            <a:r>
              <a:rPr lang="th-TH" noProof="0" smtClean="0"/>
              <a:t>ระดับที่สี่</a:t>
            </a:r>
            <a:endParaRPr lang="en-US" noProof="0" smtClean="0"/>
          </a:p>
          <a:p>
            <a:pPr lvl="4"/>
            <a:r>
              <a:rPr lang="th-TH" noProof="0" smtClean="0"/>
              <a:t>ระดับที่ห้า</a:t>
            </a:r>
          </a:p>
        </p:txBody>
      </p:sp>
      <p:sp>
        <p:nvSpPr>
          <p:cNvPr id="5673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8800"/>
            <a:ext cx="29511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r>
              <a:rPr lang="en-US"/>
              <a:t>สำนักกำกับและพัฒนาการตรวจสอบภาครัฐ  กรมบัญชีกลาง</a:t>
            </a:r>
          </a:p>
        </p:txBody>
      </p:sp>
      <p:sp>
        <p:nvSpPr>
          <p:cNvPr id="5673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60800" y="9448800"/>
            <a:ext cx="29511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ngsana New" pitchFamily="18" charset="-34"/>
              </a:defRPr>
            </a:lvl1pPr>
          </a:lstStyle>
          <a:p>
            <a:pPr>
              <a:defRPr/>
            </a:pPr>
            <a:fld id="{C16B4EFE-C751-4D5C-9981-820DAFDF903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57326151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ngsana New" pitchFamily="18" charset="-34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Angsana New" pitchFamily="18" charset="-34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Angsana New" pitchFamily="18" charset="-34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Angsana New" pitchFamily="18" charset="-34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 txBox="1">
            <a:spLocks noGrp="1" noChangeArrowheads="1"/>
          </p:cNvSpPr>
          <p:nvPr/>
        </p:nvSpPr>
        <p:spPr bwMode="auto">
          <a:xfrm>
            <a:off x="3860112" y="9448404"/>
            <a:ext cx="2951851" cy="49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D41EA48-2E4B-4C36-8DD4-EC026FECC432}" type="slidenum">
              <a:rPr kumimoji="1" lang="en-US" sz="1200">
                <a:solidFill>
                  <a:srgbClr val="000000"/>
                </a:solidFill>
                <a:latin typeface="Times New Roman" pitchFamily="18" charset="0"/>
              </a:rPr>
              <a:pPr algn="r"/>
              <a:t>8</a:t>
            </a:fld>
            <a:endParaRPr kumimoji="1" lang="th-TH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20750" y="746125"/>
            <a:ext cx="4970463" cy="37290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8262" y="4724202"/>
            <a:ext cx="4995440" cy="447556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0C5704-6243-4873-9697-DF69811007BC}" type="slidenum">
              <a:rPr lang="en-US"/>
              <a:pPr/>
              <a:t>22</a:t>
            </a:fld>
            <a:endParaRPr lang="th-TH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3972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C43227-8B17-494C-B4F8-05B66CE6530F}" type="slidenum">
              <a:rPr lang="en-US"/>
              <a:pPr/>
              <a:t>24</a:t>
            </a:fld>
            <a:endParaRPr lang="th-TH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F41173-40BA-4851-8839-7BB899296D8B}" type="slidenum">
              <a:rPr lang="en-US"/>
              <a:pPr/>
              <a:t>25</a:t>
            </a:fld>
            <a:endParaRPr lang="th-TH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8068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240388-C0DE-4207-9D0F-8FF63FFD4421}" type="slidenum">
              <a:rPr lang="en-US"/>
              <a:pPr/>
              <a:t>26</a:t>
            </a:fld>
            <a:endParaRPr lang="th-TH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B979CE-8191-454A-BCF3-B94D44F25DB7}" type="slidenum">
              <a:rPr lang="en-US" smtClean="0"/>
              <a:pPr/>
              <a:t>31</a:t>
            </a:fld>
            <a:endParaRPr lang="th-TH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endParaRPr lang="th-TH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D23153-C90E-48DB-9E14-6215CA0AF9B3}" type="slidenum">
              <a:rPr lang="en-US" smtClean="0"/>
              <a:pPr/>
              <a:t>32</a:t>
            </a:fld>
            <a:endParaRPr lang="th-TH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endParaRPr lang="th-TH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B9E0FF-FF5B-4E45-A962-C35FBBABA9DE}" type="slidenum">
              <a:rPr lang="en-US"/>
              <a:pPr/>
              <a:t>36</a:t>
            </a:fld>
            <a:endParaRPr lang="th-TH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262" y="4724202"/>
            <a:ext cx="4995440" cy="4475560"/>
          </a:xfrm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62BC25-1A60-4DA2-A04D-78370FC36242}" type="slidenum">
              <a:rPr lang="en-US" smtClean="0"/>
              <a:pPr/>
              <a:t>39</a:t>
            </a:fld>
            <a:endParaRPr lang="th-TH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90500" indent="-190500">
              <a:lnSpc>
                <a:spcPct val="80000"/>
              </a:lnSpc>
            </a:pPr>
            <a:endParaRPr lang="th-TH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โครงการพัฒนาและเสริมสร้างความเข้มแข็งด้านการควบคุมภายใน</a:t>
            </a:r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สำนักกำกับและพัฒนาการตรวจสอบภาครัฐ  กรมบัญชีกลาง</a:t>
            </a: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B4EFE-C751-4D5C-9981-820DAFDF903D}" type="slidenum">
              <a:rPr lang="en-US" smtClean="0"/>
              <a:pPr>
                <a:defRPr/>
              </a:pPr>
              <a:t>44</a:t>
            </a:fld>
            <a:endParaRPr lang="th-TH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FBEA92-E77A-43E2-803A-EC6E16AF2C91}" type="slidenum">
              <a:rPr lang="en-US" smtClean="0"/>
              <a:pPr/>
              <a:t>48</a:t>
            </a:fld>
            <a:endParaRPr lang="th-TH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90500" indent="-190500">
              <a:lnSpc>
                <a:spcPct val="80000"/>
              </a:lnSpc>
            </a:pPr>
            <a:r>
              <a:rPr lang="th-TH" sz="1100" smtClean="0"/>
              <a:t>งบกลางมีคนดูแลอยู่   </a:t>
            </a:r>
            <a:r>
              <a:rPr lang="en-US" sz="1100" smtClean="0"/>
              <a:t>2 </a:t>
            </a:r>
            <a:r>
              <a:rPr lang="th-TH" sz="1100" smtClean="0"/>
              <a:t>กลุ่ม  คือ สำนักงบประมาณ  งบเร่งด่วนจำเป็น   เช่น น้ำท่วม ดินถล่ม  </a:t>
            </a:r>
          </a:p>
          <a:p>
            <a:pPr marL="190500" indent="-190500">
              <a:lnSpc>
                <a:spcPct val="80000"/>
              </a:lnSpc>
            </a:pPr>
            <a:r>
              <a:rPr lang="th-TH" sz="1100" smtClean="0"/>
              <a:t>                                             กรมบัญชีกลางดูแลในเรื่องของเงินสวัสดิการ เช่น ค่ารักษาพยาบาล เงินช่วยเหลือบุตร (ปัจจุบันให้เบิกเป็นก้อนไปเลย) </a:t>
            </a:r>
            <a:r>
              <a:rPr lang="en-US" sz="1100" smtClean="0"/>
              <a:t>  </a:t>
            </a:r>
            <a:r>
              <a:rPr lang="th-TH" sz="1100" smtClean="0"/>
              <a:t>เบิกได้ถึงอายุ </a:t>
            </a:r>
            <a:r>
              <a:rPr lang="en-US" sz="1100" smtClean="0"/>
              <a:t>18 </a:t>
            </a:r>
            <a:r>
              <a:rPr lang="th-TH" sz="1100" smtClean="0"/>
              <a:t>ปี  </a:t>
            </a:r>
          </a:p>
          <a:p>
            <a:pPr marL="190500" indent="-190500">
              <a:lnSpc>
                <a:spcPct val="80000"/>
              </a:lnSpc>
            </a:pPr>
            <a:r>
              <a:rPr lang="th-TH" sz="1100" smtClean="0"/>
              <a:t>การจ่ายช่วยเหลือบุตรเป็นก้อน เป็นลักษณะเหมาจ่าย ถ้าข้าราชการลาออกหรือ </a:t>
            </a:r>
            <a:r>
              <a:rPr lang="en-US" sz="1100" smtClean="0"/>
              <a:t>ealy </a:t>
            </a:r>
            <a:r>
              <a:rPr lang="th-TH" sz="1100" smtClean="0"/>
              <a:t>เงินที่เบิกไม่ต้องคืน</a:t>
            </a:r>
          </a:p>
          <a:p>
            <a:pPr marL="190500" indent="-190500">
              <a:lnSpc>
                <a:spcPct val="80000"/>
              </a:lnSpc>
            </a:pPr>
            <a:r>
              <a:rPr lang="th-TH" sz="1100" smtClean="0"/>
              <a:t>หรือถ้าบุตรเมื่อรับไปแล้ว ตาย ก็ไม่ต้องคืน</a:t>
            </a:r>
          </a:p>
          <a:p>
            <a:pPr marL="190500" indent="-190500">
              <a:lnSpc>
                <a:spcPct val="80000"/>
              </a:lnSpc>
            </a:pPr>
            <a:r>
              <a:rPr lang="th-TH" sz="1100" smtClean="0"/>
              <a:t>         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86E30B-F172-4943-BD34-2AA164238566}" type="slidenum">
              <a:rPr lang="en-US" smtClean="0"/>
              <a:pPr/>
              <a:t>11</a:t>
            </a:fld>
            <a:endParaRPr lang="th-TH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z="1100" smtClean="0"/>
          </a:p>
          <a:p>
            <a:pPr eaLnBrk="1" hangingPunct="1">
              <a:buFontTx/>
              <a:buChar char="•"/>
            </a:pPr>
            <a:endParaRPr lang="th-TH" sz="1100" smtClean="0"/>
          </a:p>
          <a:p>
            <a:pPr eaLnBrk="1" hangingPunct="1"/>
            <a:r>
              <a:rPr lang="th-TH" sz="1100" smtClean="0"/>
              <a:t>       </a:t>
            </a:r>
          </a:p>
          <a:p>
            <a:pPr eaLnBrk="1" hangingPunct="1"/>
            <a:endParaRPr lang="th-TH" sz="110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4C04FB-4124-4077-AB18-CA91473C5E75}" type="slidenum">
              <a:rPr lang="en-US" smtClean="0"/>
              <a:pPr/>
              <a:t>49</a:t>
            </a:fld>
            <a:endParaRPr lang="th-TH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90500" indent="-190500"/>
            <a:r>
              <a:rPr lang="th-TH" sz="1100" smtClean="0"/>
              <a:t>การศึกษาบุตร ปัจจุบันเบิกได้ถึงปริญญาตรี</a:t>
            </a:r>
          </a:p>
          <a:p>
            <a:pPr marL="190500" indent="-190500">
              <a:buFontTx/>
              <a:buChar char="•"/>
            </a:pPr>
            <a:r>
              <a:rPr lang="th-TH" sz="1100" smtClean="0"/>
              <a:t>เรียนปริญญาตรี </a:t>
            </a:r>
            <a:r>
              <a:rPr lang="en-US" sz="1100" smtClean="0"/>
              <a:t>2 </a:t>
            </a:r>
            <a:r>
              <a:rPr lang="th-TH" sz="1100" smtClean="0"/>
              <a:t>ใบในปีการศึกษาเดียวกันไม่ได้  เนื่องจากเบิกได้หลักสูตรเดียวในปีการศึกษาเดียวกัน </a:t>
            </a:r>
          </a:p>
          <a:p>
            <a:pPr marL="190500" indent="-190500">
              <a:buFontTx/>
              <a:buChar char="•"/>
            </a:pPr>
            <a:r>
              <a:rPr lang="th-TH" sz="1100" smtClean="0"/>
              <a:t>หลักสูตรกำหนดให้เรียนได้ </a:t>
            </a:r>
            <a:r>
              <a:rPr lang="en-US" sz="1100" smtClean="0"/>
              <a:t>8 </a:t>
            </a:r>
            <a:r>
              <a:rPr lang="th-TH" sz="1100" smtClean="0"/>
              <a:t>ปี ก็สามารถเบิกได้ทั้ง </a:t>
            </a:r>
            <a:r>
              <a:rPr lang="en-US" sz="1100" smtClean="0"/>
              <a:t>8 </a:t>
            </a:r>
            <a:r>
              <a:rPr lang="th-TH" sz="1100" smtClean="0"/>
              <a:t>ปี </a:t>
            </a:r>
          </a:p>
          <a:p>
            <a:pPr marL="190500" indent="-190500">
              <a:buFontTx/>
              <a:buChar char="•"/>
            </a:pPr>
            <a:r>
              <a:rPr lang="th-TH" sz="1100" smtClean="0"/>
              <a:t>ในปีเดียวกัน บุตรเรียน ปวส. และเรียนรามด้วย สามารถเบิกได้หลักสูตรเดียวในปีการศึกษา</a:t>
            </a:r>
          </a:p>
          <a:p>
            <a:pPr marL="190500" indent="-190500">
              <a:buFontTx/>
              <a:buChar char="•"/>
            </a:pPr>
            <a:r>
              <a:rPr lang="th-TH" sz="1100" smtClean="0"/>
              <a:t>และถามว่าถ้า กรณีที่นาย ก. อายุ </a:t>
            </a:r>
            <a:r>
              <a:rPr lang="en-US" sz="1100" smtClean="0"/>
              <a:t>23 </a:t>
            </a:r>
            <a:r>
              <a:rPr lang="th-TH" sz="1100" smtClean="0"/>
              <a:t>เรียนจบแล้วทำงานแล้วแต่งงานแล้วและมีบุตรแล้ว แต่ต่อมาระเบียบกำหนดให้เบิกค่าเล่าเรียนระดับปริญญาตรี และต้องการจะเรียนเอาปริญญาอีก </a:t>
            </a:r>
            <a:r>
              <a:rPr lang="en-US" sz="1100" smtClean="0"/>
              <a:t>1 </a:t>
            </a:r>
            <a:r>
              <a:rPr lang="th-TH" sz="1100" smtClean="0"/>
              <a:t>ใบ  ถามว่าเบิกได้หรือไม่</a:t>
            </a:r>
            <a:r>
              <a:rPr lang="en-US" sz="1100" smtClean="0"/>
              <a:t> </a:t>
            </a:r>
          </a:p>
          <a:p>
            <a:pPr marL="190500" indent="-190500"/>
            <a:r>
              <a:rPr lang="en-US" sz="1100" smtClean="0"/>
              <a:t>   </a:t>
            </a:r>
            <a:r>
              <a:rPr lang="th-TH" sz="1100" smtClean="0"/>
              <a:t>สามารถเบิกได้เนื่องจากไม่ใช่เป็นปีการศึกษาเดียวกัน และอายุไม่ครบ </a:t>
            </a:r>
            <a:r>
              <a:rPr lang="en-US" sz="1100" smtClean="0"/>
              <a:t>25</a:t>
            </a:r>
            <a:r>
              <a:rPr lang="th-TH" sz="1100" smtClean="0"/>
              <a:t> และเป็นการเบิกครั้งแรก (เป็นใบแรกที่เบิก)และยังสามารถเบิกค่ารักษา การศึกษาของบุตรได้อีกด้วย</a:t>
            </a:r>
          </a:p>
          <a:p>
            <a:pPr marL="190500" indent="-190500"/>
            <a:r>
              <a:rPr lang="th-TH" sz="1100" smtClean="0"/>
              <a:t>   จะสังเกตว่าแม่เบิกให้ลูก เป็นค่าการศึกษา และลูกสามารถเบิกการศึกษา และรักษาของหลานแต่เบิกในนามของบุตรไม่ใช้เบิกให้หลาน</a:t>
            </a:r>
          </a:p>
          <a:p>
            <a:pPr marL="190500" indent="-190500">
              <a:buFontTx/>
              <a:buChar char="•"/>
            </a:pPr>
            <a:r>
              <a:rPr lang="th-TH" sz="1100" smtClean="0"/>
              <a:t>กรณีพ่อแม่เกษียณรับบำนาญแต่มีลูกช้าสามารถเบิกได้เช่นกัน ยกเว้นรับบำเหน็จ</a:t>
            </a:r>
          </a:p>
          <a:p>
            <a:pPr marL="190500" indent="-190500"/>
            <a:r>
              <a:rPr lang="th-TH" sz="1100" smtClean="0"/>
              <a:t>   </a:t>
            </a:r>
          </a:p>
          <a:p>
            <a:pPr marL="190500" indent="-190500">
              <a:buFontTx/>
              <a:buChar char="•"/>
            </a:pPr>
            <a:r>
              <a:rPr lang="th-TH" sz="1100" smtClean="0"/>
              <a:t>รายการที่มหาวิทยาลัยเรียกเก็บไม่ต้องดูรายการเบิกได้เหมาจ่ายไม่เกิน </a:t>
            </a:r>
            <a:r>
              <a:rPr lang="en-US" sz="1100" smtClean="0"/>
              <a:t>15,000 </a:t>
            </a:r>
            <a:r>
              <a:rPr lang="th-TH" sz="1100" smtClean="0"/>
              <a:t> ส่วนการเบิก  เช่นเทอมแรกจ่ายไป </a:t>
            </a:r>
            <a:r>
              <a:rPr lang="en-US" sz="1100" smtClean="0"/>
              <a:t>3,0000 </a:t>
            </a:r>
            <a:r>
              <a:rPr lang="th-TH" sz="1100" smtClean="0"/>
              <a:t> จะเบิกครั้งเดียวก็ได้ </a:t>
            </a:r>
            <a:r>
              <a:rPr lang="en-US" sz="1100" smtClean="0"/>
              <a:t>1,5,000  </a:t>
            </a:r>
            <a:r>
              <a:rPr lang="th-TH" sz="1100" smtClean="0"/>
              <a:t>หรือ เบิกทีละครั่งก็ได้</a:t>
            </a:r>
          </a:p>
          <a:p>
            <a:pPr marL="190500" indent="-190500">
              <a:buFontTx/>
              <a:buChar char="•"/>
            </a:pPr>
            <a:r>
              <a:rPr lang="th-TH" sz="1100" smtClean="0"/>
              <a:t>ถ้าได้ทุนเรียนฟรี เบิกไม่ได้ แต่ถ้ากู้เงินกรอ. เมื่อเรียนจบต้องใช้หนี้ ก็สามารถนำใบเสร็จมาเบิกได้</a:t>
            </a:r>
          </a:p>
          <a:p>
            <a:pPr marL="190500" indent="-190500"/>
            <a:r>
              <a:rPr lang="th-TH" sz="1100" smtClean="0"/>
              <a:t>หลักเกณฑ์การเบิกศึกษาบุตร</a:t>
            </a:r>
          </a:p>
          <a:p>
            <a:pPr marL="190500" indent="-190500">
              <a:buFontTx/>
              <a:buAutoNum type="arabicPeriod"/>
            </a:pPr>
            <a:r>
              <a:rPr lang="th-TH" sz="1100" smtClean="0"/>
              <a:t>เป็นบุตรทีชอบด้วยกฎหมาย</a:t>
            </a:r>
          </a:p>
          <a:p>
            <a:pPr marL="190500" indent="-190500">
              <a:buFontTx/>
              <a:buAutoNum type="arabicPeriod"/>
            </a:pPr>
            <a:r>
              <a:rPr lang="th-TH" sz="1100" smtClean="0"/>
              <a:t>อยู่ในลำดับ </a:t>
            </a:r>
            <a:r>
              <a:rPr lang="en-US" sz="1100" smtClean="0"/>
              <a:t>1-3 </a:t>
            </a:r>
            <a:r>
              <a:rPr lang="th-TH" sz="1100" smtClean="0"/>
              <a:t>ไม่ว่าจะเกิดจากการสมรสครั้งใด หรือมีอำนาจปกครองหรือไม่</a:t>
            </a:r>
          </a:p>
          <a:p>
            <a:pPr marL="190500" indent="-190500">
              <a:buFontTx/>
              <a:buAutoNum type="arabicPeriod"/>
            </a:pPr>
            <a:r>
              <a:rPr lang="th-TH" sz="1100" smtClean="0"/>
              <a:t>อายุ </a:t>
            </a:r>
            <a:r>
              <a:rPr lang="en-US" sz="1100" smtClean="0"/>
              <a:t>3-25  </a:t>
            </a:r>
            <a:r>
              <a:rPr lang="th-TH" sz="1100" smtClean="0"/>
              <a:t>ยกเว้นบุตรบุญธรรม</a:t>
            </a:r>
          </a:p>
          <a:p>
            <a:pPr marL="190500" indent="-190500"/>
            <a:endParaRPr lang="th-TH" sz="110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1711A1-12E5-4825-810A-7D654C8DC724}" type="slidenum">
              <a:rPr lang="en-US" smtClean="0"/>
              <a:pPr/>
              <a:t>50</a:t>
            </a:fld>
            <a:endParaRPr lang="th-TH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6"/>
            <a:ext cx="4970463" cy="3729038"/>
          </a:xfrm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998" indent="-228998" eaLnBrk="1" hangingPunct="1"/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70463" cy="3729038"/>
          </a:xfrm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998" indent="-228998" eaLnBrk="1" hangingPunct="1"/>
            <a:r>
              <a:rPr lang="th-TH" dirty="0" err="1" smtClean="0">
                <a:latin typeface="Arial" pitchFamily="34" charset="0"/>
              </a:rPr>
              <a:t>คชจ.</a:t>
            </a:r>
            <a:r>
              <a:rPr lang="th-TH" dirty="0" smtClean="0">
                <a:latin typeface="Arial" pitchFamily="34" charset="0"/>
              </a:rPr>
              <a:t>ที่ได้รับการแจ้งหนี้ เป็นลักษณะ</a:t>
            </a:r>
            <a:r>
              <a:rPr lang="th-TH" dirty="0" err="1" smtClean="0">
                <a:latin typeface="Arial" pitchFamily="34" charset="0"/>
              </a:rPr>
              <a:t>คชจ.</a:t>
            </a:r>
            <a:r>
              <a:rPr lang="th-TH" dirty="0" smtClean="0">
                <a:latin typeface="Arial" pitchFamily="34" charset="0"/>
              </a:rPr>
              <a:t>ประจำ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DE350A-824F-4D2B-9AB5-DAABB405F127}" type="slidenum">
              <a:rPr lang="en-US" smtClean="0"/>
              <a:pPr/>
              <a:t>58</a:t>
            </a:fld>
            <a:endParaRPr lang="th-TH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9C058A-7318-45C0-B1F1-CDEFCE1F41AB}" type="slidenum">
              <a:rPr lang="en-US" smtClean="0"/>
              <a:pPr/>
              <a:t>59</a:t>
            </a:fld>
            <a:endParaRPr lang="th-TH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DEE0AD-D49F-4462-937C-94B65E48B3AC}" type="slidenum">
              <a:rPr lang="en-US" smtClean="0"/>
              <a:pPr/>
              <a:t>63</a:t>
            </a:fld>
            <a:endParaRPr lang="th-TH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46EE00-8A67-488D-9C29-D3B207DE75A8}" type="slidenum">
              <a:rPr lang="en-US" smtClean="0"/>
              <a:pPr/>
              <a:t>65</a:t>
            </a:fld>
            <a:endParaRPr lang="th-TH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835152-4AE6-4BB2-BDE3-B888093A7829}" type="slidenum">
              <a:rPr lang="en-US" smtClean="0"/>
              <a:pPr/>
              <a:t>70</a:t>
            </a:fld>
            <a:endParaRPr lang="th-TH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D0A276-2579-4998-9468-3892E7ECF3AC}" type="slidenum">
              <a:rPr lang="en-US" smtClean="0"/>
              <a:pPr/>
              <a:t>72</a:t>
            </a:fld>
            <a:endParaRPr lang="th-TH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ED6464-4550-4EC9-8284-71B3B41DC7EA}" type="slidenum">
              <a:rPr lang="en-US" smtClean="0"/>
              <a:pPr/>
              <a:t>12</a:t>
            </a:fld>
            <a:endParaRPr lang="th-TH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0F0D45-5E5F-482B-85CD-05AEF7FAA9F9}" type="slidenum">
              <a:rPr lang="en-US" smtClean="0"/>
              <a:pPr/>
              <a:t>73</a:t>
            </a:fld>
            <a:endParaRPr lang="th-TH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86E30B-F172-4943-BD34-2AA164238566}" type="slidenum">
              <a:rPr lang="en-US" smtClean="0"/>
              <a:pPr/>
              <a:t>74</a:t>
            </a:fld>
            <a:endParaRPr lang="th-TH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z="1100" dirty="0" smtClean="0"/>
          </a:p>
          <a:p>
            <a:pPr eaLnBrk="1" hangingPunct="1">
              <a:buFontTx/>
              <a:buChar char="•"/>
            </a:pPr>
            <a:endParaRPr lang="th-TH" sz="1100" dirty="0" smtClean="0"/>
          </a:p>
          <a:p>
            <a:pPr eaLnBrk="1" hangingPunct="1"/>
            <a:r>
              <a:rPr lang="th-TH" sz="1100" dirty="0" smtClean="0"/>
              <a:t>       </a:t>
            </a:r>
          </a:p>
          <a:p>
            <a:pPr eaLnBrk="1" hangingPunct="1"/>
            <a:endParaRPr lang="th-TH" sz="1100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0F0D45-5E5F-482B-85CD-05AEF7FAA9F9}" type="slidenum">
              <a:rPr lang="en-US" smtClean="0"/>
              <a:pPr/>
              <a:t>75</a:t>
            </a:fld>
            <a:endParaRPr lang="th-TH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0F0D45-5E5F-482B-85CD-05AEF7FAA9F9}" type="slidenum">
              <a:rPr lang="en-US" smtClean="0"/>
              <a:pPr/>
              <a:t>76</a:t>
            </a:fld>
            <a:endParaRPr lang="th-TH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0F0D45-5E5F-482B-85CD-05AEF7FAA9F9}" type="slidenum">
              <a:rPr lang="en-US" smtClean="0"/>
              <a:pPr/>
              <a:t>77</a:t>
            </a:fld>
            <a:endParaRPr lang="th-TH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2BEA96-D70C-4A59-AB40-68AFB3D46888}" type="slidenum">
              <a:rPr lang="en-US" smtClean="0"/>
              <a:pPr/>
              <a:t>80</a:t>
            </a:fld>
            <a:endParaRPr lang="th-TH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73939B-DF9B-45DD-BC7D-9EBD1DFB10A7}" type="slidenum">
              <a:rPr lang="en-US" smtClean="0"/>
              <a:pPr/>
              <a:t>84</a:t>
            </a:fld>
            <a:endParaRPr lang="th-TH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59C5EB-C72D-41FE-9F2C-045AE876D0FC}" type="slidenum">
              <a:rPr lang="en-US" smtClean="0"/>
              <a:pPr/>
              <a:t>88</a:t>
            </a:fld>
            <a:endParaRPr lang="th-TH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F68325-512A-4562-86B1-1AA7CE8E5FAB}" type="slidenum">
              <a:rPr lang="en-US" smtClean="0"/>
              <a:pPr/>
              <a:t>98</a:t>
            </a:fld>
            <a:endParaRPr lang="th-TH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4FD18B-E30E-4B42-A039-CA78FD88A72E}" type="slidenum">
              <a:rPr lang="en-US" smtClean="0"/>
              <a:pPr/>
              <a:t>101</a:t>
            </a:fld>
            <a:endParaRPr lang="th-TH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51204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526D5D-522A-49B1-A242-3E5825075429}" type="slidenum">
              <a:rPr lang="en-US" smtClean="0">
                <a:latin typeface="Arial" pitchFamily="34" charset="0"/>
              </a:rPr>
              <a:pPr/>
              <a:t>13</a:t>
            </a:fld>
            <a:endParaRPr lang="th-TH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660C0F-F748-4F8C-866C-1E6D8A4B5F33}" type="slidenum">
              <a:rPr lang="en-US" smtClean="0"/>
              <a:pPr/>
              <a:t>103</a:t>
            </a:fld>
            <a:endParaRPr lang="th-TH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th-TH" sz="160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th-TH" sz="1600" b="1" smtClean="0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จากสถานการณ์ต่าง ๆ ที่เกิดขึ้นกับประเทศไทย แสดงให้เห็นว่าการบริหารกิจการบ้านเมืองเกิดความล้มเหลว สาเหตุ</a:t>
            </a:r>
          </a:p>
          <a:p>
            <a:pPr eaLnBrk="1" hangingPunct="1">
              <a:spcBef>
                <a:spcPct val="0"/>
              </a:spcBef>
            </a:pPr>
            <a:r>
              <a:rPr lang="th-TH" sz="1600" b="1" smtClean="0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สำคัญประการหนึ่งเกิดจากความอ่อนแอ และหย่อนประสิทธิภาพของกลไกด้านการบริหารจัดการภาครัฐ</a:t>
            </a:r>
          </a:p>
          <a:p>
            <a:pPr eaLnBrk="1" hangingPunct="1">
              <a:spcBef>
                <a:spcPct val="0"/>
              </a:spcBef>
            </a:pPr>
            <a:r>
              <a:rPr lang="th-TH" sz="1600" b="1" smtClean="0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ทั้งในระดับชาติและระดับองค์กรโดยเฉพาะการบริหารจัดการภาครัฐในปัจจุบันยังมีจุดอ่อนที่เป็นวัฒนธรรมและค่านิยมที่ปลูกฝังกันมานาน เช่น </a:t>
            </a:r>
            <a:endParaRPr lang="en-US" sz="1400" b="1" i="1" smtClean="0">
              <a:ea typeface="Times New Roman" pitchFamily="18" charset="0"/>
              <a:cs typeface="Angsana New" pitchFamily="18" charset="-34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th-TH" sz="1600" smtClean="0">
                <a:latin typeface="Browallia New" pitchFamily="34" charset="-34"/>
                <a:ea typeface="Times New Roman" pitchFamily="18" charset="0"/>
                <a:cs typeface="Angsana New" pitchFamily="18" charset="-34"/>
              </a:rPr>
              <a:t>มีการขยายอำนาจหน้าที่อย่างไม่มีที่สิ้นสุด</a:t>
            </a:r>
            <a:endParaRPr lang="en-US" sz="1100" smtClean="0">
              <a:cs typeface="Angsana New" pitchFamily="18" charset="-34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การขาดประสิทธิภาพในการทำงาน</a:t>
            </a:r>
            <a:endParaRPr lang="en-US" sz="1100" smtClean="0">
              <a:cs typeface="Angsana New" pitchFamily="18" charset="-34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การใช้ทรัพยากรอย่างฟุ่มเฟือย ทั้งคนและงบประมาณ</a:t>
            </a:r>
            <a:endParaRPr lang="en-US" sz="1100" smtClean="0">
              <a:cs typeface="Angsana New" pitchFamily="18" charset="-34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การต่อต้านการเปลี่ยนแปลงทุกรูปแบบ</a:t>
            </a:r>
            <a:endParaRPr lang="en-US" sz="1100" smtClean="0">
              <a:cs typeface="Angsana New" pitchFamily="18" charset="-34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การวิ่งเต้นแสวงหาความก้าวหน้าให้ตนเองและพวกพ้อง</a:t>
            </a:r>
            <a:endParaRPr lang="en-US" sz="1100" smtClean="0">
              <a:cs typeface="Angsana New" pitchFamily="18" charset="-34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เผด็จการ ไม่บริหารงานแบบมีส่วนร่วม</a:t>
            </a:r>
            <a:endParaRPr lang="en-US" sz="1100" smtClean="0">
              <a:cs typeface="Angsana New" pitchFamily="18" charset="-34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ทุจริต ไม่โปร่งใส และประพฤติมิชอบ</a:t>
            </a:r>
            <a:endParaRPr lang="en-US" sz="1100" smtClean="0">
              <a:cs typeface="Angsana New" pitchFamily="18" charset="-34"/>
            </a:endParaRPr>
          </a:p>
          <a:p>
            <a:pPr>
              <a:spcBef>
                <a:spcPct val="0"/>
              </a:spcBef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และสิ่งที่น่าเป็นห่วงนอกจากการทุจริตแล้ว ยังมีการรั่วไหล โดยการใช้ทรัพยากรไม่เกิดความคุ้มค่า </a:t>
            </a:r>
          </a:p>
          <a:p>
            <a:pPr>
              <a:spcBef>
                <a:spcPct val="0"/>
              </a:spcBef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 สูญเปล่า สิ้นเปลือง สุรุยสุหร่าย และไม่จำเป็น รวมทั้งการสูญเสียแบบทุจริตโดยไม่บกพร่องโดยใช่ช่องว่างของ</a:t>
            </a:r>
          </a:p>
          <a:p>
            <a:pPr>
              <a:spcBef>
                <a:spcPct val="0"/>
              </a:spcBef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กฏระเบียบข้อบังคับ ของทางราชการ โดยผ่านอำนาจหน้าที่ที่มีอยู่ </a:t>
            </a:r>
            <a:r>
              <a:rPr lang="th-TH" sz="1600" smtClean="0">
                <a:latin typeface="Angsana New" pitchFamily="18" charset="-34"/>
                <a:cs typeface="Angsana New" pitchFamily="18" charset="-34"/>
              </a:rPr>
              <a:t>และมีแนวโน้มที่จะเพิ่มมากขึ้นเรื่อย ๆ หากยังไม่</a:t>
            </a:r>
          </a:p>
          <a:p>
            <a:pPr>
              <a:spcBef>
                <a:spcPct val="0"/>
              </a:spcBef>
            </a:pPr>
            <a:r>
              <a:rPr lang="th-TH" sz="1600" smtClean="0">
                <a:latin typeface="Angsana New" pitchFamily="18" charset="-34"/>
                <a:cs typeface="Angsana New" pitchFamily="18" charset="-34"/>
              </a:rPr>
              <a:t>ได้รับการแก้ไขและ ป้องกันโดยเร่งด่วน โดยขจัดสาเหตุของปัญหา และส่งเสริมสนับสนุนให้ภาครัฐบริหารกิจการ</a:t>
            </a:r>
          </a:p>
          <a:p>
            <a:pPr>
              <a:spcBef>
                <a:spcPct val="0"/>
              </a:spcBef>
            </a:pPr>
            <a:r>
              <a:rPr lang="th-TH" sz="1600" smtClean="0">
                <a:latin typeface="Angsana New" pitchFamily="18" charset="-34"/>
                <a:cs typeface="Angsana New" pitchFamily="18" charset="-34"/>
              </a:rPr>
              <a:t>บ้านเมืองที่ดีตามหลักธรรมาภิบาลไม่ว่าจะเป็นระดับชาติหรือระดับ</a:t>
            </a: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องค์กร</a:t>
            </a:r>
            <a:endParaRPr lang="en-US" sz="1400" b="1" i="1" smtClean="0">
              <a:cs typeface="Angsana New" pitchFamily="18" charset="-34"/>
            </a:endParaRPr>
          </a:p>
          <a:p>
            <a:pPr>
              <a:spcBef>
                <a:spcPct val="0"/>
              </a:spcBef>
            </a:pPr>
            <a:endParaRPr lang="en-US" sz="2800" smtClean="0"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endParaRPr lang="th-TH" sz="16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660C0F-F748-4F8C-866C-1E6D8A4B5F33}" type="slidenum">
              <a:rPr lang="en-US" smtClean="0"/>
              <a:pPr/>
              <a:t>104</a:t>
            </a:fld>
            <a:endParaRPr lang="th-TH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th-TH" sz="160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th-TH" sz="1600" b="1" smtClean="0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จากสถานการณ์ต่าง ๆ ที่เกิดขึ้นกับประเทศไทย แสดงให้เห็นว่าการบริหารกิจการบ้านเมืองเกิดความล้มเหลว สาเหตุ</a:t>
            </a:r>
          </a:p>
          <a:p>
            <a:pPr eaLnBrk="1" hangingPunct="1">
              <a:spcBef>
                <a:spcPct val="0"/>
              </a:spcBef>
            </a:pPr>
            <a:r>
              <a:rPr lang="th-TH" sz="1600" b="1" smtClean="0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สำคัญประการหนึ่งเกิดจากความอ่อนแอ และหย่อนประสิทธิภาพของกลไกด้านการบริหารจัดการภาครัฐ</a:t>
            </a:r>
          </a:p>
          <a:p>
            <a:pPr eaLnBrk="1" hangingPunct="1">
              <a:spcBef>
                <a:spcPct val="0"/>
              </a:spcBef>
            </a:pPr>
            <a:r>
              <a:rPr lang="th-TH" sz="1600" b="1" smtClean="0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ทั้งในระดับชาติและระดับองค์กรโดยเฉพาะการบริหารจัดการภาครัฐในปัจจุบันยังมีจุดอ่อนที่เป็นวัฒนธรรมและค่านิยมที่ปลูกฝังกันมานาน เช่น </a:t>
            </a:r>
            <a:endParaRPr lang="en-US" sz="1400" b="1" i="1" smtClean="0">
              <a:ea typeface="Times New Roman" pitchFamily="18" charset="0"/>
              <a:cs typeface="Angsana New" pitchFamily="18" charset="-34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th-TH" sz="1600" smtClean="0">
                <a:latin typeface="Browallia New" pitchFamily="34" charset="-34"/>
                <a:ea typeface="Times New Roman" pitchFamily="18" charset="0"/>
                <a:cs typeface="Angsana New" pitchFamily="18" charset="-34"/>
              </a:rPr>
              <a:t>มีการขยายอำนาจหน้าที่อย่างไม่มีที่สิ้นสุด</a:t>
            </a:r>
            <a:endParaRPr lang="en-US" sz="1100" smtClean="0">
              <a:cs typeface="Angsana New" pitchFamily="18" charset="-34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การขาดประสิทธิภาพในการทำงาน</a:t>
            </a:r>
            <a:endParaRPr lang="en-US" sz="1100" smtClean="0">
              <a:cs typeface="Angsana New" pitchFamily="18" charset="-34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การใช้ทรัพยากรอย่างฟุ่มเฟือย ทั้งคนและงบประมาณ</a:t>
            </a:r>
            <a:endParaRPr lang="en-US" sz="1100" smtClean="0">
              <a:cs typeface="Angsana New" pitchFamily="18" charset="-34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การต่อต้านการเปลี่ยนแปลงทุกรูปแบบ</a:t>
            </a:r>
            <a:endParaRPr lang="en-US" sz="1100" smtClean="0">
              <a:cs typeface="Angsana New" pitchFamily="18" charset="-34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การวิ่งเต้นแสวงหาความก้าวหน้าให้ตนเองและพวกพ้อง</a:t>
            </a:r>
            <a:endParaRPr lang="en-US" sz="1100" smtClean="0">
              <a:cs typeface="Angsana New" pitchFamily="18" charset="-34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เผด็จการ ไม่บริหารงานแบบมีส่วนร่วม</a:t>
            </a:r>
            <a:endParaRPr lang="en-US" sz="1100" smtClean="0">
              <a:cs typeface="Angsana New" pitchFamily="18" charset="-34"/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ทุจริต ไม่โปร่งใส และประพฤติมิชอบ</a:t>
            </a:r>
            <a:endParaRPr lang="en-US" sz="1100" smtClean="0">
              <a:cs typeface="Angsana New" pitchFamily="18" charset="-34"/>
            </a:endParaRPr>
          </a:p>
          <a:p>
            <a:pPr>
              <a:spcBef>
                <a:spcPct val="0"/>
              </a:spcBef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และสิ่งที่น่าเป็นห่วงนอกจากการทุจริตแล้ว ยังมีการรั่วไหล โดยการใช้ทรัพยากรไม่เกิดความคุ้มค่า </a:t>
            </a:r>
          </a:p>
          <a:p>
            <a:pPr>
              <a:spcBef>
                <a:spcPct val="0"/>
              </a:spcBef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 สูญเปล่า สิ้นเปลือง สุรุยสุหร่าย และไม่จำเป็น รวมทั้งการสูญเสียแบบทุจริตโดยไม่บกพร่องโดยใช่ช่องว่างของ</a:t>
            </a:r>
          </a:p>
          <a:p>
            <a:pPr>
              <a:spcBef>
                <a:spcPct val="0"/>
              </a:spcBef>
            </a:pP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กฏระเบียบข้อบังคับ ของทางราชการ โดยผ่านอำนาจหน้าที่ที่มีอยู่ </a:t>
            </a:r>
            <a:r>
              <a:rPr lang="th-TH" sz="1600" smtClean="0">
                <a:latin typeface="Angsana New" pitchFamily="18" charset="-34"/>
                <a:cs typeface="Angsana New" pitchFamily="18" charset="-34"/>
              </a:rPr>
              <a:t>และมีแนวโน้มที่จะเพิ่มมากขึ้นเรื่อย ๆ หากยังไม่</a:t>
            </a:r>
          </a:p>
          <a:p>
            <a:pPr>
              <a:spcBef>
                <a:spcPct val="0"/>
              </a:spcBef>
            </a:pPr>
            <a:r>
              <a:rPr lang="th-TH" sz="1600" smtClean="0">
                <a:latin typeface="Angsana New" pitchFamily="18" charset="-34"/>
                <a:cs typeface="Angsana New" pitchFamily="18" charset="-34"/>
              </a:rPr>
              <a:t>ได้รับการแก้ไขและ ป้องกันโดยเร่งด่วน โดยขจัดสาเหตุของปัญหา และส่งเสริมสนับสนุนให้ภาครัฐบริหารกิจการ</a:t>
            </a:r>
          </a:p>
          <a:p>
            <a:pPr>
              <a:spcBef>
                <a:spcPct val="0"/>
              </a:spcBef>
            </a:pPr>
            <a:r>
              <a:rPr lang="th-TH" sz="1600" smtClean="0">
                <a:latin typeface="Angsana New" pitchFamily="18" charset="-34"/>
                <a:cs typeface="Angsana New" pitchFamily="18" charset="-34"/>
              </a:rPr>
              <a:t>บ้านเมืองที่ดีตามหลักธรรมาภิบาลไม่ว่าจะเป็นระดับชาติหรือระดับ</a:t>
            </a:r>
            <a:r>
              <a:rPr lang="th-TH" sz="1600" smtClean="0">
                <a:latin typeface="Browallia New" pitchFamily="34" charset="-34"/>
                <a:cs typeface="Angsana New" pitchFamily="18" charset="-34"/>
              </a:rPr>
              <a:t>องค์กร</a:t>
            </a:r>
            <a:endParaRPr lang="en-US" sz="1400" b="1" i="1" smtClean="0">
              <a:cs typeface="Angsana New" pitchFamily="18" charset="-34"/>
            </a:endParaRPr>
          </a:p>
          <a:p>
            <a:pPr>
              <a:spcBef>
                <a:spcPct val="0"/>
              </a:spcBef>
            </a:pPr>
            <a:endParaRPr lang="en-US" sz="2800" smtClean="0"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endParaRPr lang="th-TH" sz="16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51D73D-4695-46A3-A070-DD0CDCA6E82E}" type="slidenum">
              <a:rPr lang="en-US" smtClean="0"/>
              <a:pPr>
                <a:defRPr/>
              </a:pPr>
              <a:t>118</a:t>
            </a:fld>
            <a:endParaRPr lang="th-TH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51D73D-4695-46A3-A070-DD0CDCA6E82E}" type="slidenum">
              <a:rPr lang="en-US" smtClean="0"/>
              <a:pPr>
                <a:defRPr/>
              </a:pPr>
              <a:t>119</a:t>
            </a:fld>
            <a:endParaRPr lang="th-TH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เป็นการจ้างเฉพาะคราวเมื่อมี</a:t>
            </a:r>
            <a:r>
              <a:rPr lang="th-TH" smtClean="0"/>
              <a:t>ความจำเป็น</a:t>
            </a: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51D73D-4695-46A3-A070-DD0CDCA6E82E}" type="slidenum">
              <a:rPr lang="en-US" smtClean="0"/>
              <a:pPr>
                <a:defRPr/>
              </a:pPr>
              <a:t>132</a:t>
            </a:fld>
            <a:endParaRPr lang="th-TH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32100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E83383-4053-4F6E-866B-31CB0074E65E}" type="slidenum">
              <a:rPr lang="en-US" smtClean="0"/>
              <a:pPr/>
              <a:t>134</a:t>
            </a:fld>
            <a:endParaRPr lang="th-TH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ED6464-4550-4EC9-8284-71B3B41DC7EA}" type="slidenum">
              <a:rPr lang="en-US" smtClean="0"/>
              <a:pPr/>
              <a:t>15</a:t>
            </a:fld>
            <a:endParaRPr lang="th-TH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3FE12A-E44F-43CD-88D3-7D66F318F1C0}" type="slidenum">
              <a:rPr lang="en-US" smtClean="0"/>
              <a:pPr/>
              <a:t>16</a:t>
            </a:fld>
            <a:endParaRPr lang="th-TH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="1" dirty="0" smtClean="0">
                <a:solidFill>
                  <a:srgbClr val="0000FF"/>
                </a:solidFill>
                <a:cs typeface="JasmineUPC" pitchFamily="18" charset="-34"/>
              </a:rPr>
              <a:t>ค่าตอบแทนปฏิบัติงานนอกเวลา</a:t>
            </a:r>
          </a:p>
          <a:p>
            <a:pPr>
              <a:lnSpc>
                <a:spcPct val="110000"/>
              </a:lnSpc>
            </a:pPr>
            <a:r>
              <a:rPr lang="th-TH" sz="1200" b="1" dirty="0" smtClean="0">
                <a:solidFill>
                  <a:srgbClr val="0000FF"/>
                </a:solidFill>
                <a:cs typeface="JasmineUPC" pitchFamily="18" charset="-34"/>
              </a:rPr>
              <a:t>ค่าตอบแทนรายเดือนสำหรับปฏิบัติงานในเขตพื้นที่พิเศษ</a:t>
            </a:r>
          </a:p>
          <a:p>
            <a:pPr>
              <a:lnSpc>
                <a:spcPct val="110000"/>
              </a:lnSpc>
            </a:pPr>
            <a:r>
              <a:rPr lang="th-TH" sz="1200" b="1" dirty="0" smtClean="0">
                <a:solidFill>
                  <a:srgbClr val="0000FF"/>
                </a:solidFill>
                <a:cs typeface="JasmineUPC" pitchFamily="18" charset="-34"/>
              </a:rPr>
              <a:t>ค่าตอบแทนตรวจการจ้าง/ควบคุมงาน </a:t>
            </a:r>
          </a:p>
          <a:p>
            <a:pPr>
              <a:lnSpc>
                <a:spcPct val="110000"/>
              </a:lnSpc>
            </a:pPr>
            <a:r>
              <a:rPr lang="th-TH" sz="1200" b="1" dirty="0" smtClean="0">
                <a:solidFill>
                  <a:srgbClr val="0000FF"/>
                </a:solidFill>
                <a:cs typeface="JasmineUPC" pitchFamily="18" charset="-34"/>
              </a:rPr>
              <a:t>เบี้ยประชุมกรรมการ</a:t>
            </a:r>
          </a:p>
          <a:p>
            <a:pPr marL="0" marR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="1" dirty="0" smtClean="0">
                <a:solidFill>
                  <a:srgbClr val="0000FF"/>
                </a:solidFill>
                <a:cs typeface="JasmineUPC" pitchFamily="18" charset="-34"/>
              </a:rPr>
              <a:t>ค่าเช่าบ้าน  </a:t>
            </a:r>
          </a:p>
          <a:p>
            <a:pPr>
              <a:lnSpc>
                <a:spcPct val="110000"/>
              </a:lnSpc>
            </a:pPr>
            <a:endParaRPr lang="th-TH" sz="1200" b="1" dirty="0" smtClean="0">
              <a:solidFill>
                <a:srgbClr val="0000FF"/>
              </a:solidFill>
              <a:cs typeface="JasmineUPC" pitchFamily="18" charset="-34"/>
            </a:endParaRPr>
          </a:p>
        </p:txBody>
      </p:sp>
      <p:sp>
        <p:nvSpPr>
          <p:cNvPr id="4" name="ตัวยึด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โครงการพัฒนาและเสริมสร้างความเข้มแข็งด้านการควบคุมภายใน</a:t>
            </a:r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สำนักกำกับและพัฒนาการตรวจสอบภาครัฐ  กรมบัญชีกลาง</a:t>
            </a: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B4EFE-C751-4D5C-9981-820DAFDF903D}" type="slidenum">
              <a:rPr lang="en-US" smtClean="0"/>
              <a:pPr>
                <a:defRPr/>
              </a:pPr>
              <a:t>18</a:t>
            </a:fld>
            <a:endParaRPr lang="th-TH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CACDFE-51B9-4090-8AA0-D7C406C705FD}" type="slidenum">
              <a:rPr lang="en-US"/>
              <a:pPr/>
              <a:t>20</a:t>
            </a:fld>
            <a:endParaRPr lang="th-TH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262" y="4724202"/>
            <a:ext cx="4995440" cy="4475560"/>
          </a:xfrm>
          <a:noFill/>
          <a:ln/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sz="1200" b="1" dirty="0" smtClean="0">
                <a:solidFill>
                  <a:srgbClr val="CC0099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ลูกจ้างประจำและลูกจ้างชั่วคราวที่ได้รับค่าจ้างจากเงินงบประมาณ </a:t>
            </a:r>
            <a:r>
              <a:rPr lang="en-US" sz="1200" b="1" dirty="0" smtClean="0">
                <a:solidFill>
                  <a:srgbClr val="CC0099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  </a:t>
            </a:r>
            <a:r>
              <a:rPr lang="th-TH" sz="1200" b="1" dirty="0" smtClean="0">
                <a:solidFill>
                  <a:srgbClr val="CC0099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มีสิทธิได้รับเงินตอบแทนฯ </a:t>
            </a:r>
            <a:r>
              <a:rPr lang="en-US" sz="1200" b="1" dirty="0" smtClean="0">
                <a:solidFill>
                  <a:srgbClr val="CC0099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 </a:t>
            </a:r>
            <a:r>
              <a:rPr lang="th-TH" sz="1200" b="1" dirty="0" smtClean="0">
                <a:solidFill>
                  <a:srgbClr val="CC0099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ตามระเบียบว่าด้วยการจ่ายค่าจ้างลูกจ้างของส่วนราชการ พ.ศ. 2526    และที่แก้ไขเพิ่มเติม  โดยให้นำหลักเกณฑ์และอัตราเงินตอบแทนตามระเบียบนี้มาใช้โดยอนุโลม</a:t>
            </a:r>
            <a:r>
              <a:rPr lang="th-TH" sz="1400" b="1" dirty="0" smtClean="0">
                <a:solidFill>
                  <a:srgbClr val="336600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	</a:t>
            </a:r>
          </a:p>
          <a:p>
            <a:endParaRPr lang="th-TH" sz="1400" b="1" dirty="0" smtClean="0">
              <a:solidFill>
                <a:srgbClr val="336600"/>
              </a:solidFill>
              <a:latin typeface="Angsana New" pitchFamily="18" charset="-34"/>
              <a:cs typeface="JasmineUPC" pitchFamily="18" charset="-34"/>
              <a:sym typeface="Wingdings" pitchFamily="2" charset="2"/>
            </a:endParaRPr>
          </a:p>
          <a:p>
            <a:endParaRPr lang="th-TH" sz="1400" b="1" dirty="0" smtClean="0">
              <a:solidFill>
                <a:srgbClr val="336600"/>
              </a:solidFill>
              <a:latin typeface="Angsana New" pitchFamily="18" charset="-34"/>
              <a:cs typeface="JasmineUPC" pitchFamily="18" charset="-34"/>
              <a:sym typeface="Wingdings" pitchFamily="2" charset="2"/>
            </a:endParaRPr>
          </a:p>
          <a:p>
            <a:r>
              <a:rPr lang="th-TH" sz="1200" b="1" spc="-100" dirty="0" smtClean="0">
                <a:solidFill>
                  <a:srgbClr val="006600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พนักงานราชการมีสิทธิได้รับเงินตอบแทนฯ </a:t>
            </a:r>
            <a:r>
              <a:rPr lang="th-TH" sz="1200" b="1" dirty="0" smtClean="0">
                <a:solidFill>
                  <a:srgbClr val="006600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ตามระเบียบสำนักนายกรัฐมนตรี ว่าด้วยพนักงานราชการ พ.ศ. 2547  และประกาศคณะกรรมการ บริหารพนักงานราชการ เรื่อง ค่าตอบแทนและสิทธิประโยชน์ของพนักงานราชการ (ฉบับที่ 3)</a:t>
            </a:r>
            <a:endParaRPr lang="th-TH" dirty="0"/>
          </a:p>
        </p:txBody>
      </p:sp>
      <p:sp>
        <p:nvSpPr>
          <p:cNvPr id="4" name="ตัวยึดหัวกระดาษ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โครงการพัฒนาและเสริมสร้างความเข้มแข็งด้านการควบคุมภายใน</a:t>
            </a:r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สำนักกำกับและพัฒนาการตรวจสอบภาครัฐ  กรมบัญชีกลาง</a:t>
            </a: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B4EFE-C751-4D5C-9981-820DAFDF903D}" type="slidenum">
              <a:rPr lang="en-US" smtClean="0"/>
              <a:pPr>
                <a:defRPr/>
              </a:pPr>
              <a:t>21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cs typeface="Angsana New" charset="-34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cs typeface="Angsana New" charset="-34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cs typeface="Angsana New" charset="-34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cs typeface="Angsana New" charset="-34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cs typeface="Angsana New" charset="-34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cs typeface="Angsana New" charset="-34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cs typeface="Angsana New" charset="-34"/>
              </a:endParaRPr>
            </a:p>
          </p:txBody>
        </p:sp>
      </p:grpSp>
      <p:sp>
        <p:nvSpPr>
          <p:cNvPr id="1047563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th-TH"/>
              <a:t>คลิกเพื่อแก้ไขลักษณะต้นแบบชื่อเรื่อง</a:t>
            </a:r>
          </a:p>
        </p:txBody>
      </p:sp>
      <p:sp>
        <p:nvSpPr>
          <p:cNvPr id="1047564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h-TH"/>
              <a:t>คลิกเพื่อแก้ไขลักษณะต้นแบบหัวข้อย่อย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28558-A1BA-4619-9490-A692E3816E7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2A6DF-3F5C-4A84-A49E-0056A54C83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E8A88-E082-4475-A5CA-52F3C9CCE0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81000"/>
            <a:ext cx="209550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613410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75726-85E8-4A6A-9685-3C2A97A74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DC52DB-409D-4808-8A79-6F6D9275E2DB}" type="slidenum">
              <a:rPr lang="en-US" altLang="en-US"/>
              <a:pPr>
                <a:defRPr/>
              </a:pPr>
              <a:t>‹#›</a:t>
            </a:fld>
            <a:endParaRPr lang="th-TH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52400"/>
            <a:ext cx="9144000" cy="552450"/>
          </a:xfrm>
        </p:spPr>
        <p:txBody>
          <a:bodyPr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คลิกเพื่อแก้ไขลักษณะชื่อเรื่องต้นแบบ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762000"/>
            <a:ext cx="9144000" cy="3810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en-US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pPr>
              <a:defRPr/>
            </a:pPr>
            <a:fld id="{FF1388EF-FD7C-4DD3-8B24-F743AD389B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0F4A0-A46B-491C-A7B0-5DD8C999DF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7651E-6666-4BDE-8DBF-758B0FCE67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838200"/>
            <a:ext cx="41148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38200"/>
            <a:ext cx="41148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BB63F-DE3B-429E-92E0-4D1A756F94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30272-5F96-4A9D-B7C0-963652A333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C0345-2C1D-4A73-B6A8-92E567F984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52400"/>
            <a:ext cx="9144000" cy="552450"/>
          </a:xfrm>
        </p:spPr>
        <p:txBody>
          <a:bodyPr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คลิกเพื่อแก้ไขลักษณะชื่อเรื่องต้นแบบ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762000"/>
            <a:ext cx="9144000" cy="3810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en-US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pPr>
              <a:defRPr/>
            </a:pPr>
            <a:fld id="{65DD9F8D-781F-430C-ABF6-D4134CB570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D3078-E2BE-4981-A6CF-2CCAE9B9BD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EED48-3D90-4ABF-8CCB-22F1596B46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0D4E1-528A-4E66-B8E3-676FBB365B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88909-D0DD-4F5F-AE5A-1FFEAC624F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81000"/>
            <a:ext cx="209550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613410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F7475-4503-4E49-B4FC-835242DF95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44CE4-EB0D-4227-9140-2143DF32959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slow">
    <p:newsfla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B8A681-22A7-4795-AD7D-F8B90BF4FDE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4CE19A-65DF-4FB4-8FEF-3F1C5B11E3B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BD6A9-332B-4444-B791-3A404A10813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31C6B-F183-4E08-AD61-4AA959980C3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88F99-A25E-401E-A482-DB6D7D71DC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C1FD6-5BEC-46F0-BBA8-6A36977B39A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B550E-C71D-41A5-8C60-58BA7279C89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C5CE3-8FB7-4C12-89F6-5AFF35DFFB8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394A2-37A3-4BB3-A47F-ECA6B102C8B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F92E84-86B4-4CA7-861A-27F27F6DCA3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30C3-A650-4932-B08F-DB5DB57EA64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1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1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F7C55-5BD4-4464-A583-C25B737DDA9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36240-C1FB-4FDF-97C5-F6186AAACE8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26975-CA1A-4362-8F4E-184032BD2C3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F7FEF-DACA-4BBE-8A44-845E0748E4B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21CCA-A958-4783-8EC4-0F3BB9E3ED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C168A-D006-4708-9E20-1EB8A032CDF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1E482-167B-423A-AD54-AAC773B0EFB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A12CB-A90B-4D6F-99A0-9EE35A9A068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F39EA-AE92-438F-9133-2A23E5D4052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906D3-61B3-4F99-90E2-FB5382BBA9B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09F45-AA2C-4065-862B-C3F8C8EA743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33FAB4-9068-47E5-B982-ECC0FF31138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02A445-DA27-4E91-835E-1F52C23B351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dissolv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8579F2-853C-49D8-B2E6-F4C21080579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newsflash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FC40AA-E3B1-4B8F-9531-4C0EAB509AF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838200"/>
            <a:ext cx="41148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38200"/>
            <a:ext cx="41148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953EB-729B-41B7-90B3-2D44641F9C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070FDD-F908-4628-BDBD-91ADFA955EC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newsflash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60F80-B03E-4031-B249-9EAC4909F79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newsflash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5EB24-E30E-494E-8FBE-61A1DA3F75F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newsflash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971E3-F1B2-4FD5-9729-3D7402D1894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newsflash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D0D15-807D-46C8-B3A4-CFA49F29716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newsflash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F40A5-F85C-4ED2-B31B-522F4C80B3E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newsflash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7E19E6-1210-424F-BFE5-F2C2A1FD8A2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newsflash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6D218-258C-4552-AF89-915996C9D3B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newsflash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501B8-9513-43F1-97B3-CCFA51C0D4C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>
    <p:newsflash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ตาราง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89FC1-47D3-446A-B67D-905B5275B8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ชื่อเรื่อง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16" name="ตัวยึดวันที่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วันพฤหัสบดีที่ 24 มกราคม พ.ศ. 2551</a:t>
            </a:r>
            <a:endParaRPr lang="th-TH"/>
          </a:p>
        </p:txBody>
      </p:sp>
      <p:sp>
        <p:nvSpPr>
          <p:cNvPr id="2" name="ตัวยึดท้ายกระดา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85842BDD-8E59-4AB3-8AD7-B06EE1B22F79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ชื่อเรื่อง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7" name="ตัวยึดเนื้อหา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5" name="ตัวยึดวันที่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วันพฤหัสบดีที่ 24 มกราคม พ.ศ. 2551</a:t>
            </a:r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85842BDD-8E59-4AB3-8AD7-B06EE1B22F79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ตัวยึดข้อความ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9" name="ตัวยึดวันที่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วันพฤหัสบดีที่ 24 มกราคม พ.ศ. 2551</a:t>
            </a:r>
            <a:endParaRPr lang="th-TH"/>
          </a:p>
        </p:txBody>
      </p:sp>
      <p:sp>
        <p:nvSpPr>
          <p:cNvPr id="11" name="ตัวยึดท้ายกระดา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42BDD-8E59-4AB3-8AD7-B06EE1B22F79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ชื่อเรื่อง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4" name="ตัวยึดเนื้อหา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1" name="ตัวยึดวันที่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วันพฤหัสบดีที่ 24 มกราคม พ.ศ. 2551</a:t>
            </a:r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31" name="ตัวยึดหมายเลขภาพนิ่ง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42BDD-8E59-4AB3-8AD7-B06EE1B22F79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ชื่อเรื่อง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5" name="ตัวยึดข้อความ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8" name="ตัวยึดเนื้อหา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วันพฤหัสบดีที่ 24 มกราคม พ.ศ. 2551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85842BDD-8E59-4AB3-8AD7-B06EE1B22F79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ชื่อเรื่อง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วันพฤหัสบดีที่ 24 มกราคม พ.ศ. 2551</a:t>
            </a:r>
            <a:endParaRPr lang="th-TH"/>
          </a:p>
        </p:txBody>
      </p:sp>
      <p:sp>
        <p:nvSpPr>
          <p:cNvPr id="21" name="ตัวยึดท้ายกระดาษ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42BDD-8E59-4AB3-8AD7-B06EE1B22F79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วันพฤหัสบดีที่ 24 มกราคม พ.ศ. 2551</a:t>
            </a:r>
            <a:endParaRPr lang="th-TH"/>
          </a:p>
        </p:txBody>
      </p:sp>
      <p:sp>
        <p:nvSpPr>
          <p:cNvPr id="24" name="ตัวยึดท้ายกระดาษ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42BDD-8E59-4AB3-8AD7-B06EE1B22F79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ชื่อเรื่อง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6" name="ตัวยึดข้อความ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4" name="ตัวยึดเนื้อหา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5" name="ตัวยึดวันที่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วันพฤหัสบดีที่ 24 มกราคม พ.ศ. 2551</a:t>
            </a:r>
            <a:endParaRPr lang="th-TH"/>
          </a:p>
        </p:txBody>
      </p:sp>
      <p:sp>
        <p:nvSpPr>
          <p:cNvPr id="29" name="ตัวยึดท้ายกระดาษ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42BDD-8E59-4AB3-8AD7-B06EE1B22F79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ตัวยึดรูปภาพ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วันพฤหัสบดีที่ 24 มกราคม พ.ศ. 2551</a:t>
            </a: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31" name="ตัวยึดหมายเลขภาพนิ่ง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42BDD-8E59-4AB3-8AD7-B06EE1B22F79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6" name="ตัวยึดข้อความ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วันพฤหัสบดีที่ 24 มกราคม พ.ศ. 2551</a:t>
            </a: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42BDD-8E59-4AB3-8AD7-B06EE1B22F79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F9DCB-67BE-4AD6-8E7F-CEDDF7995D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วันพฤหัสบดีที่ 24 มกราคม พ.ศ. 2551</a:t>
            </a: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42BDD-8E59-4AB3-8AD7-B06EE1B22F79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B3F9B-763B-44FF-ACA4-3B476C0AF1E7}" type="datetimeFigureOut">
              <a:rPr lang="th-TH" smtClean="0"/>
              <a:pPr/>
              <a:t>27/01/59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0B642-02C2-4DA5-AD82-9EFE810943F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B3F9B-763B-44FF-ACA4-3B476C0AF1E7}" type="datetimeFigureOut">
              <a:rPr lang="th-TH" smtClean="0"/>
              <a:pPr/>
              <a:t>27/01/59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0B642-02C2-4DA5-AD82-9EFE810943F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B3F9B-763B-44FF-ACA4-3B476C0AF1E7}" type="datetimeFigureOut">
              <a:rPr lang="th-TH" smtClean="0"/>
              <a:pPr/>
              <a:t>27/01/59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0B642-02C2-4DA5-AD82-9EFE810943F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B3F9B-763B-44FF-ACA4-3B476C0AF1E7}" type="datetimeFigureOut">
              <a:rPr lang="th-TH" smtClean="0"/>
              <a:pPr/>
              <a:t>27/01/59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0B642-02C2-4DA5-AD82-9EFE810943F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B3F9B-763B-44FF-ACA4-3B476C0AF1E7}" type="datetimeFigureOut">
              <a:rPr lang="th-TH" smtClean="0"/>
              <a:pPr/>
              <a:t>27/01/59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0B642-02C2-4DA5-AD82-9EFE810943F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B3F9B-763B-44FF-ACA4-3B476C0AF1E7}" type="datetimeFigureOut">
              <a:rPr lang="th-TH" smtClean="0"/>
              <a:pPr/>
              <a:t>27/01/59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0B642-02C2-4DA5-AD82-9EFE810943F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B3F9B-763B-44FF-ACA4-3B476C0AF1E7}" type="datetimeFigureOut">
              <a:rPr lang="th-TH" smtClean="0"/>
              <a:pPr/>
              <a:t>27/01/59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0B642-02C2-4DA5-AD82-9EFE810943F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B3F9B-763B-44FF-ACA4-3B476C0AF1E7}" type="datetimeFigureOut">
              <a:rPr lang="th-TH" smtClean="0"/>
              <a:pPr/>
              <a:t>27/01/59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0B642-02C2-4DA5-AD82-9EFE810943F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B3F9B-763B-44FF-ACA4-3B476C0AF1E7}" type="datetimeFigureOut">
              <a:rPr lang="th-TH" smtClean="0"/>
              <a:pPr/>
              <a:t>27/01/59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0B642-02C2-4DA5-AD82-9EFE810943F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7D627-D5F8-4CE9-89FD-B9481E66AE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B3F9B-763B-44FF-ACA4-3B476C0AF1E7}" type="datetimeFigureOut">
              <a:rPr lang="th-TH" smtClean="0"/>
              <a:pPr/>
              <a:t>27/01/59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0B642-02C2-4DA5-AD82-9EFE810943F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B3F9B-763B-44FF-ACA4-3B476C0AF1E7}" type="datetimeFigureOut">
              <a:rPr lang="th-TH" smtClean="0"/>
              <a:pPr/>
              <a:t>27/01/59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0B642-02C2-4DA5-AD82-9EFE810943F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C73DA-E0C0-46D4-AC56-387516F0F4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heel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9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541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104654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25" name="Rectangle 13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Angsana New" charset="-34"/>
              </a:defRPr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5157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cs typeface="Angsana New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7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54750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ngsana New" charset="-34"/>
              </a:defRPr>
            </a:lvl1pPr>
          </a:lstStyle>
          <a:p>
            <a:pPr>
              <a:defRPr/>
            </a:pPr>
            <a:fld id="{16918A41-0582-4D15-8122-4A17DE3B153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5796" r:id="rId1"/>
  </p:sldLayoutIdLst>
  <p:transition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คลิกเพื่อแก้ไขลักษณะชื่อเรื่องต้นแบบ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838200"/>
            <a:ext cx="8382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คลิกเพื่อแก้ไขลักษณะของข้อความต้นแบบ</a:t>
            </a:r>
          </a:p>
          <a:p>
            <a:pPr lvl="1"/>
            <a:r>
              <a:rPr lang="en-US" smtClean="0"/>
              <a:t>ระดับที่สอง</a:t>
            </a:r>
          </a:p>
          <a:p>
            <a:pPr lvl="2"/>
            <a:r>
              <a:rPr lang="en-US" smtClean="0"/>
              <a:t>ระดับที่สาม</a:t>
            </a:r>
          </a:p>
          <a:p>
            <a:pPr lvl="3"/>
            <a:r>
              <a:rPr lang="en-US" smtClean="0"/>
              <a:t>ระดับที่สี่</a:t>
            </a:r>
          </a:p>
          <a:p>
            <a:pPr lvl="4"/>
            <a:r>
              <a:rPr lang="en-US" smtClean="0"/>
              <a:t>ระดับที่ห้า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61150"/>
            <a:ext cx="2133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b="1">
                <a:solidFill>
                  <a:schemeClr val="bg1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89725"/>
            <a:ext cx="2895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bg1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89725"/>
            <a:ext cx="21336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chemeClr val="bg1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756EF7DC-FF38-4816-A48B-4051AAB66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797" r:id="rId1"/>
    <p:sldLayoutId id="2147495744" r:id="rId2"/>
    <p:sldLayoutId id="2147495745" r:id="rId3"/>
    <p:sldLayoutId id="2147495746" r:id="rId4"/>
    <p:sldLayoutId id="2147495747" r:id="rId5"/>
    <p:sldLayoutId id="2147495748" r:id="rId6"/>
    <p:sldLayoutId id="2147495749" r:id="rId7"/>
    <p:sldLayoutId id="2147495750" r:id="rId8"/>
    <p:sldLayoutId id="2147495751" r:id="rId9"/>
    <p:sldLayoutId id="2147495752" r:id="rId10"/>
    <p:sldLayoutId id="2147495753" r:id="rId11"/>
    <p:sldLayoutId id="2147495799" r:id="rId12"/>
  </p:sldLayoutIdLst>
  <p:transition spd="slow">
    <p:wheel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  <a:cs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  <a:cs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  <a:cs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  <a:cs typeface="Angsana New" pitchFamily="18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  <a:cs typeface="Angsana New" pitchFamily="18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  <a:cs typeface="Angsana New" pitchFamily="18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  <a:cs typeface="Angsana New" pitchFamily="18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200000"/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200000"/>
        <a:buChar char="–"/>
        <a:defRPr sz="2000" b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200000"/>
        <a:buChar char="•"/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200000"/>
        <a:buChar char="–"/>
        <a:defRPr sz="1600" b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200000"/>
        <a:buChar char="»"/>
        <a:defRPr sz="16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คลิกเพื่อแก้ไขลักษณะชื่อเรื่องต้นแบบ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838200"/>
            <a:ext cx="8382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คลิกเพื่อแก้ไขลักษณะของข้อความต้นแบบ</a:t>
            </a:r>
          </a:p>
          <a:p>
            <a:pPr lvl="1"/>
            <a:r>
              <a:rPr lang="en-US" smtClean="0"/>
              <a:t>ระดับที่สอง</a:t>
            </a:r>
          </a:p>
          <a:p>
            <a:pPr lvl="2"/>
            <a:r>
              <a:rPr lang="en-US" smtClean="0"/>
              <a:t>ระดับที่สาม</a:t>
            </a:r>
          </a:p>
          <a:p>
            <a:pPr lvl="3"/>
            <a:r>
              <a:rPr lang="en-US" smtClean="0"/>
              <a:t>ระดับที่สี่</a:t>
            </a:r>
          </a:p>
          <a:p>
            <a:pPr lvl="4"/>
            <a:r>
              <a:rPr lang="en-US" smtClean="0"/>
              <a:t>ระดับที่ห้า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61150"/>
            <a:ext cx="2133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b="1">
                <a:solidFill>
                  <a:schemeClr val="bg1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89725"/>
            <a:ext cx="2895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bg1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89725"/>
            <a:ext cx="21336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chemeClr val="bg1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F10354E3-9F6A-4917-8CC2-A928CF092F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801" r:id="rId1"/>
    <p:sldLayoutId id="2147495802" r:id="rId2"/>
    <p:sldLayoutId id="2147495803" r:id="rId3"/>
    <p:sldLayoutId id="2147495804" r:id="rId4"/>
    <p:sldLayoutId id="2147495805" r:id="rId5"/>
    <p:sldLayoutId id="2147495806" r:id="rId6"/>
    <p:sldLayoutId id="2147495807" r:id="rId7"/>
    <p:sldLayoutId id="2147495808" r:id="rId8"/>
    <p:sldLayoutId id="2147495809" r:id="rId9"/>
    <p:sldLayoutId id="2147495810" r:id="rId10"/>
    <p:sldLayoutId id="2147495811" r:id="rId11"/>
    <p:sldLayoutId id="2147495812" r:id="rId12"/>
  </p:sldLayoutIdLst>
  <p:transition spd="slow">
    <p:wheel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  <a:cs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  <a:cs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  <a:cs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  <a:cs typeface="Angsana New" pitchFamily="18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  <a:cs typeface="Angsana New" pitchFamily="18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  <a:cs typeface="Angsana New" pitchFamily="18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  <a:cs typeface="Angsana New" pitchFamily="18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200000"/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200000"/>
        <a:buChar char="–"/>
        <a:defRPr sz="2000" b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200000"/>
        <a:buChar char="•"/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200000"/>
        <a:buChar char="–"/>
        <a:defRPr sz="1600" b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200000"/>
        <a:buChar char="»"/>
        <a:defRPr sz="16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600">
                <a:latin typeface="+mn-lt"/>
                <a:cs typeface="Angsana New" pitchFamily="18" charset="-34"/>
              </a:defRPr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2600">
                <a:latin typeface="+mn-lt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2600">
                <a:latin typeface="+mn-lt"/>
                <a:cs typeface="Angsana New" pitchFamily="18" charset="-34"/>
              </a:defRPr>
            </a:lvl1pPr>
          </a:lstStyle>
          <a:p>
            <a:pPr>
              <a:defRPr/>
            </a:pPr>
            <a:fld id="{D4EFFEB5-9C75-44D7-8ACE-0FD09EC5675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853" r:id="rId1"/>
    <p:sldLayoutId id="2147495854" r:id="rId2"/>
    <p:sldLayoutId id="2147495855" r:id="rId3"/>
    <p:sldLayoutId id="2147495856" r:id="rId4"/>
    <p:sldLayoutId id="2147495857" r:id="rId5"/>
    <p:sldLayoutId id="2147495858" r:id="rId6"/>
    <p:sldLayoutId id="2147495859" r:id="rId7"/>
    <p:sldLayoutId id="2147495860" r:id="rId8"/>
    <p:sldLayoutId id="2147495861" r:id="rId9"/>
    <p:sldLayoutId id="2147495862" r:id="rId10"/>
    <p:sldLayoutId id="2147495863" r:id="rId11"/>
  </p:sldLayoutIdLst>
  <p:transition spd="med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ป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ป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ป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ป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ป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600">
                <a:latin typeface="+mn-lt"/>
              </a:defRPr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2600">
                <a:latin typeface="+mn-lt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2600">
                <a:latin typeface="+mn-lt"/>
              </a:defRPr>
            </a:lvl1pPr>
          </a:lstStyle>
          <a:p>
            <a:pPr>
              <a:defRPr/>
            </a:pPr>
            <a:fld id="{7540CD9D-9978-44BF-8608-7871A48AF62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877" r:id="rId1"/>
    <p:sldLayoutId id="2147495878" r:id="rId2"/>
    <p:sldLayoutId id="2147495879" r:id="rId3"/>
    <p:sldLayoutId id="2147495880" r:id="rId4"/>
    <p:sldLayoutId id="2147495881" r:id="rId5"/>
    <p:sldLayoutId id="2147495882" r:id="rId6"/>
    <p:sldLayoutId id="2147495883" r:id="rId7"/>
    <p:sldLayoutId id="2147495884" r:id="rId8"/>
    <p:sldLayoutId id="2147495885" r:id="rId9"/>
    <p:sldLayoutId id="2147495886" r:id="rId10"/>
    <p:sldLayoutId id="2147495887" r:id="rId11"/>
  </p:sldLayoutIdLst>
  <p:transition spd="med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ป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ป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ป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ป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ป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3532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+mn-lt"/>
                <a:cs typeface="Angsana New" charset="-34"/>
              </a:defRPr>
            </a:lvl1pPr>
          </a:lstStyle>
          <a:p>
            <a:pPr>
              <a:defRPr/>
            </a:pPr>
            <a:r>
              <a:rPr lang="th-TH"/>
              <a:t>วันพฤหัสบดีที่ 24 มกราคม พ.ศ. 2551</a:t>
            </a:r>
          </a:p>
        </p:txBody>
      </p:sp>
      <p:sp>
        <p:nvSpPr>
          <p:cNvPr id="3532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+mn-lt"/>
                <a:cs typeface="Angsana New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532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+mn-lt"/>
                <a:cs typeface="Angsana New" charset="-34"/>
              </a:defRPr>
            </a:lvl1pPr>
          </a:lstStyle>
          <a:p>
            <a:pPr>
              <a:defRPr/>
            </a:pPr>
            <a:fld id="{85842BDD-8E59-4AB3-8AD7-B06EE1B22F7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889" r:id="rId1"/>
    <p:sldLayoutId id="2147495890" r:id="rId2"/>
    <p:sldLayoutId id="2147495891" r:id="rId3"/>
    <p:sldLayoutId id="2147495892" r:id="rId4"/>
    <p:sldLayoutId id="2147495893" r:id="rId5"/>
    <p:sldLayoutId id="2147495894" r:id="rId6"/>
    <p:sldLayoutId id="2147495895" r:id="rId7"/>
    <p:sldLayoutId id="2147495896" r:id="rId8"/>
    <p:sldLayoutId id="2147495897" r:id="rId9"/>
    <p:sldLayoutId id="2147495898" r:id="rId10"/>
    <p:sldLayoutId id="2147495899" r:id="rId11"/>
    <p:sldLayoutId id="2147495900" r:id="rId12"/>
  </p:sldLayoutIdLst>
  <p:transition spd="med">
    <p:newsflash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ตัวยึดข้อความ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วันที่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" name="ตัวยึดท้ายกระดาษ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83DF98A-8982-4E64-811A-B2A1AB38D01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ตัวยึดชื่อเรื่อง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ตัวเชื่อมต่อตรง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902" r:id="rId1"/>
    <p:sldLayoutId id="2147495903" r:id="rId2"/>
    <p:sldLayoutId id="2147495904" r:id="rId3"/>
    <p:sldLayoutId id="2147495905" r:id="rId4"/>
    <p:sldLayoutId id="2147495906" r:id="rId5"/>
    <p:sldLayoutId id="2147495907" r:id="rId6"/>
    <p:sldLayoutId id="2147495908" r:id="rId7"/>
    <p:sldLayoutId id="2147495909" r:id="rId8"/>
    <p:sldLayoutId id="2147495910" r:id="rId9"/>
    <p:sldLayoutId id="2147495911" r:id="rId10"/>
    <p:sldLayoutId id="2147495912" r:id="rId11"/>
  </p:sldLayoutIdLst>
  <p:transition spd="med">
    <p:newsflash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B3F9B-763B-44FF-ACA4-3B476C0AF1E7}" type="datetimeFigureOut">
              <a:rPr lang="th-TH" smtClean="0"/>
              <a:pPr/>
              <a:t>27/01/59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0B642-02C2-4DA5-AD82-9EFE810943FC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914" r:id="rId1"/>
    <p:sldLayoutId id="2147495915" r:id="rId2"/>
    <p:sldLayoutId id="2147495916" r:id="rId3"/>
    <p:sldLayoutId id="2147495917" r:id="rId4"/>
    <p:sldLayoutId id="2147495918" r:id="rId5"/>
    <p:sldLayoutId id="2147495919" r:id="rId6"/>
    <p:sldLayoutId id="2147495920" r:id="rId7"/>
    <p:sldLayoutId id="2147495921" r:id="rId8"/>
    <p:sldLayoutId id="2147495922" r:id="rId9"/>
    <p:sldLayoutId id="2147495923" r:id="rId10"/>
    <p:sldLayoutId id="214749592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6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8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95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4.emf"/><Relationship Id="rId5" Type="http://schemas.openxmlformats.org/officeDocument/2006/relationships/image" Target="../media/image93.emf"/><Relationship Id="rId4" Type="http://schemas.openxmlformats.org/officeDocument/2006/relationships/image" Target="../media/image92.em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gif"/><Relationship Id="rId2" Type="http://schemas.openxmlformats.org/officeDocument/2006/relationships/image" Target="../media/image96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8.gif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0.gif"/><Relationship Id="rId4" Type="http://schemas.openxmlformats.org/officeDocument/2006/relationships/image" Target="../media/image99.e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8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02.wmf"/><Relationship Id="rId1" Type="http://schemas.openxmlformats.org/officeDocument/2006/relationships/slideLayout" Target="../slideLayouts/slideLayout8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gif"/><Relationship Id="rId1" Type="http://schemas.openxmlformats.org/officeDocument/2006/relationships/slideLayout" Target="../slideLayouts/slideLayout8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7.wmf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gif"/><Relationship Id="rId1" Type="http://schemas.openxmlformats.org/officeDocument/2006/relationships/slideLayout" Target="../slideLayouts/slideLayout3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wmf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8.gif"/><Relationship Id="rId4" Type="http://schemas.openxmlformats.org/officeDocument/2006/relationships/image" Target="../media/image10.gif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23.gi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8.gif"/><Relationship Id="rId1" Type="http://schemas.openxmlformats.org/officeDocument/2006/relationships/slideLayout" Target="../slideLayouts/slideLayout8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gif"/><Relationship Id="rId1" Type="http://schemas.openxmlformats.org/officeDocument/2006/relationships/slideLayout" Target="../slideLayouts/slideLayout8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gif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gif"/><Relationship Id="rId1" Type="http://schemas.openxmlformats.org/officeDocument/2006/relationships/slideLayout" Target="../slideLayouts/slideLayout8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gi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gi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2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34.gif"/><Relationship Id="rId4" Type="http://schemas.openxmlformats.org/officeDocument/2006/relationships/image" Target="../media/image33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36.gif"/><Relationship Id="rId4" Type="http://schemas.openxmlformats.org/officeDocument/2006/relationships/image" Target="../media/image10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1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9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3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3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3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35.wmf"/><Relationship Id="rId4" Type="http://schemas.openxmlformats.org/officeDocument/2006/relationships/image" Target="../media/image11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9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1.emf"/><Relationship Id="rId4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gif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6.wmf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6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gif"/><Relationship Id="rId2" Type="http://schemas.openxmlformats.org/officeDocument/2006/relationships/image" Target="../media/image78.w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0.gif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wmf"/><Relationship Id="rId1" Type="http://schemas.openxmlformats.org/officeDocument/2006/relationships/slideLayout" Target="../slideLayouts/slideLayout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3.wmf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84.wmf"/><Relationship Id="rId1" Type="http://schemas.openxmlformats.org/officeDocument/2006/relationships/slideLayout" Target="../slideLayouts/slideLayout8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85.wmf"/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gi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8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8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8.w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gif"/><Relationship Id="rId2" Type="http://schemas.openxmlformats.org/officeDocument/2006/relationships/image" Target="../media/image89.wm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84213" y="2590800"/>
            <a:ext cx="2663825" cy="3767158"/>
          </a:xfrm>
          <a:prstGeom prst="rect">
            <a:avLst/>
          </a:prstGeom>
          <a:solidFill>
            <a:srgbClr val="FF6699"/>
          </a:solidFill>
          <a:ln w="571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838200" y="2743200"/>
            <a:ext cx="2362200" cy="584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 b="1">
                <a:latin typeface="Times New Roman" pitchFamily="18" charset="0"/>
              </a:rPr>
              <a:t>ผู้ตรวจสอบภายใน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838200" y="3886200"/>
            <a:ext cx="2362200" cy="584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 b="1">
                <a:latin typeface="Times New Roman" pitchFamily="18" charset="0"/>
              </a:rPr>
              <a:t>ผู้ตรวจราชการ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857224" y="5072074"/>
            <a:ext cx="2362200" cy="107791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 b="1" dirty="0">
                <a:latin typeface="Times New Roman" pitchFamily="18" charset="0"/>
              </a:rPr>
              <a:t>กลุ่มพัฒนาระบบบริหาร</a:t>
            </a:r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1714480" y="3429000"/>
            <a:ext cx="533400" cy="381000"/>
          </a:xfrm>
          <a:prstGeom prst="plus">
            <a:avLst>
              <a:gd name="adj" fmla="val 25000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>
            <a:off x="1714480" y="4572008"/>
            <a:ext cx="533400" cy="381000"/>
          </a:xfrm>
          <a:prstGeom prst="plus">
            <a:avLst>
              <a:gd name="adj" fmla="val 25000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428992" y="2786058"/>
            <a:ext cx="2514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bg1"/>
                </a:solidFill>
                <a:latin typeface="Times New Roman" pitchFamily="18" charset="0"/>
              </a:rPr>
              <a:t>Assurance work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3492500" y="3573463"/>
            <a:ext cx="2590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bg1"/>
                </a:solidFill>
                <a:latin typeface="Times New Roman" pitchFamily="18" charset="0"/>
              </a:rPr>
              <a:t>Performance monitoring &amp; evaluation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3428992" y="4929198"/>
            <a:ext cx="243046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Times New Roman" pitchFamily="18" charset="0"/>
              </a:rPr>
              <a:t>Capacity-building  </a:t>
            </a:r>
            <a:endParaRPr lang="en-US" sz="2000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</a:rPr>
              <a:t>&amp; 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</a:rPr>
              <a:t>Organization 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</a:rPr>
              <a:t>Development</a:t>
            </a:r>
          </a:p>
          <a:p>
            <a:pPr>
              <a:spcBef>
                <a:spcPts val="0"/>
              </a:spcBef>
            </a:pPr>
            <a:r>
              <a:rPr lang="th-TH" sz="2000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และส่งเสริม</a:t>
            </a:r>
          </a:p>
          <a:p>
            <a:pPr>
              <a:spcBef>
                <a:spcPts val="0"/>
              </a:spcBef>
            </a:pPr>
            <a:r>
              <a:rPr lang="th-TH" sz="2000" b="1" dirty="0" err="1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ธรรมาภิ</a:t>
            </a:r>
            <a:r>
              <a:rPr lang="th-TH" sz="2000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บาลภาครัฐ</a:t>
            </a:r>
            <a:endParaRPr lang="th-TH" sz="2400" b="1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428625" y="2000250"/>
            <a:ext cx="4175125" cy="523875"/>
          </a:xfrm>
          <a:prstGeom prst="rect">
            <a:avLst/>
          </a:prstGeom>
          <a:solidFill>
            <a:srgbClr val="FF66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b="1">
                <a:solidFill>
                  <a:schemeClr val="bg1"/>
                </a:solidFill>
                <a:latin typeface="Times New Roman" pitchFamily="18" charset="0"/>
              </a:rPr>
              <a:t>ภารกิจตรวจสอบ</a:t>
            </a:r>
            <a:r>
              <a:rPr lang="th-TH" b="1">
                <a:solidFill>
                  <a:srgbClr val="FFFF99"/>
                </a:solidFill>
                <a:latin typeface="Times New Roman" pitchFamily="18" charset="0"/>
              </a:rPr>
              <a:t> </a:t>
            </a:r>
            <a:r>
              <a:rPr lang="th-TH" b="1">
                <a:solidFill>
                  <a:srgbClr val="000099"/>
                </a:solidFill>
                <a:latin typeface="Times New Roman" pitchFamily="18" charset="0"/>
              </a:rPr>
              <a:t>ประเมินผล</a:t>
            </a:r>
            <a:r>
              <a:rPr lang="th-TH" b="1">
                <a:solidFill>
                  <a:srgbClr val="FFFF99"/>
                </a:solidFill>
                <a:latin typeface="Times New Roman" pitchFamily="18" charset="0"/>
              </a:rPr>
              <a:t> </a:t>
            </a:r>
            <a:r>
              <a:rPr lang="th-TH" b="1">
                <a:solidFill>
                  <a:schemeClr val="bg1"/>
                </a:solidFill>
                <a:latin typeface="Times New Roman" pitchFamily="18" charset="0"/>
              </a:rPr>
              <a:t>และพัฒนา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684213" y="549275"/>
            <a:ext cx="3311525" cy="831850"/>
          </a:xfrm>
          <a:prstGeom prst="rect">
            <a:avLst/>
          </a:prstGeom>
          <a:solidFill>
            <a:srgbClr val="CC66FF"/>
          </a:solidFill>
          <a:ln w="9525">
            <a:solidFill>
              <a:srgbClr val="FFCC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Chief Executive Officer (CEO)</a:t>
            </a:r>
          </a:p>
        </p:txBody>
      </p:sp>
      <p:sp>
        <p:nvSpPr>
          <p:cNvPr id="17422" name="AutoShape 14"/>
          <p:cNvSpPr>
            <a:spLocks noChangeArrowheads="1"/>
          </p:cNvSpPr>
          <p:nvPr/>
        </p:nvSpPr>
        <p:spPr bwMode="auto">
          <a:xfrm>
            <a:off x="1908175" y="1484313"/>
            <a:ext cx="685800" cy="4572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7425" name="Line 17"/>
          <p:cNvSpPr>
            <a:spLocks noChangeShapeType="1"/>
          </p:cNvSpPr>
          <p:nvPr/>
        </p:nvSpPr>
        <p:spPr bwMode="auto">
          <a:xfrm flipH="1">
            <a:off x="395288" y="2924175"/>
            <a:ext cx="4318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7426" name="Line 18"/>
          <p:cNvSpPr>
            <a:spLocks noChangeShapeType="1"/>
          </p:cNvSpPr>
          <p:nvPr/>
        </p:nvSpPr>
        <p:spPr bwMode="auto">
          <a:xfrm flipV="1">
            <a:off x="395288" y="1052513"/>
            <a:ext cx="0" cy="187166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7427" name="Line 19"/>
          <p:cNvSpPr>
            <a:spLocks noChangeShapeType="1"/>
          </p:cNvSpPr>
          <p:nvPr/>
        </p:nvSpPr>
        <p:spPr bwMode="auto">
          <a:xfrm>
            <a:off x="395288" y="1052513"/>
            <a:ext cx="2889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7428" name="Line 20"/>
          <p:cNvSpPr>
            <a:spLocks noChangeShapeType="1"/>
          </p:cNvSpPr>
          <p:nvPr/>
        </p:nvSpPr>
        <p:spPr bwMode="auto">
          <a:xfrm flipH="1">
            <a:off x="323850" y="4149725"/>
            <a:ext cx="503238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7429" name="Line 21"/>
          <p:cNvSpPr>
            <a:spLocks noChangeShapeType="1"/>
          </p:cNvSpPr>
          <p:nvPr/>
        </p:nvSpPr>
        <p:spPr bwMode="auto">
          <a:xfrm flipV="1">
            <a:off x="323850" y="836613"/>
            <a:ext cx="0" cy="331311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7430" name="Line 22"/>
          <p:cNvSpPr>
            <a:spLocks noChangeShapeType="1"/>
          </p:cNvSpPr>
          <p:nvPr/>
        </p:nvSpPr>
        <p:spPr bwMode="auto">
          <a:xfrm>
            <a:off x="323850" y="836613"/>
            <a:ext cx="360363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 rot="-5400000">
            <a:off x="-1274763" y="2181226"/>
            <a:ext cx="288607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i="1">
                <a:solidFill>
                  <a:schemeClr val="bg1"/>
                </a:solidFill>
                <a:latin typeface="Times New Roman" pitchFamily="18" charset="0"/>
              </a:rPr>
              <a:t>Direct access / report directly</a:t>
            </a:r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468313" y="0"/>
            <a:ext cx="7921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 b="1" i="1">
                <a:solidFill>
                  <a:schemeClr val="bg1"/>
                </a:solidFill>
                <a:latin typeface="Times New Roman" pitchFamily="18" charset="0"/>
              </a:rPr>
              <a:t>โครงสร้าง กลไกและระบบงานเกี่ยวกับการควบคุมกำกับองค์กร</a:t>
            </a:r>
            <a:endParaRPr lang="en-US" sz="3600" b="1" i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7435" name="Text Box 5"/>
          <p:cNvSpPr txBox="1">
            <a:spLocks noChangeArrowheads="1"/>
          </p:cNvSpPr>
          <p:nvPr/>
        </p:nvSpPr>
        <p:spPr bwMode="auto">
          <a:xfrm>
            <a:off x="5286380" y="642918"/>
            <a:ext cx="2895600" cy="457200"/>
          </a:xfrm>
          <a:prstGeom prst="rect">
            <a:avLst/>
          </a:prstGeom>
          <a:gradFill rotWithShape="0">
            <a:gsLst>
              <a:gs pos="0">
                <a:srgbClr val="9966FF"/>
              </a:gs>
              <a:gs pos="50000">
                <a:srgbClr val="FFFFFF"/>
              </a:gs>
              <a:gs pos="100000">
                <a:srgbClr val="9966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lIns="110045" tIns="55023" rIns="110045" bIns="55023"/>
          <a:lstStyle/>
          <a:p>
            <a:pPr algn="ctr" defTabSz="957263" eaLnBrk="0" hangingPunct="0">
              <a:spcBef>
                <a:spcPct val="50000"/>
              </a:spcBef>
            </a:pPr>
            <a:r>
              <a:rPr lang="th-TH" sz="2100" b="1" dirty="0">
                <a:solidFill>
                  <a:srgbClr val="1C1C1C"/>
                </a:solidFill>
                <a:latin typeface="Times New Roman" pitchFamily="18" charset="0"/>
                <a:cs typeface="JasmineUPC" pitchFamily="18" charset="-34"/>
              </a:rPr>
              <a:t>แผนการบริหารราชการแผ่นดิน</a:t>
            </a:r>
          </a:p>
        </p:txBody>
      </p:sp>
      <p:sp>
        <p:nvSpPr>
          <p:cNvPr id="17436" name="Text Box 6"/>
          <p:cNvSpPr txBox="1">
            <a:spLocks noChangeArrowheads="1"/>
          </p:cNvSpPr>
          <p:nvPr/>
        </p:nvSpPr>
        <p:spPr bwMode="auto">
          <a:xfrm>
            <a:off x="5286380" y="1643043"/>
            <a:ext cx="2895600" cy="457200"/>
          </a:xfrm>
          <a:prstGeom prst="rect">
            <a:avLst/>
          </a:prstGeom>
          <a:gradFill rotWithShape="0">
            <a:gsLst>
              <a:gs pos="0">
                <a:srgbClr val="00FF00"/>
              </a:gs>
              <a:gs pos="50000">
                <a:srgbClr val="FFFFFF"/>
              </a:gs>
              <a:gs pos="100000">
                <a:srgbClr val="00FF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lIns="110045" tIns="55023" rIns="110045" bIns="55023"/>
          <a:lstStyle/>
          <a:p>
            <a:pPr algn="ctr" defTabSz="957263" eaLnBrk="0" hangingPunct="0">
              <a:spcBef>
                <a:spcPct val="50000"/>
              </a:spcBef>
            </a:pPr>
            <a:r>
              <a:rPr lang="th-TH" sz="2100" b="1" dirty="0">
                <a:solidFill>
                  <a:srgbClr val="1C1C1C"/>
                </a:solidFill>
                <a:latin typeface="Times New Roman" pitchFamily="18" charset="0"/>
                <a:cs typeface="JasmineUPC" pitchFamily="18" charset="-34"/>
              </a:rPr>
              <a:t>แผนปฏิบัติราชการประจำปี</a:t>
            </a:r>
          </a:p>
        </p:txBody>
      </p:sp>
      <p:sp>
        <p:nvSpPr>
          <p:cNvPr id="17437" name="Text Box 7"/>
          <p:cNvSpPr txBox="1">
            <a:spLocks noChangeArrowheads="1"/>
          </p:cNvSpPr>
          <p:nvPr/>
        </p:nvSpPr>
        <p:spPr bwMode="auto">
          <a:xfrm>
            <a:off x="5286380" y="1142980"/>
            <a:ext cx="2895600" cy="457200"/>
          </a:xfrm>
          <a:prstGeom prst="rect">
            <a:avLst/>
          </a:prstGeom>
          <a:gradFill rotWithShape="0">
            <a:gsLst>
              <a:gs pos="0">
                <a:srgbClr val="FF66CC"/>
              </a:gs>
              <a:gs pos="50000">
                <a:srgbClr val="FFFFFF"/>
              </a:gs>
              <a:gs pos="100000">
                <a:srgbClr val="FF66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lIns="110045" tIns="55023" rIns="110045" bIns="55023"/>
          <a:lstStyle/>
          <a:p>
            <a:pPr algn="ctr" defTabSz="957263" eaLnBrk="0" hangingPunct="0">
              <a:spcBef>
                <a:spcPct val="50000"/>
              </a:spcBef>
            </a:pPr>
            <a:r>
              <a:rPr lang="th-TH" sz="2100" b="1">
                <a:solidFill>
                  <a:srgbClr val="1C1C1C"/>
                </a:solidFill>
                <a:latin typeface="Times New Roman" pitchFamily="18" charset="0"/>
                <a:cs typeface="JasmineUPC" pitchFamily="18" charset="-34"/>
              </a:rPr>
              <a:t>แผนปฏิบัติราชการ 4 ปี</a:t>
            </a:r>
          </a:p>
        </p:txBody>
      </p:sp>
      <p:sp>
        <p:nvSpPr>
          <p:cNvPr id="17438" name="Text Box 8"/>
          <p:cNvSpPr txBox="1">
            <a:spLocks noChangeArrowheads="1"/>
          </p:cNvSpPr>
          <p:nvPr/>
        </p:nvSpPr>
        <p:spPr bwMode="auto">
          <a:xfrm>
            <a:off x="5286380" y="2143105"/>
            <a:ext cx="2895600" cy="457200"/>
          </a:xfrm>
          <a:prstGeom prst="rect">
            <a:avLst/>
          </a:prstGeom>
          <a:gradFill rotWithShape="0">
            <a:gsLst>
              <a:gs pos="0">
                <a:srgbClr val="FF6600"/>
              </a:gs>
              <a:gs pos="50000">
                <a:srgbClr val="FFFFFF"/>
              </a:gs>
              <a:gs pos="100000">
                <a:srgbClr val="FF66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lIns="110045" tIns="55023" rIns="110045" bIns="55023"/>
          <a:lstStyle/>
          <a:p>
            <a:pPr algn="ctr" defTabSz="957263" eaLnBrk="0" hangingPunct="0">
              <a:spcBef>
                <a:spcPct val="50000"/>
              </a:spcBef>
            </a:pPr>
            <a:r>
              <a:rPr lang="th-TH" sz="2100" b="1" dirty="0">
                <a:solidFill>
                  <a:srgbClr val="1C1C1C"/>
                </a:solidFill>
                <a:latin typeface="Times New Roman" pitchFamily="18" charset="0"/>
                <a:cs typeface="JasmineUPC" pitchFamily="18" charset="-34"/>
              </a:rPr>
              <a:t>แผนของหน่วยปฏิบัติ</a:t>
            </a:r>
          </a:p>
        </p:txBody>
      </p:sp>
      <p:sp>
        <p:nvSpPr>
          <p:cNvPr id="17439" name="AutoShape 14"/>
          <p:cNvSpPr>
            <a:spLocks noChangeArrowheads="1"/>
          </p:cNvSpPr>
          <p:nvPr/>
        </p:nvSpPr>
        <p:spPr bwMode="auto">
          <a:xfrm rot="3030700">
            <a:off x="4645727" y="1744193"/>
            <a:ext cx="565420" cy="642937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2" name="TextBox 31"/>
          <p:cNvSpPr txBox="1"/>
          <p:nvPr/>
        </p:nvSpPr>
        <p:spPr>
          <a:xfrm>
            <a:off x="5737298" y="2714620"/>
            <a:ext cx="3406702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JasmineUPC" pitchFamily="18" charset="-34"/>
                <a:cs typeface="JasmineUPC" pitchFamily="18" charset="-34"/>
              </a:rPr>
              <a:t>คตป.</a:t>
            </a:r>
            <a:r>
              <a:rPr lang="th-TH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 สอบทานรายงานการ</a:t>
            </a:r>
          </a:p>
          <a:p>
            <a:r>
              <a:rPr lang="th-TH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ตรวจราชการ การตรวจ</a:t>
            </a:r>
          </a:p>
          <a:p>
            <a:r>
              <a:rPr lang="th-TH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สอบภายใน    การควบคุม</a:t>
            </a:r>
          </a:p>
          <a:p>
            <a:r>
              <a:rPr lang="th-TH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ภายในและการบริหาร</a:t>
            </a:r>
          </a:p>
          <a:p>
            <a:r>
              <a:rPr lang="th-TH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ความเสี่ยง     การปฏิบัติ</a:t>
            </a:r>
          </a:p>
          <a:p>
            <a:r>
              <a:rPr lang="th-TH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ราชการตามคำรับรองการ</a:t>
            </a:r>
          </a:p>
          <a:p>
            <a:r>
              <a:rPr lang="th-TH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ปฏิบัติราชการ และรายงาน</a:t>
            </a:r>
          </a:p>
          <a:p>
            <a:r>
              <a:rPr lang="th-TH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การเงิน รวมทั้งการสอบทาน</a:t>
            </a:r>
          </a:p>
          <a:p>
            <a:r>
              <a:rPr lang="th-TH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กรณีพิเศษ </a:t>
            </a:r>
            <a:endParaRPr lang="th-TH" b="1" dirty="0">
              <a:solidFill>
                <a:schemeClr val="bg1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33" name="วงเล็บปีกกาขวา 32"/>
          <p:cNvSpPr/>
          <p:nvPr/>
        </p:nvSpPr>
        <p:spPr>
          <a:xfrm>
            <a:off x="5214942" y="2928934"/>
            <a:ext cx="500066" cy="3000396"/>
          </a:xfrm>
          <a:prstGeom prst="rightBrace">
            <a:avLst>
              <a:gd name="adj1" fmla="val 71026"/>
              <a:gd name="adj2" fmla="val 49129"/>
            </a:avLst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Text Box 4"/>
          <p:cNvSpPr txBox="1">
            <a:spLocks noChangeArrowheads="1"/>
          </p:cNvSpPr>
          <p:nvPr/>
        </p:nvSpPr>
        <p:spPr bwMode="auto">
          <a:xfrm>
            <a:off x="1438277" y="1285861"/>
            <a:ext cx="7705725" cy="507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4" tIns="45713" rIns="91424" bIns="45713">
            <a:spAutoFit/>
          </a:bodyPr>
          <a:lstStyle/>
          <a:p>
            <a:pPr>
              <a:buFontTx/>
              <a:buChar char="•"/>
            </a:pPr>
            <a:r>
              <a:rPr lang="th-TH" sz="3600" b="1" dirty="0">
                <a:solidFill>
                  <a:srgbClr val="000099"/>
                </a:solidFill>
                <a:latin typeface="Tahoma" pitchFamily="34" charset="0"/>
                <a:cs typeface="JasmineUPC" pitchFamily="18" charset="-34"/>
              </a:rPr>
              <a:t>  จัดให้มีการควบคุมภายในและการบริหาร</a:t>
            </a:r>
          </a:p>
          <a:p>
            <a:r>
              <a:rPr lang="th-TH" sz="3600" b="1" dirty="0" smtClean="0">
                <a:solidFill>
                  <a:srgbClr val="000099"/>
                </a:solidFill>
                <a:latin typeface="Tahoma" pitchFamily="34" charset="0"/>
                <a:cs typeface="JasmineUPC" pitchFamily="18" charset="-34"/>
              </a:rPr>
              <a:t>    </a:t>
            </a:r>
            <a:r>
              <a:rPr lang="th-TH" sz="3600" b="1" dirty="0">
                <a:solidFill>
                  <a:srgbClr val="000099"/>
                </a:solidFill>
                <a:latin typeface="Tahoma" pitchFamily="34" charset="0"/>
                <a:cs typeface="JasmineUPC" pitchFamily="18" charset="-34"/>
              </a:rPr>
              <a:t>ความเสี่ยงที่มีประสิทธิภาพ ประสิทธิผล </a:t>
            </a:r>
          </a:p>
          <a:p>
            <a:r>
              <a:rPr lang="th-TH" sz="3600" b="1" dirty="0">
                <a:solidFill>
                  <a:srgbClr val="000099"/>
                </a:solidFill>
                <a:latin typeface="Tahoma" pitchFamily="34" charset="0"/>
                <a:cs typeface="JasmineUPC" pitchFamily="18" charset="-34"/>
              </a:rPr>
              <a:t>    และให้มีการพัฒนาอย่างต่อเนื่องและสม่ำเสมอ</a:t>
            </a:r>
          </a:p>
          <a:p>
            <a:pPr>
              <a:buClr>
                <a:srgbClr val="953735"/>
              </a:buClr>
              <a:buFontTx/>
              <a:buChar char="•"/>
            </a:pPr>
            <a:r>
              <a:rPr lang="th-TH" sz="3600" b="1" dirty="0">
                <a:solidFill>
                  <a:srgbClr val="000099"/>
                </a:solidFill>
                <a:latin typeface="Tahoma" pitchFamily="34" charset="0"/>
                <a:cs typeface="JasmineUPC" pitchFamily="18" charset="-34"/>
              </a:rPr>
              <a:t> </a:t>
            </a:r>
            <a:r>
              <a:rPr lang="th-TH" sz="3600" b="1" dirty="0">
                <a:solidFill>
                  <a:srgbClr val="953735"/>
                </a:solidFill>
                <a:latin typeface="Tahoma" pitchFamily="34" charset="0"/>
                <a:cs typeface="JasmineUPC" pitchFamily="18" charset="-34"/>
              </a:rPr>
              <a:t>สร้างสภาพแวดล้อมการควบคุมที่ดี</a:t>
            </a:r>
          </a:p>
          <a:p>
            <a:pPr>
              <a:buClr>
                <a:srgbClr val="00B050"/>
              </a:buClr>
              <a:buFontTx/>
              <a:buChar char="•"/>
            </a:pPr>
            <a:r>
              <a:rPr lang="th-TH" sz="3600" b="1" dirty="0">
                <a:solidFill>
                  <a:srgbClr val="000099"/>
                </a:solidFill>
                <a:latin typeface="Tahoma" pitchFamily="34" charset="0"/>
                <a:cs typeface="JasmineUPC" pitchFamily="18" charset="-34"/>
              </a:rPr>
              <a:t> </a:t>
            </a:r>
            <a:r>
              <a:rPr lang="th-TH" sz="3600" b="1" dirty="0">
                <a:solidFill>
                  <a:srgbClr val="00B050"/>
                </a:solidFill>
                <a:latin typeface="Tahoma" pitchFamily="34" charset="0"/>
                <a:cs typeface="JasmineUPC" pitchFamily="18" charset="-34"/>
              </a:rPr>
              <a:t>จัดให้มีและให้ความสำคัญหน่วยตรวจสอบภายใน</a:t>
            </a:r>
          </a:p>
          <a:p>
            <a:pPr>
              <a:buClr>
                <a:srgbClr val="FF0000"/>
              </a:buClr>
              <a:buFontTx/>
              <a:buChar char="•"/>
            </a:pPr>
            <a:r>
              <a:rPr lang="th-TH" sz="3600" b="1" dirty="0">
                <a:solidFill>
                  <a:srgbClr val="00B050"/>
                </a:solidFill>
                <a:latin typeface="Tahoma" pitchFamily="34" charset="0"/>
                <a:cs typeface="JasmineUPC" pitchFamily="18" charset="-34"/>
              </a:rPr>
              <a:t> 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JasmineUPC" pitchFamily="18" charset="-34"/>
              </a:rPr>
              <a:t>ประเมินผลการควบคุมภายในและการบริหาร</a:t>
            </a:r>
          </a:p>
          <a:p>
            <a:pPr>
              <a:buClr>
                <a:srgbClr val="00B050"/>
              </a:buClr>
            </a:pP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JasmineUPC" pitchFamily="18" charset="-34"/>
              </a:rPr>
              <a:t>   ความเสี่ยง</a:t>
            </a:r>
          </a:p>
          <a:p>
            <a:pPr>
              <a:buClr>
                <a:srgbClr val="0000FF"/>
              </a:buClr>
              <a:buFontTx/>
              <a:buChar char="•"/>
            </a:pPr>
            <a:r>
              <a:rPr lang="th-TH" sz="3600" b="1" dirty="0">
                <a:solidFill>
                  <a:srgbClr val="000099"/>
                </a:solidFill>
                <a:latin typeface="Tahoma" pitchFamily="34" charset="0"/>
                <a:cs typeface="JasmineUPC" pitchFamily="18" charset="-34"/>
              </a:rPr>
              <a:t>  ปฏิบัติตนให้เป็นตัวอย่างที่ดีในเรื่องความ</a:t>
            </a:r>
          </a:p>
          <a:p>
            <a:pPr>
              <a:buClr>
                <a:srgbClr val="00B050"/>
              </a:buClr>
            </a:pPr>
            <a:r>
              <a:rPr lang="th-TH" sz="3600" b="1" dirty="0">
                <a:solidFill>
                  <a:srgbClr val="000099"/>
                </a:solidFill>
                <a:latin typeface="Tahoma" pitchFamily="34" charset="0"/>
                <a:cs typeface="JasmineUPC" pitchFamily="18" charset="-34"/>
              </a:rPr>
              <a:t>    ซื่อสัตย์ ความมีคุณธรรม และจริยธรรม</a:t>
            </a:r>
            <a:endParaRPr lang="en-US" sz="3600" b="1" dirty="0">
              <a:solidFill>
                <a:srgbClr val="00B050"/>
              </a:solidFill>
              <a:latin typeface="Tahoma" pitchFamily="34" charset="0"/>
              <a:cs typeface="JasmineUPC" pitchFamily="18" charset="-34"/>
            </a:endParaRPr>
          </a:p>
        </p:txBody>
      </p:sp>
      <p:pic>
        <p:nvPicPr>
          <p:cNvPr id="3891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6" y="1714489"/>
            <a:ext cx="1392237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มนมุมสี่เหลี่ยมด้านทแยงมุม 4"/>
          <p:cNvSpPr/>
          <p:nvPr/>
        </p:nvSpPr>
        <p:spPr>
          <a:xfrm>
            <a:off x="285720" y="214290"/>
            <a:ext cx="8643998" cy="1000132"/>
          </a:xfrm>
          <a:prstGeom prst="round2Diag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6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KodchiangUPC" pitchFamily="18" charset="-34"/>
              </a:rPr>
              <a:t>หน้าที่ผู้บริหาร</a:t>
            </a:r>
            <a:r>
              <a:rPr lang="th-TH" sz="6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KodchiangUPC" pitchFamily="18" charset="-34"/>
              </a:rPr>
              <a:t>ระดับสูงต่อการกำกับดูแล</a:t>
            </a:r>
            <a:endParaRPr lang="th-TH" sz="6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KodchiangUPC" pitchFamily="18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122363" y="122555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endParaRPr lang="th-TH">
              <a:latin typeface="Angsana New" pitchFamily="18" charset="-34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42863" y="1295400"/>
            <a:ext cx="9151937" cy="501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marL="342900" indent="-342900" algn="l" eaLnBrk="0" hangingPunct="0">
              <a:buFontTx/>
              <a:buBlip>
                <a:blip r:embed="rId2"/>
              </a:buBlip>
            </a:pPr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 </a:t>
            </a:r>
            <a:r>
              <a:rPr lang="th-TH" sz="4000" b="1">
                <a:solidFill>
                  <a:srgbClr val="0070C0"/>
                </a:solidFill>
                <a:latin typeface="JasmineUPC" pitchFamily="18" charset="-34"/>
                <a:cs typeface="JasmineUPC" pitchFamily="18" charset="-34"/>
              </a:rPr>
              <a:t>ผู้จ่ายเงินที่ทำหน้าที่หักภาษี</a:t>
            </a:r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</a:t>
            </a:r>
            <a:r>
              <a:rPr lang="th-TH" sz="4000" b="1">
                <a:solidFill>
                  <a:srgbClr val="0070C0"/>
                </a:solidFill>
                <a:latin typeface="JasmineUPC" pitchFamily="18" charset="-34"/>
                <a:cs typeface="JasmineUPC" pitchFamily="18" charset="-34"/>
              </a:rPr>
              <a:t>ณ</a:t>
            </a:r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</a:t>
            </a:r>
            <a:r>
              <a:rPr lang="th-TH" sz="4000" b="1">
                <a:solidFill>
                  <a:srgbClr val="0070C0"/>
                </a:solidFill>
                <a:latin typeface="JasmineUPC" pitchFamily="18" charset="-34"/>
                <a:cs typeface="JasmineUPC" pitchFamily="18" charset="-34"/>
              </a:rPr>
              <a:t>ที่จ่าย</a:t>
            </a:r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</a:t>
            </a:r>
            <a:r>
              <a:rPr lang="th-TH" sz="4000" b="1">
                <a:solidFill>
                  <a:srgbClr val="0070C0"/>
                </a:solidFill>
                <a:latin typeface="JasmineUPC" pitchFamily="18" charset="-34"/>
                <a:cs typeface="JasmineUPC" pitchFamily="18" charset="-34"/>
              </a:rPr>
              <a:t>ไม่นำเงินส่ง </a:t>
            </a:r>
            <a:endParaRPr lang="th-TH" sz="4000" b="1">
              <a:solidFill>
                <a:srgbClr val="0070C0"/>
              </a:solidFill>
              <a:cs typeface="JasmineUPC" pitchFamily="18" charset="-34"/>
            </a:endParaRPr>
          </a:p>
          <a:p>
            <a:pPr marL="342900" indent="-342900" algn="l" eaLnBrk="0" hangingPunct="0"/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    </a:t>
            </a:r>
            <a:r>
              <a:rPr lang="th-TH" sz="4000" b="1">
                <a:solidFill>
                  <a:srgbClr val="0070C0"/>
                </a:solidFill>
                <a:latin typeface="JasmineUPC" pitchFamily="18" charset="-34"/>
                <a:cs typeface="JasmineUPC" pitchFamily="18" charset="-34"/>
              </a:rPr>
              <a:t>ภายในกำหนด</a:t>
            </a:r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</a:t>
            </a:r>
            <a:r>
              <a:rPr lang="th-TH" sz="4000" b="1">
                <a:solidFill>
                  <a:srgbClr val="0070C0"/>
                </a:solidFill>
                <a:latin typeface="JasmineUPC" pitchFamily="18" charset="-34"/>
                <a:cs typeface="JasmineUPC" pitchFamily="18" charset="-34"/>
              </a:rPr>
              <a:t>จะต้องรับผิดเสียเงินเพิ่มอีกร้อยละ</a:t>
            </a:r>
            <a:endParaRPr lang="th-TH" sz="4000" b="1">
              <a:solidFill>
                <a:srgbClr val="0070C0"/>
              </a:solidFill>
              <a:cs typeface="JasmineUPC" pitchFamily="18" charset="-34"/>
            </a:endParaRPr>
          </a:p>
          <a:p>
            <a:pPr marL="342900" indent="-342900" algn="l" eaLnBrk="0" hangingPunct="0"/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    </a:t>
            </a:r>
            <a:r>
              <a:rPr lang="th-TH" sz="4000" b="1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1.5 ต่อเดือน</a:t>
            </a:r>
          </a:p>
          <a:p>
            <a:pPr marL="342900" indent="-342900" algn="l" eaLnBrk="0" hangingPunct="0">
              <a:buFontTx/>
              <a:buBlip>
                <a:blip r:embed="rId2"/>
              </a:buBlip>
            </a:pPr>
            <a:r>
              <a:rPr lang="th-TH" sz="4000" b="1">
                <a:solidFill>
                  <a:srgbClr val="0070C0"/>
                </a:solidFill>
                <a:latin typeface="JasmineUPC" pitchFamily="18" charset="-34"/>
                <a:cs typeface="JasmineUPC" pitchFamily="18" charset="-34"/>
              </a:rPr>
              <a:t>  ผู้ทำหน้าที่หักภาษี</a:t>
            </a:r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</a:t>
            </a:r>
            <a:r>
              <a:rPr lang="th-TH" sz="4000" b="1">
                <a:solidFill>
                  <a:srgbClr val="0070C0"/>
                </a:solidFill>
                <a:latin typeface="JasmineUPC" pitchFamily="18" charset="-34"/>
                <a:cs typeface="JasmineUPC" pitchFamily="18" charset="-34"/>
              </a:rPr>
              <a:t>ณ</a:t>
            </a:r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</a:t>
            </a:r>
            <a:r>
              <a:rPr lang="th-TH" sz="4000" b="1">
                <a:solidFill>
                  <a:srgbClr val="0070C0"/>
                </a:solidFill>
                <a:latin typeface="JasmineUPC" pitchFamily="18" charset="-34"/>
                <a:cs typeface="JasmineUPC" pitchFamily="18" charset="-34"/>
              </a:rPr>
              <a:t>ที่จ่ายไม่ยื่นแบบแสดงรายการ</a:t>
            </a:r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</a:t>
            </a:r>
          </a:p>
          <a:p>
            <a:pPr marL="342900" indent="-342900" algn="l" eaLnBrk="0" hangingPunct="0"/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    </a:t>
            </a:r>
            <a:r>
              <a:rPr lang="th-TH" sz="4000" b="1">
                <a:solidFill>
                  <a:srgbClr val="0070C0"/>
                </a:solidFill>
                <a:latin typeface="JasmineUPC" pitchFamily="18" charset="-34"/>
                <a:cs typeface="JasmineUPC" pitchFamily="18" charset="-34"/>
              </a:rPr>
              <a:t>ต้องรับผิดทางอาญาถูกปรับไม่เกิน</a:t>
            </a:r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</a:t>
            </a:r>
            <a:r>
              <a:rPr lang="th-TH" sz="4000" b="1">
                <a:solidFill>
                  <a:srgbClr val="C00000"/>
                </a:solidFill>
                <a:cs typeface="JasmineUPC" pitchFamily="18" charset="-34"/>
              </a:rPr>
              <a:t>2000.-</a:t>
            </a:r>
          </a:p>
          <a:p>
            <a:pPr marL="342900" indent="-342900" algn="l" eaLnBrk="0" hangingPunct="0">
              <a:buFontTx/>
              <a:buBlip>
                <a:blip r:embed="rId2"/>
              </a:buBlip>
            </a:pPr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 </a:t>
            </a:r>
            <a:r>
              <a:rPr lang="th-TH" sz="4000" b="1">
                <a:solidFill>
                  <a:srgbClr val="0070C0"/>
                </a:solidFill>
                <a:latin typeface="JasmineUPC" pitchFamily="18" charset="-34"/>
                <a:cs typeface="JasmineUPC" pitchFamily="18" charset="-34"/>
              </a:rPr>
              <a:t>ผู้ที่เจตนาละเลยไม่ยื่นรายการ</a:t>
            </a:r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</a:t>
            </a:r>
            <a:r>
              <a:rPr lang="th-TH" sz="4000" b="1">
                <a:solidFill>
                  <a:srgbClr val="0070C0"/>
                </a:solidFill>
                <a:latin typeface="JasmineUPC" pitchFamily="18" charset="-34"/>
                <a:cs typeface="JasmineUPC" pitchFamily="18" charset="-34"/>
              </a:rPr>
              <a:t>เพื่อหลีกเลี่ยงต้อง</a:t>
            </a:r>
            <a:endParaRPr lang="th-TH" sz="4000" b="1">
              <a:solidFill>
                <a:srgbClr val="0070C0"/>
              </a:solidFill>
              <a:cs typeface="JasmineUPC" pitchFamily="18" charset="-34"/>
            </a:endParaRPr>
          </a:p>
          <a:p>
            <a:pPr marL="342900" indent="-342900" algn="l" eaLnBrk="0" hangingPunct="0"/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   </a:t>
            </a:r>
            <a:r>
              <a:rPr lang="th-TH" sz="4000" b="1">
                <a:solidFill>
                  <a:srgbClr val="0070C0"/>
                </a:solidFill>
                <a:latin typeface="JasmineUPC" pitchFamily="18" charset="-34"/>
                <a:cs typeface="JasmineUPC" pitchFamily="18" charset="-34"/>
              </a:rPr>
              <a:t> ระวางโทษปรับไม่เกิน</a:t>
            </a:r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</a:t>
            </a:r>
            <a:r>
              <a:rPr lang="th-TH" sz="4000" b="1">
                <a:solidFill>
                  <a:srgbClr val="C00000"/>
                </a:solidFill>
                <a:cs typeface="JasmineUPC" pitchFamily="18" charset="-34"/>
              </a:rPr>
              <a:t>5,000 </a:t>
            </a:r>
            <a:r>
              <a:rPr lang="th-TH" sz="4000" b="1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บาท</a:t>
            </a:r>
            <a:r>
              <a:rPr lang="th-TH" sz="4000" b="1">
                <a:solidFill>
                  <a:srgbClr val="C00000"/>
                </a:solidFill>
                <a:cs typeface="JasmineUPC" pitchFamily="18" charset="-34"/>
              </a:rPr>
              <a:t> </a:t>
            </a:r>
            <a:r>
              <a:rPr lang="th-TH" sz="4000" b="1">
                <a:solidFill>
                  <a:srgbClr val="0070C0"/>
                </a:solidFill>
                <a:latin typeface="JasmineUPC" pitchFamily="18" charset="-34"/>
                <a:cs typeface="JasmineUPC" pitchFamily="18" charset="-34"/>
              </a:rPr>
              <a:t>หรือทั้งปรับ</a:t>
            </a:r>
            <a:endParaRPr lang="th-TH" sz="4000" b="1">
              <a:solidFill>
                <a:srgbClr val="0070C0"/>
              </a:solidFill>
              <a:cs typeface="JasmineUPC" pitchFamily="18" charset="-34"/>
            </a:endParaRPr>
          </a:p>
          <a:p>
            <a:pPr marL="342900" indent="-342900" algn="l" eaLnBrk="0" hangingPunct="0"/>
            <a:r>
              <a:rPr lang="th-TH" sz="4000" b="1">
                <a:solidFill>
                  <a:srgbClr val="0070C0"/>
                </a:solidFill>
                <a:cs typeface="JasmineUPC" pitchFamily="18" charset="-34"/>
              </a:rPr>
              <a:t>     </a:t>
            </a:r>
            <a:r>
              <a:rPr lang="th-TH" sz="4000" b="1">
                <a:solidFill>
                  <a:srgbClr val="0070C0"/>
                </a:solidFill>
                <a:latin typeface="JasmineUPC" pitchFamily="18" charset="-34"/>
                <a:cs typeface="JasmineUPC" pitchFamily="18" charset="-34"/>
              </a:rPr>
              <a:t>ทั้งจำ</a:t>
            </a:r>
          </a:p>
        </p:txBody>
      </p:sp>
      <p:sp>
        <p:nvSpPr>
          <p:cNvPr id="104452" name="Rectangle 4"/>
          <p:cNvSpPr>
            <a:spLocks noChangeArrowheads="1"/>
          </p:cNvSpPr>
          <p:nvPr/>
        </p:nvSpPr>
        <p:spPr bwMode="auto">
          <a:xfrm>
            <a:off x="0" y="0"/>
            <a:ext cx="9144000" cy="990600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>
              <a:defRPr/>
            </a:pPr>
            <a:endParaRPr lang="th-TH" sz="4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cs typeface="JasmineUPC" pitchFamily="18" charset="-34"/>
            </a:endParaRPr>
          </a:p>
          <a:p>
            <a:pPr>
              <a:defRPr/>
            </a:pPr>
            <a:r>
              <a:rPr lang="th-TH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cs typeface="JasmineUPC" pitchFamily="18" charset="-34"/>
              </a:rPr>
              <a:t>ความรับผิดชอบของผู้มีหน้าที่หักภาษี ณ ที่จ่าย</a:t>
            </a:r>
            <a:endParaRPr lang="th-TH" sz="4400" b="1" dirty="0">
              <a:solidFill>
                <a:schemeClr val="bg1"/>
              </a:solidFill>
              <a:latin typeface="Arial Black" pitchFamily="34" charset="0"/>
              <a:cs typeface="JasmineUPC" pitchFamily="18" charset="-34"/>
            </a:endParaRPr>
          </a:p>
          <a:p>
            <a:pPr>
              <a:defRPr/>
            </a:pPr>
            <a:r>
              <a:rPr lang="th-TH" sz="44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</a:t>
            </a:r>
            <a:endParaRPr lang="th-TH" sz="4400" dirty="0">
              <a:solidFill>
                <a:schemeClr val="bg1"/>
              </a:solidFill>
              <a:latin typeface="Arial Black" pitchFamily="34" charset="0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8" name="Rectangle 6"/>
          <p:cNvSpPr>
            <a:spLocks noChangeArrowheads="1"/>
          </p:cNvSpPr>
          <p:nvPr/>
        </p:nvSpPr>
        <p:spPr bwMode="auto">
          <a:xfrm>
            <a:off x="533400" y="1916113"/>
            <a:ext cx="3124200" cy="53340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r>
              <a:rPr lang="th-TH" sz="3200" b="1" dirty="0">
                <a:solidFill>
                  <a:schemeClr val="bg1"/>
                </a:solidFill>
                <a:latin typeface="Angsana New" pitchFamily="18" charset="-34"/>
              </a:rPr>
              <a:t>งบทดลองก่อนปรับปรุง</a:t>
            </a:r>
          </a:p>
        </p:txBody>
      </p:sp>
      <p:sp>
        <p:nvSpPr>
          <p:cNvPr id="315399" name="Rectangle 7"/>
          <p:cNvSpPr>
            <a:spLocks noChangeArrowheads="1"/>
          </p:cNvSpPr>
          <p:nvPr/>
        </p:nvSpPr>
        <p:spPr bwMode="auto">
          <a:xfrm>
            <a:off x="4787900" y="1916113"/>
            <a:ext cx="2286000" cy="6096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r>
              <a:rPr lang="th-TH" sz="3200" b="1">
                <a:solidFill>
                  <a:schemeClr val="bg1"/>
                </a:solidFill>
                <a:latin typeface="Angsana New" pitchFamily="18" charset="-34"/>
              </a:rPr>
              <a:t>รายการปรับปรุง</a:t>
            </a:r>
          </a:p>
        </p:txBody>
      </p:sp>
      <p:sp>
        <p:nvSpPr>
          <p:cNvPr id="315400" name="Rectangle 8"/>
          <p:cNvSpPr>
            <a:spLocks noChangeArrowheads="1"/>
          </p:cNvSpPr>
          <p:nvPr/>
        </p:nvSpPr>
        <p:spPr bwMode="auto">
          <a:xfrm>
            <a:off x="4427538" y="3573463"/>
            <a:ext cx="3124200" cy="5334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r>
              <a:rPr lang="th-TH" sz="3200" b="1" dirty="0">
                <a:solidFill>
                  <a:schemeClr val="bg1"/>
                </a:solidFill>
                <a:latin typeface="Angsana New" pitchFamily="18" charset="-34"/>
              </a:rPr>
              <a:t>งบทดลองหลังปรับปรุง</a:t>
            </a:r>
          </a:p>
        </p:txBody>
      </p:sp>
      <p:sp>
        <p:nvSpPr>
          <p:cNvPr id="315401" name="Rectangle 9"/>
          <p:cNvSpPr>
            <a:spLocks noChangeArrowheads="1"/>
          </p:cNvSpPr>
          <p:nvPr/>
        </p:nvSpPr>
        <p:spPr bwMode="auto">
          <a:xfrm>
            <a:off x="4211638" y="5157788"/>
            <a:ext cx="3471862" cy="60960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r>
              <a:rPr lang="th-TH" sz="3200" b="1" dirty="0">
                <a:solidFill>
                  <a:schemeClr val="bg1"/>
                </a:solidFill>
                <a:latin typeface="Angsana New" pitchFamily="18" charset="-34"/>
              </a:rPr>
              <a:t>งบแสดงผลการดำเนินงาน</a:t>
            </a:r>
          </a:p>
        </p:txBody>
      </p:sp>
      <p:sp>
        <p:nvSpPr>
          <p:cNvPr id="315402" name="Rectangle 10"/>
          <p:cNvSpPr>
            <a:spLocks noChangeArrowheads="1"/>
          </p:cNvSpPr>
          <p:nvPr/>
        </p:nvSpPr>
        <p:spPr bwMode="auto">
          <a:xfrm>
            <a:off x="395288" y="3573463"/>
            <a:ext cx="2914650" cy="609600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r>
              <a:rPr lang="th-TH" sz="3200" b="1">
                <a:solidFill>
                  <a:schemeClr val="bg1"/>
                </a:solidFill>
                <a:latin typeface="Angsana New" pitchFamily="18" charset="-34"/>
              </a:rPr>
              <a:t>งบแสดงฐานะการเงิน</a:t>
            </a:r>
          </a:p>
        </p:txBody>
      </p:sp>
      <p:sp>
        <p:nvSpPr>
          <p:cNvPr id="43025" name="AutoShape 17"/>
          <p:cNvSpPr>
            <a:spLocks/>
          </p:cNvSpPr>
          <p:nvPr/>
        </p:nvSpPr>
        <p:spPr bwMode="auto">
          <a:xfrm>
            <a:off x="7451725" y="1773238"/>
            <a:ext cx="720725" cy="4464050"/>
          </a:xfrm>
          <a:prstGeom prst="rightBrace">
            <a:avLst>
              <a:gd name="adj1" fmla="val 51615"/>
              <a:gd name="adj2" fmla="val 50000"/>
            </a:avLst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3026" name="Text Box 18"/>
          <p:cNvSpPr txBox="1">
            <a:spLocks noChangeArrowheads="1"/>
          </p:cNvSpPr>
          <p:nvPr/>
        </p:nvSpPr>
        <p:spPr bwMode="auto">
          <a:xfrm rot="-5400000">
            <a:off x="6887369" y="3632994"/>
            <a:ext cx="31051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800" b="1">
                <a:solidFill>
                  <a:schemeClr val="bg1"/>
                </a:solidFill>
              </a:rPr>
              <a:t>กระดาษทำการ</a:t>
            </a:r>
          </a:p>
        </p:txBody>
      </p:sp>
      <p:sp>
        <p:nvSpPr>
          <p:cNvPr id="315411" name="Text Box 19"/>
          <p:cNvSpPr txBox="1">
            <a:spLocks noChangeArrowheads="1"/>
          </p:cNvSpPr>
          <p:nvPr/>
        </p:nvSpPr>
        <p:spPr bwMode="auto">
          <a:xfrm>
            <a:off x="1857356" y="214290"/>
            <a:ext cx="58993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ก่อนจัดทำรายงานการเงิน</a:t>
            </a:r>
          </a:p>
        </p:txBody>
      </p:sp>
      <p:pic>
        <p:nvPicPr>
          <p:cNvPr id="43028" name="Picture 20" descr="รูปภาพ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785813"/>
            <a:ext cx="8215312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3" name="Picture 21" descr="ลูกศร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2060575"/>
            <a:ext cx="846137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44044" name="Picture 22" descr="ลูกศร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562600" y="2870201"/>
            <a:ext cx="846137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44045" name="Picture 23" descr="ลูกศร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5491163" y="4454525"/>
            <a:ext cx="846137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44046" name="Picture 24" descr="ลูกศร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3419475" y="3644900"/>
            <a:ext cx="846138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WordArt 2"/>
          <p:cNvSpPr>
            <a:spLocks noChangeArrowheads="1" noChangeShapeType="1" noTextEdit="1"/>
          </p:cNvSpPr>
          <p:nvPr/>
        </p:nvSpPr>
        <p:spPr bwMode="auto">
          <a:xfrm>
            <a:off x="214282" y="2214554"/>
            <a:ext cx="8712200" cy="3440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th-TH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JasmineUPC"/>
                <a:cs typeface="JasmineUPC"/>
              </a:rPr>
              <a:t>ระเบียบกระทรวงการคลัง</a:t>
            </a:r>
          </a:p>
          <a:p>
            <a:pPr algn="ctr">
              <a:defRPr/>
            </a:pPr>
            <a:r>
              <a:rPr lang="th-TH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JasmineUPC"/>
                <a:cs typeface="JasmineUPC"/>
              </a:rPr>
              <a:t>ว่าด้วยการ</a:t>
            </a:r>
            <a:r>
              <a:rPr lang="th-TH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JasmineUPC"/>
                <a:cs typeface="JasmineUPC"/>
              </a:rPr>
              <a:t>เบิกจ่ายเงิน</a:t>
            </a:r>
            <a:endParaRPr lang="th-TH" sz="3600" b="1" kern="10" dirty="0">
              <a:ln w="9525">
                <a:noFill/>
                <a:round/>
                <a:headEnd/>
                <a:tailEnd/>
              </a:ln>
              <a:solidFill>
                <a:srgbClr val="0033CC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JasmineUPC"/>
              <a:cs typeface="JasmineUPC"/>
            </a:endParaRPr>
          </a:p>
          <a:p>
            <a:pPr algn="ctr">
              <a:defRPr/>
            </a:pPr>
            <a:r>
              <a:rPr lang="th-TH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JasmineUPC"/>
                <a:cs typeface="JasmineUPC"/>
              </a:rPr>
              <a:t>เกี่ยวกับค่าใช้จ่าย</a:t>
            </a:r>
            <a:endParaRPr lang="th-TH" sz="3600" b="1" kern="1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JasmineUPC"/>
              <a:cs typeface="JasmineUPC"/>
            </a:endParaRPr>
          </a:p>
          <a:p>
            <a:pPr algn="ctr">
              <a:defRPr/>
            </a:pPr>
            <a:r>
              <a:rPr lang="th-TH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JasmineUPC"/>
                <a:cs typeface="JasmineUPC"/>
              </a:rPr>
              <a:t>ในการบริหารงานของส่วนราชการ</a:t>
            </a:r>
          </a:p>
          <a:p>
            <a:pPr algn="ctr">
              <a:defRPr/>
            </a:pPr>
            <a:r>
              <a:rPr lang="th-TH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JasmineUPC"/>
                <a:cs typeface="JasmineUPC"/>
              </a:rPr>
              <a:t>พ.ศ. 2553</a:t>
            </a:r>
          </a:p>
        </p:txBody>
      </p:sp>
      <p:pic>
        <p:nvPicPr>
          <p:cNvPr id="38915" name="Picture 3" descr="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0"/>
            <a:ext cx="2232025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 descr="I:\Clip art\เคลื่อนไหว\g1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5" y="785813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 descr="I:\Clip art\เคลื่อนไหว\g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75" y="428625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ACB979-A034-4214-A1F7-63C5B1FB4AE0}" type="slidenum">
              <a:rPr lang="en-US" smtClean="0"/>
              <a:pPr>
                <a:defRPr/>
              </a:pPr>
              <a:t>102</a:t>
            </a:fld>
            <a:endParaRPr lang="en-US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17"/>
          <p:cNvSpPr>
            <a:spLocks noChangeArrowheads="1"/>
          </p:cNvSpPr>
          <p:nvPr/>
        </p:nvSpPr>
        <p:spPr bwMode="auto">
          <a:xfrm>
            <a:off x="214282" y="785813"/>
            <a:ext cx="8715436" cy="4575175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th-TH" sz="2000" dirty="0">
              <a:cs typeface="+mj-cs"/>
            </a:endParaRPr>
          </a:p>
        </p:txBody>
      </p:sp>
      <p:sp>
        <p:nvSpPr>
          <p:cNvPr id="35" name="สี่เหลี่ยมมุมมน 34"/>
          <p:cNvSpPr/>
          <p:nvPr/>
        </p:nvSpPr>
        <p:spPr>
          <a:xfrm>
            <a:off x="1142976" y="357166"/>
            <a:ext cx="6858048" cy="71438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pic>
        <p:nvPicPr>
          <p:cNvPr id="39942" name="Picture 4" descr="BALBLIN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428604"/>
            <a:ext cx="642938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3" name="Text Box 6"/>
          <p:cNvSpPr txBox="1">
            <a:spLocks noChangeArrowheads="1"/>
          </p:cNvSpPr>
          <p:nvPr/>
        </p:nvSpPr>
        <p:spPr bwMode="auto">
          <a:xfrm>
            <a:off x="555625" y="35623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th-TH"/>
          </a:p>
        </p:txBody>
      </p:sp>
      <p:sp>
        <p:nvSpPr>
          <p:cNvPr id="39944" name="Text Box 11"/>
          <p:cNvSpPr txBox="1">
            <a:spLocks noChangeArrowheads="1"/>
          </p:cNvSpPr>
          <p:nvPr/>
        </p:nvSpPr>
        <p:spPr bwMode="auto">
          <a:xfrm>
            <a:off x="611188" y="46529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39945" name="Text Box 3"/>
          <p:cNvSpPr txBox="1">
            <a:spLocks noChangeArrowheads="1"/>
          </p:cNvSpPr>
          <p:nvPr/>
        </p:nvSpPr>
        <p:spPr bwMode="auto">
          <a:xfrm>
            <a:off x="2500313" y="214313"/>
            <a:ext cx="46878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h-TH" sz="5400" b="1">
                <a:solidFill>
                  <a:schemeClr val="bg1"/>
                </a:solidFill>
                <a:cs typeface="JasmineUPC" pitchFamily="18" charset="-34"/>
              </a:rPr>
              <a:t>ค่าใช้จ่าย</a:t>
            </a:r>
            <a:r>
              <a:rPr lang="th-TH" sz="6000" b="1">
                <a:solidFill>
                  <a:schemeClr val="bg1"/>
                </a:solidFill>
                <a:cs typeface="JasmineUPC" pitchFamily="18" charset="-34"/>
              </a:rPr>
              <a:t>  หมายถึง</a:t>
            </a:r>
          </a:p>
        </p:txBody>
      </p:sp>
      <p:pic>
        <p:nvPicPr>
          <p:cNvPr id="39946" name="Picture 2" descr="Bordr1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571500"/>
            <a:ext cx="404336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7" name="AutoShape 14" descr="http://pics.manager.co.th/Images/553000005508803.JPEG"/>
          <p:cNvSpPr>
            <a:spLocks noChangeAspect="1" noChangeArrowheads="1"/>
          </p:cNvSpPr>
          <p:nvPr/>
        </p:nvSpPr>
        <p:spPr bwMode="auto">
          <a:xfrm>
            <a:off x="190500" y="-1692275"/>
            <a:ext cx="33337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9948" name="TextBox 11"/>
          <p:cNvSpPr txBox="1">
            <a:spLocks noChangeArrowheads="1"/>
          </p:cNvSpPr>
          <p:nvPr/>
        </p:nvSpPr>
        <p:spPr bwMode="auto">
          <a:xfrm>
            <a:off x="285720" y="1142984"/>
            <a:ext cx="875752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 dirty="0" smtClean="0">
                <a:latin typeface="JasmineDSE" pitchFamily="18" charset="0"/>
                <a:cs typeface="JasmineUPC" pitchFamily="18" charset="-34"/>
              </a:rPr>
              <a:t>1. รายจ่าย</a:t>
            </a:r>
            <a:r>
              <a:rPr lang="th-TH" sz="3600" b="1" dirty="0">
                <a:latin typeface="JasmineDSE" pitchFamily="18" charset="0"/>
                <a:cs typeface="JasmineUPC" pitchFamily="18" charset="-34"/>
              </a:rPr>
              <a:t>ที่จ่ายในการบริหารงานประจำ</a:t>
            </a:r>
            <a:r>
              <a:rPr lang="th-TH" sz="3600" b="1" dirty="0" smtClean="0">
                <a:latin typeface="JasmineDSE" pitchFamily="18" charset="0"/>
                <a:cs typeface="JasmineUPC" pitchFamily="18" charset="-34"/>
              </a:rPr>
              <a:t>ตามอำนาจหน้าที่</a:t>
            </a:r>
          </a:p>
          <a:p>
            <a:r>
              <a:rPr lang="th-TH" sz="3600" b="1" dirty="0" smtClean="0">
                <a:latin typeface="JasmineDSE" pitchFamily="18" charset="0"/>
                <a:cs typeface="JasmineUPC" pitchFamily="18" charset="-34"/>
              </a:rPr>
              <a:t>2. รายจ่ายที่เป็นผลสืบเนื่องจากการปฏิบัติหน้าที่ประจำ</a:t>
            </a:r>
          </a:p>
          <a:p>
            <a:r>
              <a:rPr lang="th-TH" sz="3600" b="1" dirty="0" smtClean="0">
                <a:latin typeface="JasmineDSE" pitchFamily="18" charset="0"/>
                <a:cs typeface="JasmineUPC" pitchFamily="18" charset="-34"/>
              </a:rPr>
              <a:t>3. รายจ่ายจากการปฏิบัติหน้าที่ที่</a:t>
            </a:r>
            <a:r>
              <a:rPr lang="th-TH" sz="3600" b="1" dirty="0">
                <a:latin typeface="JasmineDSE" pitchFamily="18" charset="0"/>
                <a:cs typeface="JasmineUPC" pitchFamily="18" charset="-34"/>
              </a:rPr>
              <a:t>กำหนดไว้ในแผน </a:t>
            </a:r>
            <a:r>
              <a:rPr lang="th-TH" sz="3600" b="1" dirty="0" err="1">
                <a:latin typeface="JasmineDSE" pitchFamily="18" charset="0"/>
                <a:cs typeface="JasmineUPC" pitchFamily="18" charset="-34"/>
              </a:rPr>
              <a:t>งป</a:t>
            </a:r>
            <a:r>
              <a:rPr lang="th-TH" sz="3600" b="1" dirty="0" smtClean="0">
                <a:latin typeface="JasmineDSE" pitchFamily="18" charset="0"/>
                <a:cs typeface="JasmineUPC" pitchFamily="18" charset="-34"/>
              </a:rPr>
              <a:t>ม.</a:t>
            </a:r>
          </a:p>
          <a:p>
            <a:r>
              <a:rPr lang="th-TH" sz="3600" b="1" dirty="0" smtClean="0">
                <a:latin typeface="JasmineDSE" pitchFamily="18" charset="0"/>
                <a:cs typeface="JasmineUPC" pitchFamily="18" charset="-34"/>
              </a:rPr>
              <a:t>4. รายจ่ายที่เบิกจ่ายจากงบ</a:t>
            </a:r>
            <a:r>
              <a:rPr lang="th-TH" sz="3600" b="1" dirty="0">
                <a:latin typeface="JasmineDSE" pitchFamily="18" charset="0"/>
                <a:cs typeface="JasmineUPC" pitchFamily="18" charset="-34"/>
              </a:rPr>
              <a:t>ดำเนินงาน</a:t>
            </a:r>
            <a:r>
              <a:rPr lang="th-TH" sz="3600" b="1" dirty="0" smtClean="0">
                <a:latin typeface="JasmineDSE" pitchFamily="18" charset="0"/>
                <a:cs typeface="JasmineUPC" pitchFamily="18" charset="-34"/>
              </a:rPr>
              <a:t>ลักษณะค่าตอบแทน </a:t>
            </a:r>
          </a:p>
          <a:p>
            <a:r>
              <a:rPr lang="th-TH" sz="3600" b="1" dirty="0" smtClean="0">
                <a:latin typeface="JasmineDSE" pitchFamily="18" charset="0"/>
                <a:cs typeface="JasmineUPC" pitchFamily="18" charset="-34"/>
              </a:rPr>
              <a:t>    ใช้</a:t>
            </a:r>
            <a:r>
              <a:rPr lang="th-TH" sz="3600" b="1" dirty="0">
                <a:latin typeface="JasmineDSE" pitchFamily="18" charset="0"/>
                <a:cs typeface="JasmineUPC" pitchFamily="18" charset="-34"/>
              </a:rPr>
              <a:t>สอย </a:t>
            </a:r>
            <a:r>
              <a:rPr lang="th-TH" sz="3600" b="1" dirty="0" smtClean="0">
                <a:latin typeface="JasmineDSE" pitchFamily="18" charset="0"/>
                <a:cs typeface="JasmineUPC" pitchFamily="18" charset="-34"/>
              </a:rPr>
              <a:t>วัสดุและ ค่า</a:t>
            </a:r>
            <a:r>
              <a:rPr lang="th-TH" sz="3600" b="1" dirty="0">
                <a:latin typeface="JasmineDSE" pitchFamily="18" charset="0"/>
                <a:cs typeface="JasmineUPC" pitchFamily="18" charset="-34"/>
              </a:rPr>
              <a:t>สาธารณูปโภค  </a:t>
            </a:r>
            <a:endParaRPr lang="th-TH" sz="3600" b="1" dirty="0" smtClean="0">
              <a:latin typeface="JasmineDSE" pitchFamily="18" charset="0"/>
              <a:cs typeface="JasmineUPC" pitchFamily="18" charset="-34"/>
            </a:endParaRPr>
          </a:p>
          <a:p>
            <a:r>
              <a:rPr lang="th-TH" sz="3600" b="1" dirty="0" smtClean="0">
                <a:latin typeface="JasmineDSE" pitchFamily="18" charset="0"/>
                <a:cs typeface="JasmineUPC" pitchFamily="18" charset="-34"/>
              </a:rPr>
              <a:t>5. รวมทั้ง</a:t>
            </a:r>
            <a:r>
              <a:rPr lang="th-TH" sz="3600" b="1" dirty="0">
                <a:latin typeface="JasmineDSE" pitchFamily="18" charset="0"/>
                <a:cs typeface="JasmineUPC" pitchFamily="18" charset="-34"/>
              </a:rPr>
              <a:t>รายจ่ายที่</a:t>
            </a:r>
            <a:r>
              <a:rPr lang="th-TH" sz="3600" b="1" dirty="0" smtClean="0">
                <a:latin typeface="JasmineDSE" pitchFamily="18" charset="0"/>
                <a:cs typeface="JasmineUPC" pitchFamily="18" charset="-34"/>
              </a:rPr>
              <a:t>เกิดจาก</a:t>
            </a:r>
            <a:r>
              <a:rPr lang="th-TH" sz="3600" b="1" dirty="0">
                <a:latin typeface="JasmineDSE" pitchFamily="18" charset="0"/>
                <a:cs typeface="JasmineUPC" pitchFamily="18" charset="-34"/>
              </a:rPr>
              <a:t>ภารกิจที่ได้รับ</a:t>
            </a:r>
            <a:r>
              <a:rPr lang="th-TH" sz="3600" b="1" dirty="0" smtClean="0">
                <a:latin typeface="JasmineDSE" pitchFamily="18" charset="0"/>
                <a:cs typeface="JasmineUPC" pitchFamily="18" charset="-34"/>
              </a:rPr>
              <a:t>มอบหมาย</a:t>
            </a:r>
          </a:p>
          <a:p>
            <a:r>
              <a:rPr lang="th-TH" sz="3600" b="1" dirty="0" smtClean="0">
                <a:latin typeface="JasmineDSE" pitchFamily="18" charset="0"/>
                <a:cs typeface="JasmineUPC" pitchFamily="18" charset="-34"/>
              </a:rPr>
              <a:t>    จากคณะรัฐมนตรี</a:t>
            </a:r>
            <a:endParaRPr lang="th-TH" sz="3600" b="1" dirty="0">
              <a:latin typeface="JasmineDSE" pitchFamily="18" charset="0"/>
              <a:cs typeface="JasmineUPC" pitchFamily="18" charset="-34"/>
            </a:endParaRPr>
          </a:p>
        </p:txBody>
      </p:sp>
      <p:sp>
        <p:nvSpPr>
          <p:cNvPr id="39949" name="Text Box 4"/>
          <p:cNvSpPr txBox="1">
            <a:spLocks noChangeArrowheads="1"/>
          </p:cNvSpPr>
          <p:nvPr/>
        </p:nvSpPr>
        <p:spPr bwMode="auto">
          <a:xfrm>
            <a:off x="1071563" y="5500688"/>
            <a:ext cx="6929437" cy="1200150"/>
          </a:xfrm>
          <a:prstGeom prst="rect">
            <a:avLst/>
          </a:prstGeom>
          <a:noFill/>
          <a:ln w="38100">
            <a:solidFill>
              <a:srgbClr val="0033CC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th-TH" sz="3600" b="1" dirty="0">
                <a:solidFill>
                  <a:srgbClr val="FF0000"/>
                </a:solidFill>
                <a:latin typeface="Garamond" pitchFamily="18" charset="0"/>
                <a:cs typeface="JasmineUPC" pitchFamily="18" charset="-34"/>
              </a:rPr>
              <a:t>  หน.ส่วนฯ พิจารณาอนุมัติเท่าที่จ่ายจริง</a:t>
            </a:r>
          </a:p>
          <a:p>
            <a:r>
              <a:rPr kumimoji="1" lang="th-TH" sz="3600" b="1" dirty="0">
                <a:solidFill>
                  <a:srgbClr val="FF0000"/>
                </a:solidFill>
                <a:latin typeface="Garamond" pitchFamily="18" charset="0"/>
                <a:cs typeface="JasmineUPC" pitchFamily="18" charset="-34"/>
              </a:rPr>
              <a:t>ตามความจำเป็น เหมาะสมและประหยัด</a:t>
            </a:r>
          </a:p>
        </p:txBody>
      </p:sp>
      <p:pic>
        <p:nvPicPr>
          <p:cNvPr id="39950" name="Picture 5" descr="avid19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188" y="5200650"/>
            <a:ext cx="16573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ACB979-A034-4214-A1F7-63C5B1FB4AE0}" type="slidenum">
              <a:rPr lang="en-US" smtClean="0"/>
              <a:pPr>
                <a:defRPr/>
              </a:pPr>
              <a:t>103</a:t>
            </a:fld>
            <a:endParaRPr lang="en-US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17"/>
          <p:cNvSpPr>
            <a:spLocks noChangeArrowheads="1"/>
          </p:cNvSpPr>
          <p:nvPr/>
        </p:nvSpPr>
        <p:spPr bwMode="auto">
          <a:xfrm>
            <a:off x="214282" y="785813"/>
            <a:ext cx="8715436" cy="5000641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th-TH" sz="2000" dirty="0">
              <a:cs typeface="+mj-cs"/>
            </a:endParaRPr>
          </a:p>
        </p:txBody>
      </p:sp>
      <p:sp>
        <p:nvSpPr>
          <p:cNvPr id="39943" name="Text Box 6"/>
          <p:cNvSpPr txBox="1">
            <a:spLocks noChangeArrowheads="1"/>
          </p:cNvSpPr>
          <p:nvPr/>
        </p:nvSpPr>
        <p:spPr bwMode="auto">
          <a:xfrm>
            <a:off x="555625" y="35623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th-TH"/>
          </a:p>
        </p:txBody>
      </p:sp>
      <p:sp>
        <p:nvSpPr>
          <p:cNvPr id="39944" name="Text Box 11"/>
          <p:cNvSpPr txBox="1">
            <a:spLocks noChangeArrowheads="1"/>
          </p:cNvSpPr>
          <p:nvPr/>
        </p:nvSpPr>
        <p:spPr bwMode="auto">
          <a:xfrm>
            <a:off x="611188" y="46529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th-TH"/>
          </a:p>
        </p:txBody>
      </p:sp>
      <p:sp>
        <p:nvSpPr>
          <p:cNvPr id="39947" name="AutoShape 14" descr="http://pics.manager.co.th/Images/553000005508803.JPEG"/>
          <p:cNvSpPr>
            <a:spLocks noChangeAspect="1" noChangeArrowheads="1"/>
          </p:cNvSpPr>
          <p:nvPr/>
        </p:nvSpPr>
        <p:spPr bwMode="auto">
          <a:xfrm>
            <a:off x="190500" y="-1692275"/>
            <a:ext cx="33337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39948" name="TextBox 11"/>
          <p:cNvSpPr txBox="1">
            <a:spLocks noChangeArrowheads="1"/>
          </p:cNvSpPr>
          <p:nvPr/>
        </p:nvSpPr>
        <p:spPr bwMode="auto">
          <a:xfrm>
            <a:off x="285720" y="1142984"/>
            <a:ext cx="2872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 dirty="0" smtClean="0">
                <a:latin typeface="JasmineDSE" pitchFamily="18" charset="0"/>
                <a:cs typeface="JasmineUPC" pitchFamily="18" charset="-34"/>
              </a:rPr>
              <a:t> </a:t>
            </a:r>
            <a:endParaRPr lang="th-TH" sz="3600" b="1" dirty="0">
              <a:latin typeface="JasmineDSE" pitchFamily="18" charset="0"/>
              <a:cs typeface="JasmineUPC" pitchFamily="18" charset="-34"/>
            </a:endParaRPr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ACB979-A034-4214-A1F7-63C5B1FB4AE0}" type="slidenum">
              <a:rPr lang="en-US" smtClean="0"/>
              <a:pPr>
                <a:defRPr/>
              </a:pPr>
              <a:t>104</a:t>
            </a:fld>
            <a:endParaRPr lang="en-US"/>
          </a:p>
        </p:txBody>
      </p:sp>
      <p:pic>
        <p:nvPicPr>
          <p:cNvPr id="14" name="Picture 2" descr="Frame6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28600"/>
            <a:ext cx="650085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928662" y="304800"/>
            <a:ext cx="7429552" cy="79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5400" b="1" dirty="0" smtClean="0">
                <a:solidFill>
                  <a:srgbClr val="0000FF"/>
                </a:solidFill>
                <a:cs typeface="JasmineUPC" pitchFamily="18" charset="-34"/>
              </a:rPr>
              <a:t>หลักการใช้ดุลยพินิจ</a:t>
            </a:r>
            <a:endParaRPr lang="th-TH" sz="5400" b="1" dirty="0">
              <a:solidFill>
                <a:srgbClr val="0000FF"/>
              </a:solidFill>
              <a:cs typeface="JasmineUPC" pitchFamily="18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7158" y="1357298"/>
            <a:ext cx="8451353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spcBef>
                <a:spcPts val="1200"/>
              </a:spcBef>
              <a:buAutoNum type="arabicPeriod"/>
            </a:pPr>
            <a:r>
              <a:rPr lang="th-TH" sz="44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กฎหมายให้อำนาจหรือไม่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th-TH" sz="44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ต้องคำนึงถึงประโยชน์ของทางราชการและ</a:t>
            </a:r>
          </a:p>
          <a:p>
            <a:pPr marL="514350" indent="-514350">
              <a:spcBef>
                <a:spcPts val="60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    ประชาชนเป็นหลัก</a:t>
            </a:r>
          </a:p>
          <a:p>
            <a:pPr marL="742950" indent="-742950">
              <a:spcBef>
                <a:spcPts val="120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3. กระบวนการต้องชอบด้วยกฎหมาย ระเบียบ </a:t>
            </a:r>
          </a:p>
          <a:p>
            <a:pPr marL="742950" indent="-742950">
              <a:spcBef>
                <a:spcPts val="600"/>
              </a:spcBef>
            </a:pPr>
            <a:r>
              <a:rPr lang="th-TH" sz="44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    ข้อบังคับและ มติครม. หรือ </a:t>
            </a:r>
            <a:r>
              <a:rPr lang="th-TH" sz="4400" b="1" dirty="0" err="1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กค.</a:t>
            </a:r>
            <a:r>
              <a:rPr lang="th-TH" sz="44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อนุญาตจ่าย</a:t>
            </a:r>
            <a:endParaRPr lang="th-TH" sz="4400" b="1" dirty="0">
              <a:solidFill>
                <a:srgbClr val="C00000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คำบรรยายภาพแบบสี่เหลี่ยมมุมมน 6"/>
          <p:cNvSpPr/>
          <p:nvPr/>
        </p:nvSpPr>
        <p:spPr>
          <a:xfrm>
            <a:off x="214282" y="1214422"/>
            <a:ext cx="3000396" cy="3000396"/>
          </a:xfrm>
          <a:prstGeom prst="wedgeRoundRectCallout">
            <a:avLst>
              <a:gd name="adj1" fmla="val 66090"/>
              <a:gd name="adj2" fmla="val 3787"/>
              <a:gd name="adj3" fmla="val 16667"/>
            </a:avLst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solidFill>
                <a:srgbClr val="FFFFFF"/>
              </a:solidFill>
            </a:endParaRPr>
          </a:p>
        </p:txBody>
      </p:sp>
      <p:pic>
        <p:nvPicPr>
          <p:cNvPr id="40965" name="Picture 3" descr="เงิน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4143375"/>
            <a:ext cx="285591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Text Box 4"/>
          <p:cNvSpPr txBox="1">
            <a:spLocks noChangeArrowheads="1"/>
          </p:cNvSpPr>
          <p:nvPr/>
        </p:nvSpPr>
        <p:spPr bwMode="auto">
          <a:xfrm>
            <a:off x="1285875" y="0"/>
            <a:ext cx="6889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th-TH" sz="4800" b="1">
                <a:solidFill>
                  <a:srgbClr val="000000"/>
                </a:solidFill>
                <a:latin typeface="Times New Roman" pitchFamily="18" charset="0"/>
                <a:cs typeface="JasmineUPC" pitchFamily="18" charset="-34"/>
              </a:rPr>
              <a:t>การเบิกค่าใช้จ่ายในการบริหารงาน</a:t>
            </a:r>
          </a:p>
        </p:txBody>
      </p:sp>
      <p:pic>
        <p:nvPicPr>
          <p:cNvPr id="40967" name="Picture 5" descr="GOLDSTA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0"/>
            <a:ext cx="9334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1749" y="1285875"/>
            <a:ext cx="3236784" cy="28623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3600" b="1" dirty="0" smtClean="0">
                <a:solidFill>
                  <a:srgbClr val="FFFFFF"/>
                </a:solidFill>
                <a:latin typeface="JasmineUPC" pitchFamily="18" charset="-34"/>
                <a:cs typeface="JasmineUPC" pitchFamily="18" charset="-34"/>
              </a:rPr>
              <a:t> ต้องเป็นไปตาม </a:t>
            </a:r>
            <a:r>
              <a:rPr lang="th-TH" sz="3600" b="1" dirty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กม.</a:t>
            </a:r>
            <a:r>
              <a:rPr lang="th-TH" sz="36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</a:t>
            </a:r>
            <a:endParaRPr lang="th-TH" sz="3600" b="1" dirty="0" smtClean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  <a:p>
            <a:pPr algn="ctr">
              <a:defRPr/>
            </a:pPr>
            <a:r>
              <a:rPr lang="th-TH" sz="3600" b="1" dirty="0" smtClean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ระเบียบ</a:t>
            </a:r>
            <a:r>
              <a:rPr lang="th-TH" sz="3600" b="1" dirty="0" smtClean="0">
                <a:solidFill>
                  <a:srgbClr val="FFFFFF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  <a:latin typeface="JasmineUPC" pitchFamily="18" charset="-34"/>
                <a:cs typeface="JasmineUPC" pitchFamily="18" charset="-34"/>
              </a:rPr>
              <a:t>ข้อบังคับ</a:t>
            </a:r>
            <a:r>
              <a:rPr lang="th-TH" sz="3600" b="1" dirty="0" smtClean="0">
                <a:solidFill>
                  <a:srgbClr val="FFFFFF"/>
                </a:solidFill>
                <a:latin typeface="JasmineUPC" pitchFamily="18" charset="-34"/>
                <a:cs typeface="JasmineUPC" pitchFamily="18" charset="-34"/>
              </a:rPr>
              <a:t> </a:t>
            </a:r>
          </a:p>
          <a:p>
            <a:pPr algn="ctr">
              <a:defRPr/>
            </a:pPr>
            <a:r>
              <a:rPr lang="th-TH" sz="3600" b="1" dirty="0" smtClean="0">
                <a:solidFill>
                  <a:srgbClr val="FFFFFF"/>
                </a:solidFill>
                <a:latin typeface="JasmineUPC" pitchFamily="18" charset="-34"/>
                <a:cs typeface="JasmineUPC" pitchFamily="18" charset="-34"/>
              </a:rPr>
              <a:t>มติ</a:t>
            </a:r>
            <a:r>
              <a:rPr lang="th-TH" sz="3600" b="1" dirty="0">
                <a:solidFill>
                  <a:srgbClr val="FFFFFF"/>
                </a:solidFill>
                <a:latin typeface="JasmineUPC" pitchFamily="18" charset="-34"/>
                <a:cs typeface="JasmineUPC" pitchFamily="18" charset="-34"/>
              </a:rPr>
              <a:t>ครม. </a:t>
            </a:r>
            <a:endParaRPr lang="th-TH" sz="3600" b="1" dirty="0" smtClean="0">
              <a:solidFill>
                <a:srgbClr val="FFFFFF"/>
              </a:solidFill>
              <a:latin typeface="JasmineUPC" pitchFamily="18" charset="-34"/>
              <a:cs typeface="JasmineUPC" pitchFamily="18" charset="-34"/>
            </a:endParaRPr>
          </a:p>
          <a:p>
            <a:pPr algn="ctr">
              <a:defRPr/>
            </a:pPr>
            <a:r>
              <a:rPr lang="th-TH" sz="3600" b="1" dirty="0" smtClean="0">
                <a:solidFill>
                  <a:schemeClr val="accent2">
                    <a:lumMod val="75000"/>
                  </a:schemeClr>
                </a:solidFill>
                <a:latin typeface="JasmineUPC" pitchFamily="18" charset="-34"/>
                <a:cs typeface="JasmineUPC" pitchFamily="18" charset="-34"/>
              </a:rPr>
              <a:t>หนังสือเวียน</a:t>
            </a:r>
            <a:endParaRPr lang="th-TH" sz="3600" b="1" dirty="0">
              <a:solidFill>
                <a:schemeClr val="accent2">
                  <a:lumMod val="75000"/>
                </a:schemeClr>
              </a:solidFill>
              <a:latin typeface="JasmineUPC" pitchFamily="18" charset="-34"/>
              <a:cs typeface="JasmineUPC" pitchFamily="18" charset="-34"/>
            </a:endParaRPr>
          </a:p>
          <a:p>
            <a:pPr algn="ctr">
              <a:defRPr/>
            </a:pPr>
            <a:r>
              <a:rPr lang="th-TH" sz="3600" b="1" dirty="0">
                <a:solidFill>
                  <a:schemeClr val="accent2">
                    <a:lumMod val="75000"/>
                  </a:schemeClr>
                </a:solidFill>
                <a:latin typeface="JasmineUPC" pitchFamily="18" charset="-34"/>
                <a:cs typeface="JasmineUPC" pitchFamily="18" charset="-34"/>
              </a:rPr>
              <a:t>ที่กำหนดเฉพาะ </a:t>
            </a:r>
          </a:p>
        </p:txBody>
      </p:sp>
      <p:sp>
        <p:nvSpPr>
          <p:cNvPr id="40969" name="TextBox 7"/>
          <p:cNvSpPr txBox="1">
            <a:spLocks noChangeArrowheads="1"/>
          </p:cNvSpPr>
          <p:nvPr/>
        </p:nvSpPr>
        <p:spPr bwMode="auto">
          <a:xfrm>
            <a:off x="3786188" y="717550"/>
            <a:ext cx="5153025" cy="6078538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th-TH" sz="24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  </a:t>
            </a:r>
            <a:r>
              <a:rPr lang="th-TH" sz="2400" b="1" dirty="0" err="1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คชจ.</a:t>
            </a:r>
            <a:r>
              <a:rPr lang="th-TH" sz="24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เดินทางไปราชการ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th-TH" sz="24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  </a:t>
            </a:r>
            <a:r>
              <a:rPr lang="th-TH" sz="2400" b="1" dirty="0" err="1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คชจ.</a:t>
            </a:r>
            <a:r>
              <a:rPr lang="th-TH" sz="24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ฝึกอบรม การจัดงานและการประชุม</a:t>
            </a:r>
          </a:p>
          <a:p>
            <a:pPr>
              <a:spcBef>
                <a:spcPts val="600"/>
              </a:spcBef>
            </a:pPr>
            <a:r>
              <a:rPr lang="th-TH" sz="24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     ระหว่างประเทศ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th-TH" sz="24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  เบี้ยประชุมกรรมการ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th-TH" sz="24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  เงินตอบแทนการปฏิบัติงานนอกเวลาราชการ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th-TH" sz="24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  ค่าเช่ารถยนต์มาใช้ในราชการ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th-TH" sz="24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  การประกันภัยทรัพย์สินของรัฐ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th-TH" sz="24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  การติดตั้งและการใช้โทรศัพท์ของทางราชการ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th-TH" sz="24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  </a:t>
            </a:r>
            <a:r>
              <a:rPr lang="th-TH" sz="2400" b="1" dirty="0" err="1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ค่าตอบแทนค</a:t>
            </a:r>
            <a:r>
              <a:rPr lang="th-TH" sz="24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กก.ตรวจการจ้างและผู้ควบคุมงาน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th-TH" sz="24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  </a:t>
            </a:r>
            <a:r>
              <a:rPr lang="th-TH" sz="2400" b="1" dirty="0" err="1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คชจ.</a:t>
            </a:r>
            <a:r>
              <a:rPr lang="th-TH" sz="24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เกี่ยวกับการสอบแข่งขันบุคคลที่เป็น</a:t>
            </a:r>
          </a:p>
          <a:p>
            <a:pPr>
              <a:lnSpc>
                <a:spcPct val="150000"/>
              </a:lnSpc>
            </a:pPr>
            <a:r>
              <a:rPr lang="th-TH" sz="24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     เจ้าหน้าที่ของรัฐที่หักจากเงินค่าเนียมการนั้น</a:t>
            </a:r>
          </a:p>
        </p:txBody>
      </p:sp>
      <p:sp>
        <p:nvSpPr>
          <p:cNvPr id="8" name="ตัวยึดหมายเลขภาพนิ่ง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ACB979-A034-4214-A1F7-63C5B1FB4AE0}" type="slidenum">
              <a:rPr lang="en-US" smtClean="0"/>
              <a:pPr>
                <a:defRPr/>
              </a:pPr>
              <a:t>105</a:t>
            </a:fld>
            <a:endParaRPr lang="en-US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864D7D-5C71-491D-BA31-EAB0FA8BA0A0}" type="slidenum">
              <a:rPr lang="en-US" smtClean="0"/>
              <a:pPr>
                <a:defRPr/>
              </a:pPr>
              <a:t>106</a:t>
            </a:fld>
            <a:endParaRPr lang="en-US"/>
          </a:p>
        </p:txBody>
      </p:sp>
      <p:sp>
        <p:nvSpPr>
          <p:cNvPr id="43011" name="TextBox 3"/>
          <p:cNvSpPr txBox="1">
            <a:spLocks noChangeArrowheads="1"/>
          </p:cNvSpPr>
          <p:nvPr/>
        </p:nvSpPr>
        <p:spPr bwMode="auto">
          <a:xfrm>
            <a:off x="714375" y="1714500"/>
            <a:ext cx="7643813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thaiDist"/>
            <a:r>
              <a:rPr lang="th-TH" sz="3200" b="1" dirty="0">
                <a:solidFill>
                  <a:srgbClr val="0033CC"/>
                </a:solidFill>
                <a:latin typeface="JasmineUPC" pitchFamily="18" charset="-34"/>
                <a:cs typeface="JasmineUPC" pitchFamily="18" charset="-34"/>
              </a:rPr>
              <a:t>        </a:t>
            </a:r>
            <a:r>
              <a:rPr lang="th-TH" sz="4400" b="1" dirty="0">
                <a:solidFill>
                  <a:srgbClr val="0033CC"/>
                </a:solidFill>
                <a:latin typeface="JasmineUPC" pitchFamily="18" charset="-34"/>
                <a:cs typeface="JasmineUPC" pitchFamily="18" charset="-34"/>
              </a:rPr>
              <a:t>ค่าใช้จ่ายสำหรับบุคคลภายนอกที่ปฏิบัติงานให้ส่วนราชการ  ให้หัวหน้าส่วนราชการเบิกจ่ายเป็นค่าตอบแทนได้ตามที่กระทรวงการคลังกำหนด</a:t>
            </a:r>
            <a:r>
              <a:rPr lang="en-US" sz="4400" b="1" dirty="0">
                <a:solidFill>
                  <a:srgbClr val="0033CC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4400" b="1" dirty="0">
                <a:solidFill>
                  <a:srgbClr val="0033CC"/>
                </a:solidFill>
                <a:latin typeface="JasmineUPC" pitchFamily="18" charset="-34"/>
                <a:cs typeface="JasmineUPC" pitchFamily="18" charset="-34"/>
              </a:rPr>
              <a:t> </a:t>
            </a:r>
            <a:endParaRPr lang="th-TH" sz="4400" b="1" dirty="0" smtClean="0">
              <a:solidFill>
                <a:srgbClr val="0033CC"/>
              </a:solidFill>
              <a:latin typeface="JasmineUPC" pitchFamily="18" charset="-34"/>
              <a:cs typeface="JasmineUPC" pitchFamily="18" charset="-34"/>
            </a:endParaRPr>
          </a:p>
          <a:p>
            <a:pPr algn="thaiDist"/>
            <a:r>
              <a:rPr lang="th-TH" sz="4400" b="1" dirty="0" smtClean="0">
                <a:solidFill>
                  <a:srgbClr val="0033CC"/>
                </a:solidFill>
                <a:latin typeface="JasmineUPC" pitchFamily="18" charset="-34"/>
                <a:cs typeface="JasmineUPC" pitchFamily="18" charset="-34"/>
              </a:rPr>
              <a:t>        </a:t>
            </a:r>
            <a:r>
              <a:rPr lang="th-TH" sz="44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(ค่าตอบแทนที่จ่ายให้บุคคลภายนอก</a:t>
            </a:r>
          </a:p>
          <a:p>
            <a:pPr algn="thaiDist"/>
            <a:r>
              <a:rPr lang="th-TH" sz="44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คือ </a:t>
            </a:r>
            <a:r>
              <a:rPr lang="th-TH" sz="4400" b="1" dirty="0" err="1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คชจ.</a:t>
            </a:r>
            <a:r>
              <a:rPr lang="th-TH" sz="44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ตา</a:t>
            </a:r>
            <a:r>
              <a:rPr lang="th-TH" sz="4400" b="1" dirty="0" err="1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มกฤษฏี</a:t>
            </a:r>
            <a:r>
              <a:rPr lang="th-TH" sz="44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กาเดินทาง)</a:t>
            </a:r>
            <a:endParaRPr lang="en-US" sz="4400" b="1" dirty="0">
              <a:solidFill>
                <a:srgbClr val="FF0000"/>
              </a:solidFill>
              <a:latin typeface="JasmineUPC" pitchFamily="18" charset="-34"/>
              <a:cs typeface="JasmineUPC" pitchFamily="18" charset="-34"/>
            </a:endParaRPr>
          </a:p>
        </p:txBody>
      </p:sp>
      <p:grpSp>
        <p:nvGrpSpPr>
          <p:cNvPr id="3" name="กลุ่ม 6"/>
          <p:cNvGrpSpPr/>
          <p:nvPr/>
        </p:nvGrpSpPr>
        <p:grpSpPr>
          <a:xfrm>
            <a:off x="214282" y="500042"/>
            <a:ext cx="8786874" cy="717769"/>
            <a:chOff x="428596" y="285728"/>
            <a:chExt cx="8141245" cy="717769"/>
          </a:xfrm>
        </p:grpSpPr>
        <p:sp>
          <p:nvSpPr>
            <p:cNvPr id="8" name="TextBox 2"/>
            <p:cNvSpPr txBox="1">
              <a:spLocks noChangeArrowheads="1"/>
            </p:cNvSpPr>
            <p:nvPr/>
          </p:nvSpPr>
          <p:spPr bwMode="auto">
            <a:xfrm>
              <a:off x="571472" y="357166"/>
              <a:ext cx="767442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h-TH" sz="3600" b="1" dirty="0" smtClean="0">
                  <a:solidFill>
                    <a:srgbClr val="3333CC"/>
                  </a:solidFill>
                  <a:latin typeface="JasmineUPC" pitchFamily="18" charset="-34"/>
                  <a:cs typeface="JasmineUPC" pitchFamily="18" charset="-34"/>
                </a:rPr>
                <a:t>ค่าใช้จ่ายในการดำเนินงานเกี่ยวกับการจ่ายค่า </a:t>
              </a:r>
              <a:r>
                <a:rPr lang="th-TH" sz="3600" b="1" dirty="0" smtClean="0">
                  <a:solidFill>
                    <a:srgbClr val="C00000"/>
                  </a:solidFill>
                  <a:latin typeface="JasmineUPC" pitchFamily="18" charset="-34"/>
                  <a:cs typeface="JasmineUPC" pitchFamily="18" charset="-34"/>
                </a:rPr>
                <a:t>ตอบแทน</a:t>
              </a:r>
              <a:endParaRPr lang="th-TH" sz="3600" b="1" dirty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endParaRPr>
            </a:p>
          </p:txBody>
        </p:sp>
        <p:sp>
          <p:nvSpPr>
            <p:cNvPr id="9" name="เฟรม 8"/>
            <p:cNvSpPr/>
            <p:nvPr/>
          </p:nvSpPr>
          <p:spPr>
            <a:xfrm>
              <a:off x="428596" y="285728"/>
              <a:ext cx="8141245" cy="714375"/>
            </a:xfrm>
            <a:prstGeom prst="fram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sz="360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97B8C5-74E0-4A75-AE09-91884A66A984}" type="slidenum">
              <a:rPr lang="en-US"/>
              <a:pPr>
                <a:defRPr/>
              </a:pPr>
              <a:t>107</a:t>
            </a:fld>
            <a:endParaRPr lang="en-US"/>
          </a:p>
        </p:txBody>
      </p:sp>
      <p:sp>
        <p:nvSpPr>
          <p:cNvPr id="41991" name="TextBox 3"/>
          <p:cNvSpPr txBox="1">
            <a:spLocks noChangeArrowheads="1"/>
          </p:cNvSpPr>
          <p:nvPr/>
        </p:nvSpPr>
        <p:spPr bwMode="auto">
          <a:xfrm>
            <a:off x="428596" y="1785926"/>
            <a:ext cx="8525091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h-TH" sz="3200" b="1" dirty="0">
                <a:latin typeface="JasmineUPC" pitchFamily="18" charset="-34"/>
                <a:cs typeface="JasmineUPC" pitchFamily="18" charset="-34"/>
              </a:rPr>
              <a:t>ค่าตอบแทนล่ามในการแปลภาษาท้องถิ่น ภาษาต่างประเทศ </a:t>
            </a:r>
            <a:endParaRPr lang="th-TH" sz="3200" b="1" dirty="0" smtClean="0">
              <a:latin typeface="JasmineUPC" pitchFamily="18" charset="-34"/>
              <a:cs typeface="JasmineUPC" pitchFamily="18" charset="-34"/>
            </a:endParaRPr>
          </a:p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  หรือ</a:t>
            </a:r>
            <a:r>
              <a:rPr lang="th-TH" sz="3200" b="1" dirty="0">
                <a:latin typeface="JasmineUPC" pitchFamily="18" charset="-34"/>
                <a:cs typeface="JasmineUPC" pitchFamily="18" charset="-34"/>
              </a:rPr>
              <a:t>ภาษามือ</a:t>
            </a:r>
          </a:p>
          <a:p>
            <a:pPr>
              <a:buFont typeface="Wingdings" pitchFamily="2" charset="2"/>
              <a:buChar char="Ø"/>
            </a:pPr>
            <a:r>
              <a:rPr lang="th-TH" sz="3200" b="1" dirty="0">
                <a:latin typeface="JasmineUPC" pitchFamily="18" charset="-34"/>
                <a:cs typeface="JasmineUPC" pitchFamily="18" charset="-34"/>
              </a:rPr>
              <a:t>ค่าตอบแทนในการแปลหนังสือ หรือเอกสาร</a:t>
            </a:r>
          </a:p>
          <a:p>
            <a:pPr>
              <a:buFont typeface="Wingdings" pitchFamily="2" charset="2"/>
              <a:buChar char="Ø"/>
            </a:pPr>
            <a:r>
              <a:rPr lang="th-TH" sz="3200" b="1" dirty="0">
                <a:latin typeface="JasmineUPC" pitchFamily="18" charset="-34"/>
                <a:cs typeface="JasmineUPC" pitchFamily="18" charset="-34"/>
              </a:rPr>
              <a:t>ค่าตอบแทนในการจัดหรือสำรวจข้อมูล เฉพาะในช่วง</a:t>
            </a: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ระยะเวลา</a:t>
            </a:r>
          </a:p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  ที่</a:t>
            </a:r>
            <a:r>
              <a:rPr lang="th-TH" sz="3200" b="1" dirty="0">
                <a:latin typeface="JasmineUPC" pitchFamily="18" charset="-34"/>
                <a:cs typeface="JasmineUPC" pitchFamily="18" charset="-34"/>
              </a:rPr>
              <a:t>มี</a:t>
            </a: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การจัดเก็บ</a:t>
            </a:r>
            <a:r>
              <a:rPr lang="th-TH" sz="3200" b="1" dirty="0">
                <a:latin typeface="JasmineUPC" pitchFamily="18" charset="-34"/>
                <a:cs typeface="JasmineUPC" pitchFamily="18" charset="-34"/>
              </a:rPr>
              <a:t>หรือสำรวจ</a:t>
            </a: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ข้อมูล</a:t>
            </a:r>
            <a:endParaRPr lang="th-TH" sz="3200" b="1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285720" y="4572008"/>
            <a:ext cx="7929562" cy="1000125"/>
          </a:xfrm>
          <a:prstGeom prst="roundRect">
            <a:avLst/>
          </a:prstGeom>
          <a:noFill/>
          <a:ln w="57150"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ผู้แปล หรือผู้สำรวจข้อมูล เป็น </a:t>
            </a:r>
            <a:r>
              <a:rPr lang="th-TH" sz="3200" b="1" dirty="0" err="1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จนท.</a:t>
            </a:r>
            <a:r>
              <a:rPr lang="th-TH" sz="3200" b="1" dirty="0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ของส่วนราชการ</a:t>
            </a:r>
            <a:r>
              <a:rPr lang="th-TH" sz="3200" b="1" dirty="0" smtClean="0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นั้น</a:t>
            </a:r>
          </a:p>
          <a:p>
            <a:pPr algn="ctr">
              <a:defRPr/>
            </a:pPr>
            <a:r>
              <a:rPr lang="th-TH" sz="3200" b="1" dirty="0" smtClean="0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ที่</a:t>
            </a:r>
            <a:r>
              <a:rPr lang="th-TH" sz="3200" b="1" dirty="0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ปฏิบัติงานตามหน้าที่ไม่ให้ได้รับค่าตอบแทน</a:t>
            </a:r>
          </a:p>
        </p:txBody>
      </p:sp>
      <p:pic>
        <p:nvPicPr>
          <p:cNvPr id="9" name="Picture 5" descr="0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4214818"/>
            <a:ext cx="2571736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grpSp>
        <p:nvGrpSpPr>
          <p:cNvPr id="3" name="กลุ่ม 10"/>
          <p:cNvGrpSpPr/>
          <p:nvPr/>
        </p:nvGrpSpPr>
        <p:grpSpPr>
          <a:xfrm>
            <a:off x="0" y="285728"/>
            <a:ext cx="683982" cy="594658"/>
            <a:chOff x="786961" y="1785926"/>
            <a:chExt cx="683982" cy="594658"/>
          </a:xfrm>
        </p:grpSpPr>
        <p:pic>
          <p:nvPicPr>
            <p:cNvPr id="12" name="รูปภาพ 15" descr="BALBLINK.GIF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86961" y="1785926"/>
              <a:ext cx="683982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928662" y="1857364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2</a:t>
              </a:r>
              <a:endParaRPr lang="th-TH" dirty="0"/>
            </a:p>
          </p:txBody>
        </p:sp>
      </p:grpSp>
      <p:sp>
        <p:nvSpPr>
          <p:cNvPr id="14" name="คำบรรยายภาพแบบลูกศรลง 13"/>
          <p:cNvSpPr/>
          <p:nvPr/>
        </p:nvSpPr>
        <p:spPr>
          <a:xfrm>
            <a:off x="785786" y="214290"/>
            <a:ext cx="8072494" cy="1428760"/>
          </a:xfrm>
          <a:prstGeom prst="downArrowCallout">
            <a:avLst>
              <a:gd name="adj1" fmla="val 50000"/>
              <a:gd name="adj2" fmla="val 55222"/>
              <a:gd name="adj3" fmla="val 25000"/>
              <a:gd name="adj4" fmla="val 64977"/>
            </a:avLst>
          </a:prstGeom>
          <a:solidFill>
            <a:srgbClr val="FFFF00"/>
          </a:solidFill>
          <a:ln w="381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dirty="0" smtClean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ค่าใช้จ่ายที่ หัวหน้าส่วนราชการเบิกจ่ายได้ตาม </a:t>
            </a:r>
            <a:r>
              <a:rPr lang="th-TH" sz="32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ความจำเป็น </a:t>
            </a:r>
          </a:p>
          <a:p>
            <a:r>
              <a:rPr lang="th-TH" sz="32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เหมาะสม ประหยัด </a:t>
            </a:r>
            <a:r>
              <a:rPr lang="th-TH" sz="3200" b="1" dirty="0" smtClean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และเพื่อ </a:t>
            </a:r>
            <a:r>
              <a:rPr lang="th-TH" sz="32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ประโยชน์ </a:t>
            </a: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ของทางราชการ</a:t>
            </a:r>
            <a:endParaRPr lang="th-TH" sz="3200" b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33A010-9BC3-4298-BB26-BABAE10CACDA}" type="slidenum">
              <a:rPr lang="en-US" smtClean="0"/>
              <a:pPr>
                <a:defRPr/>
              </a:pPr>
              <a:t>108</a:t>
            </a:fld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7681911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0000FF"/>
                </a:solidFill>
                <a:cs typeface="JasmineUPC" pitchFamily="18" charset="-34"/>
              </a:rPr>
              <a:t>ค่าใช้สอยที่เป็นค่าใช้จ่าย</a:t>
            </a:r>
          </a:p>
          <a:p>
            <a:pPr algn="ctr"/>
            <a:r>
              <a:rPr lang="th-TH" sz="4400" b="1" dirty="0" smtClean="0">
                <a:solidFill>
                  <a:srgbClr val="0000FF"/>
                </a:solidFill>
                <a:cs typeface="JasmineUPC" pitchFamily="18" charset="-34"/>
              </a:rPr>
              <a:t>ในการดำเนินงานตามภารกิจปกติ (ข้อ 12)</a:t>
            </a:r>
          </a:p>
          <a:p>
            <a:pPr algn="ctr"/>
            <a:r>
              <a:rPr lang="th-TH" sz="4400" b="1" dirty="0" smtClean="0">
                <a:solidFill>
                  <a:srgbClr val="0000FF"/>
                </a:solidFill>
                <a:cs typeface="JasmineUPC" pitchFamily="18" charset="-34"/>
              </a:rPr>
              <a:t>หรือตามนโยบาย ตาม ว.</a:t>
            </a:r>
            <a:r>
              <a:rPr lang="th-TH" sz="44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96 </a:t>
            </a:r>
          </a:p>
          <a:p>
            <a:pPr algn="ctr"/>
            <a:r>
              <a:rPr lang="th-TH" sz="4400" b="1" dirty="0" err="1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ลว</a:t>
            </a:r>
            <a:r>
              <a:rPr lang="th-TH" sz="44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16 </a:t>
            </a:r>
            <a:r>
              <a:rPr lang="th-TH" sz="4400" b="1" dirty="0" err="1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กย</a:t>
            </a:r>
            <a:r>
              <a:rPr lang="th-TH" sz="44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53 ที่กำหนดในระเบียบนี้</a:t>
            </a:r>
          </a:p>
        </p:txBody>
      </p:sp>
      <p:sp>
        <p:nvSpPr>
          <p:cNvPr id="5" name="หยดน้ำ 4"/>
          <p:cNvSpPr/>
          <p:nvPr/>
        </p:nvSpPr>
        <p:spPr>
          <a:xfrm rot="21139090">
            <a:off x="2181314" y="3472020"/>
            <a:ext cx="6125697" cy="2051757"/>
          </a:xfrm>
          <a:prstGeom prst="teardrop">
            <a:avLst>
              <a:gd name="adj" fmla="val 113896"/>
            </a:avLst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3200" dirty="0">
              <a:solidFill>
                <a:schemeClr val="bg1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 rot="21139090">
            <a:off x="2651781" y="3649440"/>
            <a:ext cx="5541293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3200" b="1" dirty="0" smtClean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หัวหน้า</a:t>
            </a:r>
            <a:r>
              <a:rPr lang="th-TH" sz="3200" b="1" dirty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ส่วนราชการเบิกจ่ายได้</a:t>
            </a:r>
          </a:p>
          <a:p>
            <a:pPr algn="ctr">
              <a:defRPr/>
            </a:pPr>
            <a:r>
              <a:rPr lang="th-TH" sz="3200" b="1" dirty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ตามความจำเป็น  เหมาะสมประหยัด และ</a:t>
            </a:r>
          </a:p>
          <a:p>
            <a:pPr algn="ctr">
              <a:defRPr/>
            </a:pPr>
            <a:r>
              <a:rPr lang="th-TH" sz="3200" b="1" dirty="0">
                <a:ln w="11430"/>
                <a:solidFill>
                  <a:srgbClr val="FF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เพื่อประโยชน์ของทางราชการ</a:t>
            </a:r>
          </a:p>
        </p:txBody>
      </p:sp>
      <p:pic>
        <p:nvPicPr>
          <p:cNvPr id="8" name="รูปภาพ 7" descr="the-than49[1]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4429133"/>
            <a:ext cx="1562104" cy="2214578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สี่เหลี่ยมมุมมน 12"/>
          <p:cNvSpPr/>
          <p:nvPr/>
        </p:nvSpPr>
        <p:spPr>
          <a:xfrm>
            <a:off x="642910" y="1071546"/>
            <a:ext cx="8358245" cy="71438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h-TH" sz="24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           ค่าใช้จ่ายในการเตรียมการรับ/ส่งเสด็จ หรือเกี่ยวเนื่องกับการรับ/ส่งเสด็จ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3108" y="142852"/>
            <a:ext cx="678661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JasmineUPC" pitchFamily="18" charset="-34"/>
              </a:rPr>
              <a:t>ค่าใช้สอยการดำเนินงานตามภารกิจปกติ</a:t>
            </a:r>
            <a:endParaRPr lang="th-TH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JasmineUPC" pitchFamily="18" charset="-34"/>
            </a:endParaRPr>
          </a:p>
        </p:txBody>
      </p:sp>
      <p:sp>
        <p:nvSpPr>
          <p:cNvPr id="10" name="ข้าวหลามตัด 9"/>
          <p:cNvSpPr/>
          <p:nvPr/>
        </p:nvSpPr>
        <p:spPr>
          <a:xfrm>
            <a:off x="142844" y="1000108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/>
              <a:t>1</a:t>
            </a:r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714348" y="2143115"/>
            <a:ext cx="8286807" cy="71438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th-TH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</a:t>
            </a: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ค่าจ้างเอกชนดำเนินงาน</a:t>
            </a:r>
            <a:endParaRPr lang="th-TH" b="1" dirty="0" smtClean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2" name="ข้าวหลามตัด 11"/>
          <p:cNvSpPr/>
          <p:nvPr/>
        </p:nvSpPr>
        <p:spPr>
          <a:xfrm>
            <a:off x="142844" y="2071676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/>
              <a:t>2</a:t>
            </a:r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714348" y="3214685"/>
            <a:ext cx="8286807" cy="71438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ค่าใช้จ่ายในการเผยแพร่หรือการประชาสัมพันธ์งานของส่วนราชการ</a:t>
            </a:r>
            <a:endParaRPr lang="th-TH" b="1" dirty="0" smtClean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7" name="ข้าวหลามตัด 16"/>
          <p:cNvSpPr/>
          <p:nvPr/>
        </p:nvSpPr>
        <p:spPr>
          <a:xfrm>
            <a:off x="142843" y="3143246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/>
              <a:t>3</a:t>
            </a:r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714348" y="4286254"/>
            <a:ext cx="8286808" cy="2428893"/>
          </a:xfrm>
          <a:prstGeom prst="roundRect">
            <a:avLst/>
          </a:prstGeom>
          <a:solidFill>
            <a:srgbClr val="FF99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spcBef>
                <a:spcPts val="0"/>
              </a:spcBef>
            </a:pPr>
            <a:r>
              <a:rPr lang="th-TH" sz="2400" b="1" dirty="0" smtClean="0">
                <a:solidFill>
                  <a:schemeClr val="tx1"/>
                </a:solidFill>
                <a:latin typeface="Angsana New" pitchFamily="18" charset="-34"/>
                <a:cs typeface="JasmineUPC" pitchFamily="18" charset="-34"/>
              </a:rPr>
              <a:t>        ค่าพานพุ่มดอกไม้ พานประดับพุ่มดอกไม้ พานพุ่มเงิน พุ่มทอง กรวยดอกไม้</a:t>
            </a:r>
          </a:p>
          <a:p>
            <a:pPr marL="742950" indent="-742950">
              <a:spcBef>
                <a:spcPts val="0"/>
              </a:spcBef>
            </a:pPr>
            <a:r>
              <a:rPr lang="th-TH" sz="2400" b="1" dirty="0" smtClean="0">
                <a:solidFill>
                  <a:schemeClr val="tx1"/>
                </a:solidFill>
                <a:latin typeface="Angsana New" pitchFamily="18" charset="-34"/>
                <a:cs typeface="JasmineUPC" pitchFamily="18" charset="-34"/>
              </a:rPr>
              <a:t>   พวงมาลัย ช่อดอกไม้ กระเช้าดอกไม้ หรือพวงมาลา สำหรับวางอนุสาวรีย์ หรือ</a:t>
            </a:r>
          </a:p>
          <a:p>
            <a:pPr marL="742950" indent="-742950">
              <a:spcBef>
                <a:spcPts val="0"/>
              </a:spcBef>
            </a:pPr>
            <a:r>
              <a:rPr lang="th-TH" sz="2400" b="1" dirty="0" smtClean="0">
                <a:solidFill>
                  <a:schemeClr val="tx1"/>
                </a:solidFill>
                <a:latin typeface="Angsana New" pitchFamily="18" charset="-34"/>
                <a:cs typeface="JasmineUPC" pitchFamily="18" charset="-34"/>
              </a:rPr>
              <a:t>  ใช้ในการจัดงานเฉลิมพระเกียรติในวโรกาสต่างๆ  </a:t>
            </a:r>
          </a:p>
          <a:p>
            <a:pPr marL="742950" indent="-742950">
              <a:spcBef>
                <a:spcPts val="0"/>
              </a:spcBef>
            </a:pPr>
            <a:r>
              <a:rPr lang="th-TH" sz="2400" b="1" dirty="0" smtClean="0">
                <a:solidFill>
                  <a:schemeClr val="tx1"/>
                </a:solidFill>
                <a:latin typeface="Angsana New" pitchFamily="18" charset="-34"/>
                <a:cs typeface="JasmineUPC" pitchFamily="18" charset="-34"/>
              </a:rPr>
              <a:t>        ค่าหรีด หรือพวงมาลาสำหรับสักการะศพให้เบิกจ่าย ในนามของส่วนราชการ</a:t>
            </a:r>
          </a:p>
          <a:p>
            <a:pPr marL="742950" indent="-742950">
              <a:spcBef>
                <a:spcPts val="0"/>
              </a:spcBef>
            </a:pPr>
            <a:r>
              <a:rPr lang="th-TH" sz="2400" b="1" dirty="0" smtClean="0">
                <a:solidFill>
                  <a:schemeClr val="tx1"/>
                </a:solidFill>
                <a:latin typeface="Angsana New" pitchFamily="18" charset="-34"/>
                <a:cs typeface="JasmineUPC" pitchFamily="18" charset="-34"/>
              </a:rPr>
              <a:t>  เป็นส่วนรวมเฉพาะสักการะศพผู้ที่เคยให้ความช่วยเหลือหรือเป็นผู้เคยทำ</a:t>
            </a:r>
          </a:p>
          <a:p>
            <a:pPr marL="742950" indent="-742950">
              <a:spcBef>
                <a:spcPts val="0"/>
              </a:spcBef>
            </a:pPr>
            <a:r>
              <a:rPr lang="th-TH" sz="2400" b="1" dirty="0" smtClean="0">
                <a:solidFill>
                  <a:schemeClr val="tx1"/>
                </a:solidFill>
                <a:latin typeface="Angsana New" pitchFamily="18" charset="-34"/>
                <a:cs typeface="JasmineUPC" pitchFamily="18" charset="-34"/>
              </a:rPr>
              <a:t>  ประโยชน์ ให้ ประเทศหรือ ส่วนราชการจนเป็นที่ประจักษ์ชัด </a:t>
            </a:r>
            <a:endParaRPr lang="th-TH" sz="2400" b="1" dirty="0">
              <a:solidFill>
                <a:schemeClr val="tx1"/>
              </a:solidFill>
              <a:latin typeface="Angsana New" pitchFamily="18" charset="-34"/>
              <a:cs typeface="JasmineUPC" pitchFamily="18" charset="-34"/>
            </a:endParaRPr>
          </a:p>
        </p:txBody>
      </p:sp>
      <p:sp>
        <p:nvSpPr>
          <p:cNvPr id="15" name="ข้าวหลามตัด 14"/>
          <p:cNvSpPr/>
          <p:nvPr/>
        </p:nvSpPr>
        <p:spPr>
          <a:xfrm>
            <a:off x="142844" y="5000636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/>
              <a:t>4</a:t>
            </a:r>
          </a:p>
        </p:txBody>
      </p:sp>
      <p:pic>
        <p:nvPicPr>
          <p:cNvPr id="20" name="รูปภาพ 4" descr="kapook_4298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2071669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templeat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975" y="0"/>
            <a:ext cx="9324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04800" y="0"/>
            <a:ext cx="57531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th-TH" sz="4800" b="1">
                <a:solidFill>
                  <a:srgbClr val="9900CC"/>
                </a:solidFill>
                <a:cs typeface="JasmineUPC" pitchFamily="18" charset="-34"/>
              </a:rPr>
              <a:t>กฎหมายและระเบียบการคลัง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00063" y="928688"/>
            <a:ext cx="5941050" cy="607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th-TH" sz="3600" b="1" dirty="0">
                <a:cs typeface="JasmineUPC" pitchFamily="18" charset="-34"/>
              </a:rPr>
              <a:t> รัฐธรรมนูญแห่งราชอาณาจักรไทย</a:t>
            </a:r>
          </a:p>
          <a:p>
            <a:pPr>
              <a:lnSpc>
                <a:spcPct val="90000"/>
              </a:lnSpc>
            </a:pPr>
            <a:r>
              <a:rPr lang="th-TH" sz="3600" b="1" dirty="0">
                <a:cs typeface="JasmineUPC" pitchFamily="18" charset="-34"/>
              </a:rPr>
              <a:t> </a:t>
            </a:r>
            <a:r>
              <a:rPr lang="th-TH" sz="3600" b="1" dirty="0" err="1">
                <a:cs typeface="JasmineUPC" pitchFamily="18" charset="-34"/>
              </a:rPr>
              <a:t>พรบ</a:t>
            </a:r>
            <a:r>
              <a:rPr lang="th-TH" sz="3600" b="1" dirty="0">
                <a:cs typeface="JasmineUPC" pitchFamily="18" charset="-34"/>
              </a:rPr>
              <a:t>.วิธีการงบประมาณ  </a:t>
            </a:r>
          </a:p>
          <a:p>
            <a:pPr>
              <a:lnSpc>
                <a:spcPct val="90000"/>
              </a:lnSpc>
            </a:pPr>
            <a:r>
              <a:rPr lang="th-TH" sz="3600" b="1" dirty="0">
                <a:cs typeface="JasmineUPC" pitchFamily="18" charset="-34"/>
              </a:rPr>
              <a:t> </a:t>
            </a:r>
            <a:r>
              <a:rPr lang="th-TH" sz="3600" b="1" dirty="0" err="1">
                <a:cs typeface="JasmineUPC" pitchFamily="18" charset="-34"/>
              </a:rPr>
              <a:t>พรบ</a:t>
            </a:r>
            <a:r>
              <a:rPr lang="th-TH" sz="3600" b="1" dirty="0">
                <a:cs typeface="JasmineUPC" pitchFamily="18" charset="-34"/>
              </a:rPr>
              <a:t>.เงินคงคลัง </a:t>
            </a:r>
          </a:p>
          <a:p>
            <a:pPr>
              <a:lnSpc>
                <a:spcPct val="90000"/>
              </a:lnSpc>
            </a:pPr>
            <a:r>
              <a:rPr lang="th-TH" sz="3600" b="1" dirty="0">
                <a:cs typeface="JasmineUPC" pitchFamily="18" charset="-34"/>
              </a:rPr>
              <a:t> ระเบียบว่าด้วยการบริหารงบประมาณ </a:t>
            </a:r>
          </a:p>
          <a:p>
            <a:pPr>
              <a:lnSpc>
                <a:spcPct val="90000"/>
              </a:lnSpc>
            </a:pPr>
            <a:r>
              <a:rPr lang="th-TH" sz="3600" b="1" dirty="0">
                <a:cs typeface="JasmineUPC" pitchFamily="18" charset="-34"/>
              </a:rPr>
              <a:t> ระเบียบการเบิกจ่ายเงินการเก็บรักษา</a:t>
            </a:r>
          </a:p>
          <a:p>
            <a:pPr>
              <a:lnSpc>
                <a:spcPct val="90000"/>
              </a:lnSpc>
            </a:pPr>
            <a:r>
              <a:rPr lang="th-TH" sz="3600" b="1" dirty="0">
                <a:cs typeface="JasmineUPC" pitchFamily="18" charset="-34"/>
              </a:rPr>
              <a:t> เงินและการนำส่งคลังของส่วนราชการ </a:t>
            </a:r>
          </a:p>
          <a:p>
            <a:pPr>
              <a:lnSpc>
                <a:spcPct val="90000"/>
              </a:lnSpc>
            </a:pPr>
            <a:r>
              <a:rPr lang="th-TH" sz="3600" b="1" dirty="0">
                <a:cs typeface="JasmineUPC" pitchFamily="18" charset="-34"/>
              </a:rPr>
              <a:t> ระเบียบเงินทดรองราชกา</a:t>
            </a:r>
            <a:r>
              <a:rPr lang="en-US" sz="3600" b="1" dirty="0">
                <a:cs typeface="JasmineUPC" pitchFamily="18" charset="-34"/>
              </a:rPr>
              <a:t>ร</a:t>
            </a:r>
          </a:p>
          <a:p>
            <a:pPr>
              <a:lnSpc>
                <a:spcPct val="90000"/>
              </a:lnSpc>
            </a:pPr>
            <a:r>
              <a:rPr lang="th-TH" sz="3600" b="1" dirty="0">
                <a:cs typeface="JasmineUPC" pitchFamily="18" charset="-34"/>
              </a:rPr>
              <a:t> ระเบียบค่าใช้จ่ายเดินทาง/ฝึกอบรม</a:t>
            </a:r>
            <a:endParaRPr lang="en-US" sz="3600" b="1" dirty="0">
              <a:cs typeface="JasmineUPC" pitchFamily="18" charset="-34"/>
            </a:endParaRPr>
          </a:p>
          <a:p>
            <a:pPr>
              <a:lnSpc>
                <a:spcPct val="90000"/>
              </a:lnSpc>
            </a:pPr>
            <a:r>
              <a:rPr lang="en-US" sz="3600" b="1" dirty="0">
                <a:cs typeface="JasmineUPC" pitchFamily="18" charset="-34"/>
              </a:rPr>
              <a:t> </a:t>
            </a:r>
            <a:r>
              <a:rPr lang="th-TH" sz="3600" b="1" dirty="0">
                <a:cs typeface="JasmineUPC" pitchFamily="18" charset="-34"/>
              </a:rPr>
              <a:t>ระเบียบค่าใช้จ่ายเกี่ยวกับการ</a:t>
            </a:r>
          </a:p>
          <a:p>
            <a:pPr>
              <a:lnSpc>
                <a:spcPct val="90000"/>
              </a:lnSpc>
            </a:pPr>
            <a:r>
              <a:rPr lang="th-TH" sz="3600" b="1" dirty="0">
                <a:cs typeface="JasmineUPC" pitchFamily="18" charset="-34"/>
              </a:rPr>
              <a:t> บริหารงาน </a:t>
            </a:r>
            <a:endParaRPr lang="en-US" sz="3600" b="1" smtClean="0">
              <a:cs typeface="JasmineUPC" pitchFamily="18" charset="-34"/>
            </a:endParaRPr>
          </a:p>
          <a:p>
            <a:pPr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  <a:cs typeface="JasmineUPC" pitchFamily="18" charset="-34"/>
              </a:rPr>
              <a:t> </a:t>
            </a:r>
            <a:r>
              <a:rPr lang="th-TH" sz="3600" b="1" dirty="0" err="1">
                <a:latin typeface="Angsana New" pitchFamily="18" charset="-34"/>
                <a:cs typeface="JasmineUPC" pitchFamily="18" charset="-34"/>
              </a:rPr>
              <a:t>พรฎ.</a:t>
            </a:r>
            <a:r>
              <a:rPr lang="th-TH" sz="3600" b="1" dirty="0">
                <a:latin typeface="Angsana New" pitchFamily="18" charset="-34"/>
                <a:cs typeface="JasmineUPC" pitchFamily="18" charset="-34"/>
              </a:rPr>
              <a:t>ว่าด้วยหลักเกณฑ์และวิธีการ</a:t>
            </a:r>
          </a:p>
          <a:p>
            <a:pPr>
              <a:lnSpc>
                <a:spcPct val="90000"/>
              </a:lnSpc>
            </a:pPr>
            <a:r>
              <a:rPr lang="th-TH" sz="3600" b="1" dirty="0">
                <a:latin typeface="Angsana New" pitchFamily="18" charset="-34"/>
                <a:cs typeface="JasmineUPC" pitchFamily="18" charset="-34"/>
              </a:rPr>
              <a:t> บริหารจัดการที่ดี </a:t>
            </a:r>
            <a:r>
              <a:rPr lang="th-TH" sz="3600" b="1" dirty="0" smtClean="0">
                <a:latin typeface="Angsana New" pitchFamily="18" charset="-34"/>
                <a:cs typeface="JasmineUPC" pitchFamily="18" charset="-34"/>
              </a:rPr>
              <a:t>พ.ศ. </a:t>
            </a:r>
            <a:r>
              <a:rPr lang="en-US" sz="3600" b="1" dirty="0" smtClean="0">
                <a:latin typeface="Angsana New" pitchFamily="18" charset="-34"/>
                <a:cs typeface="JasmineUPC" pitchFamily="18" charset="-34"/>
              </a:rPr>
              <a:t>2546</a:t>
            </a:r>
            <a:endParaRPr lang="en-US" sz="3600" b="1" dirty="0">
              <a:latin typeface="Angsana New" pitchFamily="18" charset="-34"/>
              <a:cs typeface="JasmineUPC" pitchFamily="18" charset="-34"/>
            </a:endParaRPr>
          </a:p>
        </p:txBody>
      </p:sp>
      <p:pic>
        <p:nvPicPr>
          <p:cNvPr id="31749" name="Picture 5" descr="Bordr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3589" y="696888"/>
            <a:ext cx="5795963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6" descr="law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10250" y="352425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7" descr="VLAM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25" y="10382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8" descr="VLAM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5" y="4495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9" descr="VLAM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5" y="39957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Picture 10" descr="VLAM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25" y="3057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Picture 11" descr="VLAM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25" y="25241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Picture 12" descr="VLAM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25" y="2066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Picture 13" descr="VLAM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25" y="1571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8" name="Picture 8" descr="VLAM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5" y="49958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9" name="Picture 8" descr="VLAM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5" y="6000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สี่เหลี่ยมมุมมน 12"/>
          <p:cNvSpPr/>
          <p:nvPr/>
        </p:nvSpPr>
        <p:spPr>
          <a:xfrm>
            <a:off x="500034" y="214290"/>
            <a:ext cx="8501121" cy="150019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h-TH" sz="28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    ค่าใช้จ่ายจัดประชุมราชการและประชุมราชการทางไกลผ่านดาวเทียม</a:t>
            </a:r>
          </a:p>
          <a:p>
            <a:r>
              <a:rPr lang="th-TH" sz="28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  เช่น ค่าอาหารว่างและเครื่องดื่ม ค่าอาหารในกรณีประชุมคาบเกี่ยวมื้อ</a:t>
            </a:r>
          </a:p>
          <a:p>
            <a:r>
              <a:rPr lang="th-TH" sz="28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  อาหารและจำเป็นต้องจัด ค่าเช่าห้องประชุม ค่าใช้จ่ายอื่น ๆ ที่จำเป็น</a:t>
            </a:r>
          </a:p>
        </p:txBody>
      </p:sp>
      <p:sp>
        <p:nvSpPr>
          <p:cNvPr id="10" name="ข้าวหลามตัด 9"/>
          <p:cNvSpPr/>
          <p:nvPr/>
        </p:nvSpPr>
        <p:spPr>
          <a:xfrm>
            <a:off x="0" y="428604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 smtClean="0"/>
              <a:t>5</a:t>
            </a:r>
            <a:endParaRPr lang="th-TH" dirty="0"/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500034" y="2071678"/>
            <a:ext cx="8501121" cy="1571636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ค่าอาหารว่างและเครื่องดื่มสำหรับกรณีหน่วยงานอื่นหรือบุคคลภาย</a:t>
            </a:r>
          </a:p>
          <a:p>
            <a:pPr>
              <a:lnSpc>
                <a:spcPct val="90000"/>
              </a:lnSpc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นอกเข้าดูงาน หรือเยี่ยมชมส่วนราชการ หรือกรณีการตรวจเยี่ยม หรือตรวจราชการตามภารกิจปกติของบุคลากร การแถลงข่าว การมอบ</a:t>
            </a:r>
          </a:p>
          <a:p>
            <a:pPr>
              <a:lnSpc>
                <a:spcPct val="90000"/>
              </a:lnSpc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เงินหรือสิ่งของบริจาค</a:t>
            </a:r>
          </a:p>
        </p:txBody>
      </p:sp>
      <p:sp>
        <p:nvSpPr>
          <p:cNvPr id="17" name="ข้าวหลามตัด 16"/>
          <p:cNvSpPr/>
          <p:nvPr/>
        </p:nvSpPr>
        <p:spPr>
          <a:xfrm>
            <a:off x="0" y="2285992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/>
              <a:t>6</a:t>
            </a:r>
          </a:p>
        </p:txBody>
      </p:sp>
      <p:sp>
        <p:nvSpPr>
          <p:cNvPr id="18" name="สี่เหลี่ยมมุมมน 17"/>
          <p:cNvSpPr/>
          <p:nvPr/>
        </p:nvSpPr>
        <p:spPr>
          <a:xfrm>
            <a:off x="500034" y="3929066"/>
            <a:ext cx="8501121" cy="271464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th-TH" sz="2800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- 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ค่าซ่อมแซมทรัพย์สินที่เกิดจากการเสื่อมสภาพหรือชำรุดเสียหายจากการใช้งานตามปกติ</a:t>
            </a:r>
          </a:p>
          <a:p>
            <a:pPr>
              <a:lnSpc>
                <a:spcPct val="90000"/>
              </a:lnSpc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- ค่าซ่อมแซมทรัพย์สินของส่วนราชการที่ได้รับความเสียหาย ซึ่งมิได้</a:t>
            </a:r>
          </a:p>
          <a:p>
            <a:pPr>
              <a:lnSpc>
                <a:spcPct val="90000"/>
              </a:lnSpc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เกิดจากการเสื่อมสภาพหรือชำรุดจากการใช้งานปกติ เมื่อจ่ายค่าใช้จ่ายซ่อมแล้วให้ดำเนินการหาผู้รับผิดทางละเมิดตาม</a:t>
            </a:r>
            <a:r>
              <a:rPr lang="th-TH" sz="2800" b="1" dirty="0" err="1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กฏหมาย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และระเบียบว่าด้วยความรับผิดทางละเมิด</a:t>
            </a:r>
          </a:p>
        </p:txBody>
      </p:sp>
      <p:sp>
        <p:nvSpPr>
          <p:cNvPr id="19" name="ข้าวหลามตัด 18"/>
          <p:cNvSpPr/>
          <p:nvPr/>
        </p:nvSpPr>
        <p:spPr>
          <a:xfrm>
            <a:off x="0" y="4714884"/>
            <a:ext cx="953449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/>
              <a:t>7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สี่เหลี่ยมมุมมน 12"/>
          <p:cNvSpPr/>
          <p:nvPr/>
        </p:nvSpPr>
        <p:spPr>
          <a:xfrm>
            <a:off x="500034" y="428604"/>
            <a:ext cx="8501121" cy="3000396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h-TH" sz="28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   - ค่าของขวัญหรือของที่ระลึกที่มอบให้ชาวต่างประเทศ กรณีเดินทางไปราชการต่างประเทศกรณีชาวต่างประเทศเดินทางมาประเทศไทย ใน</a:t>
            </a:r>
          </a:p>
          <a:p>
            <a:r>
              <a:rPr lang="th-TH" sz="28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  นามส่วนราชการเป็นส่วนรวม</a:t>
            </a:r>
          </a:p>
          <a:p>
            <a:r>
              <a:rPr lang="th-TH" sz="28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   - ค่าของขวัญหรือของที่ระลึกที่มอบให้กรณีหน่วยงานที่ให้ความช่วยเหลือส่วนราชการหรือกรณีการ</a:t>
            </a:r>
            <a:r>
              <a:rPr lang="th-TH" sz="2800" b="1" dirty="0" err="1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เยื่ยม</a:t>
            </a:r>
            <a:r>
              <a:rPr lang="th-TH" sz="28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ชมส่วนราชการในนามส่วนราชการเป็นส่วนรวม</a:t>
            </a:r>
          </a:p>
        </p:txBody>
      </p:sp>
      <p:sp>
        <p:nvSpPr>
          <p:cNvPr id="10" name="ข้าวหลามตัด 9"/>
          <p:cNvSpPr/>
          <p:nvPr/>
        </p:nvSpPr>
        <p:spPr>
          <a:xfrm>
            <a:off x="0" y="1428736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 smtClean="0"/>
              <a:t>8</a:t>
            </a:r>
            <a:endParaRPr lang="th-TH" dirty="0"/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500034" y="3786190"/>
            <a:ext cx="8501121" cy="1571636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ค่าโล่ ใบประกาศเกียรติคุณ ค่ากรอบใบประกาศเกียรติคุณ ของขวัญ</a:t>
            </a:r>
          </a:p>
          <a:p>
            <a:pPr>
              <a:lnSpc>
                <a:spcPct val="90000"/>
              </a:lnSpc>
            </a:pPr>
            <a:r>
              <a:rPr lang="th-TH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ของที่ระลึกสำหรับข้าราชการหรือลูกจ่งประจำที่เกษียณอายุหรือผู้ให้ความช่วยเหลือหรือควรได้รับการยกย่องจากทางราชการ</a:t>
            </a:r>
            <a:endParaRPr lang="th-TH" b="1" dirty="0" smtClean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7" name="ข้าวหลามตัด 16"/>
          <p:cNvSpPr/>
          <p:nvPr/>
        </p:nvSpPr>
        <p:spPr>
          <a:xfrm>
            <a:off x="0" y="4000504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 smtClean="0"/>
              <a:t>9</a:t>
            </a:r>
            <a:endParaRPr lang="th-TH" dirty="0"/>
          </a:p>
        </p:txBody>
      </p:sp>
      <p:sp>
        <p:nvSpPr>
          <p:cNvPr id="18" name="สี่เหลี่ยมมุมมน 17"/>
          <p:cNvSpPr/>
          <p:nvPr/>
        </p:nvSpPr>
        <p:spPr>
          <a:xfrm>
            <a:off x="571505" y="5715016"/>
            <a:ext cx="8286808" cy="71438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ค่าใช้จ่ายในการทำเว็บไซต์และส่วนอื่นที่เกี่ยวข้องในการจัดทำเว็บไซด์</a:t>
            </a:r>
          </a:p>
        </p:txBody>
      </p:sp>
      <p:sp>
        <p:nvSpPr>
          <p:cNvPr id="19" name="ข้าวหลามตัด 18"/>
          <p:cNvSpPr/>
          <p:nvPr/>
        </p:nvSpPr>
        <p:spPr>
          <a:xfrm>
            <a:off x="0" y="5643577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 smtClean="0"/>
              <a:t>10</a:t>
            </a:r>
            <a:endParaRPr lang="th-TH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สี่เหลี่ยมมุมมน 12"/>
          <p:cNvSpPr/>
          <p:nvPr/>
        </p:nvSpPr>
        <p:spPr>
          <a:xfrm>
            <a:off x="500034" y="214290"/>
            <a:ext cx="8501121" cy="250033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h-TH" sz="28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   - ค่าธรรมเนียมในการคืนบัตรเปลี่ยนบัตรโดยสารพาหนะในการเดิน ทางไปราชการหรือค่าบัตรโดยสารที่ไม่สามารถคืนหรือเปลี่ยนบัตรได้</a:t>
            </a:r>
          </a:p>
          <a:p>
            <a:r>
              <a:rPr lang="th-TH" sz="28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   กรณีเลื่อนการเดินทางไปราการ กรณีส่วนราชการสั่งให้งดหรือเลื่อน</a:t>
            </a:r>
          </a:p>
          <a:p>
            <a:r>
              <a:rPr lang="th-TH" sz="28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   การเดินทางไปรากชาร และให้รวมถึงกรณีเหตุสุดวิสัยอื่นๆ ที่ทำให้ไม่สามารถเดินทางได้ ทั้งนี้ต้องมิได้เกิดจากตัวผู้เดินทางเป็นเหตุ</a:t>
            </a:r>
          </a:p>
        </p:txBody>
      </p:sp>
      <p:sp>
        <p:nvSpPr>
          <p:cNvPr id="10" name="ข้าวหลามตัด 9"/>
          <p:cNvSpPr/>
          <p:nvPr/>
        </p:nvSpPr>
        <p:spPr>
          <a:xfrm>
            <a:off x="0" y="1071546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 smtClean="0"/>
              <a:t>11</a:t>
            </a:r>
            <a:endParaRPr lang="th-TH" dirty="0"/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500034" y="4000504"/>
            <a:ext cx="8501121" cy="642942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ค่าใช้บริการอินเตอร์เน็ตของผู้เดินทางไปราชการเพื่อประโยชน์ราชการ</a:t>
            </a:r>
            <a:endParaRPr lang="th-TH" b="1" dirty="0" smtClean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7" name="ข้าวหลามตัด 16"/>
          <p:cNvSpPr/>
          <p:nvPr/>
        </p:nvSpPr>
        <p:spPr>
          <a:xfrm>
            <a:off x="0" y="3929066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 smtClean="0"/>
              <a:t>13</a:t>
            </a:r>
            <a:endParaRPr lang="th-TH" dirty="0"/>
          </a:p>
        </p:txBody>
      </p:sp>
      <p:sp>
        <p:nvSpPr>
          <p:cNvPr id="18" name="สี่เหลี่ยมมุมมน 17"/>
          <p:cNvSpPr/>
          <p:nvPr/>
        </p:nvSpPr>
        <p:spPr>
          <a:xfrm>
            <a:off x="571472" y="3000372"/>
            <a:ext cx="8429684" cy="71438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ค่าธรรมเนียมอื่นๆ ที่มิใช่ค่าธรรมเนียมธนาคาร ตามข้อ 18(5)</a:t>
            </a:r>
          </a:p>
        </p:txBody>
      </p:sp>
      <p:sp>
        <p:nvSpPr>
          <p:cNvPr id="19" name="ข้าวหลามตัด 18"/>
          <p:cNvSpPr/>
          <p:nvPr/>
        </p:nvSpPr>
        <p:spPr>
          <a:xfrm>
            <a:off x="0" y="2928934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 smtClean="0"/>
              <a:t>12</a:t>
            </a:r>
            <a:endParaRPr lang="th-TH" dirty="0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571472" y="6010949"/>
            <a:ext cx="8429684" cy="71438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ค่าใช้จ่ายในการประดับ ตกแต่งอาคารสถานที่ของส่วนราชการ</a:t>
            </a:r>
          </a:p>
        </p:txBody>
      </p:sp>
      <p:sp>
        <p:nvSpPr>
          <p:cNvPr id="12" name="ข้าวหลามตัด 11"/>
          <p:cNvSpPr/>
          <p:nvPr/>
        </p:nvSpPr>
        <p:spPr>
          <a:xfrm>
            <a:off x="0" y="5939511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 smtClean="0"/>
              <a:t>15</a:t>
            </a:r>
            <a:endParaRPr lang="th-TH" dirty="0"/>
          </a:p>
        </p:txBody>
      </p:sp>
      <p:sp>
        <p:nvSpPr>
          <p:cNvPr id="20" name="สี่เหลี่ยมมุมมน 19"/>
          <p:cNvSpPr/>
          <p:nvPr/>
        </p:nvSpPr>
        <p:spPr>
          <a:xfrm>
            <a:off x="500034" y="5072075"/>
            <a:ext cx="8501122" cy="71438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th-TH" sz="2800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</a:t>
            </a:r>
            <a:r>
              <a:rPr lang="th-TH" sz="2800" b="1" dirty="0" err="1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คชจ.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การใช้สถานที่ชั่วคราวของส่วนราชการหรือหน่วยงานอื่นของรัฐ</a:t>
            </a:r>
          </a:p>
        </p:txBody>
      </p:sp>
      <p:sp>
        <p:nvSpPr>
          <p:cNvPr id="21" name="ข้าวหลามตัด 20"/>
          <p:cNvSpPr/>
          <p:nvPr/>
        </p:nvSpPr>
        <p:spPr>
          <a:xfrm>
            <a:off x="0" y="5000636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 smtClean="0"/>
              <a:t>14</a:t>
            </a:r>
            <a:endParaRPr lang="th-TH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สี่เหลี่ยมมุมมน 12"/>
          <p:cNvSpPr/>
          <p:nvPr/>
        </p:nvSpPr>
        <p:spPr>
          <a:xfrm>
            <a:off x="500034" y="214290"/>
            <a:ext cx="8501121" cy="150019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h-TH" sz="28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    ค่าบริการ หรือค่าใช้จ่ายเกี่ยวกับการกำจัดแมลง แมง หนู หรือสัตว์ที่</a:t>
            </a:r>
          </a:p>
          <a:p>
            <a:r>
              <a:rPr lang="th-TH" sz="28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    อาจเป็นพาหะนำโรคร้ายมาสู่คน และให้หมายถึงการกำจัดเชื้อโรคหรือเชื้อรา ตามส่วนราชการหรือบ้านพักที่ทางราชการจัดไว้ให้</a:t>
            </a:r>
          </a:p>
        </p:txBody>
      </p:sp>
      <p:sp>
        <p:nvSpPr>
          <p:cNvPr id="10" name="ข้าวหลามตัด 9"/>
          <p:cNvSpPr/>
          <p:nvPr/>
        </p:nvSpPr>
        <p:spPr>
          <a:xfrm>
            <a:off x="0" y="428604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 smtClean="0"/>
              <a:t>16</a:t>
            </a:r>
            <a:endParaRPr lang="th-TH" dirty="0"/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500034" y="2071678"/>
            <a:ext cx="8501121" cy="250033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ค่าใช้จ่ายในการจัดหาอาหารสำหรับผู้ป่วยสามัญ ผู้ป่วยโรคเรื้อน</a:t>
            </a:r>
          </a:p>
          <a:p>
            <a:pPr>
              <a:lnSpc>
                <a:spcPct val="90000"/>
              </a:lnSpc>
            </a:pPr>
            <a:r>
              <a:rPr lang="th-TH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ของสภานบริการหรือสำหรับผู้ถูกควบคุม คุมขัง กักขัง คุมความประพฤติ หรือผู้ที่ถูกใช้มาตรการอื่นใดอันมีลักษณะเป็นการจำกัดสิทธิเสรีภาพซึ่งต้องหาว่ากระทำความผิด หรืออาหาร นม อาหารเสริมสำหรับเด็กที่อยู่ในการสงเคราะห์ของราชการหรือหน่วยงานของทางราชการ</a:t>
            </a:r>
            <a:endParaRPr lang="th-TH" b="1" dirty="0" smtClean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7" name="ข้าวหลามตัด 16"/>
          <p:cNvSpPr/>
          <p:nvPr/>
        </p:nvSpPr>
        <p:spPr>
          <a:xfrm>
            <a:off x="0" y="2285992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 smtClean="0"/>
              <a:t>17</a:t>
            </a:r>
            <a:endParaRPr lang="th-TH" dirty="0"/>
          </a:p>
        </p:txBody>
      </p:sp>
      <p:sp>
        <p:nvSpPr>
          <p:cNvPr id="18" name="สี่เหลี่ยมมุมมน 17"/>
          <p:cNvSpPr/>
          <p:nvPr/>
        </p:nvSpPr>
        <p:spPr>
          <a:xfrm>
            <a:off x="500034" y="5000636"/>
            <a:ext cx="8501121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ค่าใช้จ่ายในการเป็นสมาชิก หรือการจัดซื้อหนังสือ จุลสาร วารสาร</a:t>
            </a:r>
          </a:p>
          <a:p>
            <a:pPr>
              <a:lnSpc>
                <a:spcPct val="90000"/>
              </a:lnSpc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หนังสือพิมพ์ หนังสืออิเล็กทรอนิกส์เพื่อใช้ในการราชการโดยส่วนรวม</a:t>
            </a:r>
            <a:endParaRPr lang="th-TH" sz="3200" b="1" dirty="0" smtClean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9" name="ข้าวหลามตัด 18"/>
          <p:cNvSpPr/>
          <p:nvPr/>
        </p:nvSpPr>
        <p:spPr>
          <a:xfrm>
            <a:off x="0" y="5000636"/>
            <a:ext cx="953449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 smtClean="0"/>
              <a:t>18</a:t>
            </a:r>
            <a:endParaRPr lang="th-TH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สี่เหลี่ยมมุมมน 12"/>
          <p:cNvSpPr/>
          <p:nvPr/>
        </p:nvSpPr>
        <p:spPr>
          <a:xfrm>
            <a:off x="500034" y="214290"/>
            <a:ext cx="8501121" cy="150019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h-TH" sz="32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    </a:t>
            </a:r>
            <a:r>
              <a:rPr lang="en-US" sz="32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-</a:t>
            </a:r>
            <a:r>
              <a:rPr lang="th-TH" sz="32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ค่าบริการในการกำจัดสิ่งปฏิกูลจัดเก็บขยะของส่วนราชการ</a:t>
            </a:r>
          </a:p>
          <a:p>
            <a:r>
              <a:rPr lang="th-TH" sz="32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   ค่าบริการในการกำจัดสิ่งปฏิกูลบ้านพักของทางราชการกรณีไม่มีผู้พักอาศัย</a:t>
            </a:r>
          </a:p>
        </p:txBody>
      </p:sp>
      <p:sp>
        <p:nvSpPr>
          <p:cNvPr id="10" name="ข้าวหลามตัด 9"/>
          <p:cNvSpPr/>
          <p:nvPr/>
        </p:nvSpPr>
        <p:spPr>
          <a:xfrm>
            <a:off x="0" y="357166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 smtClean="0"/>
              <a:t>19   </a:t>
            </a:r>
            <a:endParaRPr lang="th-TH" dirty="0"/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428596" y="2285992"/>
            <a:ext cx="8501121" cy="2643206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en-US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-   </a:t>
            </a:r>
            <a:endParaRPr lang="th-TH" b="1" dirty="0" smtClean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7" name="ข้าวหลามตัด 16"/>
          <p:cNvSpPr/>
          <p:nvPr/>
        </p:nvSpPr>
        <p:spPr>
          <a:xfrm>
            <a:off x="0" y="3071810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 smtClean="0"/>
              <a:t>20</a:t>
            </a:r>
            <a:endParaRPr lang="th-TH" dirty="0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428596" y="5357826"/>
            <a:ext cx="8501122" cy="1071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 ค่าใช้จ่ายเกี่ยวกับการจัด ผลิตรายการ และถ่ายทอดทาง</a:t>
            </a:r>
          </a:p>
          <a:p>
            <a:pPr>
              <a:lnSpc>
                <a:spcPct val="90000"/>
              </a:lnSpc>
            </a:pP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 สถานีโทรทัศน์ และวิทยุ</a:t>
            </a:r>
          </a:p>
        </p:txBody>
      </p:sp>
      <p:sp>
        <p:nvSpPr>
          <p:cNvPr id="12" name="ข้าวหลามตัด 11"/>
          <p:cNvSpPr/>
          <p:nvPr/>
        </p:nvSpPr>
        <p:spPr>
          <a:xfrm>
            <a:off x="0" y="5429263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 smtClean="0"/>
              <a:t>21</a:t>
            </a:r>
            <a:endParaRPr lang="th-TH" dirty="0"/>
          </a:p>
        </p:txBody>
      </p:sp>
      <p:sp>
        <p:nvSpPr>
          <p:cNvPr id="18" name="TextBox 17"/>
          <p:cNvSpPr txBox="1"/>
          <p:nvPr/>
        </p:nvSpPr>
        <p:spPr>
          <a:xfrm>
            <a:off x="500034" y="2357430"/>
            <a:ext cx="856356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ค่าผ่านทางด่วนพิเศษ ค่าบริการจอดรถในการเดินทางไป</a:t>
            </a:r>
          </a:p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ปฏิบัติราชการสำหรับรถราชการ ตามระเบียบว่าด้วยรถราชการ </a:t>
            </a:r>
          </a:p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     ซึ่งส่วนราชการได้มาโดยวิธีการซื้อ เช่า การยืม หรืรับบริจาค</a:t>
            </a:r>
          </a:p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หรือได้รับความช่วยเหลือจากรัฐบาลต่างประเทศ และขึ้น</a:t>
            </a:r>
          </a:p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ทะเบียนเป็นครุภัณฑ์ของส่วนราชการ</a:t>
            </a:r>
            <a:endParaRPr lang="th-TH" sz="3200" b="1" dirty="0"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สี่เหลี่ยมมุมมน 12"/>
          <p:cNvSpPr/>
          <p:nvPr/>
        </p:nvSpPr>
        <p:spPr>
          <a:xfrm>
            <a:off x="571473" y="285730"/>
            <a:ext cx="8358245" cy="1143006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h-TH" sz="32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     ค่าพาหนะกรณีได้รับมอบหมายให้เดินทางไปปฏิบัติราชการ</a:t>
            </a:r>
          </a:p>
          <a:p>
            <a:r>
              <a:rPr lang="th-TH" sz="3200" b="1" dirty="0" smtClean="0">
                <a:solidFill>
                  <a:srgbClr val="0932FD"/>
                </a:solidFill>
                <a:latin typeface="JasmineUPC" pitchFamily="18" charset="-34"/>
                <a:cs typeface="JasmineUPC" pitchFamily="18" charset="-34"/>
              </a:rPr>
              <a:t>    ซึ่งส่วนราชการไม่สามารถจัดรถยนต์ส่วนกลางให้ได้</a:t>
            </a:r>
          </a:p>
        </p:txBody>
      </p:sp>
      <p:sp>
        <p:nvSpPr>
          <p:cNvPr id="10" name="ข้าวหลามตัด 9"/>
          <p:cNvSpPr/>
          <p:nvPr/>
        </p:nvSpPr>
        <p:spPr>
          <a:xfrm>
            <a:off x="142844" y="357166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 smtClean="0"/>
              <a:t>2</a:t>
            </a:r>
            <a:r>
              <a:rPr lang="en-US" sz="1600" b="1" dirty="0" smtClean="0"/>
              <a:t>2</a:t>
            </a:r>
            <a:endParaRPr lang="th-TH" sz="1600" b="1" dirty="0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571472" y="1714488"/>
            <a:ext cx="8286807" cy="92869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</a:t>
            </a:r>
            <a:r>
              <a:rPr lang="th-TH" sz="3200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ค่าตรวจสอบเพื่อการรับรองระบบการทำงานหรือมาตรฐาน</a:t>
            </a:r>
          </a:p>
          <a:p>
            <a:pPr>
              <a:lnSpc>
                <a:spcPct val="90000"/>
              </a:lnSpc>
            </a:pPr>
            <a:r>
              <a:rPr lang="th-TH" sz="3200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     การทำงาน</a:t>
            </a:r>
            <a:endParaRPr lang="th-TH" sz="3200" b="1" dirty="0" smtClean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2" name="ข้าวหลามตัด 11"/>
          <p:cNvSpPr/>
          <p:nvPr/>
        </p:nvSpPr>
        <p:spPr>
          <a:xfrm>
            <a:off x="142844" y="1857364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 smtClean="0"/>
              <a:t>2</a:t>
            </a:r>
            <a:r>
              <a:rPr lang="en-US" sz="1600" b="1" dirty="0" smtClean="0"/>
              <a:t>3</a:t>
            </a:r>
            <a:endParaRPr lang="th-TH" b="1" dirty="0"/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642910" y="2928934"/>
            <a:ext cx="8286807" cy="1571636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ค่าระวางบรรทุกขนส่งพัสดุหรือพัสดุภัณฑ์ของส่วนราชการ</a:t>
            </a:r>
          </a:p>
          <a:p>
            <a:pPr>
              <a:lnSpc>
                <a:spcPct val="90000"/>
              </a:lnSpc>
            </a:pP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ยกเว้น  ค่าระวางบรรทุกขนส่งพัสดุหรือพัสดุภัณฑ์ในการฝึกอบรม การจัดงานและการจัดประชุมระหว่างประเทศ</a:t>
            </a:r>
          </a:p>
        </p:txBody>
      </p:sp>
      <p:sp>
        <p:nvSpPr>
          <p:cNvPr id="17" name="ข้าวหลามตัด 16"/>
          <p:cNvSpPr/>
          <p:nvPr/>
        </p:nvSpPr>
        <p:spPr>
          <a:xfrm>
            <a:off x="142844" y="3071810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 smtClean="0"/>
              <a:t>2</a:t>
            </a:r>
            <a:r>
              <a:rPr lang="en-US" sz="1600" b="1" dirty="0" smtClean="0"/>
              <a:t>4</a:t>
            </a:r>
            <a:endParaRPr lang="th-TH" sz="1600" b="1" dirty="0"/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571472" y="4929198"/>
            <a:ext cx="8429684" cy="1428760"/>
          </a:xfrm>
          <a:prstGeom prst="roundRect">
            <a:avLst/>
          </a:prstGeom>
          <a:solidFill>
            <a:srgbClr val="FF99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spcBef>
                <a:spcPts val="0"/>
              </a:spcBef>
            </a:pPr>
            <a:r>
              <a:rPr lang="th-TH" sz="3200" b="1" dirty="0" smtClean="0">
                <a:solidFill>
                  <a:schemeClr val="tx1"/>
                </a:solidFill>
                <a:latin typeface="Angsana New" pitchFamily="18" charset="-34"/>
                <a:cs typeface="JasmineUPC" pitchFamily="18" charset="-34"/>
              </a:rPr>
              <a:t>    ค่าใช้จ่ายต่างๆ ที่เกิดจากการใช้พัสดุที่ยืมจากหน่วยงานอื่นเพื่อใช้ปฏิบัติราชการกรณีจำเป็นเร่งด่วนเป็นการชั่วคราว</a:t>
            </a:r>
            <a:endParaRPr lang="th-TH" sz="3200" b="1" dirty="0">
              <a:solidFill>
                <a:schemeClr val="tx1"/>
              </a:solidFill>
              <a:latin typeface="Angsana New" pitchFamily="18" charset="-34"/>
              <a:cs typeface="JasmineUPC" pitchFamily="18" charset="-34"/>
            </a:endParaRPr>
          </a:p>
        </p:txBody>
      </p:sp>
      <p:sp>
        <p:nvSpPr>
          <p:cNvPr id="15" name="ข้าวหลามตัด 14"/>
          <p:cNvSpPr/>
          <p:nvPr/>
        </p:nvSpPr>
        <p:spPr>
          <a:xfrm>
            <a:off x="142844" y="5143512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25</a:t>
            </a:r>
            <a:endParaRPr lang="th-TH" sz="1600" b="1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มุมมน 10"/>
          <p:cNvSpPr/>
          <p:nvPr/>
        </p:nvSpPr>
        <p:spPr>
          <a:xfrm>
            <a:off x="571472" y="3071810"/>
            <a:ext cx="8286808" cy="128588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</a:pPr>
            <a:r>
              <a:rPr lang="th-TH" sz="3600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        ค่ารักษาพยาบาลและค่าตรวจสุขภาพสัตว์ สำหรับ</a:t>
            </a:r>
          </a:p>
          <a:p>
            <a:pPr>
              <a:lnSpc>
                <a:spcPct val="90000"/>
              </a:lnSpc>
            </a:pPr>
            <a:r>
              <a:rPr lang="th-TH" sz="3600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   หน่วยงานที่มีภารกิจปกติในการดูแลสัตว์</a:t>
            </a:r>
          </a:p>
        </p:txBody>
      </p:sp>
      <p:sp>
        <p:nvSpPr>
          <p:cNvPr id="12" name="ข้าวหลามตัด 11"/>
          <p:cNvSpPr/>
          <p:nvPr/>
        </p:nvSpPr>
        <p:spPr>
          <a:xfrm>
            <a:off x="142844" y="3286124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 smtClean="0"/>
              <a:t>2</a:t>
            </a:r>
            <a:r>
              <a:rPr lang="en-US" sz="1600" b="1" dirty="0" smtClean="0"/>
              <a:t>7</a:t>
            </a:r>
            <a:endParaRPr lang="th-TH" b="1" dirty="0"/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571472" y="285728"/>
            <a:ext cx="8286808" cy="2428893"/>
          </a:xfrm>
          <a:prstGeom prst="roundRect">
            <a:avLst/>
          </a:prstGeom>
          <a:solidFill>
            <a:srgbClr val="FF99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spcBef>
                <a:spcPts val="0"/>
              </a:spcBef>
            </a:pPr>
            <a:r>
              <a:rPr lang="th-TH" sz="3200" b="1" dirty="0" smtClean="0">
                <a:solidFill>
                  <a:schemeClr val="tx1"/>
                </a:solidFill>
                <a:latin typeface="Angsana New" pitchFamily="18" charset="-34"/>
                <a:cs typeface="JasmineUPC" pitchFamily="18" charset="-34"/>
              </a:rPr>
              <a:t>ค่าตรวจร่างการของบุคลากรเพื่อตรวจหาสา</a:t>
            </a:r>
            <a:r>
              <a:rPr lang="th-TH" sz="3200" b="1" dirty="0" err="1" smtClean="0">
                <a:solidFill>
                  <a:schemeClr val="tx1"/>
                </a:solidFill>
                <a:latin typeface="Angsana New" pitchFamily="18" charset="-34"/>
                <a:cs typeface="JasmineUPC" pitchFamily="18" charset="-34"/>
              </a:rPr>
              <a:t>กัมมันตภาพ</a:t>
            </a:r>
            <a:endParaRPr lang="th-TH" sz="3200" b="1" dirty="0" smtClean="0">
              <a:solidFill>
                <a:schemeClr val="tx1"/>
              </a:solidFill>
              <a:latin typeface="Angsana New" pitchFamily="18" charset="-34"/>
              <a:cs typeface="JasmineUPC" pitchFamily="18" charset="-34"/>
            </a:endParaRPr>
          </a:p>
          <a:p>
            <a:pPr marL="742950" indent="-742950">
              <a:spcBef>
                <a:spcPts val="0"/>
              </a:spcBef>
            </a:pPr>
            <a:r>
              <a:rPr lang="th-TH" sz="3200" b="1" dirty="0" smtClean="0">
                <a:solidFill>
                  <a:schemeClr val="tx1"/>
                </a:solidFill>
                <a:latin typeface="Angsana New" pitchFamily="18" charset="-34"/>
                <a:cs typeface="JasmineUPC" pitchFamily="18" charset="-34"/>
              </a:rPr>
              <a:t>รังสีและเชื้อ</a:t>
            </a:r>
            <a:r>
              <a:rPr lang="th-TH" sz="3200" b="1" dirty="0" err="1" smtClean="0">
                <a:solidFill>
                  <a:schemeClr val="tx1"/>
                </a:solidFill>
                <a:latin typeface="Angsana New" pitchFamily="18" charset="-34"/>
                <a:cs typeface="JasmineUPC" pitchFamily="18" charset="-34"/>
              </a:rPr>
              <a:t>เอช</a:t>
            </a:r>
            <a:r>
              <a:rPr lang="th-TH" sz="3200" b="1" dirty="0" smtClean="0">
                <a:solidFill>
                  <a:schemeClr val="tx1"/>
                </a:solidFill>
                <a:latin typeface="Angsana New" pitchFamily="18" charset="-34"/>
                <a:cs typeface="JasmineUPC" pitchFamily="18" charset="-34"/>
              </a:rPr>
              <a:t>ไอวีจากปฏิบัติงานตามภารกิจปกติ และไม่ถือ</a:t>
            </a:r>
          </a:p>
          <a:p>
            <a:pPr marL="742950" indent="-742950">
              <a:spcBef>
                <a:spcPts val="0"/>
              </a:spcBef>
            </a:pPr>
            <a:r>
              <a:rPr lang="th-TH" sz="3200" b="1" dirty="0" smtClean="0">
                <a:solidFill>
                  <a:schemeClr val="tx1"/>
                </a:solidFill>
                <a:latin typeface="Angsana New" pitchFamily="18" charset="-34"/>
                <a:cs typeface="JasmineUPC" pitchFamily="18" charset="-34"/>
              </a:rPr>
              <a:t>    เป็นสวัสดิการ การรักษาพยาบาลที่ข้าราชการหรือลูกจ้าง</a:t>
            </a:r>
          </a:p>
          <a:p>
            <a:pPr marL="742950" indent="-742950">
              <a:spcBef>
                <a:spcPts val="0"/>
              </a:spcBef>
            </a:pPr>
            <a:r>
              <a:rPr lang="th-TH" sz="3200" b="1" dirty="0" smtClean="0">
                <a:solidFill>
                  <a:schemeClr val="tx1"/>
                </a:solidFill>
                <a:latin typeface="Angsana New" pitchFamily="18" charset="-34"/>
                <a:cs typeface="JasmineUPC" pitchFamily="18" charset="-34"/>
              </a:rPr>
              <a:t> ประจำที่จะใช้สิทธิตามกฎหมายเกี่ยวกับการเบิกจ่ายค่ารักษา</a:t>
            </a:r>
          </a:p>
          <a:p>
            <a:pPr marL="742950" indent="-742950">
              <a:spcBef>
                <a:spcPts val="0"/>
              </a:spcBef>
            </a:pPr>
            <a:r>
              <a:rPr lang="th-TH" sz="3200" b="1" dirty="0" smtClean="0">
                <a:solidFill>
                  <a:schemeClr val="tx1"/>
                </a:solidFill>
                <a:latin typeface="Angsana New" pitchFamily="18" charset="-34"/>
                <a:cs typeface="JasmineUPC" pitchFamily="18" charset="-34"/>
              </a:rPr>
              <a:t> พยาบาล</a:t>
            </a:r>
            <a:endParaRPr lang="th-TH" sz="3200" b="1" dirty="0">
              <a:solidFill>
                <a:schemeClr val="tx1"/>
              </a:solidFill>
              <a:latin typeface="Angsana New" pitchFamily="18" charset="-34"/>
              <a:cs typeface="JasmineUPC" pitchFamily="18" charset="-34"/>
            </a:endParaRPr>
          </a:p>
        </p:txBody>
      </p:sp>
      <p:sp>
        <p:nvSpPr>
          <p:cNvPr id="18" name="ข้าวหลามตัด 17"/>
          <p:cNvSpPr/>
          <p:nvPr/>
        </p:nvSpPr>
        <p:spPr>
          <a:xfrm>
            <a:off x="142844" y="1000108"/>
            <a:ext cx="937293" cy="918489"/>
          </a:xfrm>
          <a:prstGeom prst="diamond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 smtClean="0"/>
              <a:t>2</a:t>
            </a:r>
            <a:r>
              <a:rPr lang="en-US" sz="1600" b="1" dirty="0" smtClean="0"/>
              <a:t>6</a:t>
            </a:r>
            <a:endParaRPr lang="th-TH" b="1" dirty="0"/>
          </a:p>
        </p:txBody>
      </p:sp>
      <p:pic>
        <p:nvPicPr>
          <p:cNvPr id="1026" name="Picture 2" descr="G:\บรรยาย\Clip art\เคลื่อนไหว\J028363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4714884"/>
            <a:ext cx="3143272" cy="19722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รูปภาพ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0"/>
            <a:ext cx="1571625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Back0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928688" y="285750"/>
            <a:ext cx="2357437" cy="1306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036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87FCD65-506A-46FD-8A31-C3ADDA5190AE}" type="slidenum">
              <a:rPr lang="en-US" smtClean="0">
                <a:latin typeface="Arial" pitchFamily="34" charset="0"/>
              </a:rPr>
              <a:pPr/>
              <a:t>117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" name="เฟรม 2"/>
          <p:cNvSpPr/>
          <p:nvPr/>
        </p:nvSpPr>
        <p:spPr>
          <a:xfrm>
            <a:off x="3714750" y="285750"/>
            <a:ext cx="3429000" cy="714375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schemeClr val="tx1"/>
              </a:solidFill>
            </a:endParaRPr>
          </a:p>
        </p:txBody>
      </p:sp>
      <p:sp>
        <p:nvSpPr>
          <p:cNvPr id="44038" name="TextBox 4"/>
          <p:cNvSpPr txBox="1">
            <a:spLocks noChangeArrowheads="1"/>
          </p:cNvSpPr>
          <p:nvPr/>
        </p:nvSpPr>
        <p:spPr bwMode="auto">
          <a:xfrm>
            <a:off x="4000500" y="285750"/>
            <a:ext cx="27749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การจ่ายค่าใช้สอย</a:t>
            </a:r>
          </a:p>
        </p:txBody>
      </p:sp>
      <p:sp>
        <p:nvSpPr>
          <p:cNvPr id="44039" name="TextBox 5"/>
          <p:cNvSpPr txBox="1">
            <a:spLocks noChangeArrowheads="1"/>
          </p:cNvSpPr>
          <p:nvPr/>
        </p:nvSpPr>
        <p:spPr bwMode="auto">
          <a:xfrm rot="-589237">
            <a:off x="1106488" y="569913"/>
            <a:ext cx="18923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FF0000"/>
                </a:solidFill>
                <a:latin typeface="KodchiangUPC" pitchFamily="18" charset="-34"/>
                <a:cs typeface="KodchiangUPC" pitchFamily="18" charset="-34"/>
              </a:rPr>
              <a:t>ห้ามเบิกจ่าย</a:t>
            </a:r>
          </a:p>
        </p:txBody>
      </p:sp>
      <p:pic>
        <p:nvPicPr>
          <p:cNvPr id="44040" name="รูปภาพ 8" descr="BALBLINK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88" y="1500188"/>
            <a:ext cx="357187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1" name="รูปภาพ 10" descr="BALBLINK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313" y="2357438"/>
            <a:ext cx="357187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2" name="TextBox 9"/>
          <p:cNvSpPr txBox="1">
            <a:spLocks noChangeArrowheads="1"/>
          </p:cNvSpPr>
          <p:nvPr/>
        </p:nvSpPr>
        <p:spPr bwMode="auto">
          <a:xfrm>
            <a:off x="1081088" y="1428750"/>
            <a:ext cx="8063426" cy="5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</a:pPr>
            <a:r>
              <a:rPr lang="th-TH" sz="2800" b="1" dirty="0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                                 ค่าจัดทำสมุดบันทึก สมุดฉีก หรือของชำร่วย</a:t>
            </a:r>
          </a:p>
          <a:p>
            <a:r>
              <a:rPr lang="th-TH" sz="2800" b="1" dirty="0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                                 เนื่องในโอกาสต่าง ๆ </a:t>
            </a:r>
          </a:p>
          <a:p>
            <a:r>
              <a:rPr lang="th-TH" sz="2800" b="1" dirty="0">
                <a:latin typeface="JasmineUPC" pitchFamily="18" charset="-34"/>
                <a:cs typeface="JasmineUPC" pitchFamily="18" charset="-34"/>
              </a:rPr>
              <a:t>                          ค่าพิมพ์ ค่าส่ง สำหรับบัตรอวยพรในเทศกาลต่างๆ</a:t>
            </a:r>
          </a:p>
          <a:p>
            <a:r>
              <a:rPr lang="th-TH" sz="2800" b="1" dirty="0">
                <a:latin typeface="JasmineUPC" pitchFamily="18" charset="-34"/>
                <a:cs typeface="JasmineUPC" pitchFamily="18" charset="-34"/>
              </a:rPr>
              <a:t>                         และค่าพิมพ์นามบัตรให้กับบุคลากร</a:t>
            </a:r>
          </a:p>
          <a:p>
            <a:pPr>
              <a:spcBef>
                <a:spcPts val="600"/>
              </a:spcBef>
            </a:pPr>
            <a:r>
              <a:rPr lang="th-TH" sz="2800" b="1" dirty="0">
                <a:solidFill>
                  <a:srgbClr val="0033CC"/>
                </a:solidFill>
                <a:latin typeface="JasmineUPC" pitchFamily="18" charset="-34"/>
                <a:cs typeface="JasmineUPC" pitchFamily="18" charset="-34"/>
              </a:rPr>
              <a:t>                ค่าพวงมาลัย ดอกไม้ ของขวัญ ของเยี่ยม มอบให้กับ</a:t>
            </a:r>
          </a:p>
          <a:p>
            <a:r>
              <a:rPr lang="th-TH" sz="2800" b="1" dirty="0">
                <a:solidFill>
                  <a:srgbClr val="0033CC"/>
                </a:solidFill>
                <a:latin typeface="JasmineUPC" pitchFamily="18" charset="-34"/>
                <a:cs typeface="JasmineUPC" pitchFamily="18" charset="-34"/>
              </a:rPr>
              <a:t>                ส่วนราชการ หน่วยงานเอกชน บุคคล เนื่องในโอกาสต่างๆ</a:t>
            </a:r>
          </a:p>
          <a:p>
            <a:pPr>
              <a:spcBef>
                <a:spcPts val="600"/>
              </a:spcBef>
            </a:pPr>
            <a:r>
              <a:rPr lang="th-TH" sz="2800" b="1" dirty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          ค่าทิป</a:t>
            </a:r>
          </a:p>
          <a:p>
            <a:pPr>
              <a:spcBef>
                <a:spcPts val="600"/>
              </a:spcBef>
            </a:pPr>
            <a:r>
              <a:rPr lang="th-TH" sz="2800" b="1" dirty="0">
                <a:solidFill>
                  <a:srgbClr val="009900"/>
                </a:solidFill>
                <a:latin typeface="JasmineUPC" pitchFamily="18" charset="-34"/>
                <a:cs typeface="JasmineUPC" pitchFamily="18" charset="-34"/>
              </a:rPr>
              <a:t>     เงินหรือสิ่งของบริจาค</a:t>
            </a:r>
          </a:p>
          <a:p>
            <a:pPr>
              <a:spcBef>
                <a:spcPts val="600"/>
              </a:spcBef>
            </a:pPr>
            <a:r>
              <a:rPr lang="th-TH" sz="2800" b="1" dirty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ค่าใช้จ่ายในการจัดสวัสดิการ หรือการจัดกิจกรรม</a:t>
            </a:r>
          </a:p>
          <a:p>
            <a:r>
              <a:rPr lang="th-TH" sz="2800" b="1" dirty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นันทนาการภายในส่วนราชการ</a:t>
            </a:r>
          </a:p>
          <a:p>
            <a:endParaRPr lang="th-TH" sz="2800" b="1" dirty="0">
              <a:latin typeface="JasmineUPC" pitchFamily="18" charset="-34"/>
              <a:cs typeface="JasmineUPC" pitchFamily="18" charset="-34"/>
            </a:endParaRPr>
          </a:p>
          <a:p>
            <a:pPr>
              <a:spcBef>
                <a:spcPts val="600"/>
              </a:spcBef>
            </a:pPr>
            <a:endParaRPr lang="th-TH" sz="2800" b="1" dirty="0"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44043" name="รูปภาพ 12" descr="BALBLINK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3286125"/>
            <a:ext cx="357188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4" name="รูปภาพ 13" descr="BALBLINK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313" y="4143375"/>
            <a:ext cx="357187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5" name="รูปภาพ 14" descr="BALBLINK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25" y="4643438"/>
            <a:ext cx="357188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6" name="รูปภาพ 15" descr="BALBLINK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" y="5214938"/>
            <a:ext cx="357187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7" name="Picture 2" descr="I:\Clip art\เคลื่อนไหว\g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25" y="5000625"/>
            <a:ext cx="164306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สี่เหลี่ยมผืนผ้า 12"/>
          <p:cNvSpPr/>
          <p:nvPr/>
        </p:nvSpPr>
        <p:spPr>
          <a:xfrm>
            <a:off x="214282" y="3143248"/>
            <a:ext cx="8715436" cy="57150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เฟรม 2"/>
          <p:cNvSpPr/>
          <p:nvPr/>
        </p:nvSpPr>
        <p:spPr>
          <a:xfrm>
            <a:off x="2500298" y="71415"/>
            <a:ext cx="4143391" cy="714375"/>
          </a:xfrm>
          <a:prstGeom prst="frame">
            <a:avLst/>
          </a:prstGeom>
          <a:solidFill>
            <a:srgbClr val="FF0000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28937" y="0"/>
            <a:ext cx="319350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8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การจ่ายค่าวัสดุ</a:t>
            </a:r>
          </a:p>
        </p:txBody>
      </p:sp>
      <p:sp>
        <p:nvSpPr>
          <p:cNvPr id="7" name="คำบรรยายภาพแบบลูกศรลง 6"/>
          <p:cNvSpPr/>
          <p:nvPr/>
        </p:nvSpPr>
        <p:spPr>
          <a:xfrm>
            <a:off x="285720" y="1500174"/>
            <a:ext cx="8643998" cy="1500198"/>
          </a:xfrm>
          <a:prstGeom prst="downArrowCallout">
            <a:avLst>
              <a:gd name="adj1" fmla="val 25000"/>
              <a:gd name="adj2" fmla="val 24316"/>
              <a:gd name="adj3" fmla="val 25000"/>
              <a:gd name="adj4" fmla="val 64977"/>
            </a:avLst>
          </a:prstGeom>
          <a:solidFill>
            <a:srgbClr val="00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1785926"/>
            <a:ext cx="8215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"/>
              </a:lnSpc>
            </a:pPr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ให้</a:t>
            </a:r>
            <a:r>
              <a:rPr lang="en-US" sz="3600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3600" b="1" dirty="0" err="1" smtClean="0">
                <a:latin typeface="JasmineUPC" pitchFamily="18" charset="-34"/>
                <a:cs typeface="JasmineUPC" pitchFamily="18" charset="-34"/>
              </a:rPr>
              <a:t>หส</a:t>
            </a:r>
            <a:r>
              <a:rPr lang="en-US" sz="3600" b="1" dirty="0" smtClean="0">
                <a:latin typeface="JasmineUPC" pitchFamily="18" charset="-34"/>
                <a:cs typeface="JasmineUPC" pitchFamily="18" charset="-34"/>
              </a:rPr>
              <a:t>. </a:t>
            </a:r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เบิกจ่ายเท่าที่  </a:t>
            </a:r>
            <a:r>
              <a:rPr lang="th-TH" sz="36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จ่ายจริง </a:t>
            </a:r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ตามความ </a:t>
            </a:r>
            <a:r>
              <a:rPr lang="th-TH" sz="36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จำเป็น </a:t>
            </a:r>
          </a:p>
          <a:p>
            <a:pPr>
              <a:lnSpc>
                <a:spcPts val="4500"/>
              </a:lnSpc>
            </a:pPr>
            <a:r>
              <a:rPr lang="th-TH" sz="36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เหมาะสม ประหยัด </a:t>
            </a:r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และเพื่อ </a:t>
            </a:r>
            <a:r>
              <a:rPr lang="th-TH" sz="36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ประโยชน์ </a:t>
            </a:r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ของทางราชการ</a:t>
            </a:r>
            <a:endParaRPr lang="th-TH" sz="3600" b="1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3143248"/>
            <a:ext cx="8775159" cy="523220"/>
          </a:xfrm>
          <a:prstGeom prst="rect">
            <a:avLst/>
          </a:prstGeom>
          <a:solidFill>
            <a:srgbClr val="FFFF00"/>
          </a:solidFill>
          <a:ln w="38100">
            <a:solidFill>
              <a:srgbClr val="0000FF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เว้นแต่ </a:t>
            </a:r>
            <a:r>
              <a:rPr lang="th-TH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รายการต่อไปนี้ 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ให้เบิกจ่ายตามหลักเกณฑ์ที่ </a:t>
            </a:r>
            <a:r>
              <a:rPr lang="th-TH" b="1" dirty="0" err="1" smtClean="0">
                <a:latin typeface="JasmineUPC" pitchFamily="18" charset="-34"/>
                <a:cs typeface="JasmineUPC" pitchFamily="18" charset="-34"/>
              </a:rPr>
              <a:t>กค.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กำหนด หรือได้อนุมัติ</a:t>
            </a:r>
            <a:endParaRPr lang="th-TH" b="1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214282" y="3714752"/>
            <a:ext cx="3000396" cy="25003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i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en-US" sz="3200" b="1" i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3200" b="1" i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 ค่าเครื่องแบบ </a:t>
            </a:r>
          </a:p>
          <a:p>
            <a:r>
              <a:rPr lang="th-TH" sz="3200" b="1" i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เครื่องแต่งกายที่จัดให้เจ้าหน้าที่ไว้ใช้ในการปฏิบัติงานตามหน้าที่</a:t>
            </a:r>
            <a:endParaRPr lang="th-TH" sz="3200" b="1" i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3214678" y="3714752"/>
            <a:ext cx="2857520" cy="2500330"/>
          </a:xfrm>
          <a:prstGeom prst="rect">
            <a:avLst/>
          </a:prstGeom>
          <a:solidFill>
            <a:srgbClr val="FFC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th-TH" sz="3200" b="1" i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     </a:t>
            </a:r>
            <a:r>
              <a:rPr lang="th-TH" sz="3200" b="1" i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ค่าเครื่องแบบยาม  รักษาการณ์</a:t>
            </a:r>
            <a:endParaRPr lang="th-TH" sz="3200" b="1" i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6072198" y="3714752"/>
            <a:ext cx="2928958" cy="250033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th-TH" sz="3200" b="1" i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      </a:t>
            </a:r>
            <a:r>
              <a:rPr lang="th-TH" sz="3200" b="1" i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ค่าวัสดุที่ใช้เพื่ออำนวยความสะดวกแก่ผู้ปฏิบัติงาน</a:t>
            </a:r>
            <a:endParaRPr lang="th-TH" sz="3200" b="1" i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16" name="รูปภาพ 6" descr="BALBLINK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4643446"/>
            <a:ext cx="285752" cy="23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รูปภาพ 6" descr="BALBLINK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857628"/>
            <a:ext cx="285752" cy="23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รูปภาพ 6" descr="BALBLINK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357694"/>
            <a:ext cx="285752" cy="23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DBF114-C02A-488A-9C40-3DCAD06D96C1}" type="slidenum">
              <a:rPr lang="en-US" smtClean="0"/>
              <a:pPr>
                <a:defRPr/>
              </a:pPr>
              <a:t>119</a:t>
            </a:fld>
            <a:endParaRPr lang="en-US"/>
          </a:p>
        </p:txBody>
      </p:sp>
      <p:sp>
        <p:nvSpPr>
          <p:cNvPr id="5" name="คำบรรยายภาพแบบลูกศรลง 4"/>
          <p:cNvSpPr/>
          <p:nvPr/>
        </p:nvSpPr>
        <p:spPr>
          <a:xfrm>
            <a:off x="357158" y="357166"/>
            <a:ext cx="8355739" cy="1571636"/>
          </a:xfrm>
          <a:prstGeom prst="downArrowCallout">
            <a:avLst>
              <a:gd name="adj1" fmla="val 23333"/>
              <a:gd name="adj2" fmla="val 23334"/>
              <a:gd name="adj3" fmla="val 31184"/>
              <a:gd name="adj4" fmla="val 64169"/>
            </a:avLst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285728"/>
            <a:ext cx="8072494" cy="1095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ค่าวัสดุ  </a:t>
            </a:r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ให้เป็นไปตามหลักการจำแนกประเภทรายจ่าย</a:t>
            </a:r>
          </a:p>
          <a:p>
            <a:pPr>
              <a:lnSpc>
                <a:spcPts val="3300"/>
              </a:lnSpc>
            </a:pPr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ตามงบประมาณ   </a:t>
            </a:r>
            <a:r>
              <a:rPr lang="th-TH" sz="36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ของสำนักงบประมาณ</a:t>
            </a:r>
          </a:p>
        </p:txBody>
      </p:sp>
      <p:pic>
        <p:nvPicPr>
          <p:cNvPr id="17" name="รูปภาพ 6" descr="BALBLINK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428868"/>
            <a:ext cx="285752" cy="23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รูปภาพ 6" descr="BALBLINK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500438"/>
            <a:ext cx="285752" cy="23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500034" y="2000240"/>
            <a:ext cx="8164415" cy="1077218"/>
          </a:xfrm>
          <a:prstGeom prst="rect">
            <a:avLst/>
          </a:prstGeom>
          <a:noFill/>
          <a:ln w="28575">
            <a:solidFill>
              <a:srgbClr val="0000FF"/>
            </a:solidFill>
            <a:prstDash val="sysDash"/>
          </a:ln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สิ่งของใช้แล้วย่อมสิ้นเปลืองหมดไปแปรสภาพหรือคงทนถาวร </a:t>
            </a:r>
          </a:p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ราคาไม่เกิน </a:t>
            </a:r>
            <a:r>
              <a:rPr lang="en-US" sz="3200" b="1" dirty="0" smtClean="0">
                <a:latin typeface="JasmineUPC" pitchFamily="18" charset="-34"/>
                <a:cs typeface="JasmineUPC" pitchFamily="18" charset="-34"/>
              </a:rPr>
              <a:t>5,000 </a:t>
            </a: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บาท  </a:t>
            </a:r>
            <a:r>
              <a:rPr lang="th-TH" sz="32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(เป็นวัสดุ)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034" y="3286124"/>
            <a:ext cx="8143932" cy="584775"/>
          </a:xfrm>
          <a:prstGeom prst="rect">
            <a:avLst/>
          </a:prstGeom>
          <a:noFill/>
          <a:ln w="28575">
            <a:solidFill>
              <a:srgbClr val="0000FF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โปรแกรมคอมพิวเตอร์ราคาไม่เกิน   </a:t>
            </a:r>
            <a:r>
              <a:rPr lang="en-US" sz="3200" b="1" dirty="0" smtClean="0">
                <a:latin typeface="JasmineUPC" pitchFamily="18" charset="-34"/>
                <a:cs typeface="JasmineUPC" pitchFamily="18" charset="-34"/>
              </a:rPr>
              <a:t>20,000 </a:t>
            </a: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บาท  </a:t>
            </a:r>
            <a:r>
              <a:rPr lang="th-TH" sz="32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(เป็นวัสดุ)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0034" y="4071942"/>
            <a:ext cx="8143932" cy="2554545"/>
          </a:xfrm>
          <a:prstGeom prst="rect">
            <a:avLst/>
          </a:prstGeom>
          <a:noFill/>
          <a:ln w="28575">
            <a:solidFill>
              <a:srgbClr val="0000FF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กรณี</a:t>
            </a:r>
            <a:r>
              <a:rPr lang="th-TH" sz="32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 ซ่อมแซม ประกอบ ดัดแปลง ต่อเติม หรือปรับปรุง</a:t>
            </a:r>
          </a:p>
          <a:p>
            <a:pPr>
              <a:buFontTx/>
              <a:buChar char="-"/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ครุภัณฑ์ ไม่เกิน </a:t>
            </a:r>
            <a:r>
              <a:rPr lang="en-US" sz="3200" b="1" dirty="0" smtClean="0">
                <a:latin typeface="JasmineUPC" pitchFamily="18" charset="-34"/>
                <a:cs typeface="JasmineUPC" pitchFamily="18" charset="-34"/>
              </a:rPr>
              <a:t>5,000 </a:t>
            </a: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บาท</a:t>
            </a:r>
          </a:p>
          <a:p>
            <a:pPr>
              <a:buFontTx/>
              <a:buChar char="-"/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ที่ดินสิ่งก่อสร้างไม่เกิน </a:t>
            </a:r>
            <a:r>
              <a:rPr lang="en-US" sz="3200" b="1" dirty="0" smtClean="0">
                <a:latin typeface="JasmineUPC" pitchFamily="18" charset="-34"/>
                <a:cs typeface="JasmineUPC" pitchFamily="18" charset="-34"/>
              </a:rPr>
              <a:t>50,000 </a:t>
            </a: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บาท</a:t>
            </a:r>
          </a:p>
          <a:p>
            <a:pPr>
              <a:buFontTx/>
              <a:buChar char="-"/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คอมพิวเตอร์ ไม่เกิน </a:t>
            </a:r>
            <a:r>
              <a:rPr lang="en-US" sz="3200" b="1" dirty="0" smtClean="0">
                <a:latin typeface="JasmineUPC" pitchFamily="18" charset="-34"/>
                <a:cs typeface="JasmineUPC" pitchFamily="18" charset="-34"/>
              </a:rPr>
              <a:t>5,000 </a:t>
            </a: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บาท</a:t>
            </a:r>
          </a:p>
          <a:p>
            <a:pPr>
              <a:buFontTx/>
              <a:buChar char="-"/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ซ่อมแซมบำรุงรักษาทรัพย์สิน </a:t>
            </a:r>
            <a:r>
              <a:rPr lang="th-TH" sz="32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(ซื้อวัสดุมาซ่อมเอง)</a:t>
            </a:r>
          </a:p>
        </p:txBody>
      </p:sp>
      <p:pic>
        <p:nvPicPr>
          <p:cNvPr id="22" name="รูปภาพ 6" descr="BALBLINK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000636"/>
            <a:ext cx="285752" cy="23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วงเล็บปีกกาขวา 25"/>
          <p:cNvSpPr/>
          <p:nvPr/>
        </p:nvSpPr>
        <p:spPr>
          <a:xfrm>
            <a:off x="5857884" y="4572008"/>
            <a:ext cx="285752" cy="1500198"/>
          </a:xfrm>
          <a:prstGeom prst="rightBrac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TextBox 26"/>
          <p:cNvSpPr txBox="1"/>
          <p:nvPr/>
        </p:nvSpPr>
        <p:spPr>
          <a:xfrm>
            <a:off x="6215074" y="5000636"/>
            <a:ext cx="13901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เป็นวัสดุ</a:t>
            </a:r>
            <a:endParaRPr lang="th-TH" sz="3600" b="1" dirty="0">
              <a:solidFill>
                <a:srgbClr val="C00000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2000232" y="500042"/>
            <a:ext cx="4790094" cy="830997"/>
          </a:xfrm>
          <a:prstGeom prst="rect">
            <a:avLst/>
          </a:prstGeom>
          <a:solidFill>
            <a:srgbClr val="FF7C8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4800" b="1" dirty="0" smtClean="0">
                <a:solidFill>
                  <a:schemeClr val="accent2"/>
                </a:solidFill>
                <a:latin typeface="Angsana New" pitchFamily="18" charset="-34"/>
                <a:cs typeface="JasmineUPC" pitchFamily="18" charset="-34"/>
              </a:rPr>
              <a:t>ประเภทของเงินราชการ</a:t>
            </a:r>
            <a:endParaRPr lang="th-TH" sz="4800" b="1" dirty="0">
              <a:solidFill>
                <a:schemeClr val="accent2"/>
              </a:solidFill>
              <a:latin typeface="Angsana New" pitchFamily="18" charset="-34"/>
              <a:cs typeface="JasmineUPC" pitchFamily="18" charset="-34"/>
            </a:endParaRPr>
          </a:p>
        </p:txBody>
      </p:sp>
      <p:pic>
        <p:nvPicPr>
          <p:cNvPr id="32774" name="Picture 4" descr="Bordr68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428736"/>
            <a:ext cx="6248400" cy="4095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5" descr="Educa0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2667000"/>
            <a:ext cx="2271713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6" name="Text Box 6"/>
          <p:cNvSpPr txBox="1">
            <a:spLocks noChangeArrowheads="1"/>
          </p:cNvSpPr>
          <p:nvPr/>
        </p:nvSpPr>
        <p:spPr bwMode="auto">
          <a:xfrm>
            <a:off x="2266951" y="2089136"/>
            <a:ext cx="4196983" cy="27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130000"/>
              </a:lnSpc>
              <a:buFontTx/>
              <a:buChar char="•"/>
            </a:pPr>
            <a:r>
              <a:rPr lang="th-TH" sz="4400" b="1" dirty="0">
                <a:latin typeface="Arial Black" pitchFamily="34" charset="0"/>
                <a:cs typeface="JasmineUPC" pitchFamily="18" charset="-34"/>
              </a:rPr>
              <a:t>เงินงบประมาณ</a:t>
            </a:r>
          </a:p>
          <a:p>
            <a:pPr marL="457200" indent="-457200">
              <a:lnSpc>
                <a:spcPct val="130000"/>
              </a:lnSpc>
              <a:buFontTx/>
              <a:buChar char="•"/>
            </a:pPr>
            <a:r>
              <a:rPr lang="th-TH" sz="4400" b="1" dirty="0">
                <a:latin typeface="Arial Black" pitchFamily="34" charset="0"/>
                <a:cs typeface="JasmineUPC" pitchFamily="18" charset="-34"/>
              </a:rPr>
              <a:t>เงินนอกงบประมาณ</a:t>
            </a:r>
          </a:p>
          <a:p>
            <a:pPr marL="457200" indent="-457200">
              <a:lnSpc>
                <a:spcPct val="130000"/>
              </a:lnSpc>
              <a:buFontTx/>
              <a:buChar char="•"/>
            </a:pPr>
            <a:r>
              <a:rPr lang="th-TH" sz="4400" b="1" dirty="0" smtClean="0">
                <a:latin typeface="Arial Black" pitchFamily="34" charset="0"/>
                <a:cs typeface="JasmineUPC" pitchFamily="18" charset="-34"/>
              </a:rPr>
              <a:t>เงินรายได้แผ่นดิน</a:t>
            </a:r>
          </a:p>
        </p:txBody>
      </p:sp>
      <p:pic>
        <p:nvPicPr>
          <p:cNvPr id="7" name="Picture 41" descr="law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212976"/>
            <a:ext cx="2324100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สี่เหลี่ยมผืนผ้า 7"/>
          <p:cNvSpPr/>
          <p:nvPr/>
        </p:nvSpPr>
        <p:spPr>
          <a:xfrm>
            <a:off x="2428860" y="5072074"/>
            <a:ext cx="351891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Tx/>
              <a:buChar char="•"/>
            </a:pPr>
            <a:r>
              <a:rPr lang="th-TH" sz="4400" b="1" dirty="0" smtClean="0">
                <a:solidFill>
                  <a:srgbClr val="0000FF"/>
                </a:solidFill>
                <a:latin typeface="Arial Black" pitchFamily="34" charset="0"/>
                <a:cs typeface="JasmineUPC" pitchFamily="18" charset="-34"/>
              </a:rPr>
              <a:t>เงินนอกราชการ</a:t>
            </a:r>
          </a:p>
          <a:p>
            <a:pPr marL="457200" indent="-457200">
              <a:buFontTx/>
              <a:buChar char="•"/>
            </a:pPr>
            <a:r>
              <a:rPr lang="th-TH" sz="4400" b="1" dirty="0" smtClean="0">
                <a:solidFill>
                  <a:srgbClr val="FF0000"/>
                </a:solidFill>
                <a:latin typeface="Arial Black" pitchFamily="34" charset="0"/>
                <a:cs typeface="JasmineUPC" pitchFamily="18" charset="-34"/>
              </a:rPr>
              <a:t>เงินนอกระบบ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02BD2FA-60BC-49B2-A27D-8C897F3BC8B9}" type="slidenum">
              <a:rPr lang="en-US" smtClean="0">
                <a:latin typeface="Arial" pitchFamily="34" charset="0"/>
              </a:rPr>
              <a:pPr/>
              <a:t>120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" name="เฟรม 2"/>
          <p:cNvSpPr/>
          <p:nvPr/>
        </p:nvSpPr>
        <p:spPr>
          <a:xfrm>
            <a:off x="2500313" y="214313"/>
            <a:ext cx="4214812" cy="714375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schemeClr val="tx1"/>
              </a:solidFill>
            </a:endParaRPr>
          </a:p>
        </p:txBody>
      </p:sp>
      <p:sp>
        <p:nvSpPr>
          <p:cNvPr id="53252" name="TextBox 3"/>
          <p:cNvSpPr txBox="1">
            <a:spLocks noChangeArrowheads="1"/>
          </p:cNvSpPr>
          <p:nvPr/>
        </p:nvSpPr>
        <p:spPr bwMode="auto">
          <a:xfrm>
            <a:off x="2643188" y="214313"/>
            <a:ext cx="39893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600" b="1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การจ่ายค่าสาธารณูปโภค</a:t>
            </a:r>
          </a:p>
        </p:txBody>
      </p:sp>
      <p:sp>
        <p:nvSpPr>
          <p:cNvPr id="53253" name="TextBox 4"/>
          <p:cNvSpPr txBox="1">
            <a:spLocks noChangeArrowheads="1"/>
          </p:cNvSpPr>
          <p:nvPr/>
        </p:nvSpPr>
        <p:spPr bwMode="auto">
          <a:xfrm>
            <a:off x="571500" y="1071563"/>
            <a:ext cx="812273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>
              <a:buFont typeface="Franklin Gothic Medium" pitchFamily="34" charset="0"/>
              <a:buAutoNum type="arabicPeriod"/>
            </a:pPr>
            <a:r>
              <a:rPr lang="th-TH" sz="2800" b="1" dirty="0">
                <a:solidFill>
                  <a:srgbClr val="0033CC"/>
                </a:solidFill>
                <a:latin typeface="Brush Script MT" pitchFamily="66" charset="0"/>
                <a:cs typeface="JasmineUPC" pitchFamily="18" charset="-34"/>
              </a:rPr>
              <a:t>ค่าไฟฟ้า ค่าน้ำ ค่าโทรศัพท์ ของส่วนราชการและบ้านพัก</a:t>
            </a:r>
          </a:p>
          <a:p>
            <a:pPr marL="514350" indent="-514350"/>
            <a:r>
              <a:rPr lang="th-TH" sz="2800" b="1" dirty="0">
                <a:solidFill>
                  <a:srgbClr val="0033CC"/>
                </a:solidFill>
                <a:latin typeface="Brush Script MT" pitchFamily="66" charset="0"/>
                <a:cs typeface="JasmineUPC" pitchFamily="18" charset="-34"/>
              </a:rPr>
              <a:t>      ที่ไม่มีผู้พักอาศัยให้จ่ายเท่าที่จ่ายจริง กรณีมีผู้พักอาศัยก็ให้จ่าย</a:t>
            </a:r>
          </a:p>
          <a:p>
            <a:pPr marL="514350" indent="-514350"/>
            <a:r>
              <a:rPr lang="th-TH" sz="2800" b="1" dirty="0">
                <a:solidFill>
                  <a:srgbClr val="0033CC"/>
                </a:solidFill>
                <a:latin typeface="Brush Script MT" pitchFamily="66" charset="0"/>
                <a:cs typeface="JasmineUPC" pitchFamily="18" charset="-34"/>
              </a:rPr>
              <a:t>      ตามมติครม. หรือตามหลักเกณฑ์ที่กระทรวงการคลังกำหนด</a:t>
            </a:r>
          </a:p>
          <a:p>
            <a:pPr marL="514350" indent="-514350">
              <a:buFontTx/>
              <a:buAutoNum type="arabicPeriod" startAt="2"/>
            </a:pPr>
            <a:r>
              <a:rPr lang="th-TH" sz="2800" b="1" dirty="0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ค่าบริการไปรษณีย์ ค่าฝากส่งไปรษณีย์ ค่าบริการไปรษณีย์ตอบรับ</a:t>
            </a:r>
          </a:p>
          <a:p>
            <a:pPr marL="514350" indent="-514350"/>
            <a:r>
              <a:rPr lang="th-TH" sz="2800" b="1" dirty="0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       ค่าดวงตราไปรษณีย์หรือค่าเช่าตู้ไปรษณีย์</a:t>
            </a:r>
          </a:p>
          <a:p>
            <a:pPr marL="514350" indent="-514350">
              <a:buFontTx/>
              <a:buAutoNum type="arabicPeriod" startAt="3"/>
            </a:pPr>
            <a:r>
              <a:rPr lang="th-TH" sz="2800" b="1" dirty="0">
                <a:solidFill>
                  <a:srgbClr val="7030A0"/>
                </a:solidFill>
                <a:latin typeface="Brush Script MT" pitchFamily="66" charset="0"/>
                <a:cs typeface="JasmineUPC" pitchFamily="18" charset="-34"/>
              </a:rPr>
              <a:t>ค่าบริการสื่อสารและโทรคมนาคม เช่น ค่าใช้จ่ายเกี่ยวกับการใช้</a:t>
            </a:r>
          </a:p>
          <a:p>
            <a:pPr marL="514350" indent="-514350"/>
            <a:r>
              <a:rPr lang="th-TH" sz="2800" b="1" dirty="0">
                <a:solidFill>
                  <a:srgbClr val="7030A0"/>
                </a:solidFill>
                <a:latin typeface="Brush Script MT" pitchFamily="66" charset="0"/>
                <a:cs typeface="JasmineUPC" pitchFamily="18" charset="-34"/>
              </a:rPr>
              <a:t>      ระบบและค่าใช้จ่ายบริการอินเทอร์เน็ต ค่าเคเบิ้ลทีวี ค่าเช่าช่อง</a:t>
            </a:r>
          </a:p>
          <a:p>
            <a:pPr marL="514350" indent="-514350"/>
            <a:r>
              <a:rPr lang="th-TH" sz="2800" b="1" dirty="0">
                <a:solidFill>
                  <a:srgbClr val="7030A0"/>
                </a:solidFill>
                <a:latin typeface="Brush Script MT" pitchFamily="66" charset="0"/>
                <a:cs typeface="JasmineUPC" pitchFamily="18" charset="-34"/>
              </a:rPr>
              <a:t>      สัญญาณดาวเทียม ค่าสื่อสารผ่านดาวเทียม ค่าวิทยุสื่อสาร </a:t>
            </a:r>
          </a:p>
          <a:p>
            <a:pPr marL="514350" indent="-514350"/>
            <a:r>
              <a:rPr lang="th-TH" sz="2800" b="1" dirty="0">
                <a:solidFill>
                  <a:srgbClr val="7030A0"/>
                </a:solidFill>
                <a:latin typeface="Brush Script MT" pitchFamily="66" charset="0"/>
                <a:cs typeface="JasmineUPC" pitchFamily="18" charset="-34"/>
              </a:rPr>
              <a:t>      วิทยุติดตามตัว </a:t>
            </a:r>
          </a:p>
          <a:p>
            <a:pPr marL="514350" indent="-514350">
              <a:buFontTx/>
              <a:buAutoNum type="arabicPeriod" startAt="4"/>
            </a:pPr>
            <a:r>
              <a:rPr lang="th-TH" sz="2800" b="1" dirty="0">
                <a:solidFill>
                  <a:srgbClr val="0033CC"/>
                </a:solidFill>
                <a:latin typeface="Brush Script MT" pitchFamily="66" charset="0"/>
                <a:cs typeface="JasmineUPC" pitchFamily="18" charset="-34"/>
              </a:rPr>
              <a:t>ค่าเช่าพื้นที่เว็บไซต์ และค่าธรรมที่เกี่ยวข้อง</a:t>
            </a:r>
          </a:p>
          <a:p>
            <a:pPr marL="514350" indent="-514350">
              <a:buFontTx/>
              <a:buAutoNum type="arabicPeriod" startAt="4"/>
            </a:pPr>
            <a:r>
              <a:rPr lang="th-TH" sz="2800" b="1" dirty="0">
                <a:solidFill>
                  <a:srgbClr val="009900"/>
                </a:solidFill>
                <a:latin typeface="Brush Script MT" pitchFamily="66" charset="0"/>
                <a:cs typeface="JasmineUPC" pitchFamily="18" charset="-34"/>
              </a:rPr>
              <a:t>ค่าธรรมเนียมธนาคารเกี่ยวกับการทำธุรกรรมทางการเงินที่มิ</a:t>
            </a:r>
          </a:p>
          <a:p>
            <a:pPr marL="514350" indent="-514350"/>
            <a:r>
              <a:rPr lang="th-TH" sz="2800" b="1" dirty="0">
                <a:solidFill>
                  <a:srgbClr val="009900"/>
                </a:solidFill>
                <a:latin typeface="Brush Script MT" pitchFamily="66" charset="0"/>
                <a:cs typeface="JasmineUPC" pitchFamily="18" charset="-34"/>
              </a:rPr>
              <a:t>      ใช่เป็นการร้องขอของผู้มีสิทธิรับเงิน ข้อ 18(5)</a:t>
            </a:r>
          </a:p>
          <a:p>
            <a:pPr marL="514350" indent="-514350"/>
            <a:r>
              <a:rPr lang="th-TH" sz="2800" b="1" dirty="0">
                <a:solidFill>
                  <a:srgbClr val="0033CC"/>
                </a:solidFill>
                <a:latin typeface="Brush Script MT" pitchFamily="66" charset="0"/>
                <a:cs typeface="JasmineUPC" pitchFamily="18" charset="-34"/>
              </a:rPr>
              <a:t>     </a:t>
            </a:r>
            <a:r>
              <a:rPr lang="th-TH" sz="2800" b="1" dirty="0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(เป็น</a:t>
            </a:r>
            <a:r>
              <a:rPr lang="th-TH" sz="2800" b="1" dirty="0" err="1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คชจ.</a:t>
            </a:r>
            <a:r>
              <a:rPr lang="th-TH" sz="2800" b="1" dirty="0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ที่ต้องจ่ายค่าธรรมเนียมรายเดือน</a:t>
            </a:r>
            <a:r>
              <a:rPr lang="th-TH" sz="2800" b="1" dirty="0" err="1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ที่ธ.</a:t>
            </a:r>
            <a:r>
              <a:rPr lang="th-TH" sz="2800" b="1" dirty="0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เรียกเก็บ)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02BD2FA-60BC-49B2-A27D-8C897F3BC8B9}" type="slidenum">
              <a:rPr lang="en-US" smtClean="0">
                <a:latin typeface="Arial" pitchFamily="34" charset="0"/>
              </a:rPr>
              <a:pPr/>
              <a:t>121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" name="เฟรม 2"/>
          <p:cNvSpPr/>
          <p:nvPr/>
        </p:nvSpPr>
        <p:spPr>
          <a:xfrm>
            <a:off x="714348" y="214290"/>
            <a:ext cx="7715304" cy="1285884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800" b="1" dirty="0" smtClean="0">
                <a:solidFill>
                  <a:schemeClr val="tx1"/>
                </a:solidFill>
                <a:latin typeface="JasmineUPC" pitchFamily="18" charset="-34"/>
                <a:cs typeface="JasmineUPC" pitchFamily="18" charset="-34"/>
              </a:rPr>
              <a:t>มติคณะรัฐมนตรี การติดตั้งและการใช้โทรศัพท์ของทางราชการ</a:t>
            </a:r>
          </a:p>
          <a:p>
            <a:pPr algn="ctr">
              <a:defRPr/>
            </a:pPr>
            <a:r>
              <a:rPr lang="th-TH" sz="2800" b="1" dirty="0" smtClean="0">
                <a:solidFill>
                  <a:schemeClr val="tx1"/>
                </a:solidFill>
                <a:latin typeface="JasmineUPC" pitchFamily="18" charset="-34"/>
                <a:cs typeface="JasmineUPC" pitchFamily="18" charset="-34"/>
              </a:rPr>
              <a:t>วันที่ 24 สิงหาคม 53 และ 4 มีนาคม 54</a:t>
            </a:r>
            <a:endParaRPr lang="th-TH" sz="2800" b="1" dirty="0">
              <a:solidFill>
                <a:schemeClr val="tx1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53253" name="TextBox 4"/>
          <p:cNvSpPr txBox="1">
            <a:spLocks noChangeArrowheads="1"/>
          </p:cNvSpPr>
          <p:nvPr/>
        </p:nvSpPr>
        <p:spPr bwMode="auto">
          <a:xfrm>
            <a:off x="571472" y="2143116"/>
            <a:ext cx="3449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/>
            <a:r>
              <a:rPr lang="th-TH" b="1" dirty="0" smtClean="0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  </a:t>
            </a:r>
            <a:endParaRPr lang="th-TH" b="1" dirty="0">
              <a:solidFill>
                <a:srgbClr val="FF0000"/>
              </a:solidFill>
              <a:latin typeface="Brush Script MT" pitchFamily="66" charset="0"/>
              <a:cs typeface="JasmineUPC" pitchFamily="18" charset="-34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285720" y="1928802"/>
            <a:ext cx="8572560" cy="785818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โทรศัพท์พื้นฐานประจำสถานที่ทางราชการ เบิกเท่าที่จ่ายจริง</a:t>
            </a:r>
            <a:endParaRPr lang="th-TH" sz="3200" b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8" name="สี่เหลี่ยมมุมมน 7"/>
          <p:cNvSpPr/>
          <p:nvPr/>
        </p:nvSpPr>
        <p:spPr>
          <a:xfrm>
            <a:off x="285720" y="5357826"/>
            <a:ext cx="8572560" cy="107157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โทรศัพท์เคลื่อนที่ (มือถือ) มอบให้ข้าราชการถือครอง</a:t>
            </a:r>
          </a:p>
          <a:p>
            <a:pPr algn="ctr"/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เบิกจ่ายได้ไม่เกินอัตรา</a:t>
            </a:r>
            <a:r>
              <a:rPr lang="th-TH" sz="3200" b="1" dirty="0" err="1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ที่กค.</a:t>
            </a: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กำหนด</a:t>
            </a:r>
            <a:endParaRPr lang="th-TH" sz="3200" b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285720" y="3071810"/>
            <a:ext cx="8572560" cy="785818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โทรศัพท์บ้านพักราชการ (ภายในพื้นที่เดียวกันไม่เกิน </a:t>
            </a:r>
            <a:r>
              <a:rPr lang="en-US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100 </a:t>
            </a: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ครั้ง</a:t>
            </a:r>
            <a:endParaRPr lang="th-TH" sz="3200" b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285720" y="4214818"/>
            <a:ext cx="8572560" cy="785818"/>
          </a:xfrm>
          <a:prstGeom prst="roundRect">
            <a:avLst/>
          </a:prstGeom>
          <a:solidFill>
            <a:schemeClr val="accent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โทรศัพท์เคลื่อนที่ (มือถือ) ใช้เป็นส่วนกลาง เบิกเท่าที่จ่ายจริง</a:t>
            </a:r>
            <a:endParaRPr lang="th-TH" sz="3200" b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02BD2FA-60BC-49B2-A27D-8C897F3BC8B9}" type="slidenum">
              <a:rPr lang="en-US" smtClean="0">
                <a:latin typeface="Arial" pitchFamily="34" charset="0"/>
              </a:rPr>
              <a:pPr/>
              <a:t>122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53253" name="TextBox 4"/>
          <p:cNvSpPr txBox="1">
            <a:spLocks noChangeArrowheads="1"/>
          </p:cNvSpPr>
          <p:nvPr/>
        </p:nvSpPr>
        <p:spPr bwMode="auto">
          <a:xfrm>
            <a:off x="571472" y="2143116"/>
            <a:ext cx="3449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/>
            <a:r>
              <a:rPr lang="th-TH" b="1" dirty="0" smtClean="0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  </a:t>
            </a:r>
            <a:endParaRPr lang="th-TH" b="1" dirty="0">
              <a:solidFill>
                <a:srgbClr val="FF0000"/>
              </a:solidFill>
              <a:latin typeface="Brush Script MT" pitchFamily="66" charset="0"/>
              <a:cs typeface="JasmineUPC" pitchFamily="18" charset="-34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428596" y="1357298"/>
            <a:ext cx="7143800" cy="785818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โทรศัพท์พื้นฐานประจำสถานที่ทางราชการ</a:t>
            </a:r>
            <a:endParaRPr lang="th-TH" sz="3600" b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2071678"/>
            <a:ext cx="7944804" cy="35394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การอนุมัติจัดหา ติดตั้ง ย้าย ควบคุมการใช้ </a:t>
            </a:r>
          </a:p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  เป็นดุลพินิจหัวหน้าส่วนราชการ</a:t>
            </a:r>
          </a:p>
          <a:p>
            <a:pPr>
              <a:buFont typeface="Courier New" pitchFamily="49" charset="0"/>
              <a:buChar char="o"/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การใช้โทรศัพท์ทางไกลเกี่ยวเนื่องกับการปฏิบัติงาน</a:t>
            </a:r>
          </a:p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   ต้องได้รับอนุมัติ</a:t>
            </a:r>
          </a:p>
          <a:p>
            <a:pPr>
              <a:buFont typeface="Courier New" pitchFamily="49" charset="0"/>
              <a:buChar char="o"/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การใช้โทรศัพท์โทรทางไกลเพื่อติดต่อกิจธุระส่วนตัว</a:t>
            </a:r>
          </a:p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   ต้องได้รับอนุมัติ และผู้ใช้ต้องรับผิดชอบค่าใช้จ่ายที่เกิดขึ้น</a:t>
            </a:r>
          </a:p>
          <a:p>
            <a:pPr>
              <a:buFont typeface="Courier New" pitchFamily="49" charset="0"/>
              <a:buChar char="o"/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เบิกจ่ายได้เท่าที่จ่ายจริง และต้องมีทะเบียนควบคุมการใช้</a:t>
            </a:r>
            <a:endParaRPr lang="th-TH" sz="3200" b="1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2" name="เฟรม 11"/>
          <p:cNvSpPr/>
          <p:nvPr/>
        </p:nvSpPr>
        <p:spPr>
          <a:xfrm>
            <a:off x="714348" y="214290"/>
            <a:ext cx="7715304" cy="857256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 smtClean="0">
                <a:solidFill>
                  <a:schemeClr val="tx1"/>
                </a:solidFill>
                <a:latin typeface="JasmineUPC" pitchFamily="18" charset="-34"/>
                <a:cs typeface="JasmineUPC" pitchFamily="18" charset="-34"/>
              </a:rPr>
              <a:t>หลักเกณฑ์การติดตั้งและการใช้โทรศัพท์ของทางราชการ</a:t>
            </a:r>
            <a:endParaRPr lang="th-TH" sz="3200" b="1" dirty="0">
              <a:solidFill>
                <a:schemeClr val="tx1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02BD2FA-60BC-49B2-A27D-8C897F3BC8B9}" type="slidenum">
              <a:rPr lang="en-US" smtClean="0">
                <a:latin typeface="Arial" pitchFamily="34" charset="0"/>
              </a:rPr>
              <a:pPr/>
              <a:t>123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" name="เฟรม 2"/>
          <p:cNvSpPr/>
          <p:nvPr/>
        </p:nvSpPr>
        <p:spPr>
          <a:xfrm>
            <a:off x="714348" y="214290"/>
            <a:ext cx="7715304" cy="857256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 smtClean="0">
                <a:solidFill>
                  <a:schemeClr val="tx1"/>
                </a:solidFill>
                <a:latin typeface="JasmineUPC" pitchFamily="18" charset="-34"/>
                <a:cs typeface="JasmineUPC" pitchFamily="18" charset="-34"/>
              </a:rPr>
              <a:t>หลักเกณฑ์การติดตั้งและการใช้โทรศัพท์ของทางราชการ</a:t>
            </a:r>
            <a:endParaRPr lang="th-TH" sz="3200" b="1" dirty="0">
              <a:solidFill>
                <a:schemeClr val="tx1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53253" name="TextBox 4"/>
          <p:cNvSpPr txBox="1">
            <a:spLocks noChangeArrowheads="1"/>
          </p:cNvSpPr>
          <p:nvPr/>
        </p:nvSpPr>
        <p:spPr bwMode="auto">
          <a:xfrm>
            <a:off x="571472" y="2143116"/>
            <a:ext cx="3449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/>
            <a:r>
              <a:rPr lang="th-TH" b="1" dirty="0" smtClean="0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  </a:t>
            </a:r>
            <a:endParaRPr lang="th-TH" b="1" dirty="0">
              <a:solidFill>
                <a:srgbClr val="FF0000"/>
              </a:solidFill>
              <a:latin typeface="Brush Script MT" pitchFamily="66" charset="0"/>
              <a:cs typeface="JasmineUPC" pitchFamily="18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42910" y="1214422"/>
            <a:ext cx="764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โทรศัพท์พื้นฐานประจำบ้านพักราชการและบ้านพักส่วนตัว</a:t>
            </a:r>
            <a:endParaRPr lang="th-TH" sz="3200" b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1785926"/>
            <a:ext cx="8786906" cy="483209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พิจารณาติดตั้งเฉพาะ</a:t>
            </a:r>
            <a:r>
              <a:rPr lang="th-TH" sz="2800" b="1" dirty="0" err="1" smtClean="0">
                <a:latin typeface="JasmineUPC" pitchFamily="18" charset="-34"/>
                <a:cs typeface="JasmineUPC" pitchFamily="18" charset="-34"/>
              </a:rPr>
              <a:t>ขรก.</a:t>
            </a: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ผู้ดำรงตำแหน่งที่ต้องติดต่อราชการนอก</a:t>
            </a:r>
          </a:p>
          <a:p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เวลาราชการเป็นการประจำ ติดตั้งประจำบ้านพักของทางราชการและ</a:t>
            </a:r>
          </a:p>
          <a:p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บ้านพักส่วนตัว</a:t>
            </a:r>
          </a:p>
          <a:p>
            <a:pPr>
              <a:buFont typeface="Courier New" pitchFamily="49" charset="0"/>
              <a:buChar char="o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ตำแหน่งผู้อำนวยการกองหรือเทียบเท่าขึ้นไป</a:t>
            </a:r>
          </a:p>
          <a:p>
            <a:pPr>
              <a:buFont typeface="Courier New" pitchFamily="49" charset="0"/>
              <a:buChar char="o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การพิจารณาติดตั้งโทรศัพท์พื้นฐานบ้านพักหากผู้นั้นได้รับโทรศัพท์ถือ</a:t>
            </a:r>
          </a:p>
          <a:p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 ครองแล้วให้พิจารณาเลือกอย่างใดอย่างหนึ่ง</a:t>
            </a:r>
          </a:p>
          <a:p>
            <a:pPr>
              <a:buFont typeface="Courier New" pitchFamily="49" charset="0"/>
              <a:buChar char="o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วงเงินการใช้โทรศัพท์แบบเหมา คือ ค่าเช่าเลขหมายและค่าใช้บริการใดๆ</a:t>
            </a:r>
          </a:p>
          <a:p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ไม่เกินคนละ 400 บาท ต่อเดือน</a:t>
            </a:r>
          </a:p>
          <a:p>
            <a:pPr>
              <a:buFont typeface="Courier New" pitchFamily="49" charset="0"/>
              <a:buChar char="o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หลักฐานการจ่ายกรณีบ้านพักส่วนตัวให้ใช้ใบเสร็จที่ออกในนามเจ้าของบ้าน</a:t>
            </a:r>
          </a:p>
          <a:p>
            <a:pPr>
              <a:buFont typeface="Courier New" pitchFamily="49" charset="0"/>
              <a:buChar char="o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หากข้าราชการผู้ได้รับโทรศัพท์พ้นตำแหน่งและประสงค์ขอโอนโทรศัพท์</a:t>
            </a:r>
          </a:p>
          <a:p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    บ้านพักที่เคยใช้เป็นโทรศัพท์ส่วนตัวได้</a:t>
            </a:r>
            <a:endParaRPr lang="th-TH" sz="2800" b="1" dirty="0">
              <a:solidFill>
                <a:srgbClr val="C00000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02BD2FA-60BC-49B2-A27D-8C897F3BC8B9}" type="slidenum">
              <a:rPr lang="en-US" smtClean="0">
                <a:latin typeface="Arial" pitchFamily="34" charset="0"/>
              </a:rPr>
              <a:pPr/>
              <a:t>124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" name="เฟรม 2"/>
          <p:cNvSpPr/>
          <p:nvPr/>
        </p:nvSpPr>
        <p:spPr>
          <a:xfrm>
            <a:off x="785786" y="571480"/>
            <a:ext cx="7715304" cy="857256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 smtClean="0">
                <a:solidFill>
                  <a:schemeClr val="tx1"/>
                </a:solidFill>
                <a:latin typeface="JasmineUPC" pitchFamily="18" charset="-34"/>
                <a:cs typeface="JasmineUPC" pitchFamily="18" charset="-34"/>
              </a:rPr>
              <a:t>หลักเกณฑ์การติดตั้งและการใช้โทรศัพท์ของทางราชการ</a:t>
            </a:r>
            <a:endParaRPr lang="th-TH" sz="3200" b="1" dirty="0">
              <a:solidFill>
                <a:schemeClr val="tx1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53253" name="TextBox 4"/>
          <p:cNvSpPr txBox="1">
            <a:spLocks noChangeArrowheads="1"/>
          </p:cNvSpPr>
          <p:nvPr/>
        </p:nvSpPr>
        <p:spPr bwMode="auto">
          <a:xfrm>
            <a:off x="571472" y="2143116"/>
            <a:ext cx="3449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/>
            <a:r>
              <a:rPr lang="th-TH" b="1" dirty="0" smtClean="0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  </a:t>
            </a:r>
            <a:endParaRPr lang="th-TH" b="1" dirty="0">
              <a:solidFill>
                <a:srgbClr val="FF0000"/>
              </a:solidFill>
              <a:latin typeface="Brush Script MT" pitchFamily="66" charset="0"/>
              <a:cs typeface="JasmineUPC" pitchFamily="18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00034" y="1928802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โทรศัพท์เคลื่อนที่ (มือถือ) ของทางราชการใช้เป็นส่วนกลาง</a:t>
            </a:r>
            <a:endParaRPr lang="th-TH" sz="3200" b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2500306"/>
            <a:ext cx="8741496" cy="286232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>
              <a:spcBef>
                <a:spcPts val="1200"/>
              </a:spcBef>
              <a:buFont typeface="Courier New" pitchFamily="49" charset="0"/>
              <a:buChar char="o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การจัดหาโทรศัพท์เคลื่อนที่และเลขหมายเป็นดุลพินิจหัวหน้าส่วนราชการ</a:t>
            </a:r>
          </a:p>
          <a:p>
            <a:pPr>
              <a:spcBef>
                <a:spcPts val="1200"/>
              </a:spcBef>
              <a:buFont typeface="Courier New" pitchFamily="49" charset="0"/>
              <a:buChar char="o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จัดหาโดยวิธีการตามระเบียบว่าด้วยการพัสดุ  ได้แก่ การจัดซื้อ รับบริจาค</a:t>
            </a:r>
          </a:p>
          <a:p>
            <a:pPr>
              <a:spcBef>
                <a:spcPts val="1200"/>
              </a:spcBef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หรือได้รับความช่วยเหลือจากรัฐบาลต่างประเทศหรือองค์การระหว่าง</a:t>
            </a:r>
          </a:p>
          <a:p>
            <a:pPr>
              <a:spcBef>
                <a:spcPts val="1200"/>
              </a:spcBef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ประเทศหรือโดยวิธีการเช่า หรือการยืม</a:t>
            </a:r>
          </a:p>
          <a:p>
            <a:pPr>
              <a:spcBef>
                <a:spcPts val="1200"/>
              </a:spcBef>
              <a:buFont typeface="Courier New" pitchFamily="49" charset="0"/>
              <a:buChar char="o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เบิกจ่ายค่าใช้โทรศัพท์ได้เท่าที่จ่ายจริง และจัดทำทะเบียนคุม</a:t>
            </a:r>
            <a:endParaRPr lang="th-TH" sz="2800" b="1" dirty="0">
              <a:solidFill>
                <a:srgbClr val="C00000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02BD2FA-60BC-49B2-A27D-8C897F3BC8B9}" type="slidenum">
              <a:rPr lang="en-US" smtClean="0">
                <a:latin typeface="Arial" pitchFamily="34" charset="0"/>
              </a:rPr>
              <a:pPr/>
              <a:t>125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" name="เฟรม 2"/>
          <p:cNvSpPr/>
          <p:nvPr/>
        </p:nvSpPr>
        <p:spPr>
          <a:xfrm>
            <a:off x="714348" y="214290"/>
            <a:ext cx="7715304" cy="857256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 smtClean="0">
                <a:solidFill>
                  <a:schemeClr val="tx1"/>
                </a:solidFill>
                <a:latin typeface="JasmineUPC" pitchFamily="18" charset="-34"/>
                <a:cs typeface="JasmineUPC" pitchFamily="18" charset="-34"/>
              </a:rPr>
              <a:t>หลักเกณฑ์การติดตั้งและการใช้โทรศัพท์ของทางราชการ</a:t>
            </a:r>
            <a:endParaRPr lang="th-TH" sz="3200" b="1" dirty="0">
              <a:solidFill>
                <a:schemeClr val="tx1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53253" name="TextBox 4"/>
          <p:cNvSpPr txBox="1">
            <a:spLocks noChangeArrowheads="1"/>
          </p:cNvSpPr>
          <p:nvPr/>
        </p:nvSpPr>
        <p:spPr bwMode="auto">
          <a:xfrm>
            <a:off x="571472" y="2143116"/>
            <a:ext cx="3449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/>
            <a:r>
              <a:rPr lang="th-TH" b="1" dirty="0" smtClean="0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  </a:t>
            </a:r>
            <a:endParaRPr lang="th-TH" b="1" dirty="0">
              <a:solidFill>
                <a:srgbClr val="FF0000"/>
              </a:solidFill>
              <a:latin typeface="Brush Script MT" pitchFamily="66" charset="0"/>
              <a:cs typeface="JasmineUPC" pitchFamily="18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42910" y="1285860"/>
            <a:ext cx="7429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โทรศัพท์เคลื่อนที่ (มือถือ) มอบให้ข้าราชการถือครอง</a:t>
            </a:r>
            <a:endParaRPr lang="th-TH" sz="3200" b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785926"/>
            <a:ext cx="8786906" cy="483209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การมอบโทรศัพท์ไม่ถือเป็นสิทธิเฉพาะตัวที่จะได้รับเมื่อได้รับแต่งตั้งให้</a:t>
            </a:r>
          </a:p>
          <a:p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   ดำรงตำแหน่ง แต่เป็นค่าใช้จ่ายในการบริหารงานต้องพิจารณาจากลักษณะ</a:t>
            </a:r>
          </a:p>
          <a:p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   งานว่าจำเป็นต้องติดต่อราชการนอกเวลา หรือนอกที่ตั้งสำนักงานเป็นการ</a:t>
            </a:r>
          </a:p>
          <a:p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   ประจำ</a:t>
            </a:r>
          </a:p>
          <a:p>
            <a:pPr>
              <a:buFont typeface="Courier New" pitchFamily="49" charset="0"/>
              <a:buChar char="o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กรณีเดินทางไปราชการต่างประเทศ ประชุมระหว่างประเทศ การจัดงาน </a:t>
            </a:r>
          </a:p>
          <a:p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การเยือนบุคคลสำคัญสามารถเบิกจ่ายค่าบริการแบบเติมเงิน (</a:t>
            </a:r>
            <a:r>
              <a:rPr lang="en-US" sz="2800" b="1" dirty="0" smtClean="0">
                <a:latin typeface="JasmineUPC" pitchFamily="18" charset="-34"/>
                <a:cs typeface="JasmineUPC" pitchFamily="18" charset="-34"/>
              </a:rPr>
              <a:t>PRE-PAID</a:t>
            </a: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)</a:t>
            </a:r>
          </a:p>
          <a:p>
            <a:pPr>
              <a:buFont typeface="Courier New" pitchFamily="49" charset="0"/>
              <a:buChar char="o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กรณีพ้นจากตำแหน่งหรือหมดความจำเป็นให้เบิกจนถึงวันครบรอบใบแจ้ง</a:t>
            </a:r>
          </a:p>
          <a:p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หนี้ของรอบเดือน</a:t>
            </a:r>
          </a:p>
          <a:p>
            <a:pPr>
              <a:buFont typeface="Courier New" pitchFamily="49" charset="0"/>
              <a:buChar char="o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กรณีพ้นจากตำแหน่งและประสงค์ขอซื้อโทรศัพท์เป็นของส่วนตัว ขออนุมัติ</a:t>
            </a:r>
          </a:p>
          <a:p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หัวหน้าส่วนราชการ และรับผิดชอบค่าใช้จ่ายในการโอน</a:t>
            </a:r>
          </a:p>
          <a:p>
            <a:pPr>
              <a:buFont typeface="Courier New" pitchFamily="49" charset="0"/>
              <a:buChar char="o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การเบิกค่าใช้บริการได้เมื่อได้รับใบแจ้งหนี้ตามอัตราที่ </a:t>
            </a:r>
            <a:r>
              <a:rPr lang="th-TH" sz="2800" b="1" dirty="0" err="1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กค.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กำหนด</a:t>
            </a:r>
            <a:endParaRPr lang="th-TH" sz="2800" b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02BD2FA-60BC-49B2-A27D-8C897F3BC8B9}" type="slidenum">
              <a:rPr lang="en-US" smtClean="0">
                <a:latin typeface="Arial" pitchFamily="34" charset="0"/>
              </a:rPr>
              <a:pPr/>
              <a:t>126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" name="เฟรม 2"/>
          <p:cNvSpPr/>
          <p:nvPr/>
        </p:nvSpPr>
        <p:spPr>
          <a:xfrm>
            <a:off x="714348" y="214290"/>
            <a:ext cx="7715304" cy="857256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600" b="1" dirty="0" smtClean="0">
                <a:solidFill>
                  <a:schemeClr val="tx1"/>
                </a:solidFill>
                <a:latin typeface="JasmineUPC" pitchFamily="18" charset="-34"/>
                <a:cs typeface="JasmineUPC" pitchFamily="18" charset="-34"/>
              </a:rPr>
              <a:t>หลักเกณฑ์และอัตราที่กระทรวงการคลังกำหนด</a:t>
            </a:r>
            <a:endParaRPr lang="th-TH" sz="3600" b="1" dirty="0">
              <a:solidFill>
                <a:schemeClr val="tx1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53253" name="TextBox 4"/>
          <p:cNvSpPr txBox="1">
            <a:spLocks noChangeArrowheads="1"/>
          </p:cNvSpPr>
          <p:nvPr/>
        </p:nvSpPr>
        <p:spPr bwMode="auto">
          <a:xfrm>
            <a:off x="571472" y="2143116"/>
            <a:ext cx="3449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/>
            <a:r>
              <a:rPr lang="th-TH" b="1" dirty="0" smtClean="0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  </a:t>
            </a:r>
            <a:endParaRPr lang="th-TH" b="1" dirty="0">
              <a:solidFill>
                <a:srgbClr val="FF0000"/>
              </a:solidFill>
              <a:latin typeface="Brush Script MT" pitchFamily="66" charset="0"/>
              <a:cs typeface="JasmineUPC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1214422"/>
            <a:ext cx="75216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หนังสือที่ </a:t>
            </a:r>
            <a:r>
              <a:rPr lang="th-TH" sz="3200" b="1" dirty="0" err="1" smtClean="0">
                <a:latin typeface="JasmineUPC" pitchFamily="18" charset="-34"/>
                <a:cs typeface="JasmineUPC" pitchFamily="18" charset="-34"/>
              </a:rPr>
              <a:t>กค.</a:t>
            </a: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0406.4/ว121 </a:t>
            </a:r>
            <a:r>
              <a:rPr lang="th-TH" sz="3200" b="1" dirty="0" err="1" smtClean="0">
                <a:latin typeface="JasmineUPC" pitchFamily="18" charset="-34"/>
                <a:cs typeface="JasmineUPC" pitchFamily="18" charset="-34"/>
              </a:rPr>
              <a:t>ลว.</a:t>
            </a: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29 พฤศจิกายน 2553</a:t>
            </a:r>
            <a:endParaRPr lang="th-TH" sz="3200" b="1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2071678"/>
            <a:ext cx="8315097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การเบิกจ่ายค่าใช้บริการ ให้เบิกค่าใช้บริการแบบรายเดือน ได้แก่</a:t>
            </a:r>
          </a:p>
          <a:p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ค่าเช่าเลขหมาย ค่าใช้บริการ และค่าใช้จ่ายที่ต้องชำระพร้อมกันกับ</a:t>
            </a:r>
          </a:p>
          <a:p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ค่าใช้บริการ</a:t>
            </a:r>
          </a:p>
          <a:p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    ระดับ 8 ลงมา           ไม่เกินคนละ 1</a:t>
            </a:r>
            <a:r>
              <a:rPr lang="en-US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,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000 บาทต่อรอบบิล</a:t>
            </a:r>
          </a:p>
          <a:p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    ระดับ 9                    ไม่เกินคนละ 2</a:t>
            </a:r>
            <a:r>
              <a:rPr lang="en-US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,000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บาทต่อรอบบิล</a:t>
            </a:r>
          </a:p>
          <a:p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    ระดับ 10 ขึ้นไป         ไม่เกินคนละ 4</a:t>
            </a:r>
            <a:r>
              <a:rPr lang="en-US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,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000 บาทต่อรอบบิล</a:t>
            </a:r>
          </a:p>
          <a:p>
            <a:pPr>
              <a:buFont typeface="Courier New" pitchFamily="49" charset="0"/>
              <a:buChar char="o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กรณีเดินทางไปราชการต่างประเทศ ประชุมระหว่างประเทศ การจัด</a:t>
            </a:r>
          </a:p>
          <a:p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งาน การเยือนบุคคลสำคัญ แจ้งความประสงค์ต่อหัวหน้าหน่วยงานขอ </a:t>
            </a:r>
          </a:p>
          <a:p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เลือกใช้โทรศัพท์แบบรายเดือน หรือแบบเติมเงิน โดยเบิกจ่ายเพิ่มได้อีก</a:t>
            </a:r>
          </a:p>
          <a:p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อัตราไม่เกินหนึ่งเท่า และผู้ใช้รับรองการใช้โทรศัพท์</a:t>
            </a:r>
          </a:p>
          <a:p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</a:t>
            </a:r>
            <a:endParaRPr lang="th-TH" sz="2800" b="1" dirty="0"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33F138F-1CC7-4429-82B9-51E8A963A9C7}" type="slidenum">
              <a:rPr lang="en-US" smtClean="0">
                <a:latin typeface="Arial" pitchFamily="34" charset="0"/>
              </a:rPr>
              <a:pPr/>
              <a:t>127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0232" y="0"/>
            <a:ext cx="5643602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การจ้างเอกชนดำเนินงาน</a:t>
            </a:r>
          </a:p>
        </p:txBody>
      </p:sp>
      <p:sp>
        <p:nvSpPr>
          <p:cNvPr id="55300" name="TextBox 5"/>
          <p:cNvSpPr txBox="1">
            <a:spLocks noChangeArrowheads="1"/>
          </p:cNvSpPr>
          <p:nvPr/>
        </p:nvSpPr>
        <p:spPr bwMode="auto">
          <a:xfrm>
            <a:off x="93124" y="857232"/>
            <a:ext cx="905087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th-TH" sz="36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จากมติครม.ให้ส่วนราชการยุบตำแหน่งเกษียณ และ</a:t>
            </a:r>
            <a:r>
              <a:rPr lang="th-TH" sz="3600" b="1" dirty="0" smtClean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ตำแหน่ง</a:t>
            </a:r>
          </a:p>
          <a:p>
            <a:pPr>
              <a:spcBef>
                <a:spcPts val="0"/>
              </a:spcBef>
            </a:pPr>
            <a:r>
              <a:rPr lang="th-TH" sz="3600" b="1" dirty="0" smtClean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ลูกจ้างและ</a:t>
            </a:r>
            <a:r>
              <a:rPr lang="th-TH" sz="36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มีนโยบายถ่ายโอนให้เอกชนรับไปดำเนินการ</a:t>
            </a:r>
            <a:r>
              <a:rPr lang="th-TH" sz="3600" b="1" dirty="0" smtClean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แทน</a:t>
            </a:r>
          </a:p>
          <a:p>
            <a:pPr>
              <a:spcBef>
                <a:spcPts val="0"/>
              </a:spcBef>
            </a:pPr>
            <a:r>
              <a:rPr lang="th-TH" sz="3600" b="1" dirty="0" smtClean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โดย</a:t>
            </a:r>
            <a:r>
              <a:rPr lang="th-TH" sz="36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ให้เป็น</a:t>
            </a:r>
            <a:r>
              <a:rPr lang="th-TH" sz="3600" b="1" dirty="0" smtClean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การจ้าง</a:t>
            </a:r>
            <a:r>
              <a:rPr lang="th-TH" sz="36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เหมารบริการ เช่น   การจ้างเรื่องการ</a:t>
            </a:r>
            <a:r>
              <a:rPr lang="th-TH" sz="3600" b="1" dirty="0" smtClean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รักษา</a:t>
            </a:r>
          </a:p>
          <a:p>
            <a:pPr>
              <a:spcBef>
                <a:spcPts val="0"/>
              </a:spcBef>
            </a:pPr>
            <a:r>
              <a:rPr lang="th-TH" sz="3600" b="1" dirty="0" smtClean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ความ</a:t>
            </a:r>
            <a:r>
              <a:rPr lang="th-TH" sz="36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ปลอดภัย  </a:t>
            </a:r>
            <a:r>
              <a:rPr lang="th-TH" sz="3600" b="1" dirty="0" smtClean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การ</a:t>
            </a:r>
            <a:r>
              <a:rPr lang="th-TH" sz="36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ทำความสะอาด การดูแลต้นไม้ </a:t>
            </a:r>
            <a:endParaRPr lang="th-TH" sz="3600" b="1" dirty="0" smtClean="0">
              <a:solidFill>
                <a:srgbClr val="3333CC"/>
              </a:solidFill>
              <a:latin typeface="JasmineUPC" pitchFamily="18" charset="-34"/>
              <a:cs typeface="JasmineUPC" pitchFamily="18" charset="-34"/>
            </a:endParaRPr>
          </a:p>
          <a:p>
            <a:pPr>
              <a:spcBef>
                <a:spcPts val="0"/>
              </a:spcBef>
            </a:pPr>
            <a:r>
              <a:rPr lang="th-TH" sz="3600" b="1" dirty="0" smtClean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หรือ</a:t>
            </a:r>
            <a:r>
              <a:rPr lang="th-TH" sz="36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สวนประดับ</a:t>
            </a:r>
            <a:endParaRPr lang="th-TH" sz="3200" b="1" dirty="0">
              <a:solidFill>
                <a:srgbClr val="3333CC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55301" name="Text Box 3"/>
          <p:cNvSpPr txBox="1">
            <a:spLocks noChangeArrowheads="1"/>
          </p:cNvSpPr>
          <p:nvPr/>
        </p:nvSpPr>
        <p:spPr bwMode="auto">
          <a:xfrm>
            <a:off x="857224" y="3643314"/>
            <a:ext cx="8029762" cy="2985433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800" b="1" dirty="0">
                <a:solidFill>
                  <a:srgbClr val="006600"/>
                </a:solidFill>
                <a:latin typeface="Angsana New" pitchFamily="18" charset="-34"/>
                <a:cs typeface="JasmineUPC" pitchFamily="18" charset="-34"/>
              </a:rPr>
              <a:t>หลักเกณฑ์การจ้างเหมาบริการให้เป็นไปตามหนังสือกระทรวงการคลัง</a:t>
            </a:r>
          </a:p>
          <a:p>
            <a:pPr>
              <a:spcBef>
                <a:spcPts val="1200"/>
              </a:spcBef>
            </a:pPr>
            <a:r>
              <a:rPr lang="th-TH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     1. ที่ </a:t>
            </a:r>
            <a:r>
              <a:rPr lang="th-TH" sz="2800" b="1" dirty="0" err="1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กค.</a:t>
            </a:r>
            <a:r>
              <a:rPr lang="en-US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0526.5/</a:t>
            </a:r>
            <a:r>
              <a:rPr lang="th-TH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ว </a:t>
            </a:r>
            <a:r>
              <a:rPr lang="en-US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131 </a:t>
            </a:r>
            <a:r>
              <a:rPr lang="th-TH" sz="2800" b="1" dirty="0" err="1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ลว.</a:t>
            </a:r>
            <a:r>
              <a:rPr lang="th-TH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 </a:t>
            </a:r>
            <a:r>
              <a:rPr lang="en-US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28 </a:t>
            </a:r>
            <a:r>
              <a:rPr lang="th-TH" sz="2800" b="1" dirty="0" err="1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ธค.</a:t>
            </a:r>
            <a:r>
              <a:rPr lang="en-US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41</a:t>
            </a:r>
            <a:r>
              <a:rPr lang="th-TH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 </a:t>
            </a:r>
          </a:p>
          <a:p>
            <a:r>
              <a:rPr lang="th-TH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             เรื่อง  การเบิกจ่ายค่าใช้จ่ายในการจ้างเอกชนดำเนินงาน และ</a:t>
            </a:r>
          </a:p>
          <a:p>
            <a:pPr>
              <a:spcBef>
                <a:spcPts val="1200"/>
              </a:spcBef>
            </a:pPr>
            <a:r>
              <a:rPr lang="th-TH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     2. ที่ </a:t>
            </a:r>
            <a:r>
              <a:rPr lang="th-TH" sz="2800" b="1" dirty="0" err="1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กค.</a:t>
            </a:r>
            <a:r>
              <a:rPr lang="en-US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0409.6/</a:t>
            </a:r>
            <a:r>
              <a:rPr lang="th-TH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ว </a:t>
            </a:r>
            <a:r>
              <a:rPr lang="en-US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86 </a:t>
            </a:r>
            <a:r>
              <a:rPr lang="th-TH" sz="2800" b="1" dirty="0" err="1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ลว.</a:t>
            </a:r>
            <a:r>
              <a:rPr lang="en-US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17 </a:t>
            </a:r>
            <a:r>
              <a:rPr lang="th-TH" sz="2800" b="1" dirty="0" err="1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กพ.</a:t>
            </a:r>
            <a:r>
              <a:rPr lang="th-TH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 </a:t>
            </a:r>
            <a:r>
              <a:rPr lang="en-US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48  </a:t>
            </a:r>
          </a:p>
          <a:p>
            <a:r>
              <a:rPr lang="en-US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 </a:t>
            </a:r>
            <a:r>
              <a:rPr lang="th-TH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           เรื่อง ซ้อมความเข้าใจเกี่ยวกับการ</a:t>
            </a:r>
            <a:r>
              <a:rPr lang="th-TH" sz="2800" b="1" dirty="0" smtClean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เบิกจ่ายค่าใช้จ่าย</a:t>
            </a:r>
            <a:endParaRPr lang="th-TH" sz="2800" b="1" dirty="0">
              <a:solidFill>
                <a:srgbClr val="C00000"/>
              </a:solidFill>
              <a:latin typeface="Angsana New" pitchFamily="18" charset="-34"/>
              <a:cs typeface="JasmineUPC" pitchFamily="18" charset="-34"/>
            </a:endParaRPr>
          </a:p>
          <a:p>
            <a:r>
              <a:rPr lang="th-TH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                    </a:t>
            </a:r>
            <a:r>
              <a:rPr lang="th-TH" sz="2800" b="1" dirty="0" smtClean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ใน</a:t>
            </a:r>
            <a:r>
              <a:rPr lang="th-TH" sz="2800" b="1" dirty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การจ้างเอกชน</a:t>
            </a:r>
            <a:r>
              <a:rPr lang="th-TH" sz="2800" b="1" dirty="0" smtClean="0">
                <a:solidFill>
                  <a:srgbClr val="C00000"/>
                </a:solidFill>
                <a:latin typeface="Angsana New" pitchFamily="18" charset="-34"/>
                <a:cs typeface="JasmineUPC" pitchFamily="18" charset="-34"/>
              </a:rPr>
              <a:t>ดำเนินงานของส่วนราชการ </a:t>
            </a:r>
            <a:endParaRPr lang="th-TH" sz="2800" b="1" dirty="0">
              <a:solidFill>
                <a:srgbClr val="C00000"/>
              </a:solidFill>
              <a:latin typeface="Angsana New" pitchFamily="18" charset="-34"/>
              <a:cs typeface="JasmineUPC" pitchFamily="18" charset="-34"/>
            </a:endParaRPr>
          </a:p>
        </p:txBody>
      </p:sp>
      <p:pic>
        <p:nvPicPr>
          <p:cNvPr id="55302" name="Picture 4" descr="c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13" y="3786188"/>
            <a:ext cx="1511301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3" name="Picture 7" descr="I:\Clip art\เคลื่อนไหว\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813" y="785813"/>
            <a:ext cx="5286375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1C2BF73-F3DF-4607-A6F9-A6FA3DA1717E}" type="slidenum">
              <a:rPr lang="en-US" smtClean="0">
                <a:latin typeface="Arial" pitchFamily="34" charset="0"/>
              </a:rPr>
              <a:pPr/>
              <a:t>128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56323" name="Text Box 2"/>
          <p:cNvSpPr txBox="1">
            <a:spLocks noChangeArrowheads="1"/>
          </p:cNvSpPr>
          <p:nvPr/>
        </p:nvSpPr>
        <p:spPr bwMode="auto">
          <a:xfrm>
            <a:off x="785813" y="285750"/>
            <a:ext cx="81581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th-TH" sz="4400" b="1">
                <a:solidFill>
                  <a:srgbClr val="0000FF"/>
                </a:solidFill>
                <a:latin typeface="Times New Roman" pitchFamily="18" charset="0"/>
                <a:cs typeface="JasmineUPC" pitchFamily="18" charset="-34"/>
              </a:rPr>
              <a:t>หลักเกณฑ์การจ้างเอกชนดำเนินงาน (ว.131)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28596" y="1214422"/>
            <a:ext cx="8255786" cy="5509200"/>
          </a:xfrm>
          <a:prstGeom prst="rect">
            <a:avLst/>
          </a:prstGeom>
          <a:solidFill>
            <a:srgbClr val="0033CC"/>
          </a:solidFill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v"/>
              <a:defRPr/>
            </a:pPr>
            <a:r>
              <a:rPr kumimoji="1" lang="th-TH" sz="3200" b="1" dirty="0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    </a:t>
            </a:r>
            <a:r>
              <a:rPr lang="th-TH" sz="3200" b="1" dirty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งานบันทึกข้อมูล งานผลิตสื่อประชาสัมพันธ์ งานพัฒนา</a:t>
            </a:r>
          </a:p>
          <a:p>
            <a:pPr>
              <a:spcBef>
                <a:spcPts val="0"/>
              </a:spcBef>
              <a:defRPr/>
            </a:pPr>
            <a:r>
              <a:rPr lang="th-TH" sz="3200" b="1" dirty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        ระบบข้อมูลสารสนเทศ งานสำรวจออกแบบ  และควบคุม</a:t>
            </a:r>
          </a:p>
          <a:p>
            <a:pPr>
              <a:spcBef>
                <a:spcPts val="0"/>
              </a:spcBef>
              <a:defRPr/>
            </a:pPr>
            <a:r>
              <a:rPr lang="th-TH" sz="3200" b="1" dirty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        การก่อสร้างงานตรวจสอบและรับรองมาตรฐาน</a:t>
            </a:r>
          </a:p>
          <a:p>
            <a:pPr>
              <a:spcBef>
                <a:spcPts val="0"/>
              </a:spcBef>
              <a:buFont typeface="Wingdings" pitchFamily="2" charset="2"/>
              <a:buChar char="v"/>
              <a:defRPr/>
            </a:pPr>
            <a:r>
              <a:rPr kumimoji="1" lang="th-TH" sz="3200" b="1" dirty="0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    ไม่มีผู้ปฏิบัติงานซึ่งเป็นงาน/โครงการใหม่</a:t>
            </a:r>
          </a:p>
          <a:p>
            <a:pPr>
              <a:spcBef>
                <a:spcPts val="0"/>
              </a:spcBef>
              <a:buFont typeface="Wingdings" pitchFamily="2" charset="2"/>
              <a:buChar char="v"/>
              <a:defRPr/>
            </a:pPr>
            <a:r>
              <a:rPr kumimoji="1" lang="th-TH" sz="3200" b="1" dirty="0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    มีผู้ปฏิบัติงาน แต่ไม่สามารถปฏิบัติได้แล้วเสร็จ</a:t>
            </a:r>
          </a:p>
          <a:p>
            <a:pPr>
              <a:defRPr/>
            </a:pPr>
            <a:r>
              <a:rPr kumimoji="1" lang="th-TH" sz="3200" b="1" dirty="0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        ตามกำหนดเนื่องจาก</a:t>
            </a:r>
          </a:p>
          <a:p>
            <a:pPr>
              <a:defRPr/>
            </a:pPr>
            <a:r>
              <a:rPr kumimoji="1" lang="th-TH" sz="3200" b="1" dirty="0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        </a:t>
            </a:r>
            <a:r>
              <a:rPr kumimoji="1" lang="en-US" sz="3200" b="1" dirty="0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-</a:t>
            </a:r>
            <a:r>
              <a:rPr kumimoji="1" lang="th-TH" sz="3200" b="1" dirty="0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 ปริมาณงานมาก</a:t>
            </a:r>
          </a:p>
          <a:p>
            <a:pPr>
              <a:defRPr/>
            </a:pPr>
            <a:r>
              <a:rPr kumimoji="1" lang="th-TH" sz="3200" b="1" dirty="0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        </a:t>
            </a:r>
            <a:r>
              <a:rPr kumimoji="1" lang="en-US" sz="3200" b="1" dirty="0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- </a:t>
            </a:r>
            <a:r>
              <a:rPr kumimoji="1" lang="th-TH" sz="3200" b="1" dirty="0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ตำแหน่งว่างลง/ถูกยุบเลิก</a:t>
            </a:r>
          </a:p>
          <a:p>
            <a:pPr>
              <a:buFont typeface="Wingdings" pitchFamily="2" charset="2"/>
              <a:buChar char="v"/>
              <a:defRPr/>
            </a:pPr>
            <a:r>
              <a:rPr kumimoji="1" lang="th-TH" sz="3200" b="1" dirty="0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  เบิกจ่ายจากงบดำเนินงาน ลักษณะค่าใช้สอย</a:t>
            </a:r>
          </a:p>
          <a:p>
            <a:pPr>
              <a:defRPr/>
            </a:pPr>
            <a:r>
              <a:rPr kumimoji="1" lang="th-TH" sz="3200" b="1" dirty="0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      </a:t>
            </a:r>
            <a:r>
              <a:rPr kumimoji="1" lang="th-TH" sz="3200" b="1" dirty="0" err="1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งป</a:t>
            </a:r>
            <a:r>
              <a:rPr kumimoji="1" lang="th-TH" sz="3200" b="1" dirty="0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ม.ไม่เพียงพอใช้</a:t>
            </a:r>
            <a:r>
              <a:rPr kumimoji="1" lang="th-TH" sz="3200" b="1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เงินนอก งป</a:t>
            </a:r>
            <a:r>
              <a:rPr kumimoji="1" lang="th-TH" sz="3200" b="1" dirty="0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ม.สมทบได้</a:t>
            </a:r>
          </a:p>
          <a:p>
            <a:pPr>
              <a:buFont typeface="Wingdings" pitchFamily="2" charset="2"/>
              <a:buChar char="v"/>
              <a:defRPr/>
            </a:pPr>
            <a:r>
              <a:rPr kumimoji="1" lang="th-TH" sz="3200" b="1" dirty="0">
                <a:solidFill>
                  <a:prstClr val="white"/>
                </a:solidFill>
                <a:latin typeface="Times New Roman" pitchFamily="18" charset="0"/>
                <a:cs typeface="JasmineUPC" pitchFamily="18" charset="-34"/>
              </a:rPr>
              <a:t>  วิธีการจ้างเป็นไปตามระเบียบสำนักนายกรัฐตรีว่าการพัสดุ</a:t>
            </a:r>
          </a:p>
        </p:txBody>
      </p:sp>
      <p:pic>
        <p:nvPicPr>
          <p:cNvPr id="56327" name="Picture 5" descr="I:\Clip art\กาตูนเคลื่อนไหว\flora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85750"/>
            <a:ext cx="6858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54651FA-6D6E-4221-A5D5-2083C7B8321B}" type="slidenum">
              <a:rPr lang="en-US" smtClean="0">
                <a:latin typeface="Arial" pitchFamily="34" charset="0"/>
              </a:rPr>
              <a:pPr/>
              <a:t>129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57347" name="Text Box 4"/>
          <p:cNvSpPr txBox="1">
            <a:spLocks noChangeArrowheads="1"/>
          </p:cNvSpPr>
          <p:nvPr/>
        </p:nvSpPr>
        <p:spPr bwMode="auto">
          <a:xfrm>
            <a:off x="500063" y="785813"/>
            <a:ext cx="8643937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kumimoji="1" lang="th-TH" sz="2800" b="1" dirty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     ไม่ถือเป็นการจ้างลูกจ้างของส่วนราชการ</a:t>
            </a:r>
          </a:p>
          <a:p>
            <a:pPr>
              <a:buFont typeface="Wingdings" pitchFamily="2" charset="2"/>
              <a:buChar char="§"/>
            </a:pPr>
            <a:r>
              <a:rPr kumimoji="1" lang="th-TH" sz="2800" b="1" dirty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     เป็นการจ้างชิ้นงาน ไม่ถือเป็นการจ้างแรงงาน</a:t>
            </a:r>
          </a:p>
          <a:p>
            <a:pPr>
              <a:buFont typeface="Wingdings" pitchFamily="2" charset="2"/>
              <a:buChar char="§"/>
            </a:pPr>
            <a:r>
              <a:rPr kumimoji="1" lang="th-TH" sz="2800" b="1" dirty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     ไม่มีนิติสัมพันธ์ในฐานะ “นายจ้าง </a:t>
            </a:r>
            <a:r>
              <a:rPr kumimoji="1" lang="en-US" sz="2800" b="1" dirty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– </a:t>
            </a:r>
            <a:r>
              <a:rPr kumimoji="1" lang="th-TH" sz="2800" b="1" dirty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ลูกจ้าง”</a:t>
            </a:r>
          </a:p>
          <a:p>
            <a:pPr>
              <a:buFont typeface="Wingdings" pitchFamily="2" charset="2"/>
              <a:buChar char="§"/>
            </a:pPr>
            <a:r>
              <a:rPr kumimoji="1" lang="th-TH" sz="2800" b="1" dirty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     มุ่งผลสำเร็จของงานที่จ้างภายในระยะเวลาที่กำหนด</a:t>
            </a:r>
          </a:p>
          <a:p>
            <a:pPr>
              <a:buFont typeface="Wingdings" pitchFamily="2" charset="2"/>
              <a:buChar char="§"/>
            </a:pPr>
            <a:r>
              <a:rPr kumimoji="1" lang="th-TH" sz="2800" b="1" dirty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     ไม่ต้องนำเงินส่งสมทบกองทุนประกันสังคม</a:t>
            </a:r>
          </a:p>
          <a:p>
            <a:pPr>
              <a:buFont typeface="Wingdings" pitchFamily="2" charset="2"/>
              <a:buChar char="§"/>
            </a:pPr>
            <a:r>
              <a:rPr kumimoji="1" lang="th-TH" sz="2800" b="1" dirty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     จ้างเอกชนที่มีฐานะเป็นนิติบุคคลหรือบุคคลธรรมดาก็ได้</a:t>
            </a:r>
          </a:p>
          <a:p>
            <a:pPr>
              <a:buFont typeface="Wingdings" pitchFamily="2" charset="2"/>
              <a:buChar char="§"/>
            </a:pPr>
            <a:r>
              <a:rPr kumimoji="1" lang="th-TH" sz="2800" b="1" dirty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     ไม่จำเป็นต้องจ้างตามคุณวุฒิการศึกษาแต่ให้พิจารณา</a:t>
            </a:r>
          </a:p>
          <a:p>
            <a:r>
              <a:rPr kumimoji="1" lang="th-TH" sz="2800" b="1" dirty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       คัดเลือกผู้มีความรู้และประสบการณ์ที่</a:t>
            </a:r>
            <a:r>
              <a:rPr kumimoji="1" lang="th-TH" sz="2800" b="1" dirty="0" smtClean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เหมาะสม</a:t>
            </a:r>
          </a:p>
          <a:p>
            <a:pPr>
              <a:buFont typeface="Wingdings" pitchFamily="2" charset="2"/>
              <a:buChar char="§"/>
            </a:pPr>
            <a:r>
              <a:rPr kumimoji="1" lang="th-TH" sz="2800" b="1" dirty="0" smtClean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     ค่าตอบแทนอื่นๆค่าล่วงเวลา </a:t>
            </a:r>
            <a:r>
              <a:rPr kumimoji="1" lang="th-TH" sz="2800" b="1" dirty="0" err="1" smtClean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คชจ.</a:t>
            </a:r>
            <a:r>
              <a:rPr kumimoji="1" lang="th-TH" sz="2800" b="1" dirty="0" smtClean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เดินทาง ต้องกำหนดไว้ในสัญญา</a:t>
            </a:r>
          </a:p>
          <a:p>
            <a:pPr>
              <a:buFont typeface="Wingdings" pitchFamily="2" charset="2"/>
              <a:buChar char="§"/>
            </a:pPr>
            <a:r>
              <a:rPr kumimoji="1" lang="th-TH" sz="2800" b="1" dirty="0" smtClean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     ไม่มีอำนาจควบคุม บังคับบัญชา มีอำนาจเพียงตรวจตรางาน </a:t>
            </a:r>
          </a:p>
          <a:p>
            <a:r>
              <a:rPr kumimoji="1" lang="th-TH" sz="2800" b="1" dirty="0" smtClean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       สั่งปรับปรุงแก้ไข และไม่อยู่ในกฎ ร. ข้อบังคับ ตามที่ลูกจ้างของส่วน</a:t>
            </a:r>
          </a:p>
          <a:p>
            <a:r>
              <a:rPr kumimoji="1" lang="th-TH" sz="2800" b="1" dirty="0" smtClean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       ราชการต้องปฏิบัติ</a:t>
            </a:r>
          </a:p>
          <a:p>
            <a:pPr>
              <a:buFont typeface="Wingdings" pitchFamily="2" charset="2"/>
              <a:buChar char="§"/>
            </a:pPr>
            <a:r>
              <a:rPr kumimoji="1" lang="th-TH" sz="2800" b="1" dirty="0" smtClean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    การปฏิบัติงานอาจใช้วิธีบันทึกเวลาการมาทำงานตามที่ตกลงไว้ก็ได้</a:t>
            </a:r>
          </a:p>
          <a:p>
            <a:r>
              <a:rPr kumimoji="1" lang="th-TH" sz="2800" b="1" dirty="0" smtClean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      กรณีไม่มาทำงานอาจหาผู้อื่นมาทำแทน กำหนดค่าปรับหากเสียหาย</a:t>
            </a:r>
            <a:endParaRPr kumimoji="1" lang="th-TH" sz="2800" b="1" dirty="0">
              <a:solidFill>
                <a:srgbClr val="FF0000"/>
              </a:solidFill>
              <a:latin typeface="Times New Roman" pitchFamily="18" charset="0"/>
              <a:cs typeface="JasmineUPC" pitchFamily="18" charset="-34"/>
            </a:endParaRPr>
          </a:p>
        </p:txBody>
      </p:sp>
      <p:sp>
        <p:nvSpPr>
          <p:cNvPr id="57348" name="Text Box 2"/>
          <p:cNvSpPr txBox="1">
            <a:spLocks noChangeArrowheads="1"/>
          </p:cNvSpPr>
          <p:nvPr/>
        </p:nvSpPr>
        <p:spPr bwMode="auto">
          <a:xfrm>
            <a:off x="857250" y="142875"/>
            <a:ext cx="7178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th-TH" sz="4000" b="1">
                <a:solidFill>
                  <a:srgbClr val="0000FF"/>
                </a:solidFill>
                <a:latin typeface="Times New Roman" pitchFamily="18" charset="0"/>
                <a:cs typeface="JasmineUPC" pitchFamily="18" charset="-34"/>
              </a:rPr>
              <a:t>หลักเกณฑ์การจ้างเอกชนดำเนินงาน (ว.86)</a:t>
            </a:r>
          </a:p>
        </p:txBody>
      </p:sp>
      <p:pic>
        <p:nvPicPr>
          <p:cNvPr id="57349" name="Picture 5" descr="I:\Clip art\กาตูนเคลื่อนไหว\flora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2875"/>
            <a:ext cx="6858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000100" y="2143116"/>
            <a:ext cx="7677174" cy="646331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ประกาศใช้ </a:t>
            </a:r>
            <a:r>
              <a:rPr lang="th-TH" sz="3600" b="1" dirty="0">
                <a:latin typeface="JasmineUPC" pitchFamily="18" charset="-34"/>
                <a:cs typeface="JasmineUPC" pitchFamily="18" charset="-34"/>
              </a:rPr>
              <a:t>พ.ร.บ. งบประมาณรายจ่ายประจำปีแล้ว</a:t>
            </a:r>
          </a:p>
        </p:txBody>
      </p:sp>
      <p:sp>
        <p:nvSpPr>
          <p:cNvPr id="12" name="มนมุมสี่เหลี่ยมด้านทแยงมุม 11"/>
          <p:cNvSpPr/>
          <p:nvPr/>
        </p:nvSpPr>
        <p:spPr>
          <a:xfrm>
            <a:off x="1357290" y="500042"/>
            <a:ext cx="7072362" cy="914400"/>
          </a:xfrm>
          <a:prstGeom prst="round2Diag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การเบิกจ่ายเงินงบประมาณ</a:t>
            </a:r>
            <a:endParaRPr lang="th-TH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13" name="รูปภาพ 12" descr="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214554"/>
            <a:ext cx="428628" cy="441274"/>
          </a:xfrm>
          <a:prstGeom prst="rect">
            <a:avLst/>
          </a:prstGeom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000100" y="3143248"/>
            <a:ext cx="7677174" cy="646331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ต้องได้รับเงินประจำงวดแล้ว</a:t>
            </a:r>
            <a:endParaRPr lang="th-TH" sz="3600" b="1" dirty="0"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16" name="รูปภาพ 15" descr="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214686"/>
            <a:ext cx="428628" cy="441274"/>
          </a:xfrm>
          <a:prstGeom prst="rect">
            <a:avLst/>
          </a:prstGeom>
        </p:spPr>
      </p:pic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000100" y="4143380"/>
            <a:ext cx="7677174" cy="5847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มีข้อผูกพันหรือมีความจำเป็นต้องจ่ายให้เจ้าหนี้/ผู้มีสิทธิ</a:t>
            </a:r>
            <a:endParaRPr lang="th-TH" sz="3200" b="1" dirty="0"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18" name="รูปภาพ 17" descr="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4214818"/>
            <a:ext cx="428628" cy="441274"/>
          </a:xfrm>
          <a:prstGeom prst="rect">
            <a:avLst/>
          </a:prstGeom>
        </p:spPr>
      </p:pic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000100" y="5072074"/>
            <a:ext cx="7677174" cy="646331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หนี้ต้องถึงกำหนดหรือใกล้ถึงกำหนดต้องจ่าย</a:t>
            </a:r>
            <a:endParaRPr lang="th-TH" sz="3600" b="1" dirty="0"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20" name="รูปภาพ 19" descr="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5143512"/>
            <a:ext cx="428628" cy="441274"/>
          </a:xfrm>
          <a:prstGeom prst="rect">
            <a:avLst/>
          </a:prstGeom>
        </p:spPr>
      </p:pic>
      <p:pic>
        <p:nvPicPr>
          <p:cNvPr id="22" name="Picture 20" descr="รูปภาพ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1071546"/>
            <a:ext cx="3143272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  <p:bldP spid="15" grpId="0" animBg="1"/>
      <p:bldP spid="17" grpId="0" animBg="1"/>
      <p:bldP spid="19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54651FA-6D6E-4221-A5D5-2083C7B8321B}" type="slidenum">
              <a:rPr lang="en-US" smtClean="0">
                <a:latin typeface="Arial" pitchFamily="34" charset="0"/>
              </a:rPr>
              <a:pPr/>
              <a:t>130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071546"/>
            <a:ext cx="854913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ผู้รับจ้างประสงค์จะได้รับประโยชน์ของผู้</a:t>
            </a:r>
          </a:p>
          <a:p>
            <a:pPr algn="ctr"/>
            <a:r>
              <a:rPr lang="th-TH" sz="4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ประกันตนสามารถสมัครได้ตามมาตรา 40 </a:t>
            </a:r>
          </a:p>
          <a:p>
            <a:pPr algn="ctr"/>
            <a:r>
              <a:rPr lang="th-TH" sz="4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ของกฎหมายว่าด้วยประกันสังคม</a:t>
            </a:r>
          </a:p>
          <a:p>
            <a:pPr algn="ctr"/>
            <a:endParaRPr lang="th-TH" sz="4800" b="1" dirty="0" smtClean="0"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7" name="รูปภาพ 6" descr="g2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9322" y="4572008"/>
            <a:ext cx="1928826" cy="1928826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คำบรรยายภาพแบบสี่เหลี่ยมมุมมน 6"/>
          <p:cNvSpPr/>
          <p:nvPr/>
        </p:nvSpPr>
        <p:spPr>
          <a:xfrm>
            <a:off x="214282" y="214290"/>
            <a:ext cx="7215238" cy="857256"/>
          </a:xfrm>
          <a:prstGeom prst="wedgeRoundRectCallout">
            <a:avLst>
              <a:gd name="adj1" fmla="val 1927"/>
              <a:gd name="adj2" fmla="val 84511"/>
              <a:gd name="adj3" fmla="val 16667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58373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7601AAC-8DF2-4B94-8F3A-FBF490B90ACA}" type="slidenum">
              <a:rPr lang="en-US" smtClean="0">
                <a:latin typeface="Arial" pitchFamily="34" charset="0"/>
              </a:rPr>
              <a:pPr/>
              <a:t>131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58374" name="TextBox 2"/>
          <p:cNvSpPr txBox="1">
            <a:spLocks noChangeArrowheads="1"/>
          </p:cNvSpPr>
          <p:nvPr/>
        </p:nvSpPr>
        <p:spPr bwMode="auto">
          <a:xfrm>
            <a:off x="214313" y="214313"/>
            <a:ext cx="7210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 dirty="0">
                <a:solidFill>
                  <a:srgbClr val="0000FF"/>
                </a:solidFill>
                <a:latin typeface="Angsana New" pitchFamily="18" charset="-34"/>
                <a:cs typeface="JasmineUPC" pitchFamily="18" charset="-34"/>
              </a:rPr>
              <a:t>การจ้างเอกชนดำเนินงานตาม ว.</a:t>
            </a:r>
            <a:r>
              <a:rPr lang="en-US" sz="3600" b="1" dirty="0">
                <a:solidFill>
                  <a:srgbClr val="0000FF"/>
                </a:solidFill>
                <a:latin typeface="Angsana New" pitchFamily="18" charset="-34"/>
                <a:cs typeface="JasmineUPC" pitchFamily="18" charset="-34"/>
              </a:rPr>
              <a:t> 67 </a:t>
            </a:r>
            <a:r>
              <a:rPr lang="th-TH" sz="3600" b="1" dirty="0" err="1">
                <a:solidFill>
                  <a:srgbClr val="0000FF"/>
                </a:solidFill>
                <a:latin typeface="Angsana New" pitchFamily="18" charset="-34"/>
                <a:cs typeface="JasmineUPC" pitchFamily="18" charset="-34"/>
              </a:rPr>
              <a:t>ลว.</a:t>
            </a:r>
            <a:r>
              <a:rPr lang="en-US" sz="3600" b="1" dirty="0">
                <a:solidFill>
                  <a:srgbClr val="0000FF"/>
                </a:solidFill>
                <a:latin typeface="Angsana New" pitchFamily="18" charset="-34"/>
                <a:cs typeface="JasmineUPC" pitchFamily="18" charset="-34"/>
              </a:rPr>
              <a:t>14 </a:t>
            </a:r>
            <a:r>
              <a:rPr lang="th-TH" sz="3600" b="1" dirty="0" err="1">
                <a:solidFill>
                  <a:srgbClr val="0000FF"/>
                </a:solidFill>
                <a:latin typeface="Angsana New" pitchFamily="18" charset="-34"/>
                <a:cs typeface="JasmineUPC" pitchFamily="18" charset="-34"/>
              </a:rPr>
              <a:t>กค.</a:t>
            </a:r>
            <a:r>
              <a:rPr lang="en-US" sz="3600" b="1" dirty="0">
                <a:solidFill>
                  <a:srgbClr val="0000FF"/>
                </a:solidFill>
                <a:latin typeface="Angsana New" pitchFamily="18" charset="-34"/>
                <a:cs typeface="JasmineUPC" pitchFamily="18" charset="-34"/>
              </a:rPr>
              <a:t> 53</a:t>
            </a:r>
            <a:endParaRPr lang="th-TH" sz="3600" b="1" dirty="0">
              <a:solidFill>
                <a:srgbClr val="0000FF"/>
              </a:solidFill>
              <a:latin typeface="Angsana New" pitchFamily="18" charset="-34"/>
              <a:cs typeface="JasmineUPC" pitchFamily="18" charset="-34"/>
            </a:endParaRPr>
          </a:p>
        </p:txBody>
      </p:sp>
      <p:sp>
        <p:nvSpPr>
          <p:cNvPr id="58375" name="TextBox 3"/>
          <p:cNvSpPr txBox="1">
            <a:spLocks noChangeArrowheads="1"/>
          </p:cNvSpPr>
          <p:nvPr/>
        </p:nvSpPr>
        <p:spPr bwMode="auto">
          <a:xfrm>
            <a:off x="571472" y="1142984"/>
            <a:ext cx="33457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 dirty="0">
                <a:solidFill>
                  <a:srgbClr val="FF0000"/>
                </a:solidFill>
                <a:latin typeface="Browallia New" pitchFamily="34" charset="-34"/>
                <a:cs typeface="JasmineUPC" pitchFamily="18" charset="-34"/>
              </a:rPr>
              <a:t>ประเด็น ในหลักเกณฑ์</a:t>
            </a:r>
          </a:p>
        </p:txBody>
      </p:sp>
      <p:sp>
        <p:nvSpPr>
          <p:cNvPr id="58376" name="TextBox 5"/>
          <p:cNvSpPr txBox="1">
            <a:spLocks noChangeArrowheads="1"/>
          </p:cNvSpPr>
          <p:nvPr/>
        </p:nvSpPr>
        <p:spPr bwMode="auto">
          <a:xfrm>
            <a:off x="0" y="1763713"/>
            <a:ext cx="9132628" cy="509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th-TH" sz="2800" b="1" dirty="0">
                <a:cs typeface="JasmineUPC" pitchFamily="18" charset="-34"/>
              </a:rPr>
              <a:t> </a:t>
            </a:r>
            <a:r>
              <a:rPr lang="th-TH" sz="2800" b="1" dirty="0">
                <a:solidFill>
                  <a:srgbClr val="009900"/>
                </a:solidFill>
                <a:cs typeface="JasmineUPC" pitchFamily="18" charset="-34"/>
              </a:rPr>
              <a:t>การจ้างบุคคลธรรมดา ให้จ้างเฉพาะโครงการ หรือเฉพาะครั้งคราวที่มี</a:t>
            </a:r>
          </a:p>
          <a:p>
            <a:r>
              <a:rPr lang="th-TH" sz="2800" b="1" dirty="0">
                <a:solidFill>
                  <a:srgbClr val="009900"/>
                </a:solidFill>
                <a:cs typeface="JasmineUPC" pitchFamily="18" charset="-34"/>
              </a:rPr>
              <a:t>    ความจำเป็นเพื่อเสริมการปฏิบัติงานในหน้าที่ปกติ (ไม่ถือ</a:t>
            </a:r>
            <a:r>
              <a:rPr lang="th-TH" sz="2800" b="1" dirty="0" err="1">
                <a:solidFill>
                  <a:srgbClr val="009900"/>
                </a:solidFill>
                <a:cs typeface="JasmineUPC" pitchFamily="18" charset="-34"/>
              </a:rPr>
              <a:t>เป็บ</a:t>
            </a:r>
            <a:r>
              <a:rPr lang="th-TH" sz="2800" b="1" dirty="0">
                <a:solidFill>
                  <a:srgbClr val="009900"/>
                </a:solidFill>
                <a:cs typeface="JasmineUPC" pitchFamily="18" charset="-34"/>
              </a:rPr>
              <a:t>บุคลากรของรัฐ)</a:t>
            </a:r>
          </a:p>
          <a:p>
            <a:pPr>
              <a:spcBef>
                <a:spcPts val="1200"/>
              </a:spcBef>
              <a:buFont typeface="Courier New" pitchFamily="49" charset="0"/>
              <a:buChar char="o"/>
            </a:pPr>
            <a:r>
              <a:rPr lang="th-TH" sz="2800" b="1" dirty="0">
                <a:cs typeface="JasmineUPC" pitchFamily="18" charset="-34"/>
              </a:rPr>
              <a:t> ไม่จำเป็นต้องจ้างเต็มปีงบประมาณ และ </a:t>
            </a:r>
            <a:r>
              <a:rPr lang="th-TH" sz="2800" b="1" dirty="0">
                <a:solidFill>
                  <a:srgbClr val="FF0000"/>
                </a:solidFill>
                <a:cs typeface="JasmineUPC" pitchFamily="18" charset="-34"/>
              </a:rPr>
              <a:t>มิให้ทำสัญญาจ้างในลักษณะต่อเนื่อง</a:t>
            </a:r>
          </a:p>
          <a:p>
            <a:pPr>
              <a:spcBef>
                <a:spcPts val="600"/>
              </a:spcBef>
              <a:buClr>
                <a:srgbClr val="006600"/>
              </a:buClr>
              <a:buFont typeface="Courier New" pitchFamily="49" charset="0"/>
              <a:buChar char="o"/>
            </a:pPr>
            <a:r>
              <a:rPr lang="th-TH" sz="2800" b="1" dirty="0">
                <a:solidFill>
                  <a:srgbClr val="0000FF"/>
                </a:solidFill>
                <a:cs typeface="JasmineUPC" pitchFamily="18" charset="-34"/>
              </a:rPr>
              <a:t> เป็นการจ้างรายชิ้นงาน เช่น งานรักษาความปลอดภัย งานทำความสะอาด </a:t>
            </a:r>
          </a:p>
          <a:p>
            <a:pPr>
              <a:spcBef>
                <a:spcPts val="600"/>
              </a:spcBef>
              <a:buClr>
                <a:srgbClr val="006600"/>
              </a:buClr>
            </a:pPr>
            <a:r>
              <a:rPr lang="th-TH" sz="2800" b="1" dirty="0">
                <a:solidFill>
                  <a:srgbClr val="0000FF"/>
                </a:solidFill>
                <a:cs typeface="JasmineUPC" pitchFamily="18" charset="-34"/>
              </a:rPr>
              <a:t>    งานดูแลต้นไม้ สนามหญ้า และ</a:t>
            </a:r>
            <a:r>
              <a:rPr lang="th-TH" sz="2800" b="1" dirty="0" smtClean="0">
                <a:solidFill>
                  <a:srgbClr val="0000FF"/>
                </a:solidFill>
                <a:cs typeface="JasmineUPC" pitchFamily="18" charset="-34"/>
              </a:rPr>
              <a:t>สวนหย่อม งาน</a:t>
            </a:r>
            <a:r>
              <a:rPr lang="th-TH" sz="2800" b="1" dirty="0">
                <a:solidFill>
                  <a:srgbClr val="0000FF"/>
                </a:solidFill>
                <a:cs typeface="JasmineUPC" pitchFamily="18" charset="-34"/>
              </a:rPr>
              <a:t>พาหนะ งานวิจัย งานติดตาม</a:t>
            </a:r>
          </a:p>
          <a:p>
            <a:pPr>
              <a:spcBef>
                <a:spcPts val="600"/>
              </a:spcBef>
              <a:buClr>
                <a:srgbClr val="006600"/>
              </a:buClr>
            </a:pPr>
            <a:r>
              <a:rPr lang="th-TH" sz="2800" b="1" dirty="0">
                <a:solidFill>
                  <a:srgbClr val="0000FF"/>
                </a:solidFill>
                <a:cs typeface="JasmineUPC" pitchFamily="18" charset="-34"/>
              </a:rPr>
              <a:t>    ประเมินผล งานจัดทำคำแปล  งานผลิตและพิมพ์เอกสาร งานผลิตสื่อ</a:t>
            </a:r>
          </a:p>
          <a:p>
            <a:pPr>
              <a:spcBef>
                <a:spcPts val="600"/>
              </a:spcBef>
              <a:buClr>
                <a:srgbClr val="006600"/>
              </a:buClr>
            </a:pPr>
            <a:r>
              <a:rPr lang="th-TH" sz="2800" b="1" dirty="0">
                <a:solidFill>
                  <a:srgbClr val="0000FF"/>
                </a:solidFill>
                <a:cs typeface="JasmineUPC" pitchFamily="18" charset="-34"/>
              </a:rPr>
              <a:t>    ประชาสัมพันธ์ งานสถิติข้อมูลข่าวสาร  งานพัฒนาระบบข้อมูลสารสนเทศ  </a:t>
            </a:r>
          </a:p>
          <a:p>
            <a:pPr>
              <a:spcBef>
                <a:spcPts val="600"/>
              </a:spcBef>
              <a:buClr>
                <a:srgbClr val="006600"/>
              </a:buClr>
            </a:pPr>
            <a:r>
              <a:rPr lang="th-TH" sz="2800" b="1" dirty="0">
                <a:solidFill>
                  <a:srgbClr val="0000FF"/>
                </a:solidFill>
                <a:cs typeface="JasmineUPC" pitchFamily="18" charset="-34"/>
              </a:rPr>
              <a:t>    งานบันทึกข้อมูล งานสำรวจออกแบบและควบคุมการก่อสร้าง งานซ่อมบำรุง</a:t>
            </a:r>
          </a:p>
          <a:p>
            <a:pPr>
              <a:spcBef>
                <a:spcPts val="600"/>
              </a:spcBef>
              <a:buClr>
                <a:srgbClr val="006600"/>
              </a:buClr>
            </a:pPr>
            <a:r>
              <a:rPr lang="th-TH" sz="2800" b="1" dirty="0">
                <a:solidFill>
                  <a:srgbClr val="0000FF"/>
                </a:solidFill>
                <a:cs typeface="JasmineUPC" pitchFamily="18" charset="-34"/>
              </a:rPr>
              <a:t>    ยานพาหนะ งานพัฒนาบุคคล งานตรวจสอบและรับรองมาตรฐานและ</a:t>
            </a:r>
          </a:p>
          <a:p>
            <a:pPr>
              <a:spcBef>
                <a:spcPts val="600"/>
              </a:spcBef>
              <a:buClr>
                <a:srgbClr val="006600"/>
              </a:buClr>
            </a:pPr>
            <a:r>
              <a:rPr lang="th-TH" sz="2800" b="1" dirty="0">
                <a:solidFill>
                  <a:srgbClr val="0000FF"/>
                </a:solidFill>
                <a:cs typeface="JasmineUPC" pitchFamily="18" charset="-34"/>
              </a:rPr>
              <a:t>    เทคนิคต่าง ๆ ที่เอกชนมีความชำนาญมากกว่า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1C05562-6103-44BA-89A2-3631CF1C49E8}" type="slidenum">
              <a:rPr lang="en-US" smtClean="0">
                <a:latin typeface="Arial" pitchFamily="34" charset="0"/>
              </a:rPr>
              <a:pPr/>
              <a:t>132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" name="คำบรรยายภาพแบบสี่เหลี่ยมมุมมน 2"/>
          <p:cNvSpPr/>
          <p:nvPr/>
        </p:nvSpPr>
        <p:spPr>
          <a:xfrm>
            <a:off x="214282" y="214290"/>
            <a:ext cx="8501122" cy="857256"/>
          </a:xfrm>
          <a:prstGeom prst="wedgeRoundRectCallout">
            <a:avLst>
              <a:gd name="adj1" fmla="val 1927"/>
              <a:gd name="adj2" fmla="val 84511"/>
              <a:gd name="adj3" fmla="val 16667"/>
            </a:avLst>
          </a:prstGeom>
          <a:solidFill>
            <a:srgbClr val="00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59398" name="TextBox 3"/>
          <p:cNvSpPr txBox="1">
            <a:spLocks noChangeArrowheads="1"/>
          </p:cNvSpPr>
          <p:nvPr/>
        </p:nvSpPr>
        <p:spPr bwMode="auto">
          <a:xfrm>
            <a:off x="214313" y="214313"/>
            <a:ext cx="82076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ซ้อมความ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เข้าใจ (ว </a:t>
            </a:r>
            <a:r>
              <a:rPr lang="en-US" sz="3600" b="1" dirty="0" smtClean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337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) ประเด็น </a:t>
            </a: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ตาม ว.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 67 </a:t>
            </a:r>
            <a:r>
              <a:rPr lang="th-TH" sz="3600" b="1" dirty="0" err="1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ลว.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14 </a:t>
            </a:r>
            <a:r>
              <a:rPr lang="th-TH" sz="3600" b="1" dirty="0" err="1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กค.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 53</a:t>
            </a:r>
            <a:endParaRPr lang="th-TH" sz="3600" b="1" dirty="0">
              <a:solidFill>
                <a:schemeClr val="bg1"/>
              </a:solidFill>
              <a:latin typeface="Angsana New" pitchFamily="18" charset="-34"/>
              <a:cs typeface="JasmineUPC" pitchFamily="18" charset="-34"/>
            </a:endParaRPr>
          </a:p>
        </p:txBody>
      </p:sp>
      <p:sp>
        <p:nvSpPr>
          <p:cNvPr id="59399" name="TextBox 5"/>
          <p:cNvSpPr txBox="1">
            <a:spLocks noChangeArrowheads="1"/>
          </p:cNvSpPr>
          <p:nvPr/>
        </p:nvSpPr>
        <p:spPr bwMode="auto">
          <a:xfrm>
            <a:off x="363538" y="1571625"/>
            <a:ext cx="8852103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th-TH" sz="3200" b="1" dirty="0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ประเด็น</a:t>
            </a:r>
            <a:r>
              <a:rPr lang="th-TH" sz="3200" b="1" dirty="0">
                <a:latin typeface="Brush Script MT" pitchFamily="66" charset="0"/>
                <a:cs typeface="JasmineUPC" pitchFamily="18" charset="-34"/>
              </a:rPr>
              <a:t> “ไม่จำเป็นต้องจ้างเต็ม</a:t>
            </a:r>
            <a:r>
              <a:rPr lang="th-TH" sz="3200" b="1" dirty="0" err="1">
                <a:latin typeface="Brush Script MT" pitchFamily="66" charset="0"/>
                <a:cs typeface="JasmineUPC" pitchFamily="18" charset="-34"/>
              </a:rPr>
              <a:t>ปีง</a:t>
            </a:r>
            <a:r>
              <a:rPr lang="th-TH" sz="3200" b="1" dirty="0">
                <a:latin typeface="Brush Script MT" pitchFamily="66" charset="0"/>
                <a:cs typeface="JasmineUPC" pitchFamily="18" charset="-34"/>
              </a:rPr>
              <a:t>ปม.  หมายถึง </a:t>
            </a:r>
          </a:p>
          <a:p>
            <a:pPr marL="514350" indent="-514350"/>
            <a:r>
              <a:rPr lang="th-TH" sz="3200" b="1" dirty="0">
                <a:latin typeface="Brush Script MT" pitchFamily="66" charset="0"/>
                <a:cs typeface="JasmineUPC" pitchFamily="18" charset="-34"/>
              </a:rPr>
              <a:t>      การจ้างเอกชนดำเนินงานสามารถจ้างบุคคลธรรมดาเพื่อ</a:t>
            </a:r>
          </a:p>
          <a:p>
            <a:pPr marL="514350" indent="-514350"/>
            <a:r>
              <a:rPr lang="th-TH" sz="3200" b="1" dirty="0">
                <a:latin typeface="Brush Script MT" pitchFamily="66" charset="0"/>
                <a:cs typeface="JasmineUPC" pitchFamily="18" charset="-34"/>
              </a:rPr>
              <a:t>ดำเนินงานโครงการหรือเพื่อเสริมการปฏิบัติงานตาม</a:t>
            </a:r>
            <a:r>
              <a:rPr lang="th-TH" sz="3200" b="1" dirty="0" smtClean="0">
                <a:latin typeface="Brush Script MT" pitchFamily="66" charset="0"/>
                <a:cs typeface="JasmineUPC" pitchFamily="18" charset="-34"/>
              </a:rPr>
              <a:t>หน้าที่ โดย</a:t>
            </a:r>
          </a:p>
          <a:p>
            <a:pPr marL="514350" indent="-514350"/>
            <a:r>
              <a:rPr lang="th-TH" sz="3200" b="1" dirty="0" smtClean="0">
                <a:latin typeface="Brush Script MT" pitchFamily="66" charset="0"/>
                <a:cs typeface="JasmineUPC" pitchFamily="18" charset="-34"/>
              </a:rPr>
              <a:t>การจ้างให้</a:t>
            </a:r>
            <a:r>
              <a:rPr lang="th-TH" sz="3200" b="1" dirty="0">
                <a:latin typeface="Brush Script MT" pitchFamily="66" charset="0"/>
                <a:cs typeface="JasmineUPC" pitchFamily="18" charset="-34"/>
              </a:rPr>
              <a:t>คำนึงถึงระยะเวลาในการปฏิบัติงานตามสัญญา </a:t>
            </a:r>
            <a:r>
              <a:rPr lang="th-TH" sz="3200" b="1" dirty="0" smtClean="0">
                <a:latin typeface="Brush Script MT" pitchFamily="66" charset="0"/>
                <a:cs typeface="JasmineUPC" pitchFamily="18" charset="-34"/>
              </a:rPr>
              <a:t>และ</a:t>
            </a:r>
          </a:p>
          <a:p>
            <a:pPr marL="514350" indent="-514350"/>
            <a:r>
              <a:rPr lang="th-TH" sz="3200" b="1" dirty="0" smtClean="0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ต้องมีส่วน</a:t>
            </a:r>
            <a:r>
              <a:rPr lang="th-TH" sz="3200" b="1" dirty="0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สัมพันธ์โดยตรงกับเนื้องานที่จะจ้าง </a:t>
            </a:r>
            <a:r>
              <a:rPr lang="th-TH" sz="3200" b="1" dirty="0">
                <a:latin typeface="Brush Script MT" pitchFamily="66" charset="0"/>
                <a:cs typeface="JasmineUPC" pitchFamily="18" charset="-34"/>
              </a:rPr>
              <a:t>ซึ่งการทำสัญญา</a:t>
            </a:r>
            <a:r>
              <a:rPr lang="th-TH" sz="3200" b="1" dirty="0" smtClean="0">
                <a:latin typeface="Brush Script MT" pitchFamily="66" charset="0"/>
                <a:cs typeface="JasmineUPC" pitchFamily="18" charset="-34"/>
              </a:rPr>
              <a:t>จ้าง</a:t>
            </a:r>
            <a:endParaRPr lang="th-TH" sz="3200" b="1" dirty="0">
              <a:latin typeface="Brush Script MT" pitchFamily="66" charset="0"/>
              <a:cs typeface="JasmineUPC" pitchFamily="18" charset="-34"/>
            </a:endParaRPr>
          </a:p>
          <a:p>
            <a:pPr marL="514350" indent="-514350"/>
            <a:r>
              <a:rPr lang="th-TH" sz="3200" b="1" dirty="0">
                <a:latin typeface="Brush Script MT" pitchFamily="66" charset="0"/>
                <a:cs typeface="JasmineUPC" pitchFamily="18" charset="-34"/>
              </a:rPr>
              <a:t>ต้องทำปีต่อปี  แต่หากโครงการหรืองานเฉพาะครั้งคราวจะจ้าง</a:t>
            </a:r>
          </a:p>
          <a:p>
            <a:pPr marL="514350" indent="-514350"/>
            <a:r>
              <a:rPr lang="th-TH" sz="3200" b="1" dirty="0">
                <a:latin typeface="Brush Script MT" pitchFamily="66" charset="0"/>
                <a:cs typeface="JasmineUPC" pitchFamily="18" charset="-34"/>
              </a:rPr>
              <a:t>ไม่เต็ม</a:t>
            </a:r>
            <a:r>
              <a:rPr lang="th-TH" sz="3200" b="1" dirty="0" err="1">
                <a:latin typeface="Brush Script MT" pitchFamily="66" charset="0"/>
                <a:cs typeface="JasmineUPC" pitchFamily="18" charset="-34"/>
              </a:rPr>
              <a:t>ปีง</a:t>
            </a:r>
            <a:r>
              <a:rPr lang="th-TH" sz="3200" b="1" dirty="0">
                <a:latin typeface="Brush Script MT" pitchFamily="66" charset="0"/>
                <a:cs typeface="JasmineUPC" pitchFamily="18" charset="-34"/>
              </a:rPr>
              <a:t>ปม.ก็ทำสัญญาตามระยะเวลาปฏิบัติงานจริง ซึ่งการ</a:t>
            </a:r>
          </a:p>
          <a:p>
            <a:pPr marL="514350" indent="-514350"/>
            <a:r>
              <a:rPr lang="th-TH" sz="3200" b="1" dirty="0">
                <a:latin typeface="Brush Script MT" pitchFamily="66" charset="0"/>
                <a:cs typeface="JasmineUPC" pitchFamily="18" charset="-34"/>
              </a:rPr>
              <a:t>จ้างจะทำได้ไม่เกินรอบ</a:t>
            </a:r>
            <a:r>
              <a:rPr lang="th-TH" sz="3200" b="1" dirty="0" smtClean="0">
                <a:latin typeface="Brush Script MT" pitchFamily="66" charset="0"/>
                <a:cs typeface="JasmineUPC" pitchFamily="18" charset="-34"/>
              </a:rPr>
              <a:t>ปี </a:t>
            </a:r>
            <a:r>
              <a:rPr lang="th-TH" sz="3200" b="1" dirty="0" err="1" smtClean="0">
                <a:latin typeface="Brush Script MT" pitchFamily="66" charset="0"/>
                <a:cs typeface="JasmineUPC" pitchFamily="18" charset="-34"/>
              </a:rPr>
              <a:t>งป</a:t>
            </a:r>
            <a:r>
              <a:rPr lang="th-TH" sz="3200" b="1" dirty="0">
                <a:latin typeface="Brush Script MT" pitchFamily="66" charset="0"/>
                <a:cs typeface="JasmineUPC" pitchFamily="18" charset="-34"/>
              </a:rPr>
              <a:t>ม. และในช่วงเริ่ม</a:t>
            </a:r>
            <a:r>
              <a:rPr lang="th-TH" sz="3200" b="1" dirty="0" err="1">
                <a:latin typeface="Brush Script MT" pitchFamily="66" charset="0"/>
                <a:cs typeface="JasmineUPC" pitchFamily="18" charset="-34"/>
              </a:rPr>
              <a:t>ปีง</a:t>
            </a:r>
            <a:r>
              <a:rPr lang="th-TH" sz="3200" b="1" dirty="0">
                <a:latin typeface="Brush Script MT" pitchFamily="66" charset="0"/>
                <a:cs typeface="JasmineUPC" pitchFamily="18" charset="-34"/>
              </a:rPr>
              <a:t>ปม.ใหม่ก็ต้อง</a:t>
            </a:r>
          </a:p>
          <a:p>
            <a:pPr marL="514350" indent="-514350"/>
            <a:r>
              <a:rPr lang="th-TH" sz="3200" b="1" dirty="0">
                <a:latin typeface="Brush Script MT" pitchFamily="66" charset="0"/>
                <a:cs typeface="JasmineUPC" pitchFamily="18" charset="-34"/>
              </a:rPr>
              <a:t>ดำเนินการจัดหา</a:t>
            </a:r>
            <a:r>
              <a:rPr lang="th-TH" sz="3200" b="1" dirty="0" smtClean="0">
                <a:latin typeface="Brush Script MT" pitchFamily="66" charset="0"/>
                <a:cs typeface="JasmineUPC" pitchFamily="18" charset="-34"/>
              </a:rPr>
              <a:t>ใหม่เมื่อ</a:t>
            </a:r>
            <a:r>
              <a:rPr lang="th-TH" sz="3200" b="1" dirty="0">
                <a:latin typeface="Brush Script MT" pitchFamily="66" charset="0"/>
                <a:cs typeface="JasmineUPC" pitchFamily="18" charset="-34"/>
              </a:rPr>
              <a:t>สิ้นสุดโครงการหรือหมดความ</a:t>
            </a:r>
            <a:r>
              <a:rPr lang="th-TH" sz="3200" b="1" dirty="0" smtClean="0">
                <a:latin typeface="Brush Script MT" pitchFamily="66" charset="0"/>
                <a:cs typeface="JasmineUPC" pitchFamily="18" charset="-34"/>
              </a:rPr>
              <a:t>จำเป็น</a:t>
            </a:r>
          </a:p>
          <a:p>
            <a:pPr marL="514350" indent="-514350"/>
            <a:r>
              <a:rPr lang="th-TH" sz="3200" b="1" dirty="0" smtClean="0">
                <a:latin typeface="Brush Script MT" pitchFamily="66" charset="0"/>
                <a:cs typeface="JasmineUPC" pitchFamily="18" charset="-34"/>
              </a:rPr>
              <a:t>ก็</a:t>
            </a:r>
            <a:r>
              <a:rPr lang="th-TH" sz="3200" b="1" dirty="0">
                <a:latin typeface="Brush Script MT" pitchFamily="66" charset="0"/>
                <a:cs typeface="JasmineUPC" pitchFamily="18" charset="-34"/>
              </a:rPr>
              <a:t>ควรเลิกจ้าง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2DE9AD4-5C60-440E-9C9F-E80D52C41B33}" type="slidenum">
              <a:rPr lang="en-US" smtClean="0">
                <a:latin typeface="Arial" pitchFamily="34" charset="0"/>
              </a:rPr>
              <a:pPr/>
              <a:t>133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" name="คำบรรยายภาพแบบสี่เหลี่ยมมุมมน 2"/>
          <p:cNvSpPr/>
          <p:nvPr/>
        </p:nvSpPr>
        <p:spPr>
          <a:xfrm>
            <a:off x="214282" y="214290"/>
            <a:ext cx="8286808" cy="857256"/>
          </a:xfrm>
          <a:prstGeom prst="wedgeRoundRectCallout">
            <a:avLst>
              <a:gd name="adj1" fmla="val 1927"/>
              <a:gd name="adj2" fmla="val 84511"/>
              <a:gd name="adj3" fmla="val 16667"/>
            </a:avLst>
          </a:prstGeom>
          <a:solidFill>
            <a:srgbClr val="00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60422" name="TextBox 3"/>
          <p:cNvSpPr txBox="1">
            <a:spLocks noChangeArrowheads="1"/>
          </p:cNvSpPr>
          <p:nvPr/>
        </p:nvSpPr>
        <p:spPr bwMode="auto">
          <a:xfrm>
            <a:off x="214313" y="214313"/>
            <a:ext cx="82445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ซ้อมความ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เข้าใจ (ว </a:t>
            </a:r>
            <a:r>
              <a:rPr lang="en-US" sz="3600" b="1" dirty="0" smtClean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337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) ประเด็น </a:t>
            </a: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ตาม ว.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 67 </a:t>
            </a:r>
            <a:r>
              <a:rPr lang="th-TH" sz="3600" b="1" dirty="0" err="1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ลว.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14 </a:t>
            </a:r>
            <a:r>
              <a:rPr lang="th-TH" sz="3600" b="1" dirty="0" err="1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กค.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 53</a:t>
            </a:r>
            <a:endParaRPr lang="th-TH" sz="3600" b="1" dirty="0">
              <a:solidFill>
                <a:schemeClr val="bg1"/>
              </a:solidFill>
              <a:latin typeface="Angsana New" pitchFamily="18" charset="-34"/>
              <a:cs typeface="JasmineUPC" pitchFamily="18" charset="-34"/>
            </a:endParaRPr>
          </a:p>
        </p:txBody>
      </p:sp>
      <p:sp>
        <p:nvSpPr>
          <p:cNvPr id="60423" name="TextBox 4"/>
          <p:cNvSpPr txBox="1">
            <a:spLocks noChangeArrowheads="1"/>
          </p:cNvSpPr>
          <p:nvPr/>
        </p:nvSpPr>
        <p:spPr bwMode="auto">
          <a:xfrm>
            <a:off x="347663" y="1571625"/>
            <a:ext cx="8810425" cy="5247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b="1" dirty="0">
                <a:latin typeface="Brush Script MT" pitchFamily="66" charset="0"/>
                <a:cs typeface="JasmineUPC" pitchFamily="18" charset="-34"/>
              </a:rPr>
              <a:t>2. </a:t>
            </a:r>
            <a:r>
              <a:rPr lang="th-TH" sz="2800" b="1" dirty="0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ประเด็น </a:t>
            </a:r>
            <a:r>
              <a:rPr lang="th-TH" sz="2800" b="1" dirty="0">
                <a:latin typeface="Brush Script MT" pitchFamily="66" charset="0"/>
                <a:cs typeface="JasmineUPC" pitchFamily="18" charset="-34"/>
              </a:rPr>
              <a:t>“มิให้ทำข้อตกลงการจ้างในลักษณะต่อเนื่อง  </a:t>
            </a:r>
            <a:r>
              <a:rPr lang="th-TH" sz="2800" b="1" dirty="0">
                <a:solidFill>
                  <a:srgbClr val="FF0000"/>
                </a:solidFill>
                <a:latin typeface="Brush Script MT" pitchFamily="66" charset="0"/>
                <a:cs typeface="JasmineUPC" pitchFamily="18" charset="-34"/>
              </a:rPr>
              <a:t>หมายถึง</a:t>
            </a:r>
            <a:r>
              <a:rPr lang="th-TH" sz="2800" b="1" dirty="0">
                <a:latin typeface="Brush Script MT" pitchFamily="66" charset="0"/>
                <a:cs typeface="JasmineUPC" pitchFamily="18" charset="-34"/>
              </a:rPr>
              <a:t> </a:t>
            </a:r>
          </a:p>
          <a:p>
            <a:pPr>
              <a:spcBef>
                <a:spcPts val="600"/>
              </a:spcBef>
            </a:pPr>
            <a:r>
              <a:rPr lang="th-TH" sz="2800" b="1" dirty="0">
                <a:latin typeface="Brush Script MT" pitchFamily="66" charset="0"/>
                <a:cs typeface="JasmineUPC" pitchFamily="18" charset="-34"/>
              </a:rPr>
              <a:t>     การทำสัญญากับคู่สัญญารายเดิมภายหลังจากสิ้นสุดสัญญา </a:t>
            </a:r>
          </a:p>
          <a:p>
            <a:pPr>
              <a:spcBef>
                <a:spcPts val="600"/>
              </a:spcBef>
            </a:pPr>
            <a:r>
              <a:rPr lang="th-TH" sz="2800" b="1" dirty="0">
                <a:latin typeface="Brush Script MT" pitchFamily="66" charset="0"/>
                <a:cs typeface="JasmineUPC" pitchFamily="18" charset="-34"/>
              </a:rPr>
              <a:t>     จะต้องดำเนินการจัดหาใหม่ตามระเบียบพัสดุฯ หากผลผู้รับจ้างรายเดิม</a:t>
            </a:r>
          </a:p>
          <a:p>
            <a:pPr>
              <a:spcBef>
                <a:spcPts val="600"/>
              </a:spcBef>
            </a:pPr>
            <a:r>
              <a:rPr lang="th-TH" sz="2800" b="1" dirty="0">
                <a:latin typeface="Brush Script MT" pitchFamily="66" charset="0"/>
                <a:cs typeface="JasmineUPC" pitchFamily="18" charset="-34"/>
              </a:rPr>
              <a:t>     ได้รับการคัดเลือก ก็สามารถ</a:t>
            </a:r>
            <a:r>
              <a:rPr lang="th-TH" sz="2800" b="1" dirty="0" smtClean="0">
                <a:latin typeface="Brush Script MT" pitchFamily="66" charset="0"/>
                <a:cs typeface="JasmineUPC" pitchFamily="18" charset="-34"/>
              </a:rPr>
              <a:t>ดำเนินการทำ</a:t>
            </a:r>
            <a:r>
              <a:rPr lang="th-TH" sz="2800" b="1" dirty="0">
                <a:latin typeface="Brush Script MT" pitchFamily="66" charset="0"/>
                <a:cs typeface="JasmineUPC" pitchFamily="18" charset="-34"/>
              </a:rPr>
              <a:t>สัญญากับรายเดิมได้โดยไม่ถือ</a:t>
            </a:r>
          </a:p>
          <a:p>
            <a:pPr>
              <a:spcBef>
                <a:spcPts val="600"/>
              </a:spcBef>
            </a:pPr>
            <a:r>
              <a:rPr lang="th-TH" sz="2800" b="1" dirty="0">
                <a:latin typeface="Brush Script MT" pitchFamily="66" charset="0"/>
                <a:cs typeface="JasmineUPC" pitchFamily="18" charset="-34"/>
              </a:rPr>
              <a:t>     ว่าเป็นการทำสัญญาลักษณะต่อเนื่อง</a:t>
            </a:r>
          </a:p>
          <a:p>
            <a:pPr>
              <a:spcBef>
                <a:spcPts val="1800"/>
              </a:spcBef>
            </a:pPr>
            <a:r>
              <a:rPr lang="en-US" sz="2800" b="1" dirty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3. </a:t>
            </a:r>
            <a:r>
              <a:rPr lang="th-TH" sz="2800" b="1" dirty="0" smtClean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กรณี</a:t>
            </a:r>
            <a:r>
              <a:rPr lang="th-TH" sz="2800" b="1" dirty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จัดหาผู้รับจ้าง</a:t>
            </a:r>
            <a:r>
              <a:rPr lang="th-TH" sz="2800" b="1" dirty="0" err="1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ปีง</a:t>
            </a:r>
            <a:r>
              <a:rPr lang="th-TH" sz="2800" b="1" dirty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ปม.ใหม่หลังสิ้นสุดสัญญาเดิม จะเป็นรายเดิมหรือ</a:t>
            </a:r>
          </a:p>
          <a:p>
            <a:pPr>
              <a:spcBef>
                <a:spcPts val="600"/>
              </a:spcBef>
            </a:pPr>
            <a:r>
              <a:rPr lang="th-TH" sz="2800" b="1" dirty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     รายใหม่ซึ่งไม่สามารถลงนามในสัญญาได้ในช่วงต้น</a:t>
            </a:r>
            <a:r>
              <a:rPr lang="th-TH" sz="2800" b="1" dirty="0" err="1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ปีง</a:t>
            </a:r>
            <a:r>
              <a:rPr lang="th-TH" sz="2800" b="1" dirty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ปม.เนื่องจากยังไม่</a:t>
            </a:r>
          </a:p>
          <a:p>
            <a:pPr>
              <a:spcBef>
                <a:spcPts val="600"/>
              </a:spcBef>
            </a:pPr>
            <a:r>
              <a:rPr lang="th-TH" sz="2800" b="1" dirty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    ได้รับอนุมัติงบประมาณรายจ่าย  ส่วนราชการสามารถทำสัญญาจ้างและมี</a:t>
            </a:r>
          </a:p>
          <a:p>
            <a:pPr>
              <a:spcBef>
                <a:spcPts val="600"/>
              </a:spcBef>
            </a:pPr>
            <a:r>
              <a:rPr lang="th-TH" sz="2800" b="1" dirty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     ผลย้อนหลังตั้งแต่วันที่ </a:t>
            </a:r>
            <a:r>
              <a:rPr lang="en-US" sz="2800" b="1" dirty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 1 </a:t>
            </a:r>
            <a:r>
              <a:rPr lang="th-TH" sz="2800" b="1" dirty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ตุลาคม  ตาม</a:t>
            </a:r>
            <a:r>
              <a:rPr lang="th-TH" sz="2800" b="1" dirty="0" smtClean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หนังสือ </a:t>
            </a:r>
            <a:r>
              <a:rPr lang="th-TH" sz="2800" b="1" dirty="0" err="1" smtClean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กค.</a:t>
            </a:r>
            <a:r>
              <a:rPr lang="th-TH" sz="2800" b="1" dirty="0" smtClean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 ว.</a:t>
            </a:r>
            <a:r>
              <a:rPr lang="en-US" sz="2800" b="1" dirty="0" smtClean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 351 </a:t>
            </a:r>
            <a:r>
              <a:rPr lang="th-TH" sz="2800" b="1" dirty="0" err="1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ลว.</a:t>
            </a:r>
            <a:r>
              <a:rPr lang="en-US" sz="2800" b="1" dirty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9 </a:t>
            </a:r>
            <a:r>
              <a:rPr lang="th-TH" sz="2800" b="1" dirty="0" err="1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กย.</a:t>
            </a:r>
            <a:r>
              <a:rPr lang="en-US" sz="2800" b="1" dirty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48</a:t>
            </a:r>
            <a:endParaRPr lang="th-TH" sz="2800" b="1" dirty="0">
              <a:solidFill>
                <a:srgbClr val="0000FF"/>
              </a:solidFill>
              <a:latin typeface="Brush Script MT" pitchFamily="66" charset="0"/>
              <a:cs typeface="JasmineUPC" pitchFamily="18" charset="-34"/>
            </a:endParaRPr>
          </a:p>
          <a:p>
            <a:pPr>
              <a:spcBef>
                <a:spcPts val="600"/>
              </a:spcBef>
            </a:pPr>
            <a:r>
              <a:rPr lang="th-TH" sz="2800" b="1" dirty="0">
                <a:solidFill>
                  <a:srgbClr val="0000FF"/>
                </a:solidFill>
                <a:latin typeface="Brush Script MT" pitchFamily="66" charset="0"/>
                <a:cs typeface="JasmineUPC" pitchFamily="18" charset="-34"/>
              </a:rPr>
              <a:t>     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ตัวยึดเนื้อหา 4"/>
          <p:cNvSpPr>
            <a:spLocks noGrp="1"/>
          </p:cNvSpPr>
          <p:nvPr>
            <p:ph idx="1"/>
          </p:nvPr>
        </p:nvSpPr>
        <p:spPr>
          <a:xfrm>
            <a:off x="357188" y="857250"/>
            <a:ext cx="8429625" cy="5786438"/>
          </a:xfrm>
        </p:spPr>
        <p:txBody>
          <a:bodyPr/>
          <a:lstStyle/>
          <a:p>
            <a:pPr algn="thaiDist" eaLnBrk="1" hangingPunct="1">
              <a:buFontTx/>
              <a:buNone/>
            </a:pPr>
            <a:r>
              <a:rPr lang="th-TH" sz="3600" b="1" dirty="0" smtClean="0">
                <a:solidFill>
                  <a:srgbClr val="0033CC"/>
                </a:solidFill>
                <a:latin typeface="JasmineUPC" pitchFamily="18" charset="-34"/>
                <a:cs typeface="JasmineUPC" pitchFamily="18" charset="-34"/>
              </a:rPr>
              <a:t>         การเบิกจ่ายค่าใช้จ่ายตามระเบียบนี้ ส่วนราชการต้องดำเนินการเบิกจ่ายให้ถูกต้องตามกฎหมายกฎ ระเบียบ และมติคณะรัฐมนตรี </a:t>
            </a:r>
            <a:endParaRPr lang="th-TH" b="1" dirty="0" smtClean="0">
              <a:solidFill>
                <a:srgbClr val="0033CC"/>
              </a:solidFill>
              <a:latin typeface="JasmineUPC" pitchFamily="18" charset="-34"/>
              <a:cs typeface="JasmineUPC" pitchFamily="18" charset="-34"/>
            </a:endParaRPr>
          </a:p>
          <a:p>
            <a:pPr algn="thaiDist" eaLnBrk="1" hangingPunct="1">
              <a:buFontTx/>
              <a:buNone/>
            </a:pPr>
            <a:r>
              <a:rPr lang="th-TH" sz="3600" b="1" dirty="0" smtClean="0">
                <a:solidFill>
                  <a:srgbClr val="0033CC"/>
                </a:solidFill>
                <a:latin typeface="JasmineUPC" pitchFamily="18" charset="-34"/>
                <a:cs typeface="JasmineUPC" pitchFamily="18" charset="-34"/>
              </a:rPr>
              <a:t>      </a:t>
            </a:r>
            <a:r>
              <a:rPr lang="en-US" sz="3600" b="1" dirty="0" smtClean="0">
                <a:solidFill>
                  <a:srgbClr val="0033CC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3600" b="1" dirty="0" smtClean="0">
                <a:solidFill>
                  <a:srgbClr val="0033CC"/>
                </a:solidFill>
                <a:latin typeface="JasmineUPC" pitchFamily="18" charset="-34"/>
                <a:cs typeface="JasmineUPC" pitchFamily="18" charset="-34"/>
              </a:rPr>
              <a:t>  </a:t>
            </a:r>
            <a:r>
              <a:rPr lang="th-TH" sz="36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ในกรณีที่การเบิกจ่ายค่าใช้จ่ายใดไม่เป็นไปตามระเบียบนี้ อันเป็นเหตุให้ทางราชการได้รับความเสียหาย ให้ดำเนินการ  ตามกฎหมายว่าด้วยความรับผิดทางละเมิดของเจ้าหน้าที่โดยเร็ว</a:t>
            </a:r>
          </a:p>
          <a:p>
            <a:pPr algn="thaiDist" eaLnBrk="1" hangingPunct="1">
              <a:buFontTx/>
              <a:buNone/>
            </a:pPr>
            <a:r>
              <a:rPr lang="th-TH" sz="3600" b="1" dirty="0" smtClean="0">
                <a:solidFill>
                  <a:srgbClr val="0033CC"/>
                </a:solidFill>
                <a:latin typeface="JasmineUPC" pitchFamily="18" charset="-34"/>
                <a:cs typeface="JasmineUPC" pitchFamily="18" charset="-34"/>
              </a:rPr>
              <a:t>         </a:t>
            </a:r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หลักฐานการเบิกจ่ายให้ถือปฏิบัติตามระเบียบการเบิกจ่ายเงินจากคลัง การเก็บรักษาเงินและ   การนำเงินส่งคลัง </a:t>
            </a:r>
            <a:endParaRPr lang="th-TH" sz="3600" b="1" dirty="0" smtClean="0">
              <a:solidFill>
                <a:srgbClr val="0033CC"/>
              </a:solidFill>
              <a:latin typeface="JasmineUPC" pitchFamily="18" charset="-34"/>
              <a:cs typeface="JasmineUPC" pitchFamily="18" charset="-34"/>
            </a:endParaRPr>
          </a:p>
          <a:p>
            <a:pPr algn="thaiDist" eaLnBrk="1" hangingPunct="1">
              <a:buFontTx/>
              <a:buNone/>
            </a:pPr>
            <a:endParaRPr lang="th-TH" sz="1400" b="1" dirty="0" smtClean="0">
              <a:solidFill>
                <a:srgbClr val="0033CC"/>
              </a:solidFill>
              <a:latin typeface="JasmineUPC" pitchFamily="18" charset="-34"/>
              <a:cs typeface="JasmineUPC" pitchFamily="18" charset="-34"/>
            </a:endParaRPr>
          </a:p>
          <a:p>
            <a:pPr algn="thaiDist" eaLnBrk="1" hangingPunct="1">
              <a:buFontTx/>
              <a:buNone/>
            </a:pPr>
            <a:r>
              <a:rPr lang="th-TH" sz="4400" b="1" dirty="0" smtClean="0">
                <a:solidFill>
                  <a:srgbClr val="0033CC"/>
                </a:solidFill>
                <a:latin typeface="JasmineUPC" pitchFamily="18" charset="-34"/>
                <a:cs typeface="JasmineUPC" pitchFamily="18" charset="-34"/>
              </a:rPr>
              <a:t>    </a:t>
            </a:r>
            <a:endParaRPr lang="th-TH" b="1" dirty="0" smtClean="0">
              <a:solidFill>
                <a:srgbClr val="0033CC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63491" name="TextBox 5"/>
          <p:cNvSpPr txBox="1">
            <a:spLocks noChangeArrowheads="1"/>
          </p:cNvSpPr>
          <p:nvPr/>
        </p:nvSpPr>
        <p:spPr bwMode="auto">
          <a:xfrm>
            <a:off x="1928813" y="0"/>
            <a:ext cx="38290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ข้อกำหนดในระเบียบ</a:t>
            </a:r>
          </a:p>
        </p:txBody>
      </p:sp>
      <p:pic>
        <p:nvPicPr>
          <p:cNvPr id="63492" name="รูปภาพ 6" descr="1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0"/>
            <a:ext cx="1143000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รูปภาพ 7" descr="0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1000125"/>
            <a:ext cx="368300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รูปภาพ 8" descr="0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3" y="2786063"/>
            <a:ext cx="3683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5" name="รูปภาพ 10" descr="0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" y="5072063"/>
            <a:ext cx="3683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6" name="รูปภาพ 11" descr="l006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50" y="571500"/>
            <a:ext cx="3705225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490BE0-4192-4B3B-9FF3-64368CE56AAB}" type="slidenum">
              <a:rPr lang="en-US" smtClean="0"/>
              <a:pPr>
                <a:defRPr/>
              </a:pPr>
              <a:t>134</a:t>
            </a:fld>
            <a:endParaRPr lang="th-TH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357158" y="1142984"/>
            <a:ext cx="830868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th-TH" sz="4400" b="1" dirty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ค่าใช้จ่ายเกี่ยวกับค่าตอบแทนที่ไม่ได้กำหนด</a:t>
            </a:r>
            <a:r>
              <a:rPr kumimoji="1" lang="th-TH" sz="4400" b="1" dirty="0" smtClean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ไว้</a:t>
            </a:r>
          </a:p>
          <a:p>
            <a:r>
              <a:rPr kumimoji="1" lang="th-TH" sz="4400" b="1" dirty="0" smtClean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ให้ หน.ส่วนราชการเบิกจ่ายตามที่ </a:t>
            </a:r>
            <a:r>
              <a:rPr kumimoji="1" lang="th-TH" sz="4400" b="1" dirty="0" err="1" smtClean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กค.</a:t>
            </a:r>
            <a:r>
              <a:rPr kumimoji="1" lang="th-TH" sz="4400" b="1" dirty="0" smtClean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กำหนด </a:t>
            </a:r>
            <a:endParaRPr kumimoji="1" lang="th-TH" sz="4400" b="1" dirty="0">
              <a:solidFill>
                <a:srgbClr val="FF0000"/>
              </a:solidFill>
              <a:latin typeface="Times New Roman" pitchFamily="18" charset="0"/>
              <a:cs typeface="JasmineUPC" pitchFamily="18" charset="-34"/>
            </a:endParaRP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500034" y="3071810"/>
            <a:ext cx="8001000" cy="2862262"/>
          </a:xfrm>
          <a:prstGeom prst="rect">
            <a:avLst/>
          </a:prstGeom>
          <a:noFill/>
          <a:ln w="571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th-TH" sz="3600" b="1" dirty="0">
                <a:solidFill>
                  <a:srgbClr val="0000FF"/>
                </a:solidFill>
                <a:latin typeface="Times New Roman" pitchFamily="18" charset="0"/>
                <a:cs typeface="JasmineUPC" pitchFamily="18" charset="-34"/>
              </a:rPr>
              <a:t>ให้หัวหน้าส่วนราชการกำกับดูแลการเบิกจ่ายให้เป็นไป</a:t>
            </a:r>
          </a:p>
          <a:p>
            <a:r>
              <a:rPr kumimoji="1" lang="th-TH" sz="3600" b="1" dirty="0">
                <a:solidFill>
                  <a:srgbClr val="0000FF"/>
                </a:solidFill>
                <a:latin typeface="Times New Roman" pitchFamily="18" charset="0"/>
                <a:cs typeface="JasmineUPC" pitchFamily="18" charset="-34"/>
              </a:rPr>
              <a:t>ตามระเบียบ</a:t>
            </a:r>
          </a:p>
          <a:p>
            <a:r>
              <a:rPr kumimoji="1" lang="th-TH" sz="3600" b="1" dirty="0">
                <a:solidFill>
                  <a:srgbClr val="000000"/>
                </a:solidFill>
                <a:latin typeface="Times New Roman" pitchFamily="18" charset="0"/>
                <a:cs typeface="JasmineUPC" pitchFamily="18" charset="-34"/>
              </a:rPr>
              <a:t>    หากเบิกจ่ายไม่เป็นไปตามระเบียบและทางราชการ</a:t>
            </a:r>
          </a:p>
          <a:p>
            <a:r>
              <a:rPr kumimoji="1" lang="th-TH" sz="3600" b="1" dirty="0">
                <a:solidFill>
                  <a:srgbClr val="000000"/>
                </a:solidFill>
                <a:latin typeface="Times New Roman" pitchFamily="18" charset="0"/>
                <a:cs typeface="JasmineUPC" pitchFamily="18" charset="-34"/>
              </a:rPr>
              <a:t>    ได้รับความเสียหายให้ดำเนินการตามระเบียบว่า</a:t>
            </a:r>
          </a:p>
          <a:p>
            <a:r>
              <a:rPr kumimoji="1" lang="th-TH" sz="3600" b="1" dirty="0">
                <a:solidFill>
                  <a:srgbClr val="000000"/>
                </a:solidFill>
                <a:latin typeface="Times New Roman" pitchFamily="18" charset="0"/>
                <a:cs typeface="JasmineUPC" pitchFamily="18" charset="-34"/>
              </a:rPr>
              <a:t>    ด้วยความผิดทางละเมิดของเจ้าหน้าที่</a:t>
            </a:r>
          </a:p>
        </p:txBody>
      </p:sp>
      <p:sp>
        <p:nvSpPr>
          <p:cNvPr id="5" name="หัวใจ 4"/>
          <p:cNvSpPr/>
          <p:nvPr/>
        </p:nvSpPr>
        <p:spPr>
          <a:xfrm>
            <a:off x="285720" y="214290"/>
            <a:ext cx="1357322" cy="714380"/>
          </a:xfrm>
          <a:prstGeom prst="heart">
            <a:avLst/>
          </a:prstGeom>
          <a:solidFill>
            <a:srgbClr val="99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3600" b="1" dirty="0">
              <a:cs typeface="JasmineUPC" pitchFamily="18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ACB979-A034-4214-A1F7-63C5B1FB4AE0}" type="slidenum">
              <a:rPr lang="en-US" smtClean="0"/>
              <a:pPr>
                <a:defRPr/>
              </a:pPr>
              <a:t>135</a:t>
            </a:fld>
            <a:endParaRPr lang="en-US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1BAA306-F9BD-48E5-858D-EF23867B43B9}" type="slidenum">
              <a:rPr lang="en-US" smtClean="0">
                <a:latin typeface="Arial" pitchFamily="34" charset="0"/>
              </a:rPr>
              <a:pPr/>
              <a:t>136</a:t>
            </a:fld>
            <a:endParaRPr lang="th-TH" smtClean="0">
              <a:latin typeface="Arial" pitchFamily="34" charset="0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428596" y="1571612"/>
            <a:ext cx="8286808" cy="4247317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5400" b="1" dirty="0">
                <a:solidFill>
                  <a:srgbClr val="0033CC"/>
                </a:solidFill>
                <a:latin typeface="JasmineUPC" pitchFamily="18" charset="-34"/>
                <a:cs typeface="JasmineUPC" pitchFamily="18" charset="-34"/>
              </a:rPr>
              <a:t>การเบิกค่าใช้จ่ายในการบริหารงาน ให้หัวหน้าส่วนราชการเบิกจ่ายตามความจำเป็น</a:t>
            </a:r>
          </a:p>
          <a:p>
            <a:pPr algn="ctr">
              <a:defRPr/>
            </a:pPr>
            <a:r>
              <a:rPr lang="th-TH" sz="5400" b="1" dirty="0">
                <a:solidFill>
                  <a:srgbClr val="0033CC"/>
                </a:solidFill>
                <a:latin typeface="JasmineUPC" pitchFamily="18" charset="-34"/>
                <a:cs typeface="JasmineUPC" pitchFamily="18" charset="-34"/>
              </a:rPr>
              <a:t>เหมาะสม  ประหยัด และ เพื่อประโยชน์ ของทางราชการราชการ  </a:t>
            </a:r>
            <a:endParaRPr lang="th-TH" sz="5400" dirty="0">
              <a:solidFill>
                <a:srgbClr val="0033CC"/>
              </a:solidFill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64518" name="รูปภาพ 3" descr="a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0" y="142875"/>
            <a:ext cx="27146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 descr="221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2571744"/>
            <a:ext cx="2786082" cy="17460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214290"/>
            <a:ext cx="77011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400" b="1" dirty="0" smtClean="0">
                <a:solidFill>
                  <a:srgbClr val="0000FF"/>
                </a:solidFill>
                <a:cs typeface="JasmineUPC" pitchFamily="18" charset="-34"/>
              </a:rPr>
              <a:t>การจ่ายเงินงบประมาณ  </a:t>
            </a:r>
            <a:r>
              <a:rPr lang="th-TH" sz="3200" b="1" dirty="0" smtClean="0">
                <a:solidFill>
                  <a:srgbClr val="0000FF"/>
                </a:solidFill>
                <a:cs typeface="JasmineUPC" pitchFamily="18" charset="-34"/>
              </a:rPr>
              <a:t>(รัฐธรรมนูญ 50 ม.</a:t>
            </a:r>
            <a:r>
              <a:rPr lang="en-US" sz="3200" b="1" dirty="0" smtClean="0">
                <a:solidFill>
                  <a:srgbClr val="0000FF"/>
                </a:solidFill>
                <a:latin typeface="AngsanaUPC" pitchFamily="18" charset="-34"/>
                <a:cs typeface="AngsanaUPC" pitchFamily="18" charset="-34"/>
              </a:rPr>
              <a:t>169</a:t>
            </a:r>
            <a:r>
              <a:rPr lang="th-TH" sz="3200" b="1" dirty="0" smtClean="0">
                <a:solidFill>
                  <a:srgbClr val="0000FF"/>
                </a:solidFill>
                <a:latin typeface="AngsanaUPC" pitchFamily="18" charset="-34"/>
                <a:cs typeface="AngsanaUPC" pitchFamily="18" charset="-34"/>
              </a:rPr>
              <a:t>)</a:t>
            </a:r>
            <a:endParaRPr lang="th-TH" sz="3200" b="1" dirty="0">
              <a:solidFill>
                <a:srgbClr val="0000FF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68" y="1714488"/>
            <a:ext cx="14879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err="1" smtClean="0">
                <a:cs typeface="JasmineUPC" pitchFamily="18" charset="-34"/>
              </a:rPr>
              <a:t>กฏหมาย</a:t>
            </a:r>
            <a:endParaRPr lang="th-TH" sz="3600" b="1" dirty="0">
              <a:cs typeface="Jasmine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2264" y="2357430"/>
            <a:ext cx="1308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cs typeface="JasmineUPC" pitchFamily="18" charset="-34"/>
              </a:rPr>
              <a:t>ระเบียบ</a:t>
            </a:r>
            <a:endParaRPr lang="th-TH" sz="3600" b="1" dirty="0">
              <a:cs typeface="Jasmine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72198" y="3786190"/>
            <a:ext cx="1479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cs typeface="JasmineUPC" pitchFamily="18" charset="-34"/>
              </a:rPr>
              <a:t>ข้อบังคับ</a:t>
            </a:r>
            <a:endParaRPr lang="th-TH" sz="3600" b="1" dirty="0">
              <a:cs typeface="JasmineUPC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0166" y="3786190"/>
            <a:ext cx="1508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cs typeface="JasmineUPC" pitchFamily="18" charset="-34"/>
              </a:rPr>
              <a:t>มติ ครม.</a:t>
            </a:r>
            <a:endParaRPr lang="th-TH" sz="3600" b="1" dirty="0">
              <a:cs typeface="JasmineUPC" pitchFamily="18" charset="-34"/>
            </a:endParaRPr>
          </a:p>
        </p:txBody>
      </p:sp>
      <p:pic>
        <p:nvPicPr>
          <p:cNvPr id="13" name="รูปภาพ 12" descr="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856074"/>
            <a:ext cx="4186238" cy="67833"/>
          </a:xfrm>
          <a:prstGeom prst="rect">
            <a:avLst/>
          </a:prstGeom>
        </p:spPr>
      </p:pic>
      <p:pic>
        <p:nvPicPr>
          <p:cNvPr id="14" name="Picture 5" descr="Educa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8007" y="3793659"/>
            <a:ext cx="1985993" cy="3064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4071934" y="4714884"/>
            <a:ext cx="1007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คำสั่ง</a:t>
            </a:r>
            <a:endParaRPr lang="th-TH" sz="3600" b="1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034" y="2357430"/>
            <a:ext cx="28857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cs typeface="JasmineUPC" pitchFamily="18" charset="-34"/>
              </a:rPr>
              <a:t>กระทรวงการคลัง</a:t>
            </a:r>
            <a:endParaRPr lang="th-TH" sz="3600" b="1" dirty="0">
              <a:cs typeface="JasmineUPC" pitchFamily="18" charset="-34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วงรี 12"/>
          <p:cNvSpPr/>
          <p:nvPr/>
        </p:nvSpPr>
        <p:spPr>
          <a:xfrm>
            <a:off x="3500430" y="2000240"/>
            <a:ext cx="1714512" cy="857256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มี 2 ลักษณะ</a:t>
            </a:r>
            <a:endParaRPr lang="th-TH" sz="2800" b="1" dirty="0">
              <a:solidFill>
                <a:schemeClr val="bg1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3357562"/>
            <a:ext cx="6008376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รายจ่ายของส่วนราชการและรัฐวิสาหกิจ</a:t>
            </a:r>
          </a:p>
          <a:p>
            <a:pPr>
              <a:spcBef>
                <a:spcPts val="1200"/>
              </a:spcBef>
            </a:pPr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รายจ่ายงบกลาง</a:t>
            </a:r>
          </a:p>
        </p:txBody>
      </p:sp>
      <p:sp>
        <p:nvSpPr>
          <p:cNvPr id="8" name="คำบรรยายภาพแบบสี่เหลี่ยมมุมมน 7"/>
          <p:cNvSpPr/>
          <p:nvPr/>
        </p:nvSpPr>
        <p:spPr>
          <a:xfrm>
            <a:off x="2357422" y="642918"/>
            <a:ext cx="6357982" cy="928694"/>
          </a:xfrm>
          <a:prstGeom prst="wedgeRoundRectCallout">
            <a:avLst>
              <a:gd name="adj1" fmla="val 244"/>
              <a:gd name="adj2" fmla="val 90741"/>
              <a:gd name="adj3" fmla="val 16667"/>
            </a:avLst>
          </a:prstGeom>
          <a:solidFill>
            <a:srgbClr val="00B0F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 smtClean="0">
                <a:latin typeface="JasmineUPC" pitchFamily="18" charset="-34"/>
                <a:cs typeface="JasmineUPC" pitchFamily="18" charset="-34"/>
              </a:rPr>
              <a:t>การจำแนกงบประมาณรายจ่าย</a:t>
            </a:r>
            <a:endParaRPr lang="th-TH" sz="4400" b="1" dirty="0"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500438"/>
            <a:ext cx="6286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214818"/>
            <a:ext cx="6286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รูปภาพ 10" descr="รูปภาพ56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4429132"/>
            <a:ext cx="1928826" cy="178595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357290" y="1571612"/>
            <a:ext cx="2949575" cy="484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Tx/>
              <a:buBlip>
                <a:blip r:embed="rId3"/>
              </a:buBlip>
            </a:pPr>
            <a:r>
              <a:rPr lang="th-TH" sz="4000" b="1" dirty="0">
                <a:solidFill>
                  <a:srgbClr val="6600CC"/>
                </a:solidFill>
                <a:cs typeface="JasmineUPC" pitchFamily="18" charset="-34"/>
              </a:rPr>
              <a:t> งบบุคลากร</a:t>
            </a:r>
          </a:p>
          <a:p>
            <a:pPr>
              <a:lnSpc>
                <a:spcPct val="130000"/>
              </a:lnSpc>
              <a:buFontTx/>
              <a:buBlip>
                <a:blip r:embed="rId3"/>
              </a:buBlip>
            </a:pPr>
            <a:r>
              <a:rPr lang="th-TH" sz="4000" b="1" dirty="0">
                <a:solidFill>
                  <a:srgbClr val="6600CC"/>
                </a:solidFill>
                <a:cs typeface="JasmineUPC" pitchFamily="18" charset="-34"/>
              </a:rPr>
              <a:t> งบดำเนินงาน</a:t>
            </a:r>
          </a:p>
          <a:p>
            <a:pPr>
              <a:lnSpc>
                <a:spcPct val="130000"/>
              </a:lnSpc>
              <a:buFontTx/>
              <a:buBlip>
                <a:blip r:embed="rId3"/>
              </a:buBlip>
            </a:pPr>
            <a:r>
              <a:rPr lang="th-TH" sz="4000" b="1" dirty="0">
                <a:solidFill>
                  <a:srgbClr val="6600CC"/>
                </a:solidFill>
                <a:cs typeface="JasmineUPC" pitchFamily="18" charset="-34"/>
              </a:rPr>
              <a:t> งบลงทุน</a:t>
            </a:r>
          </a:p>
          <a:p>
            <a:pPr>
              <a:lnSpc>
                <a:spcPct val="130000"/>
              </a:lnSpc>
              <a:buFontTx/>
              <a:buBlip>
                <a:blip r:embed="rId3"/>
              </a:buBlip>
            </a:pPr>
            <a:r>
              <a:rPr lang="th-TH" sz="4000" b="1" dirty="0">
                <a:solidFill>
                  <a:srgbClr val="6600CC"/>
                </a:solidFill>
                <a:cs typeface="JasmineUPC" pitchFamily="18" charset="-34"/>
              </a:rPr>
              <a:t> งบเงินอุดหนุน</a:t>
            </a:r>
          </a:p>
          <a:p>
            <a:pPr>
              <a:lnSpc>
                <a:spcPct val="130000"/>
              </a:lnSpc>
              <a:buFontTx/>
              <a:buBlip>
                <a:blip r:embed="rId3"/>
              </a:buBlip>
            </a:pPr>
            <a:r>
              <a:rPr lang="th-TH" sz="4000" b="1" dirty="0">
                <a:solidFill>
                  <a:srgbClr val="6600CC"/>
                </a:solidFill>
                <a:cs typeface="JasmineUPC" pitchFamily="18" charset="-34"/>
              </a:rPr>
              <a:t> งบรายจ่ายอื่น</a:t>
            </a:r>
          </a:p>
          <a:p>
            <a:pPr>
              <a:lnSpc>
                <a:spcPct val="130000"/>
              </a:lnSpc>
              <a:buFontTx/>
              <a:buBlip>
                <a:blip r:embed="rId3"/>
              </a:buBlip>
            </a:pPr>
            <a:endParaRPr lang="en-US" sz="4000" dirty="0">
              <a:solidFill>
                <a:srgbClr val="6600CC"/>
              </a:solidFill>
              <a:cs typeface="JasmineUPC" pitchFamily="18" charset="-34"/>
            </a:endParaRPr>
          </a:p>
        </p:txBody>
      </p:sp>
      <p:pic>
        <p:nvPicPr>
          <p:cNvPr id="33798" name="Picture 6" descr="เงิน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2895600"/>
            <a:ext cx="29718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มนมุมสี่เหลี่ยมด้านทแยงมุม 6"/>
          <p:cNvSpPr/>
          <p:nvPr/>
        </p:nvSpPr>
        <p:spPr>
          <a:xfrm>
            <a:off x="857224" y="500042"/>
            <a:ext cx="7000924" cy="857256"/>
          </a:xfrm>
          <a:prstGeom prst="round2DiagRect">
            <a:avLst/>
          </a:prstGeom>
          <a:solidFill>
            <a:srgbClr val="CC66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รายจ่ายของส่วนราชการและรัฐวิสาหกิจ</a:t>
            </a:r>
            <a:endParaRPr lang="th-TH" sz="4000" b="1" dirty="0">
              <a:solidFill>
                <a:schemeClr val="bg1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6000768"/>
            <a:ext cx="4780476" cy="584775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แต่ละงบสามารถโอนเปลี่ยนแปลงได้</a:t>
            </a:r>
            <a:endParaRPr lang="th-TH" sz="3200" b="1" dirty="0">
              <a:solidFill>
                <a:srgbClr val="C00000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 descr="aa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000372"/>
            <a:ext cx="3143272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3929058" y="1571612"/>
            <a:ext cx="5049838" cy="4844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th-TH" sz="4800" b="1" dirty="0">
                <a:solidFill>
                  <a:srgbClr val="FF9933"/>
                </a:solidFill>
                <a:cs typeface="JasmineUPC" pitchFamily="18" charset="-34"/>
              </a:rPr>
              <a:t>ค่าตอบแทน 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th-TH" sz="4800" b="1" dirty="0">
                <a:solidFill>
                  <a:srgbClr val="6600CC"/>
                </a:solidFill>
                <a:cs typeface="JasmineUPC" pitchFamily="18" charset="-34"/>
              </a:rPr>
              <a:t>ใช้สอย</a:t>
            </a:r>
            <a:r>
              <a:rPr lang="th-TH" sz="4800" b="1" dirty="0">
                <a:solidFill>
                  <a:srgbClr val="FF9933"/>
                </a:solidFill>
                <a:cs typeface="JasmineUPC" pitchFamily="18" charset="-34"/>
              </a:rPr>
              <a:t> 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th-TH" sz="4800" b="1" dirty="0" smtClean="0">
                <a:solidFill>
                  <a:srgbClr val="00CC00"/>
                </a:solidFill>
                <a:cs typeface="JasmineUPC" pitchFamily="18" charset="-34"/>
              </a:rPr>
              <a:t>วัสดุ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th-TH" sz="4800" b="1" dirty="0" smtClean="0">
                <a:solidFill>
                  <a:srgbClr val="0000FF"/>
                </a:solidFill>
                <a:cs typeface="JasmineUPC" pitchFamily="18" charset="-34"/>
              </a:rPr>
              <a:t>ค่าสาธารณูปโภค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th-TH" sz="4800" b="1" dirty="0" smtClean="0">
                <a:solidFill>
                  <a:srgbClr val="CC6600"/>
                </a:solidFill>
                <a:cs typeface="JasmineUPC" pitchFamily="18" charset="-34"/>
              </a:rPr>
              <a:t>รวมถึงรายจ่ายจากงบรายจ่ายอื่นใดในลักษณะเดียวกัน</a:t>
            </a:r>
            <a:endParaRPr lang="th-TH" sz="4800" b="1" dirty="0">
              <a:solidFill>
                <a:srgbClr val="CC6600"/>
              </a:solidFill>
              <a:cs typeface="JasmineUPC" pitchFamily="18" charset="-34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42844" y="-142900"/>
            <a:ext cx="641072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6000" b="1" dirty="0">
                <a:solidFill>
                  <a:srgbClr val="FF3300"/>
                </a:solidFill>
                <a:latin typeface="Garamond" pitchFamily="18" charset="0"/>
                <a:cs typeface="JasmineUPC" pitchFamily="18" charset="-34"/>
              </a:rPr>
              <a:t>การ</a:t>
            </a:r>
            <a:r>
              <a:rPr lang="th-TH" sz="6000" b="1" dirty="0" smtClean="0">
                <a:solidFill>
                  <a:srgbClr val="FF3300"/>
                </a:solidFill>
                <a:latin typeface="Garamond" pitchFamily="18" charset="0"/>
                <a:cs typeface="JasmineUPC" pitchFamily="18" charset="-34"/>
              </a:rPr>
              <a:t>เบิกจ่ายงบดำเนินงาน</a:t>
            </a:r>
            <a:endParaRPr lang="th-TH" sz="6000" b="1" dirty="0">
              <a:solidFill>
                <a:srgbClr val="FF3300"/>
              </a:solidFill>
              <a:latin typeface="Garamond" pitchFamily="18" charset="0"/>
              <a:cs typeface="JasmineUPC" pitchFamily="18" charset="-34"/>
            </a:endParaRPr>
          </a:p>
        </p:txBody>
      </p:sp>
      <p:pic>
        <p:nvPicPr>
          <p:cNvPr id="29702" name="Picture 6" descr="Arrow03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78376">
            <a:off x="6309844" y="388837"/>
            <a:ext cx="1158895" cy="1081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รูปภาพ 7" descr="AG_BTTN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8992" y="1714488"/>
            <a:ext cx="300038" cy="300038"/>
          </a:xfrm>
          <a:prstGeom prst="rect">
            <a:avLst/>
          </a:prstGeom>
        </p:spPr>
      </p:pic>
      <p:pic>
        <p:nvPicPr>
          <p:cNvPr id="9" name="รูปภาพ 8" descr="AG_BTTN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8992" y="2428868"/>
            <a:ext cx="300038" cy="300038"/>
          </a:xfrm>
          <a:prstGeom prst="rect">
            <a:avLst/>
          </a:prstGeom>
        </p:spPr>
      </p:pic>
      <p:pic>
        <p:nvPicPr>
          <p:cNvPr id="10" name="รูปภาพ 9" descr="AG_BTTN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8992" y="3214686"/>
            <a:ext cx="300038" cy="300038"/>
          </a:xfrm>
          <a:prstGeom prst="rect">
            <a:avLst/>
          </a:prstGeom>
        </p:spPr>
      </p:pic>
      <p:pic>
        <p:nvPicPr>
          <p:cNvPr id="11" name="รูปภาพ 10" descr="AG_BTTN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8992" y="3929066"/>
            <a:ext cx="300038" cy="300038"/>
          </a:xfrm>
          <a:prstGeom prst="rect">
            <a:avLst/>
          </a:prstGeom>
        </p:spPr>
      </p:pic>
      <p:pic>
        <p:nvPicPr>
          <p:cNvPr id="12" name="รูปภาพ 11" descr="AG_BTTN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8992" y="4714884"/>
            <a:ext cx="300038" cy="300038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rame6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28600"/>
            <a:ext cx="3886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895600" y="304800"/>
            <a:ext cx="352742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5400" b="1">
                <a:solidFill>
                  <a:srgbClr val="0000FF"/>
                </a:solidFill>
                <a:cs typeface="JasmineUPC" pitchFamily="18" charset="-34"/>
              </a:rPr>
              <a:t>ค่าตอบแทน 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51208" y="1285860"/>
            <a:ext cx="8792792" cy="370870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th-TH" sz="3600" b="1" dirty="0" smtClean="0">
                <a:solidFill>
                  <a:srgbClr val="C00000"/>
                </a:solidFill>
                <a:cs typeface="JasmineUPC" pitchFamily="18" charset="-34"/>
              </a:rPr>
              <a:t>เป็นเงินที่จ่ายให้แก่ผู้ปฏิบัติงานให้แก่ทางราชการในลักษณะ 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th-TH" sz="3200" b="1" dirty="0" smtClean="0">
                <a:solidFill>
                  <a:srgbClr val="C00000"/>
                </a:solidFill>
                <a:cs typeface="JasmineUPC" pitchFamily="18" charset="-34"/>
              </a:rPr>
              <a:t>         เงินเดือน (ตามมาตรฐานกำหนดตำแหน่ง)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th-TH" sz="3200" b="1" dirty="0" smtClean="0">
                <a:solidFill>
                  <a:srgbClr val="C00000"/>
                </a:solidFill>
                <a:cs typeface="JasmineUPC" pitchFamily="18" charset="-34"/>
              </a:rPr>
              <a:t>         </a:t>
            </a:r>
            <a:r>
              <a:rPr lang="th-TH" sz="3200" b="1" dirty="0" smtClean="0">
                <a:solidFill>
                  <a:srgbClr val="6600CC"/>
                </a:solidFill>
                <a:cs typeface="JasmineUPC" pitchFamily="18" charset="-34"/>
              </a:rPr>
              <a:t>นอกเหนือเงินเดือน</a:t>
            </a:r>
          </a:p>
          <a:p>
            <a:pPr>
              <a:lnSpc>
                <a:spcPts val="3000"/>
              </a:lnSpc>
              <a:spcBef>
                <a:spcPts val="1200"/>
              </a:spcBef>
            </a:pPr>
            <a:r>
              <a:rPr lang="th-TH" sz="3200" b="1" dirty="0" smtClean="0">
                <a:solidFill>
                  <a:srgbClr val="6600CC"/>
                </a:solidFill>
                <a:cs typeface="JasmineUPC" pitchFamily="18" charset="-34"/>
              </a:rPr>
              <a:t>                         นอกเวลาราชการปกติ</a:t>
            </a:r>
          </a:p>
          <a:p>
            <a:pPr>
              <a:lnSpc>
                <a:spcPts val="3000"/>
              </a:lnSpc>
              <a:spcBef>
                <a:spcPts val="1200"/>
              </a:spcBef>
            </a:pPr>
            <a:r>
              <a:rPr lang="th-TH" sz="3200" b="1" dirty="0" smtClean="0">
                <a:solidFill>
                  <a:srgbClr val="6600CC"/>
                </a:solidFill>
                <a:cs typeface="JasmineUPC" pitchFamily="18" charset="-34"/>
              </a:rPr>
              <a:t>                         เงินเพิ่มรายเดือน</a:t>
            </a:r>
          </a:p>
          <a:p>
            <a:pPr>
              <a:lnSpc>
                <a:spcPts val="3000"/>
              </a:lnSpc>
              <a:spcBef>
                <a:spcPts val="1200"/>
              </a:spcBef>
            </a:pPr>
            <a:r>
              <a:rPr lang="th-TH" sz="3200" b="1" dirty="0" smtClean="0">
                <a:solidFill>
                  <a:srgbClr val="6600CC"/>
                </a:solidFill>
                <a:cs typeface="JasmineUPC" pitchFamily="18" charset="-34"/>
              </a:rPr>
              <a:t>                         นอกเหนืองานในหน้าที่</a:t>
            </a:r>
            <a:endParaRPr lang="th-TH" sz="3600" b="1" dirty="0" smtClean="0">
              <a:solidFill>
                <a:srgbClr val="FF0000"/>
              </a:solidFill>
              <a:cs typeface="JasmineUPC" pitchFamily="18" charset="-34"/>
            </a:endParaRPr>
          </a:p>
        </p:txBody>
      </p:sp>
      <p:pic>
        <p:nvPicPr>
          <p:cNvPr id="6" name="รูปภาพ 5" descr="BALBLINK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2214554"/>
            <a:ext cx="371476" cy="309563"/>
          </a:xfrm>
          <a:prstGeom prst="rect">
            <a:avLst/>
          </a:prstGeom>
        </p:spPr>
      </p:pic>
      <p:pic>
        <p:nvPicPr>
          <p:cNvPr id="7" name="รูปภาพ 6" descr="BALBLINK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2928934"/>
            <a:ext cx="371476" cy="309563"/>
          </a:xfrm>
          <a:prstGeom prst="rect">
            <a:avLst/>
          </a:prstGeom>
        </p:spPr>
      </p:pic>
      <p:pic>
        <p:nvPicPr>
          <p:cNvPr id="8" name="รูปภาพ 7" descr="BKARROW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>
            <a:off x="2071670" y="3500438"/>
            <a:ext cx="400050" cy="252412"/>
          </a:xfrm>
          <a:prstGeom prst="rect">
            <a:avLst/>
          </a:prstGeom>
        </p:spPr>
      </p:pic>
      <p:pic>
        <p:nvPicPr>
          <p:cNvPr id="9" name="รูปภาพ 8" descr="BKARROW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>
            <a:off x="2071670" y="4000504"/>
            <a:ext cx="400050" cy="252412"/>
          </a:xfrm>
          <a:prstGeom prst="rect">
            <a:avLst/>
          </a:prstGeom>
        </p:spPr>
      </p:pic>
      <p:pic>
        <p:nvPicPr>
          <p:cNvPr id="10" name="รูปภาพ 9" descr="BKARROW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>
            <a:off x="2071670" y="4572008"/>
            <a:ext cx="400050" cy="25241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14348" y="5857892"/>
            <a:ext cx="7721986" cy="584775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ash"/>
          </a:ln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เป็นไปตามกระทรวงการคลังกำหนด จะกำหนดขึ้นเองไม่ได้</a:t>
            </a:r>
            <a:endParaRPr lang="th-TH" sz="3200" b="1" dirty="0">
              <a:solidFill>
                <a:srgbClr val="FF0000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71472" y="428604"/>
            <a:ext cx="785984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h-TH" sz="4000" b="1" dirty="0">
                <a:solidFill>
                  <a:srgbClr val="663300"/>
                </a:solidFill>
                <a:cs typeface="JasmineUPC" pitchFamily="18" charset="-34"/>
              </a:rPr>
              <a:t>เงินที่</a:t>
            </a:r>
            <a:r>
              <a:rPr lang="th-TH" sz="4000" b="1" dirty="0" smtClean="0">
                <a:solidFill>
                  <a:srgbClr val="663300"/>
                </a:solidFill>
                <a:cs typeface="JasmineUPC" pitchFamily="18" charset="-34"/>
              </a:rPr>
              <a:t>จ่ายเป็นค่าตอบแทนนอกเหนืองานในหน้าที่</a:t>
            </a:r>
          </a:p>
          <a:p>
            <a:pPr algn="ctr"/>
            <a:r>
              <a:rPr lang="th-TH" sz="4000" b="1" dirty="0" smtClean="0">
                <a:solidFill>
                  <a:srgbClr val="663300"/>
                </a:solidFill>
                <a:cs typeface="JasmineUPC" pitchFamily="18" charset="-34"/>
              </a:rPr>
              <a:t>ที่ </a:t>
            </a:r>
            <a:r>
              <a:rPr lang="th-TH" sz="4000" b="1" dirty="0">
                <a:solidFill>
                  <a:srgbClr val="663300"/>
                </a:solidFill>
                <a:cs typeface="JasmineUPC" pitchFamily="18" charset="-34"/>
              </a:rPr>
              <a:t>กระทรวงการคลัง กำหนด เช่น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28596" y="1857364"/>
            <a:ext cx="8326318" cy="4358116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th-TH" sz="3600" b="1" dirty="0">
                <a:solidFill>
                  <a:srgbClr val="0000FF"/>
                </a:solidFill>
                <a:cs typeface="JasmineUPC" pitchFamily="18" charset="-34"/>
              </a:rPr>
              <a:t>ค่าเช่าบ้าน  </a:t>
            </a:r>
          </a:p>
          <a:p>
            <a:pPr>
              <a:lnSpc>
                <a:spcPct val="110000"/>
              </a:lnSpc>
            </a:pPr>
            <a:r>
              <a:rPr lang="th-TH" sz="3600" b="1" dirty="0">
                <a:solidFill>
                  <a:srgbClr val="0000FF"/>
                </a:solidFill>
                <a:cs typeface="JasmineUPC" pitchFamily="18" charset="-34"/>
              </a:rPr>
              <a:t>เงินช่วยเหลือศึกษาบุตร</a:t>
            </a:r>
          </a:p>
          <a:p>
            <a:pPr>
              <a:lnSpc>
                <a:spcPct val="110000"/>
              </a:lnSpc>
            </a:pPr>
            <a:r>
              <a:rPr lang="th-TH" sz="3600" b="1" dirty="0">
                <a:solidFill>
                  <a:srgbClr val="0000FF"/>
                </a:solidFill>
                <a:cs typeface="JasmineUPC" pitchFamily="18" charset="-34"/>
              </a:rPr>
              <a:t>ค่าตอบแทนตรวจการจ้าง/ควบคุมงาน </a:t>
            </a:r>
          </a:p>
          <a:p>
            <a:pPr>
              <a:lnSpc>
                <a:spcPct val="110000"/>
              </a:lnSpc>
            </a:pPr>
            <a:r>
              <a:rPr lang="th-TH" sz="3600" b="1" dirty="0">
                <a:solidFill>
                  <a:srgbClr val="0000FF"/>
                </a:solidFill>
                <a:cs typeface="JasmineUPC" pitchFamily="18" charset="-34"/>
              </a:rPr>
              <a:t>เบี้ยประชุมกรรมการ</a:t>
            </a:r>
          </a:p>
          <a:p>
            <a:pPr>
              <a:lnSpc>
                <a:spcPct val="110000"/>
              </a:lnSpc>
            </a:pPr>
            <a:r>
              <a:rPr lang="th-TH" sz="3600" b="1" dirty="0">
                <a:solidFill>
                  <a:srgbClr val="0000FF"/>
                </a:solidFill>
                <a:cs typeface="JasmineUPC" pitchFamily="18" charset="-34"/>
              </a:rPr>
              <a:t>ตอบแทนวิทยากร </a:t>
            </a:r>
            <a:endParaRPr lang="th-TH" sz="3600" b="1" dirty="0" smtClean="0">
              <a:solidFill>
                <a:srgbClr val="0000FF"/>
              </a:solidFill>
              <a:cs typeface="JasmineUPC" pitchFamily="18" charset="-34"/>
            </a:endParaRPr>
          </a:p>
          <a:p>
            <a:pPr>
              <a:lnSpc>
                <a:spcPct val="110000"/>
              </a:lnSpc>
            </a:pPr>
            <a:r>
              <a:rPr lang="th-TH" sz="3600" b="1" dirty="0" smtClean="0">
                <a:solidFill>
                  <a:srgbClr val="0000FF"/>
                </a:solidFill>
                <a:cs typeface="JasmineUPC" pitchFamily="18" charset="-34"/>
              </a:rPr>
              <a:t>ค่าตอบแทนเหมาจ่ายที่เลือกรถประจำตำแหน่ง</a:t>
            </a:r>
            <a:endParaRPr lang="th-TH" sz="3600" b="1" dirty="0">
              <a:solidFill>
                <a:srgbClr val="0000FF"/>
              </a:solidFill>
              <a:cs typeface="JasmineUPC" pitchFamily="18" charset="-34"/>
            </a:endParaRPr>
          </a:p>
          <a:p>
            <a:pPr>
              <a:lnSpc>
                <a:spcPct val="110000"/>
              </a:lnSpc>
            </a:pPr>
            <a:r>
              <a:rPr lang="th-TH" sz="3600" b="1" dirty="0" smtClean="0">
                <a:solidFill>
                  <a:srgbClr val="0000FF"/>
                </a:solidFill>
                <a:cs typeface="JasmineUPC" pitchFamily="18" charset="-34"/>
              </a:rPr>
              <a:t>ค่าตอบแทน</a:t>
            </a:r>
            <a:r>
              <a:rPr lang="th-TH" sz="3600" b="1" dirty="0">
                <a:solidFill>
                  <a:srgbClr val="0000FF"/>
                </a:solidFill>
                <a:cs typeface="JasmineUPC" pitchFamily="18" charset="-34"/>
              </a:rPr>
              <a:t>รายเดือนสำหรับปฏิบัติงานในเขตพื้นที่พิเศษ</a:t>
            </a:r>
          </a:p>
        </p:txBody>
      </p:sp>
      <p:pic>
        <p:nvPicPr>
          <p:cNvPr id="6" name="Picture 11" descr="abo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2000240"/>
            <a:ext cx="2428892" cy="256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99">
                <a:gamma/>
                <a:shade val="46275"/>
                <a:invGamma/>
              </a:srgbClr>
            </a:gs>
            <a:gs pos="50000">
              <a:srgbClr val="000099"/>
            </a:gs>
            <a:gs pos="100000">
              <a:srgbClr val="000099">
                <a:gamma/>
                <a:shade val="46275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8610" name="Line 18"/>
          <p:cNvSpPr>
            <a:spLocks noChangeShapeType="1"/>
          </p:cNvSpPr>
          <p:nvPr/>
        </p:nvSpPr>
        <p:spPr bwMode="auto">
          <a:xfrm flipV="1">
            <a:off x="523871" y="1152508"/>
            <a:ext cx="0" cy="4191000"/>
          </a:xfrm>
          <a:prstGeom prst="line">
            <a:avLst/>
          </a:prstGeom>
          <a:noFill/>
          <a:ln w="57150">
            <a:solidFill>
              <a:srgbClr val="FFCC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518611" name="Text Box 19"/>
          <p:cNvSpPr txBox="1">
            <a:spLocks noChangeArrowheads="1"/>
          </p:cNvSpPr>
          <p:nvPr/>
        </p:nvSpPr>
        <p:spPr bwMode="auto">
          <a:xfrm>
            <a:off x="4000496" y="292083"/>
            <a:ext cx="1279525" cy="528637"/>
          </a:xfrm>
          <a:prstGeom prst="rect">
            <a:avLst/>
          </a:prstGeom>
          <a:solidFill>
            <a:srgbClr val="FFFF00"/>
          </a:solidFill>
          <a:ln w="9525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lIns="91424" tIns="45713" rIns="91424" bIns="45713">
            <a:spAutoFit/>
          </a:bodyPr>
          <a:lstStyle/>
          <a:p>
            <a:pPr algn="ctr" eaLnBrk="0" hangingPunct="0"/>
            <a:r>
              <a:rPr lang="th-TH" sz="2800" b="1">
                <a:solidFill>
                  <a:srgbClr val="000099"/>
                </a:solidFill>
                <a:latin typeface="Times New Roman" pitchFamily="18" charset="0"/>
                <a:cs typeface="FreesiaUPC" pitchFamily="34" charset="-34"/>
              </a:rPr>
              <a:t>เป้าหมาย </a:t>
            </a:r>
          </a:p>
        </p:txBody>
      </p:sp>
      <p:sp>
        <p:nvSpPr>
          <p:cNvPr id="1518612" name="Text Box 20"/>
          <p:cNvSpPr txBox="1">
            <a:spLocks noChangeArrowheads="1"/>
          </p:cNvSpPr>
          <p:nvPr/>
        </p:nvSpPr>
        <p:spPr bwMode="auto">
          <a:xfrm>
            <a:off x="3879846" y="928670"/>
            <a:ext cx="1617662" cy="528638"/>
          </a:xfrm>
          <a:prstGeom prst="rect">
            <a:avLst/>
          </a:prstGeom>
          <a:solidFill>
            <a:srgbClr val="009900"/>
          </a:solidFill>
          <a:ln w="9525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wrap="none" lIns="91424" tIns="45713" rIns="91424" bIns="45713">
            <a:spAutoFit/>
          </a:bodyPr>
          <a:lstStyle/>
          <a:p>
            <a:pPr algn="ctr" eaLnBrk="0" hangingPunct="0"/>
            <a:r>
              <a:rPr lang="th-TH" sz="2800" b="1" dirty="0">
                <a:solidFill>
                  <a:schemeClr val="bg1"/>
                </a:solidFill>
                <a:latin typeface="Times New Roman" pitchFamily="18" charset="0"/>
                <a:cs typeface="FreesiaUPC" pitchFamily="34" charset="-34"/>
              </a:rPr>
              <a:t>วัตถุประสงค์ </a:t>
            </a:r>
          </a:p>
        </p:txBody>
      </p:sp>
      <p:sp>
        <p:nvSpPr>
          <p:cNvPr id="1518613" name="Rectangle 21"/>
          <p:cNvSpPr>
            <a:spLocks noChangeArrowheads="1"/>
          </p:cNvSpPr>
          <p:nvPr/>
        </p:nvSpPr>
        <p:spPr bwMode="auto">
          <a:xfrm>
            <a:off x="295271" y="1838308"/>
            <a:ext cx="1600200" cy="2854325"/>
          </a:xfrm>
          <a:prstGeom prst="rect">
            <a:avLst/>
          </a:prstGeom>
          <a:solidFill>
            <a:srgbClr val="FF3300"/>
          </a:solidFill>
          <a:ln w="9525">
            <a:solidFill>
              <a:srgbClr val="CC00CC"/>
            </a:solidFill>
            <a:miter lim="800000"/>
            <a:headEnd/>
            <a:tailEnd/>
          </a:ln>
          <a:effectLst/>
        </p:spPr>
        <p:txBody>
          <a:bodyPr wrap="none" lIns="91424" tIns="45713" rIns="91424" bIns="45713"/>
          <a:lstStyle/>
          <a:p>
            <a:pPr eaLnBrk="0" hangingPunct="0"/>
            <a:r>
              <a:rPr lang="th-TH" sz="2800" b="1" dirty="0">
                <a:solidFill>
                  <a:schemeClr val="accent2"/>
                </a:solidFill>
                <a:latin typeface="Times New Roman" pitchFamily="18" charset="0"/>
                <a:cs typeface="FreesiaUPC" pitchFamily="34" charset="-34"/>
              </a:rPr>
              <a:t> </a:t>
            </a:r>
            <a:r>
              <a:rPr lang="th-TH" sz="2800" b="1" dirty="0">
                <a:solidFill>
                  <a:schemeClr val="bg1"/>
                </a:solidFill>
                <a:latin typeface="Times New Roman" pitchFamily="18" charset="0"/>
                <a:cs typeface="FreesiaUPC" pitchFamily="34" charset="-34"/>
              </a:rPr>
              <a:t>ปัจจัยนำเข้า</a:t>
            </a:r>
            <a:endParaRPr lang="th-TH" b="1" dirty="0">
              <a:solidFill>
                <a:schemeClr val="bg1"/>
              </a:solidFill>
              <a:latin typeface="Times New Roman" pitchFamily="18" charset="0"/>
              <a:cs typeface="FreesiaUPC" pitchFamily="34" charset="-34"/>
            </a:endParaRPr>
          </a:p>
        </p:txBody>
      </p:sp>
      <p:sp>
        <p:nvSpPr>
          <p:cNvPr id="1518614" name="Rectangle 22"/>
          <p:cNvSpPr>
            <a:spLocks noChangeArrowheads="1"/>
          </p:cNvSpPr>
          <p:nvPr/>
        </p:nvSpPr>
        <p:spPr bwMode="auto">
          <a:xfrm>
            <a:off x="2055808" y="1811320"/>
            <a:ext cx="1655763" cy="2881313"/>
          </a:xfrm>
          <a:prstGeom prst="rect">
            <a:avLst/>
          </a:prstGeom>
          <a:solidFill>
            <a:srgbClr val="CC66FF"/>
          </a:solidFill>
          <a:ln w="9525">
            <a:solidFill>
              <a:srgbClr val="CC00CC"/>
            </a:solidFill>
            <a:miter lim="800000"/>
            <a:headEnd/>
            <a:tailEnd/>
          </a:ln>
          <a:effectLst/>
        </p:spPr>
        <p:txBody>
          <a:bodyPr wrap="none" lIns="91424" tIns="45713" rIns="91424" bIns="45713"/>
          <a:lstStyle/>
          <a:p>
            <a:pPr eaLnBrk="0" hangingPunct="0"/>
            <a:r>
              <a:rPr lang="th-TH" sz="2800" b="1">
                <a:solidFill>
                  <a:schemeClr val="bg1"/>
                </a:solidFill>
                <a:latin typeface="Times New Roman" pitchFamily="18" charset="0"/>
                <a:cs typeface="FreesiaUPC" pitchFamily="34" charset="-34"/>
              </a:rPr>
              <a:t>กระบวนการ</a:t>
            </a:r>
            <a:endParaRPr lang="th-TH" b="1">
              <a:solidFill>
                <a:schemeClr val="bg1"/>
              </a:solidFill>
              <a:latin typeface="Times New Roman" pitchFamily="18" charset="0"/>
              <a:cs typeface="FreesiaUPC" pitchFamily="34" charset="-34"/>
            </a:endParaRPr>
          </a:p>
          <a:p>
            <a:pPr eaLnBrk="0" hangingPunct="0"/>
            <a:endParaRPr lang="th-TH" b="1">
              <a:solidFill>
                <a:schemeClr val="bg1"/>
              </a:solidFill>
              <a:latin typeface="Times New Roman" pitchFamily="18" charset="0"/>
              <a:cs typeface="FreesiaUPC" pitchFamily="34" charset="-34"/>
            </a:endParaRPr>
          </a:p>
        </p:txBody>
      </p:sp>
      <p:sp>
        <p:nvSpPr>
          <p:cNvPr id="1518615" name="Rectangle 23"/>
          <p:cNvSpPr>
            <a:spLocks noChangeArrowheads="1"/>
          </p:cNvSpPr>
          <p:nvPr/>
        </p:nvSpPr>
        <p:spPr bwMode="auto">
          <a:xfrm>
            <a:off x="4029071" y="1857358"/>
            <a:ext cx="2046287" cy="2276475"/>
          </a:xfrm>
          <a:prstGeom prst="rect">
            <a:avLst/>
          </a:prstGeom>
          <a:solidFill>
            <a:srgbClr val="008000"/>
          </a:solidFill>
          <a:ln w="9525">
            <a:solidFill>
              <a:srgbClr val="CC00CC"/>
            </a:solidFill>
            <a:miter lim="800000"/>
            <a:headEnd/>
            <a:tailEnd/>
          </a:ln>
          <a:effectLst/>
        </p:spPr>
        <p:txBody>
          <a:bodyPr lIns="91424" tIns="45713" rIns="91424" bIns="45713"/>
          <a:lstStyle/>
          <a:p>
            <a:pPr algn="ctr" eaLnBrk="0" hangingPunct="0"/>
            <a:r>
              <a:rPr lang="th-TH" sz="3200" b="1">
                <a:solidFill>
                  <a:schemeClr val="bg1"/>
                </a:solidFill>
                <a:latin typeface="Times New Roman" pitchFamily="18" charset="0"/>
                <a:cs typeface="FreesiaUPC" pitchFamily="34" charset="-34"/>
              </a:rPr>
              <a:t>ผลผลิต</a:t>
            </a:r>
            <a:endParaRPr lang="th-TH" sz="2800" b="1">
              <a:solidFill>
                <a:schemeClr val="bg1"/>
              </a:solidFill>
              <a:latin typeface="Times New Roman" pitchFamily="18" charset="0"/>
              <a:cs typeface="FreesiaUPC" pitchFamily="34" charset="-34"/>
            </a:endParaRPr>
          </a:p>
          <a:p>
            <a:pPr algn="ctr" eaLnBrk="0" hangingPunct="0"/>
            <a:endParaRPr lang="th-TH" sz="4400" b="1">
              <a:latin typeface="Times New Roman" pitchFamily="18" charset="0"/>
              <a:cs typeface="FreesiaUPC" pitchFamily="34" charset="-34"/>
            </a:endParaRPr>
          </a:p>
          <a:p>
            <a:pPr algn="ctr" eaLnBrk="0" hangingPunct="0"/>
            <a:endParaRPr lang="th-TH" sz="4400" b="1">
              <a:latin typeface="Times New Roman" pitchFamily="18" charset="0"/>
              <a:cs typeface="FreesiaUPC" pitchFamily="34" charset="-34"/>
            </a:endParaRPr>
          </a:p>
        </p:txBody>
      </p:sp>
      <p:sp>
        <p:nvSpPr>
          <p:cNvPr id="1518616" name="Rectangle 24"/>
          <p:cNvSpPr>
            <a:spLocks noChangeArrowheads="1"/>
          </p:cNvSpPr>
          <p:nvPr/>
        </p:nvSpPr>
        <p:spPr bwMode="auto">
          <a:xfrm>
            <a:off x="6161083" y="1811320"/>
            <a:ext cx="2736850" cy="3663950"/>
          </a:xfrm>
          <a:prstGeom prst="rect">
            <a:avLst/>
          </a:prstGeom>
          <a:solidFill>
            <a:srgbClr val="CC0099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lIns="91424" tIns="45713" rIns="91424" bIns="45713"/>
          <a:lstStyle/>
          <a:p>
            <a:pPr algn="ctr" eaLnBrk="0" hangingPunct="0">
              <a:lnSpc>
                <a:spcPct val="90000"/>
              </a:lnSpc>
            </a:pPr>
            <a:r>
              <a:rPr lang="th-TH" sz="3200" b="1" dirty="0">
                <a:solidFill>
                  <a:schemeClr val="bg1"/>
                </a:solidFill>
                <a:latin typeface="Times New Roman" pitchFamily="18" charset="0"/>
                <a:cs typeface="FreesiaUPC" pitchFamily="34" charset="-34"/>
              </a:rPr>
              <a:t>ผลลัพธ์</a:t>
            </a:r>
            <a:endParaRPr lang="th-TH" sz="2800" b="1" dirty="0">
              <a:solidFill>
                <a:schemeClr val="bg1"/>
              </a:solidFill>
              <a:latin typeface="Times New Roman" pitchFamily="18" charset="0"/>
              <a:cs typeface="FreesiaUPC" pitchFamily="34" charset="-34"/>
            </a:endParaRPr>
          </a:p>
          <a:p>
            <a:pPr eaLnBrk="0" hangingPunct="0">
              <a:lnSpc>
                <a:spcPct val="90000"/>
              </a:lnSpc>
            </a:pPr>
            <a:r>
              <a:rPr lang="th-TH" sz="2800" b="1" dirty="0">
                <a:solidFill>
                  <a:schemeClr val="bg1"/>
                </a:solidFill>
                <a:latin typeface="Times New Roman" pitchFamily="18" charset="0"/>
                <a:cs typeface="FreesiaUPC" pitchFamily="34" charset="-34"/>
              </a:rPr>
              <a:t>- ผลกระทบ/ ประโยชน์</a:t>
            </a:r>
          </a:p>
          <a:p>
            <a:pPr eaLnBrk="0" hangingPunct="0">
              <a:lnSpc>
                <a:spcPct val="90000"/>
              </a:lnSpc>
            </a:pPr>
            <a:r>
              <a:rPr lang="th-TH" sz="2800" b="1" dirty="0">
                <a:solidFill>
                  <a:schemeClr val="bg1"/>
                </a:solidFill>
                <a:latin typeface="Times New Roman" pitchFamily="18" charset="0"/>
                <a:cs typeface="FreesiaUPC" pitchFamily="34" charset="-34"/>
              </a:rPr>
              <a:t>- ผลที่เกิดจากผลผลิต</a:t>
            </a:r>
          </a:p>
          <a:p>
            <a:pPr eaLnBrk="0" hangingPunct="0">
              <a:lnSpc>
                <a:spcPct val="90000"/>
              </a:lnSpc>
              <a:buFontTx/>
              <a:buChar char="-"/>
            </a:pPr>
            <a:r>
              <a:rPr lang="th-TH" sz="2800" b="1" dirty="0">
                <a:solidFill>
                  <a:schemeClr val="bg1"/>
                </a:solidFill>
                <a:latin typeface="Times New Roman" pitchFamily="18" charset="0"/>
                <a:cs typeface="FreesiaUPC" pitchFamily="34" charset="-34"/>
              </a:rPr>
              <a:t> การเปลี่ยนแปลงที่มี</a:t>
            </a:r>
          </a:p>
          <a:p>
            <a:pPr eaLnBrk="0" hangingPunct="0">
              <a:lnSpc>
                <a:spcPct val="90000"/>
              </a:lnSpc>
            </a:pPr>
            <a:r>
              <a:rPr lang="th-TH" sz="2800" b="1" dirty="0">
                <a:solidFill>
                  <a:schemeClr val="bg1"/>
                </a:solidFill>
                <a:latin typeface="Times New Roman" pitchFamily="18" charset="0"/>
                <a:cs typeface="FreesiaUPC" pitchFamily="34" charset="-34"/>
              </a:rPr>
              <a:t>  ผลกระทบต่อชีวิต </a:t>
            </a:r>
          </a:p>
          <a:p>
            <a:pPr eaLnBrk="0" hangingPunct="0">
              <a:lnSpc>
                <a:spcPct val="90000"/>
              </a:lnSpc>
            </a:pPr>
            <a:r>
              <a:rPr lang="th-TH" sz="2800" b="1" dirty="0">
                <a:solidFill>
                  <a:schemeClr val="bg1"/>
                </a:solidFill>
                <a:latin typeface="Times New Roman" pitchFamily="18" charset="0"/>
                <a:cs typeface="FreesiaUPC" pitchFamily="34" charset="-34"/>
              </a:rPr>
              <a:t>  มนุษย์ สังคม </a:t>
            </a:r>
          </a:p>
          <a:p>
            <a:pPr eaLnBrk="0" hangingPunct="0">
              <a:lnSpc>
                <a:spcPct val="90000"/>
              </a:lnSpc>
            </a:pPr>
            <a:r>
              <a:rPr lang="th-TH" sz="2800" b="1" dirty="0">
                <a:solidFill>
                  <a:schemeClr val="bg1"/>
                </a:solidFill>
                <a:latin typeface="Times New Roman" pitchFamily="18" charset="0"/>
                <a:cs typeface="FreesiaUPC" pitchFamily="34" charset="-34"/>
              </a:rPr>
              <a:t>  สิ่งแวดล้อมและชาติ</a:t>
            </a:r>
          </a:p>
          <a:p>
            <a:pPr eaLnBrk="0" hangingPunct="0">
              <a:lnSpc>
                <a:spcPct val="90000"/>
              </a:lnSpc>
            </a:pPr>
            <a:r>
              <a:rPr lang="th-TH" sz="2800" b="1" dirty="0">
                <a:solidFill>
                  <a:schemeClr val="bg1"/>
                </a:solidFill>
                <a:latin typeface="Times New Roman" pitchFamily="18" charset="0"/>
                <a:cs typeface="FreesiaUPC" pitchFamily="34" charset="-34"/>
              </a:rPr>
              <a:t>  ในทางบวก</a:t>
            </a: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1481133" y="4835508"/>
            <a:ext cx="1676400" cy="784225"/>
            <a:chOff x="962" y="3168"/>
            <a:chExt cx="1056" cy="720"/>
          </a:xfrm>
        </p:grpSpPr>
        <p:sp>
          <p:nvSpPr>
            <p:cNvPr id="1518618" name="Rectangle 26"/>
            <p:cNvSpPr>
              <a:spLocks noChangeArrowheads="1"/>
            </p:cNvSpPr>
            <p:nvPr/>
          </p:nvSpPr>
          <p:spPr bwMode="auto">
            <a:xfrm>
              <a:off x="962" y="3168"/>
              <a:ext cx="105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24" tIns="45713" rIns="91424" bIns="45713" anchor="ctr"/>
            <a:lstStyle/>
            <a:p>
              <a:pPr algn="ctr" eaLnBrk="0" hangingPunct="0"/>
              <a:r>
                <a:rPr lang="th-TH" b="1">
                  <a:solidFill>
                    <a:schemeClr val="bg1"/>
                  </a:solidFill>
                  <a:latin typeface="Times New Roman" pitchFamily="18" charset="0"/>
                  <a:cs typeface="FreesiaUPC" pitchFamily="34" charset="-34"/>
                </a:rPr>
                <a:t>ประหยัด</a:t>
              </a:r>
            </a:p>
          </p:txBody>
        </p:sp>
        <p:sp>
          <p:nvSpPr>
            <p:cNvPr id="1518619" name="Rectangle 27"/>
            <p:cNvSpPr>
              <a:spLocks noChangeArrowheads="1"/>
            </p:cNvSpPr>
            <p:nvPr/>
          </p:nvSpPr>
          <p:spPr bwMode="auto">
            <a:xfrm>
              <a:off x="962" y="3408"/>
              <a:ext cx="105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24" tIns="45713" rIns="91424" bIns="45713" anchor="ctr"/>
            <a:lstStyle/>
            <a:p>
              <a:pPr algn="ctr" eaLnBrk="0" hangingPunct="0"/>
              <a:r>
                <a:rPr lang="th-TH" b="1">
                  <a:solidFill>
                    <a:schemeClr val="bg1"/>
                  </a:solidFill>
                  <a:latin typeface="Times New Roman" pitchFamily="18" charset="0"/>
                  <a:cs typeface="FreesiaUPC" pitchFamily="34" charset="-34"/>
                </a:rPr>
                <a:t>ประสิทธิภาพ</a:t>
              </a:r>
            </a:p>
          </p:txBody>
        </p:sp>
        <p:sp>
          <p:nvSpPr>
            <p:cNvPr id="1518620" name="Rectangle 28"/>
            <p:cNvSpPr>
              <a:spLocks noChangeArrowheads="1"/>
            </p:cNvSpPr>
            <p:nvPr/>
          </p:nvSpPr>
          <p:spPr bwMode="auto">
            <a:xfrm>
              <a:off x="962" y="3648"/>
              <a:ext cx="105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24" tIns="45713" rIns="91424" bIns="45713" anchor="ctr"/>
            <a:lstStyle/>
            <a:p>
              <a:pPr algn="ctr" eaLnBrk="0" hangingPunct="0"/>
              <a:r>
                <a:rPr lang="th-TH" b="1">
                  <a:solidFill>
                    <a:schemeClr val="bg1"/>
                  </a:solidFill>
                  <a:latin typeface="Times New Roman" pitchFamily="18" charset="0"/>
                  <a:cs typeface="FreesiaUPC" pitchFamily="34" charset="-34"/>
                </a:rPr>
                <a:t>ประสิทธิผล</a:t>
              </a:r>
            </a:p>
          </p:txBody>
        </p:sp>
      </p:grpSp>
      <p:cxnSp>
        <p:nvCxnSpPr>
          <p:cNvPr id="1518621" name="AutoShape 29"/>
          <p:cNvCxnSpPr>
            <a:cxnSpLocks noChangeShapeType="1"/>
          </p:cNvCxnSpPr>
          <p:nvPr/>
        </p:nvCxnSpPr>
        <p:spPr bwMode="auto">
          <a:xfrm flipV="1">
            <a:off x="3194046" y="4200508"/>
            <a:ext cx="1960562" cy="819150"/>
          </a:xfrm>
          <a:prstGeom prst="bentConnector2">
            <a:avLst/>
          </a:prstGeom>
          <a:noFill/>
          <a:ln w="28575">
            <a:solidFill>
              <a:srgbClr val="FFCC00"/>
            </a:solidFill>
            <a:prstDash val="lgDash"/>
            <a:miter lim="800000"/>
            <a:headEnd/>
            <a:tailEnd type="triangle" w="med" len="med"/>
          </a:ln>
          <a:effectLst/>
        </p:spPr>
      </p:cxnSp>
      <p:sp>
        <p:nvSpPr>
          <p:cNvPr id="1518622" name="Line 30"/>
          <p:cNvSpPr>
            <a:spLocks noChangeShapeType="1"/>
          </p:cNvSpPr>
          <p:nvPr/>
        </p:nvSpPr>
        <p:spPr bwMode="auto">
          <a:xfrm>
            <a:off x="3190871" y="5343508"/>
            <a:ext cx="2884487" cy="0"/>
          </a:xfrm>
          <a:prstGeom prst="line">
            <a:avLst/>
          </a:prstGeom>
          <a:noFill/>
          <a:ln w="38100">
            <a:solidFill>
              <a:srgbClr val="FFCC00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518623" name="Line 31"/>
          <p:cNvSpPr>
            <a:spLocks noChangeShapeType="1"/>
          </p:cNvSpPr>
          <p:nvPr/>
        </p:nvSpPr>
        <p:spPr bwMode="auto">
          <a:xfrm flipH="1">
            <a:off x="714348" y="5000636"/>
            <a:ext cx="762000" cy="0"/>
          </a:xfrm>
          <a:prstGeom prst="line">
            <a:avLst/>
          </a:prstGeom>
          <a:noFill/>
          <a:ln w="38100">
            <a:solidFill>
              <a:srgbClr val="FFCC00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518624" name="Line 32"/>
          <p:cNvSpPr>
            <a:spLocks noChangeShapeType="1"/>
          </p:cNvSpPr>
          <p:nvPr/>
        </p:nvSpPr>
        <p:spPr bwMode="auto">
          <a:xfrm flipV="1">
            <a:off x="714348" y="4714884"/>
            <a:ext cx="0" cy="285752"/>
          </a:xfrm>
          <a:prstGeom prst="line">
            <a:avLst/>
          </a:prstGeom>
          <a:noFill/>
          <a:ln w="38100">
            <a:solidFill>
              <a:srgbClr val="FFCC00"/>
            </a:solidFill>
            <a:prstDash val="lgDash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518625" name="Line 33"/>
          <p:cNvSpPr>
            <a:spLocks noChangeShapeType="1"/>
          </p:cNvSpPr>
          <p:nvPr/>
        </p:nvSpPr>
        <p:spPr bwMode="auto">
          <a:xfrm flipH="1">
            <a:off x="523871" y="5343508"/>
            <a:ext cx="990600" cy="0"/>
          </a:xfrm>
          <a:prstGeom prst="line">
            <a:avLst/>
          </a:prstGeom>
          <a:noFill/>
          <a:ln w="38100">
            <a:solidFill>
              <a:srgbClr val="FFCC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518626" name="Line 34"/>
          <p:cNvSpPr>
            <a:spLocks noChangeShapeType="1"/>
          </p:cNvSpPr>
          <p:nvPr/>
        </p:nvSpPr>
        <p:spPr bwMode="auto">
          <a:xfrm flipV="1">
            <a:off x="5705471" y="4200508"/>
            <a:ext cx="0" cy="1143000"/>
          </a:xfrm>
          <a:prstGeom prst="line">
            <a:avLst/>
          </a:prstGeom>
          <a:noFill/>
          <a:ln w="38100">
            <a:solidFill>
              <a:srgbClr val="FFCC00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518627" name="Line 35"/>
          <p:cNvSpPr>
            <a:spLocks noChangeShapeType="1"/>
          </p:cNvSpPr>
          <p:nvPr/>
        </p:nvSpPr>
        <p:spPr bwMode="auto">
          <a:xfrm>
            <a:off x="523871" y="1152508"/>
            <a:ext cx="3101975" cy="0"/>
          </a:xfrm>
          <a:prstGeom prst="line">
            <a:avLst/>
          </a:prstGeom>
          <a:noFill/>
          <a:ln w="57150">
            <a:solidFill>
              <a:srgbClr val="FFCC00"/>
            </a:solidFill>
            <a:prstDash val="sysDot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518628" name="Line 36"/>
          <p:cNvSpPr>
            <a:spLocks noChangeShapeType="1"/>
          </p:cNvSpPr>
          <p:nvPr/>
        </p:nvSpPr>
        <p:spPr bwMode="auto">
          <a:xfrm>
            <a:off x="4562471" y="806433"/>
            <a:ext cx="0" cy="152400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518629" name="Line 37"/>
          <p:cNvSpPr>
            <a:spLocks noChangeShapeType="1"/>
          </p:cNvSpPr>
          <p:nvPr/>
        </p:nvSpPr>
        <p:spPr bwMode="auto">
          <a:xfrm>
            <a:off x="981071" y="1609708"/>
            <a:ext cx="7086600" cy="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518630" name="Line 38"/>
          <p:cNvSpPr>
            <a:spLocks noChangeShapeType="1"/>
          </p:cNvSpPr>
          <p:nvPr/>
        </p:nvSpPr>
        <p:spPr bwMode="auto">
          <a:xfrm>
            <a:off x="8067671" y="1609708"/>
            <a:ext cx="0" cy="22860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518631" name="Line 39"/>
          <p:cNvSpPr>
            <a:spLocks noChangeShapeType="1"/>
          </p:cNvSpPr>
          <p:nvPr/>
        </p:nvSpPr>
        <p:spPr bwMode="auto">
          <a:xfrm>
            <a:off x="5248271" y="1609708"/>
            <a:ext cx="0" cy="22860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518632" name="Line 40"/>
          <p:cNvSpPr>
            <a:spLocks noChangeShapeType="1"/>
          </p:cNvSpPr>
          <p:nvPr/>
        </p:nvSpPr>
        <p:spPr bwMode="auto">
          <a:xfrm>
            <a:off x="2962271" y="1609708"/>
            <a:ext cx="0" cy="22860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518633" name="Line 41"/>
          <p:cNvSpPr>
            <a:spLocks noChangeShapeType="1"/>
          </p:cNvSpPr>
          <p:nvPr/>
        </p:nvSpPr>
        <p:spPr bwMode="auto">
          <a:xfrm>
            <a:off x="981071" y="1609708"/>
            <a:ext cx="0" cy="22860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518634" name="Line 42"/>
          <p:cNvSpPr>
            <a:spLocks noChangeShapeType="1"/>
          </p:cNvSpPr>
          <p:nvPr/>
        </p:nvSpPr>
        <p:spPr bwMode="auto">
          <a:xfrm>
            <a:off x="4562471" y="1457308"/>
            <a:ext cx="0" cy="15240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1518635" name="Line 43"/>
          <p:cNvSpPr>
            <a:spLocks noChangeShapeType="1"/>
          </p:cNvSpPr>
          <p:nvPr/>
        </p:nvSpPr>
        <p:spPr bwMode="auto">
          <a:xfrm>
            <a:off x="214282" y="5967426"/>
            <a:ext cx="2808287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518636" name="Line 44"/>
          <p:cNvSpPr>
            <a:spLocks noChangeShapeType="1"/>
          </p:cNvSpPr>
          <p:nvPr/>
        </p:nvSpPr>
        <p:spPr bwMode="auto">
          <a:xfrm flipH="1">
            <a:off x="6072198" y="5967426"/>
            <a:ext cx="2809874" cy="33342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1518637" name="Text Box 45"/>
          <p:cNvSpPr txBox="1">
            <a:spLocks noChangeArrowheads="1"/>
          </p:cNvSpPr>
          <p:nvPr/>
        </p:nvSpPr>
        <p:spPr bwMode="auto">
          <a:xfrm>
            <a:off x="3174996" y="551337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3" rIns="91424" bIns="45713">
            <a:spAutoFit/>
          </a:bodyPr>
          <a:lstStyle/>
          <a:p>
            <a:endParaRPr lang="en-US" sz="2800" b="1">
              <a:solidFill>
                <a:schemeClr val="bg1"/>
              </a:solidFill>
              <a:cs typeface="JasmineUPC" pitchFamily="18" charset="-34"/>
            </a:endParaRPr>
          </a:p>
        </p:txBody>
      </p:sp>
      <p:sp>
        <p:nvSpPr>
          <p:cNvPr id="1518638" name="Text Box 46"/>
          <p:cNvSpPr txBox="1">
            <a:spLocks noChangeArrowheads="1"/>
          </p:cNvSpPr>
          <p:nvPr/>
        </p:nvSpPr>
        <p:spPr bwMode="auto">
          <a:xfrm>
            <a:off x="3143240" y="5500702"/>
            <a:ext cx="2690128" cy="1200314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lIns="91424" tIns="45713" rIns="91424" bIns="45713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cs typeface="JasmineUPC" pitchFamily="18" charset="-34"/>
              </a:rPr>
              <a:t>การกำกับดูแล</a:t>
            </a: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cs typeface="JasmineUPC" pitchFamily="18" charset="-34"/>
              </a:rPr>
              <a:t>การ</a:t>
            </a:r>
            <a:r>
              <a:rPr lang="th-TH" sz="2400" b="1" dirty="0">
                <a:solidFill>
                  <a:schemeClr val="bg1"/>
                </a:solidFill>
                <a:cs typeface="JasmineUPC" pitchFamily="18" charset="-34"/>
              </a:rPr>
              <a:t>ควบคุม</a:t>
            </a:r>
            <a:r>
              <a:rPr lang="th-TH" sz="2400" b="1" dirty="0" smtClean="0">
                <a:solidFill>
                  <a:schemeClr val="bg1"/>
                </a:solidFill>
                <a:cs typeface="JasmineUPC" pitchFamily="18" charset="-34"/>
              </a:rPr>
              <a:t>ภายใน</a:t>
            </a:r>
          </a:p>
          <a:p>
            <a:r>
              <a:rPr lang="th-TH" sz="2400" b="1" dirty="0" smtClean="0">
                <a:solidFill>
                  <a:schemeClr val="bg1"/>
                </a:solidFill>
                <a:cs typeface="JasmineUPC" pitchFamily="18" charset="-34"/>
              </a:rPr>
              <a:t>และการบริหารความเสี่ยง</a:t>
            </a:r>
            <a:endParaRPr lang="en-US" sz="2400" b="1" dirty="0">
              <a:solidFill>
                <a:schemeClr val="bg1"/>
              </a:solidFill>
              <a:cs typeface="JasmineUPC" pitchFamily="18" charset="-34"/>
            </a:endParaRPr>
          </a:p>
        </p:txBody>
      </p:sp>
      <p:sp>
        <p:nvSpPr>
          <p:cNvPr id="1518639" name="Text Box 47"/>
          <p:cNvSpPr txBox="1">
            <a:spLocks noChangeArrowheads="1"/>
          </p:cNvSpPr>
          <p:nvPr/>
        </p:nvSpPr>
        <p:spPr bwMode="auto">
          <a:xfrm>
            <a:off x="0" y="0"/>
            <a:ext cx="3951691" cy="830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4" tIns="45713" rIns="91424" bIns="45713">
            <a:spAutoFit/>
          </a:bodyPr>
          <a:lstStyle/>
          <a:p>
            <a:r>
              <a:rPr lang="th-TH" sz="4800" b="1" dirty="0">
                <a:solidFill>
                  <a:schemeClr val="bg1"/>
                </a:solidFill>
                <a:cs typeface="JasmineUPC" pitchFamily="18" charset="-34"/>
              </a:rPr>
              <a:t>กระบวนการ</a:t>
            </a:r>
            <a:r>
              <a:rPr lang="th-TH" sz="4800" b="1" dirty="0" smtClean="0">
                <a:solidFill>
                  <a:schemeClr val="bg1"/>
                </a:solidFill>
                <a:cs typeface="JasmineUPC" pitchFamily="18" charset="-34"/>
              </a:rPr>
              <a:t>บริหาร</a:t>
            </a:r>
            <a:endParaRPr lang="th-TH" sz="4800" b="1" dirty="0">
              <a:solidFill>
                <a:schemeClr val="bg1"/>
              </a:solidFill>
              <a:cs typeface="JasmineUPC" pitchFamily="18" charset="-34"/>
            </a:endParaRPr>
          </a:p>
        </p:txBody>
      </p:sp>
      <p:pic>
        <p:nvPicPr>
          <p:cNvPr id="1518640" name="Picture 48" descr="รูปภาพ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214554"/>
            <a:ext cx="1500198" cy="1214446"/>
          </a:xfrm>
          <a:prstGeom prst="rect">
            <a:avLst/>
          </a:prstGeom>
          <a:noFill/>
        </p:spPr>
      </p:pic>
      <p:pic>
        <p:nvPicPr>
          <p:cNvPr id="1518641" name="Picture 49" descr="รูปภาพ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876"/>
            <a:ext cx="1357322" cy="1036619"/>
          </a:xfrm>
          <a:prstGeom prst="rect">
            <a:avLst/>
          </a:prstGeom>
          <a:noFill/>
        </p:spPr>
      </p:pic>
      <p:pic>
        <p:nvPicPr>
          <p:cNvPr id="1518642" name="Picture 50" descr="รูปภาพ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3500438"/>
            <a:ext cx="1511300" cy="1152525"/>
          </a:xfrm>
          <a:prstGeom prst="rect">
            <a:avLst/>
          </a:prstGeom>
          <a:noFill/>
        </p:spPr>
      </p:pic>
      <p:pic>
        <p:nvPicPr>
          <p:cNvPr id="38" name="รูปภาพ 37" descr="25.wm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43372" y="2214554"/>
            <a:ext cx="1928826" cy="1935320"/>
          </a:xfrm>
          <a:prstGeom prst="rect">
            <a:avLst/>
          </a:prstGeom>
        </p:spPr>
      </p:pic>
      <p:pic>
        <p:nvPicPr>
          <p:cNvPr id="45" name="รูปภาพ 44" descr="เงิน.wm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2214554"/>
            <a:ext cx="1571636" cy="1265627"/>
          </a:xfrm>
          <a:prstGeom prst="rect">
            <a:avLst/>
          </a:prstGeom>
        </p:spPr>
      </p:pic>
      <p:sp>
        <p:nvSpPr>
          <p:cNvPr id="98" name="Text Box 5"/>
          <p:cNvSpPr txBox="1">
            <a:spLocks noChangeArrowheads="1"/>
          </p:cNvSpPr>
          <p:nvPr/>
        </p:nvSpPr>
        <p:spPr bwMode="auto">
          <a:xfrm>
            <a:off x="6215074" y="214290"/>
            <a:ext cx="2286016" cy="357190"/>
          </a:xfrm>
          <a:prstGeom prst="rect">
            <a:avLst/>
          </a:prstGeom>
          <a:gradFill rotWithShape="0">
            <a:gsLst>
              <a:gs pos="0">
                <a:srgbClr val="9966FF"/>
              </a:gs>
              <a:gs pos="50000">
                <a:srgbClr val="FFFFFF"/>
              </a:gs>
              <a:gs pos="100000">
                <a:srgbClr val="9966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lIns="110045" tIns="55023" rIns="110045" bIns="55023"/>
          <a:lstStyle/>
          <a:p>
            <a:pPr algn="ctr" defTabSz="957263" eaLnBrk="0" hangingPunct="0">
              <a:spcBef>
                <a:spcPct val="50000"/>
              </a:spcBef>
            </a:pPr>
            <a:r>
              <a:rPr lang="th-TH" sz="1800" b="1" dirty="0">
                <a:solidFill>
                  <a:srgbClr val="1C1C1C"/>
                </a:solidFill>
                <a:latin typeface="Times New Roman" pitchFamily="18" charset="0"/>
                <a:cs typeface="JasmineUPC" pitchFamily="18" charset="-34"/>
              </a:rPr>
              <a:t>แผนการบริหารราชการแผ่นดิน</a:t>
            </a:r>
          </a:p>
        </p:txBody>
      </p:sp>
      <p:sp>
        <p:nvSpPr>
          <p:cNvPr id="99" name="Text Box 7"/>
          <p:cNvSpPr txBox="1">
            <a:spLocks noChangeArrowheads="1"/>
          </p:cNvSpPr>
          <p:nvPr/>
        </p:nvSpPr>
        <p:spPr bwMode="auto">
          <a:xfrm>
            <a:off x="6215074" y="642918"/>
            <a:ext cx="2286016" cy="357190"/>
          </a:xfrm>
          <a:prstGeom prst="rect">
            <a:avLst/>
          </a:prstGeom>
          <a:gradFill rotWithShape="0">
            <a:gsLst>
              <a:gs pos="0">
                <a:srgbClr val="FF66CC"/>
              </a:gs>
              <a:gs pos="50000">
                <a:srgbClr val="FFFFFF"/>
              </a:gs>
              <a:gs pos="100000">
                <a:srgbClr val="FF66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lIns="110045" tIns="55023" rIns="110045" bIns="55023"/>
          <a:lstStyle/>
          <a:p>
            <a:pPr algn="ctr" defTabSz="957263" eaLnBrk="0" hangingPunct="0">
              <a:spcBef>
                <a:spcPct val="50000"/>
              </a:spcBef>
            </a:pPr>
            <a:r>
              <a:rPr lang="th-TH" sz="1800" b="1" dirty="0">
                <a:solidFill>
                  <a:srgbClr val="1C1C1C"/>
                </a:solidFill>
                <a:latin typeface="Times New Roman" pitchFamily="18" charset="0"/>
                <a:cs typeface="JasmineUPC" pitchFamily="18" charset="-34"/>
              </a:rPr>
              <a:t>แผนปฏิบัติราชการ 4 ปี</a:t>
            </a:r>
          </a:p>
        </p:txBody>
      </p:sp>
      <p:sp>
        <p:nvSpPr>
          <p:cNvPr id="101" name="Text Box 6"/>
          <p:cNvSpPr txBox="1">
            <a:spLocks noChangeArrowheads="1"/>
          </p:cNvSpPr>
          <p:nvPr/>
        </p:nvSpPr>
        <p:spPr bwMode="auto">
          <a:xfrm>
            <a:off x="6215074" y="1071546"/>
            <a:ext cx="2286016" cy="357190"/>
          </a:xfrm>
          <a:prstGeom prst="rect">
            <a:avLst/>
          </a:prstGeom>
          <a:gradFill rotWithShape="0">
            <a:gsLst>
              <a:gs pos="0">
                <a:srgbClr val="00FF00"/>
              </a:gs>
              <a:gs pos="50000">
                <a:srgbClr val="FFFFFF"/>
              </a:gs>
              <a:gs pos="100000">
                <a:srgbClr val="00FF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lIns="110045" tIns="55023" rIns="110045" bIns="55023"/>
          <a:lstStyle/>
          <a:p>
            <a:pPr algn="ctr" defTabSz="957263" eaLnBrk="0" hangingPunct="0">
              <a:spcBef>
                <a:spcPct val="50000"/>
              </a:spcBef>
            </a:pPr>
            <a:r>
              <a:rPr lang="th-TH" sz="1600" b="1" dirty="0">
                <a:solidFill>
                  <a:srgbClr val="1C1C1C"/>
                </a:solidFill>
                <a:latin typeface="Times New Roman" pitchFamily="18" charset="0"/>
                <a:cs typeface="JasmineUPC" pitchFamily="18" charset="-34"/>
              </a:rPr>
              <a:t>แผนปฏิบัติราชการประจำปี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WordArt 4"/>
          <p:cNvSpPr>
            <a:spLocks noChangeArrowheads="1" noChangeShapeType="1" noTextEdit="1"/>
          </p:cNvSpPr>
          <p:nvPr/>
        </p:nvSpPr>
        <p:spPr bwMode="auto">
          <a:xfrm>
            <a:off x="428596" y="714356"/>
            <a:ext cx="8215370" cy="36576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JasmineUPC"/>
                <a:cs typeface="JasmineUPC"/>
              </a:rPr>
              <a:t>หลักเกณฑ์การจ่ายค่าตอบแทน</a:t>
            </a:r>
          </a:p>
          <a:p>
            <a:pPr algn="ctr"/>
            <a:r>
              <a:rPr lang="th-TH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JasmineUPC"/>
                <a:cs typeface="JasmineUPC"/>
              </a:rPr>
              <a:t>กระทรวงการคลัง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2742" name="Text Box 6"/>
          <p:cNvSpPr txBox="1">
            <a:spLocks noChangeArrowheads="1"/>
          </p:cNvSpPr>
          <p:nvPr/>
        </p:nvSpPr>
        <p:spPr bwMode="auto">
          <a:xfrm>
            <a:off x="642910" y="142852"/>
            <a:ext cx="7937500" cy="11906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3600" b="1" dirty="0">
                <a:solidFill>
                  <a:srgbClr val="3333FF"/>
                </a:solidFill>
                <a:latin typeface="Angsana New" pitchFamily="18" charset="-34"/>
                <a:cs typeface="JasmineUPC" pitchFamily="18" charset="-34"/>
              </a:rPr>
              <a:t>ระเบียบกระทรวงการคลังว่าด้วยการเบิกจ่ายเงิน</a:t>
            </a:r>
          </a:p>
          <a:p>
            <a:pPr algn="ctr">
              <a:defRPr/>
            </a:pPr>
            <a:r>
              <a:rPr lang="th-TH" sz="3600" b="1" dirty="0">
                <a:solidFill>
                  <a:srgbClr val="3333FF"/>
                </a:solidFill>
                <a:latin typeface="Angsana New" pitchFamily="18" charset="-34"/>
                <a:cs typeface="JasmineUPC" pitchFamily="18" charset="-34"/>
              </a:rPr>
              <a:t>ค่าตอบแทนการปฏิบัติงานนอกเวลาราชการ พ.ศ. </a:t>
            </a:r>
            <a:r>
              <a:rPr lang="en-US" sz="3600" b="1" dirty="0">
                <a:solidFill>
                  <a:srgbClr val="3333FF"/>
                </a:solidFill>
                <a:latin typeface="Angsana New" pitchFamily="18" charset="-34"/>
                <a:cs typeface="JasmineUPC" pitchFamily="18" charset="-34"/>
              </a:rPr>
              <a:t>2550</a:t>
            </a:r>
            <a:endParaRPr lang="th-TH" sz="3600" b="1" dirty="0">
              <a:solidFill>
                <a:srgbClr val="3333FF"/>
              </a:solidFill>
              <a:latin typeface="Angsana New" pitchFamily="18" charset="-34"/>
              <a:cs typeface="JasmineUPC" pitchFamily="18" charset="-34"/>
            </a:endParaRPr>
          </a:p>
        </p:txBody>
      </p:sp>
      <p:sp>
        <p:nvSpPr>
          <p:cNvPr id="1652747" name="AutoShape 11"/>
          <p:cNvSpPr>
            <a:spLocks/>
          </p:cNvSpPr>
          <p:nvPr/>
        </p:nvSpPr>
        <p:spPr bwMode="auto">
          <a:xfrm>
            <a:off x="1714480" y="1714488"/>
            <a:ext cx="1981200" cy="838200"/>
          </a:xfrm>
          <a:prstGeom prst="borderCallout2">
            <a:avLst>
              <a:gd name="adj1" fmla="val 13634"/>
              <a:gd name="adj2" fmla="val 103847"/>
              <a:gd name="adj3" fmla="val 13634"/>
              <a:gd name="adj4" fmla="val 127245"/>
              <a:gd name="adj5" fmla="val 164014"/>
              <a:gd name="adj6" fmla="val 150639"/>
            </a:avLst>
          </a:prstGeom>
          <a:solidFill>
            <a:srgbClr val="00FFCC"/>
          </a:solidFill>
          <a:ln w="57150">
            <a:solidFill>
              <a:srgbClr val="00FFCC"/>
            </a:solidFill>
            <a:miter lim="800000"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endParaRPr lang="th-TH"/>
          </a:p>
        </p:txBody>
      </p:sp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1857356" y="1785926"/>
            <a:ext cx="1828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800" b="1" dirty="0">
                <a:solidFill>
                  <a:srgbClr val="0033CC"/>
                </a:solidFill>
                <a:cs typeface="JasmineUPC" pitchFamily="18" charset="-34"/>
              </a:rPr>
              <a:t>ผู้มีสิทธิ</a:t>
            </a:r>
          </a:p>
        </p:txBody>
      </p:sp>
      <p:sp>
        <p:nvSpPr>
          <p:cNvPr id="8197" name="Text Box 12"/>
          <p:cNvSpPr txBox="1">
            <a:spLocks noChangeArrowheads="1"/>
          </p:cNvSpPr>
          <p:nvPr/>
        </p:nvSpPr>
        <p:spPr bwMode="auto">
          <a:xfrm>
            <a:off x="4191000" y="3167066"/>
            <a:ext cx="1390650" cy="519112"/>
          </a:xfrm>
          <a:prstGeom prst="rect">
            <a:avLst/>
          </a:prstGeom>
          <a:solidFill>
            <a:srgbClr val="CC00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chemeClr val="bg1"/>
                </a:solidFill>
                <a:cs typeface="JasmineUPC" pitchFamily="18" charset="-34"/>
              </a:rPr>
              <a:t>ข้าราชการ</a:t>
            </a:r>
          </a:p>
        </p:txBody>
      </p:sp>
      <p:sp>
        <p:nvSpPr>
          <p:cNvPr id="8198" name="Text Box 13"/>
          <p:cNvSpPr txBox="1">
            <a:spLocks noChangeArrowheads="1"/>
          </p:cNvSpPr>
          <p:nvPr/>
        </p:nvSpPr>
        <p:spPr bwMode="auto">
          <a:xfrm>
            <a:off x="4191000" y="3929066"/>
            <a:ext cx="2784475" cy="5191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chemeClr val="bg1"/>
                </a:solidFill>
                <a:cs typeface="JasmineUPC" pitchFamily="18" charset="-34"/>
              </a:rPr>
              <a:t>ลูกจ้างประจำ/ชั่วคราว</a:t>
            </a:r>
          </a:p>
        </p:txBody>
      </p:sp>
      <p:sp>
        <p:nvSpPr>
          <p:cNvPr id="8199" name="Text Box 14"/>
          <p:cNvSpPr txBox="1">
            <a:spLocks noChangeArrowheads="1"/>
          </p:cNvSpPr>
          <p:nvPr/>
        </p:nvSpPr>
        <p:spPr bwMode="auto">
          <a:xfrm>
            <a:off x="4191000" y="4691066"/>
            <a:ext cx="2098675" cy="519112"/>
          </a:xfrm>
          <a:prstGeom prst="rect">
            <a:avLst/>
          </a:prstGeom>
          <a:solidFill>
            <a:srgbClr val="CC00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chemeClr val="bg1"/>
                </a:solidFill>
                <a:cs typeface="JasmineUPC" pitchFamily="18" charset="-34"/>
              </a:rPr>
              <a:t>พนักงานราชการ</a:t>
            </a:r>
          </a:p>
        </p:txBody>
      </p:sp>
      <p:sp>
        <p:nvSpPr>
          <p:cNvPr id="8200" name="Text Box 15"/>
          <p:cNvSpPr txBox="1">
            <a:spLocks noChangeArrowheads="1"/>
          </p:cNvSpPr>
          <p:nvPr/>
        </p:nvSpPr>
        <p:spPr bwMode="auto">
          <a:xfrm>
            <a:off x="4191000" y="5529266"/>
            <a:ext cx="4778375" cy="519112"/>
          </a:xfrm>
          <a:prstGeom prst="rect">
            <a:avLst/>
          </a:prstGeom>
          <a:solidFill>
            <a:srgbClr val="CC00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chemeClr val="bg1"/>
                </a:solidFill>
                <a:cs typeface="JasmineUPC" pitchFamily="18" charset="-34"/>
              </a:rPr>
              <a:t>ผู้รับจ้างเหมาบริการ(ตามเงื่อนไขสัญญา)</a:t>
            </a:r>
          </a:p>
        </p:txBody>
      </p:sp>
      <p:pic>
        <p:nvPicPr>
          <p:cNvPr id="1652752" name="Picture 16" descr="pe01838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3324229"/>
            <a:ext cx="2133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52753" name="AutoShape 17"/>
          <p:cNvSpPr>
            <a:spLocks noChangeArrowheads="1"/>
          </p:cNvSpPr>
          <p:nvPr/>
        </p:nvSpPr>
        <p:spPr bwMode="auto">
          <a:xfrm>
            <a:off x="5786446" y="2681287"/>
            <a:ext cx="1714512" cy="781048"/>
          </a:xfrm>
          <a:prstGeom prst="wedgeEllipseCallout">
            <a:avLst>
              <a:gd name="adj1" fmla="val -47444"/>
              <a:gd name="adj2" fmla="val 90773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r>
              <a:rPr lang="th-TH" b="1" dirty="0" smtClean="0">
                <a:solidFill>
                  <a:srgbClr val="0033CC"/>
                </a:solidFill>
                <a:cs typeface="JasmineUPC" pitchFamily="18" charset="-34"/>
              </a:rPr>
              <a:t>จาก</a:t>
            </a:r>
            <a:r>
              <a:rPr lang="th-TH" b="1" dirty="0">
                <a:solidFill>
                  <a:srgbClr val="0033CC"/>
                </a:solidFill>
                <a:cs typeface="JasmineUPC" pitchFamily="18" charset="-34"/>
              </a:rPr>
              <a:t>เงิน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b="1" dirty="0" err="1">
                <a:solidFill>
                  <a:srgbClr val="0033CC"/>
                </a:solidFill>
                <a:cs typeface="JasmineUPC" pitchFamily="18" charset="-34"/>
              </a:rPr>
              <a:t>งป</a:t>
            </a:r>
            <a:r>
              <a:rPr lang="th-TH" b="1" dirty="0" smtClean="0">
                <a:solidFill>
                  <a:srgbClr val="0033CC"/>
                </a:solidFill>
                <a:cs typeface="JasmineUPC" pitchFamily="18" charset="-34"/>
              </a:rPr>
              <a:t>ม. </a:t>
            </a:r>
            <a:endParaRPr lang="th-TH" b="1" dirty="0">
              <a:solidFill>
                <a:srgbClr val="0033CC"/>
              </a:solidFill>
              <a:cs typeface="JasmineUPC" pitchFamily="18" charset="-34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214282" y="2786058"/>
            <a:ext cx="3857620" cy="3939540"/>
          </a:xfrm>
          <a:prstGeom prst="rect">
            <a:avLst/>
          </a:prstGeom>
          <a:noFill/>
          <a:ln w="28575">
            <a:solidFill>
              <a:srgbClr val="0000FF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ts val="0"/>
              </a:spcBef>
            </a:pPr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        ลูกจ้างประจำและลูกจ้าง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ชั่วคราว</a:t>
            </a:r>
          </a:p>
          <a:p>
            <a:pPr>
              <a:lnSpc>
                <a:spcPts val="3000"/>
              </a:lnSpc>
              <a:spcBef>
                <a:spcPts val="0"/>
              </a:spcBef>
            </a:pP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ที่</a:t>
            </a:r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ได้รับค่าจ้างจากเงิน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งบประมาณมีสิทธิ </a:t>
            </a:r>
            <a:r>
              <a:rPr lang="en-US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  </a:t>
            </a:r>
            <a:endParaRPr lang="th-TH" sz="2000" b="1" dirty="0" smtClean="0">
              <a:solidFill>
                <a:srgbClr val="0000FF"/>
              </a:solidFill>
              <a:latin typeface="JasmineUPC" pitchFamily="18" charset="-34"/>
              <a:cs typeface="JasmineUPC" pitchFamily="18" charset="-34"/>
              <a:sym typeface="Wingdings" pitchFamily="2" charset="2"/>
            </a:endParaRPr>
          </a:p>
          <a:p>
            <a:pPr>
              <a:lnSpc>
                <a:spcPts val="3000"/>
              </a:lnSpc>
              <a:spcBef>
                <a:spcPts val="0"/>
              </a:spcBef>
            </a:pP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ได้รับ</a:t>
            </a:r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เงินตอบแทนฯ 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ตาม</a:t>
            </a:r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ระเบียบว่า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ด้วย</a:t>
            </a:r>
          </a:p>
          <a:p>
            <a:pPr>
              <a:lnSpc>
                <a:spcPts val="3000"/>
              </a:lnSpc>
              <a:spcBef>
                <a:spcPts val="0"/>
              </a:spcBef>
            </a:pP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การ</a:t>
            </a:r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จ่าย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ค่าจ้างลูกจ้าง</a:t>
            </a:r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ของส่วนราชการ </a:t>
            </a:r>
            <a:endParaRPr lang="th-TH" sz="2000" b="1" dirty="0" smtClean="0">
              <a:solidFill>
                <a:srgbClr val="0000FF"/>
              </a:solidFill>
              <a:latin typeface="JasmineUPC" pitchFamily="18" charset="-34"/>
              <a:cs typeface="JasmineUPC" pitchFamily="18" charset="-34"/>
              <a:sym typeface="Wingdings" pitchFamily="2" charset="2"/>
            </a:endParaRPr>
          </a:p>
          <a:p>
            <a:pPr>
              <a:lnSpc>
                <a:spcPts val="3000"/>
              </a:lnSpc>
              <a:spcBef>
                <a:spcPts val="0"/>
              </a:spcBef>
            </a:pP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พ.ศ. </a:t>
            </a:r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2526  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และ</a:t>
            </a:r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ที่แก้ไขเพิ่มเติม 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รวมทั้งพนักงานราชการมีสิทธิตาม ร.สำนักนายกฯว่าด้วยพนักงานราชการ เรื่องสิทธิประโยชน์ของพนักงานราชการ(ฉบับที่ 3) </a:t>
            </a:r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โดยให้นำ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หลักเกณฑ์และอัตรา</a:t>
            </a:r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เงินตอบแทนตาม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ระเบียบ</a:t>
            </a:r>
          </a:p>
          <a:p>
            <a:pPr>
              <a:lnSpc>
                <a:spcPts val="3000"/>
              </a:lnSpc>
              <a:spcBef>
                <a:spcPts val="0"/>
              </a:spcBef>
            </a:pP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นี้</a:t>
            </a:r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มาใช้โดยอนุโลม	</a:t>
            </a:r>
            <a:endParaRPr lang="th-TH" sz="2000" b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12" name="รูปภาพ 3" descr="ดาว.e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857496"/>
            <a:ext cx="357190" cy="30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52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52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6"/>
          <p:cNvSpPr>
            <a:spLocks noChangeArrowheads="1" noChangeShapeType="1" noTextEdit="1"/>
          </p:cNvSpPr>
          <p:nvPr/>
        </p:nvSpPr>
        <p:spPr bwMode="auto">
          <a:xfrm>
            <a:off x="285720" y="142852"/>
            <a:ext cx="2133600" cy="11239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th-TH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JasmineUPC"/>
                <a:cs typeface="JasmineUPC"/>
              </a:rPr>
              <a:t>หลักเกณฑ์</a:t>
            </a:r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357158" y="1571612"/>
            <a:ext cx="8572560" cy="460126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3600" b="1" dirty="0">
                <a:solidFill>
                  <a:srgbClr val="0033CC"/>
                </a:solidFill>
                <a:cs typeface="JasmineUPC" pitchFamily="18" charset="-34"/>
              </a:rPr>
              <a:t>     ปฏิบัติงานตามหน้าที่ปกตินอกเวลา</a:t>
            </a:r>
            <a:r>
              <a:rPr lang="th-TH" sz="3600" b="1" dirty="0" smtClean="0">
                <a:solidFill>
                  <a:srgbClr val="0033CC"/>
                </a:solidFill>
                <a:cs typeface="JasmineUPC" pitchFamily="18" charset="-34"/>
              </a:rPr>
              <a:t>ราชการ ณ. ที่ตั้ง</a:t>
            </a:r>
            <a:endParaRPr lang="th-TH" sz="3600" b="1" dirty="0">
              <a:solidFill>
                <a:srgbClr val="0033CC"/>
              </a:solidFill>
              <a:cs typeface="JasmineUPC" pitchFamily="18" charset="-34"/>
            </a:endParaRPr>
          </a:p>
          <a:p>
            <a:r>
              <a:rPr lang="th-TH" sz="3600" b="1" dirty="0">
                <a:solidFill>
                  <a:srgbClr val="0033CC"/>
                </a:solidFill>
                <a:cs typeface="JasmineUPC" pitchFamily="18" charset="-34"/>
              </a:rPr>
              <a:t>     </a:t>
            </a:r>
            <a:r>
              <a:rPr lang="th-TH" sz="3600" b="1" dirty="0">
                <a:solidFill>
                  <a:srgbClr val="7030A0"/>
                </a:solidFill>
                <a:cs typeface="JasmineUPC" pitchFamily="18" charset="-34"/>
              </a:rPr>
              <a:t>ได้รับอนุมัติจากผู้มีอำนาจ</a:t>
            </a:r>
            <a:r>
              <a:rPr lang="th-TH" sz="3600" b="1" dirty="0" smtClean="0">
                <a:solidFill>
                  <a:srgbClr val="7030A0"/>
                </a:solidFill>
                <a:cs typeface="JasmineUPC" pitchFamily="18" charset="-34"/>
              </a:rPr>
              <a:t>ก่อนโดยพิจารณาช่วง</a:t>
            </a:r>
          </a:p>
          <a:p>
            <a:r>
              <a:rPr lang="th-TH" sz="3600" b="1" dirty="0" smtClean="0">
                <a:solidFill>
                  <a:srgbClr val="7030A0"/>
                </a:solidFill>
                <a:cs typeface="JasmineUPC" pitchFamily="18" charset="-34"/>
              </a:rPr>
              <a:t>     จำเป็น และคำนึงถึงความเหมาะสมและสอด</a:t>
            </a:r>
          </a:p>
          <a:p>
            <a:r>
              <a:rPr lang="th-TH" sz="3600" b="1" dirty="0" smtClean="0">
                <a:solidFill>
                  <a:srgbClr val="7030A0"/>
                </a:solidFill>
                <a:cs typeface="JasmineUPC" pitchFamily="18" charset="-34"/>
              </a:rPr>
              <a:t>     คล้องกับระบบและวิธีการจัดการงบประมาณ</a:t>
            </a:r>
          </a:p>
          <a:p>
            <a:r>
              <a:rPr lang="th-TH" sz="3600" b="1" dirty="0" smtClean="0">
                <a:solidFill>
                  <a:srgbClr val="7030A0"/>
                </a:solidFill>
                <a:cs typeface="JasmineUPC" pitchFamily="18" charset="-34"/>
              </a:rPr>
              <a:t>     แบบมุ่งเน้นผลสัมฤทธิ์</a:t>
            </a:r>
            <a:endParaRPr lang="th-TH" sz="3600" b="1" dirty="0">
              <a:solidFill>
                <a:srgbClr val="7030A0"/>
              </a:solidFill>
              <a:cs typeface="JasmineUPC" pitchFamily="18" charset="-34"/>
            </a:endParaRPr>
          </a:p>
          <a:p>
            <a:pPr>
              <a:spcBef>
                <a:spcPts val="600"/>
              </a:spcBef>
            </a:pPr>
            <a:r>
              <a:rPr lang="th-TH" sz="3600" b="1" dirty="0">
                <a:solidFill>
                  <a:srgbClr val="0033CC"/>
                </a:solidFill>
                <a:cs typeface="JasmineUPC" pitchFamily="18" charset="-34"/>
              </a:rPr>
              <a:t>     </a:t>
            </a:r>
            <a:r>
              <a:rPr lang="th-TH" sz="3600" b="1" dirty="0">
                <a:solidFill>
                  <a:srgbClr val="002060"/>
                </a:solidFill>
                <a:cs typeface="JasmineUPC" pitchFamily="18" charset="-34"/>
              </a:rPr>
              <a:t>กรณีเร่งด่วนต้องปฏิบัติงานนอกเวลา โดยยังไม่</a:t>
            </a:r>
          </a:p>
          <a:p>
            <a:r>
              <a:rPr lang="th-TH" sz="3600" b="1" dirty="0">
                <a:solidFill>
                  <a:srgbClr val="002060"/>
                </a:solidFill>
                <a:cs typeface="JasmineUPC" pitchFamily="18" charset="-34"/>
              </a:rPr>
              <a:t>     ได้รับอนุมัติให้รีบขออนุมัติโดยไม่</a:t>
            </a:r>
            <a:r>
              <a:rPr lang="th-TH" sz="3600" b="1" dirty="0" smtClean="0">
                <a:solidFill>
                  <a:srgbClr val="002060"/>
                </a:solidFill>
                <a:cs typeface="JasmineUPC" pitchFamily="18" charset="-34"/>
              </a:rPr>
              <a:t>ชักช้าและให้แจ้ง</a:t>
            </a:r>
          </a:p>
          <a:p>
            <a:r>
              <a:rPr lang="th-TH" sz="3600" b="1" dirty="0" smtClean="0">
                <a:solidFill>
                  <a:srgbClr val="002060"/>
                </a:solidFill>
                <a:cs typeface="JasmineUPC" pitchFamily="18" charset="-34"/>
              </a:rPr>
              <a:t>     เหตุผลความจำเป็นที่ไม่อาจขออนุมัติก่อนได้</a:t>
            </a:r>
            <a:endParaRPr lang="th-TH" sz="3600" b="1" dirty="0">
              <a:solidFill>
                <a:srgbClr val="002060"/>
              </a:solidFill>
              <a:cs typeface="JasmineUPC" pitchFamily="18" charset="-34"/>
            </a:endParaRPr>
          </a:p>
        </p:txBody>
      </p:sp>
      <p:pic>
        <p:nvPicPr>
          <p:cNvPr id="14340" name="Picture 9" descr="GLOB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714488"/>
            <a:ext cx="371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0" descr="GLOB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285992"/>
            <a:ext cx="371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1" descr="GLOB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572008"/>
            <a:ext cx="371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9" descr="BOYBOO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0"/>
            <a:ext cx="23368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131068E-16C9-4987-BC67-CAC7BA0FB7FE}" type="slidenum">
              <a:rPr lang="en-US" smtClean="0">
                <a:latin typeface="Arial" pitchFamily="34" charset="0"/>
              </a:rPr>
              <a:pPr/>
              <a:t>23</a:t>
            </a:fld>
            <a:endParaRPr lang="th-TH" smtClean="0">
              <a:latin typeface="Arial" pitchFamily="34" charset="0"/>
            </a:endParaRPr>
          </a:p>
        </p:txBody>
      </p:sp>
      <p:sp>
        <p:nvSpPr>
          <p:cNvPr id="15364" name="สี่เหลี่ยมผืนผ้า 5"/>
          <p:cNvSpPr>
            <a:spLocks noChangeArrowheads="1"/>
          </p:cNvSpPr>
          <p:nvPr/>
        </p:nvSpPr>
        <p:spPr bwMode="auto">
          <a:xfrm>
            <a:off x="0" y="1428750"/>
            <a:ext cx="878681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thaiDist">
              <a:spcBef>
                <a:spcPts val="600"/>
              </a:spcBef>
            </a:pPr>
            <a:r>
              <a:rPr lang="th-TH" sz="4000" b="1" dirty="0">
                <a:solidFill>
                  <a:srgbClr val="3333CC"/>
                </a:solidFill>
                <a:latin typeface="Angsana New" pitchFamily="18" charset="-34"/>
                <a:cs typeface="JasmineUPC" pitchFamily="18" charset="-34"/>
                <a:sym typeface="Wingdings 2" pitchFamily="18" charset="2"/>
              </a:rPr>
              <a:t>           </a:t>
            </a:r>
            <a:r>
              <a:rPr lang="th-TH" sz="4000" b="1" dirty="0">
                <a:solidFill>
                  <a:srgbClr val="3333CC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ข้าราชการผู้ได้รับคำสั่งให้เดินทาง                   ไปราชการไม่มีสิทธิได้รับเงินตอบแทนนอกเวลาราชการ </a:t>
            </a:r>
            <a:r>
              <a:rPr lang="th-TH" sz="4800" b="1" dirty="0">
                <a:solidFill>
                  <a:srgbClr val="FF0000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เว้นแต่ </a:t>
            </a:r>
            <a:r>
              <a:rPr lang="th-TH" sz="4000" b="1" dirty="0">
                <a:solidFill>
                  <a:srgbClr val="3333CC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ได้รับอนุมัติให้ปฏิบัติงานนอกเวลาราชการก่อนการเดินทาง เมื่อการเดินทางไปราชการนั้นเสร็จสิ้นหรือเสร็จสิ้นการฝึกอบรมในแต่</a:t>
            </a:r>
          </a:p>
          <a:p>
            <a:pPr lvl="1" algn="thaiDist"/>
            <a:r>
              <a:rPr lang="th-TH" sz="4000" b="1" dirty="0">
                <a:solidFill>
                  <a:srgbClr val="3333CC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ละวันกลับถึงสำนักงานในวันเดียวกัน ให้เบิกค่าตอบ</a:t>
            </a:r>
          </a:p>
          <a:p>
            <a:pPr lvl="1" algn="thaiDist"/>
            <a:r>
              <a:rPr lang="th-TH" sz="4000" b="1" dirty="0">
                <a:solidFill>
                  <a:srgbClr val="3333CC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แทนได้</a:t>
            </a:r>
          </a:p>
        </p:txBody>
      </p:sp>
      <p:sp>
        <p:nvSpPr>
          <p:cNvPr id="7" name="WordArt 6"/>
          <p:cNvSpPr>
            <a:spLocks noChangeArrowheads="1" noChangeShapeType="1" noTextEdit="1"/>
          </p:cNvSpPr>
          <p:nvPr/>
        </p:nvSpPr>
        <p:spPr bwMode="auto">
          <a:xfrm>
            <a:off x="214282" y="142852"/>
            <a:ext cx="2133600" cy="11239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th-TH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JasmineUPC"/>
                <a:cs typeface="JasmineUPC"/>
              </a:rPr>
              <a:t>หลักเกณฑ์</a:t>
            </a:r>
          </a:p>
        </p:txBody>
      </p:sp>
      <p:pic>
        <p:nvPicPr>
          <p:cNvPr id="8" name="Picture 11" descr="GLOB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71612"/>
            <a:ext cx="371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รูปภาพ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500702"/>
            <a:ext cx="434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B65F22D-4B42-421E-9D80-92114C06BBF3}" type="slidenum">
              <a:rPr lang="en-US" smtClean="0">
                <a:latin typeface="Arial" pitchFamily="34" charset="0"/>
              </a:rPr>
              <a:pPr/>
              <a:t>24</a:t>
            </a:fld>
            <a:endParaRPr lang="th-TH" smtClean="0">
              <a:latin typeface="Arial" pitchFamily="34" charset="0"/>
            </a:endParaRPr>
          </a:p>
        </p:txBody>
      </p:sp>
      <p:sp>
        <p:nvSpPr>
          <p:cNvPr id="231426" name="Text Box 2"/>
          <p:cNvSpPr txBox="1">
            <a:spLocks noChangeArrowheads="1"/>
          </p:cNvSpPr>
          <p:nvPr/>
        </p:nvSpPr>
        <p:spPr bwMode="auto">
          <a:xfrm>
            <a:off x="533400" y="457200"/>
            <a:ext cx="8458200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 typeface="Monotype Sorts"/>
              <a:buNone/>
            </a:pPr>
            <a:r>
              <a:rPr lang="th-TH" sz="5000" b="1" dirty="0">
                <a:solidFill>
                  <a:srgbClr val="336600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      การปฏิบัติงานนอกเวลาราชการหลายช่วงเวลาภายในวันเดียวกันให้นับเวลาปฏิบัติงานนอกเวลาราชการทุกช่วงเวลารวมกัน เพื่อเบิกเงินตอบแทนสำหรับวัน</a:t>
            </a:r>
            <a:r>
              <a:rPr lang="th-TH" sz="5000" b="1" dirty="0" smtClean="0">
                <a:solidFill>
                  <a:srgbClr val="336600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นั้นได้</a:t>
            </a:r>
            <a:endParaRPr lang="th-TH" sz="5000" b="1" dirty="0">
              <a:solidFill>
                <a:srgbClr val="336600"/>
              </a:solidFill>
              <a:latin typeface="Angsana New" pitchFamily="18" charset="-34"/>
              <a:cs typeface="JasmineUPC" pitchFamily="18" charset="-34"/>
            </a:endParaRPr>
          </a:p>
        </p:txBody>
      </p:sp>
      <p:sp>
        <p:nvSpPr>
          <p:cNvPr id="231427" name="Text Box 3"/>
          <p:cNvSpPr txBox="1">
            <a:spLocks noChangeArrowheads="1"/>
          </p:cNvSpPr>
          <p:nvPr/>
        </p:nvSpPr>
        <p:spPr bwMode="auto">
          <a:xfrm>
            <a:off x="642938" y="3976688"/>
            <a:ext cx="792480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thaiDist">
              <a:lnSpc>
                <a:spcPct val="90000"/>
              </a:lnSpc>
              <a:spcBef>
                <a:spcPct val="20000"/>
              </a:spcBef>
              <a:buFont typeface="Monotype Sorts"/>
              <a:buNone/>
            </a:pPr>
            <a:r>
              <a:rPr lang="th-TH" sz="5000" b="1">
                <a:solidFill>
                  <a:srgbClr val="800000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       การปฏิบัติงานนอกเวลาราชการที่มีสิทธิได้รับค่าตอบแทนอื่นของทางราชการสำหรับการปฏิบัติงานนั้นแล้ว ให้เบิกได้ทางเดียว</a:t>
            </a:r>
            <a:endParaRPr lang="th-TH" sz="5000" b="1">
              <a:solidFill>
                <a:srgbClr val="800000"/>
              </a:solidFill>
              <a:latin typeface="Angsana New" pitchFamily="18" charset="-34"/>
              <a:cs typeface="JasmineUPC" pitchFamily="18" charset="-34"/>
            </a:endParaRPr>
          </a:p>
        </p:txBody>
      </p:sp>
      <p:pic>
        <p:nvPicPr>
          <p:cNvPr id="17413" name="รูปภาพ 4" descr="ROTSTAR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428625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รูปภาพ 5" descr="ROTSTAR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40005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6" grpId="0" autoUpdateAnimBg="0"/>
      <p:bldP spid="231427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52388" y="63500"/>
            <a:ext cx="9091612" cy="1778000"/>
          </a:xfrm>
          <a:prstGeom prst="rect">
            <a:avLst/>
          </a:prstGeom>
          <a:solidFill>
            <a:srgbClr val="FFFF99"/>
          </a:solidFill>
          <a:ln w="76200" cmpd="tri">
            <a:solidFill>
              <a:schemeClr val="folHlink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th-TH" sz="4800" b="1">
                <a:solidFill>
                  <a:srgbClr val="0000FF"/>
                </a:solidFill>
                <a:latin typeface="Angsana New" pitchFamily="18" charset="-34"/>
                <a:cs typeface="JasmineUPC" pitchFamily="18" charset="-34"/>
              </a:rPr>
              <a:t>การเบิกจ่ายเงินค่าตอบแทนการปฏิบัติงานนอกเวลาราชการของลูกจ้างส่วนราชการ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04800" y="1892300"/>
            <a:ext cx="817245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</a:pPr>
            <a:r>
              <a:rPr lang="th-TH" sz="3600" b="1">
                <a:solidFill>
                  <a:srgbClr val="0000FF"/>
                </a:solidFill>
                <a:cs typeface="JasmineUPC" pitchFamily="18" charset="-34"/>
              </a:rPr>
              <a:t>     สำหรับลูกจ้างชั่วคราว ที่ได้รับค่าจ้างจากเงินบำรุง</a:t>
            </a:r>
          </a:p>
          <a:p>
            <a:pPr>
              <a:lnSpc>
                <a:spcPct val="160000"/>
              </a:lnSpc>
            </a:pPr>
            <a:r>
              <a:rPr lang="th-TH" sz="3600" b="1">
                <a:solidFill>
                  <a:srgbClr val="0000FF"/>
                </a:solidFill>
                <a:cs typeface="JasmineUPC" pitchFamily="18" charset="-34"/>
              </a:rPr>
              <a:t>สามารถเบิกค่าตอบแทนปฏิบัติงานนอกเวลาราชการได้</a:t>
            </a:r>
          </a:p>
          <a:p>
            <a:pPr>
              <a:lnSpc>
                <a:spcPct val="160000"/>
              </a:lnSpc>
            </a:pPr>
            <a:r>
              <a:rPr lang="th-TH" sz="3600" b="1">
                <a:solidFill>
                  <a:srgbClr val="0000FF"/>
                </a:solidFill>
                <a:cs typeface="JasmineUPC" pitchFamily="18" charset="-34"/>
              </a:rPr>
              <a:t>ตามหลักเกณฑ์และอัตราที่กระทรวงการคลังกำหนด แต่</a:t>
            </a:r>
          </a:p>
          <a:p>
            <a:pPr>
              <a:lnSpc>
                <a:spcPct val="160000"/>
              </a:lnSpc>
            </a:pPr>
            <a:r>
              <a:rPr lang="th-TH" sz="3600" b="1">
                <a:solidFill>
                  <a:srgbClr val="0000FF"/>
                </a:solidFill>
                <a:cs typeface="JasmineUPC" pitchFamily="18" charset="-34"/>
              </a:rPr>
              <a:t>ต้องเบิกจ่ายจากเงินบำรุง</a:t>
            </a:r>
          </a:p>
        </p:txBody>
      </p:sp>
      <p:pic>
        <p:nvPicPr>
          <p:cNvPr id="19460" name="Picture 4" descr="นม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4724400"/>
            <a:ext cx="1798638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รูปภาพ 4" descr="ดาว.e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2143125"/>
            <a:ext cx="625475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69776E7-D9FD-498C-889E-D1B0FA55B355}" type="slidenum">
              <a:rPr lang="en-US" smtClean="0">
                <a:latin typeface="Arial" pitchFamily="34" charset="0"/>
              </a:rPr>
              <a:pPr/>
              <a:t>26</a:t>
            </a:fld>
            <a:endParaRPr lang="th-TH" smtClean="0">
              <a:latin typeface="Arial" pitchFamily="34" charset="0"/>
            </a:endParaRPr>
          </a:p>
        </p:txBody>
      </p:sp>
      <p:sp>
        <p:nvSpPr>
          <p:cNvPr id="231426" name="Text Box 2"/>
          <p:cNvSpPr txBox="1">
            <a:spLocks noChangeArrowheads="1"/>
          </p:cNvSpPr>
          <p:nvPr/>
        </p:nvSpPr>
        <p:spPr bwMode="auto">
          <a:xfrm>
            <a:off x="0" y="5286388"/>
            <a:ext cx="9144000" cy="1440394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th-TH" sz="4800" b="1" dirty="0">
                <a:solidFill>
                  <a:srgbClr val="0000FF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      การปฏิบัติงานนอกเวลาราชการไม่เต็ม</a:t>
            </a:r>
          </a:p>
          <a:p>
            <a:pPr>
              <a:lnSpc>
                <a:spcPct val="90000"/>
              </a:lnSpc>
              <a:spcBef>
                <a:spcPts val="0"/>
              </a:spcBef>
              <a:defRPr/>
            </a:pPr>
            <a:r>
              <a:rPr lang="th-TH" sz="4800" b="1" dirty="0">
                <a:solidFill>
                  <a:srgbClr val="0000FF"/>
                </a:solidFill>
                <a:latin typeface="Angsana New" pitchFamily="18" charset="-34"/>
                <a:cs typeface="JasmineUPC" pitchFamily="18" charset="-34"/>
                <a:sym typeface="Wingdings" pitchFamily="2" charset="2"/>
              </a:rPr>
              <a:t>      จำนวนชั่วโมง</a:t>
            </a:r>
          </a:p>
        </p:txBody>
      </p:sp>
      <p:sp>
        <p:nvSpPr>
          <p:cNvPr id="23558" name="สี่เหลี่ยมผืนผ้า 3"/>
          <p:cNvSpPr>
            <a:spLocks noChangeArrowheads="1"/>
          </p:cNvSpPr>
          <p:nvPr/>
        </p:nvSpPr>
        <p:spPr bwMode="auto">
          <a:xfrm>
            <a:off x="3286116" y="1000108"/>
            <a:ext cx="2643206" cy="1031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th-TH" sz="6600" b="1" dirty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  <a:sym typeface="Wingdings" pitchFamily="2" charset="2"/>
              </a:rPr>
              <a:t>เบิกไม่ได้</a:t>
            </a:r>
            <a:endParaRPr lang="th-TH" sz="3200" b="1" dirty="0">
              <a:solidFill>
                <a:srgbClr val="FF0000"/>
              </a:solidFill>
              <a:latin typeface="JasmineUPC" pitchFamily="18" charset="-34"/>
              <a:cs typeface="JasmineUPC" pitchFamily="18" charset="-34"/>
              <a:sym typeface="Wingdings" pitchFamily="2" charset="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357430"/>
            <a:ext cx="9144000" cy="2800767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th-TH" sz="4400" b="1" dirty="0">
                <a:cs typeface="JasmineUPC" pitchFamily="18" charset="-34"/>
              </a:rPr>
              <a:t>        อยู่เวรรักษาการณ์ตามระเบียบว่าด้วยการ</a:t>
            </a:r>
          </a:p>
          <a:p>
            <a:pPr>
              <a:defRPr/>
            </a:pPr>
            <a:r>
              <a:rPr lang="th-TH" sz="4400" b="1" dirty="0">
                <a:cs typeface="JasmineUPC" pitchFamily="18" charset="-34"/>
              </a:rPr>
              <a:t>รักษาความปลอดภัยแห่งชาติหรือตามระเบียบหรือคำสั่งที่เกี่ยวกับการรักษาความปลอดภัยสถานที่ราชการ</a:t>
            </a:r>
          </a:p>
        </p:txBody>
      </p:sp>
      <p:pic>
        <p:nvPicPr>
          <p:cNvPr id="23562" name="รูปภาพ 7" descr="bFLOWERblue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357430"/>
            <a:ext cx="6667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รูปภาพ 8" descr="bFLOWERblue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286388"/>
            <a:ext cx="6667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AOF\Desktop\powerpoint การให้บริการ\webboard-reply83446.jpg"/>
          <p:cNvPicPr>
            <a:picLocks noChangeAspect="1" noChangeArrowheads="1"/>
          </p:cNvPicPr>
          <p:nvPr/>
        </p:nvPicPr>
        <p:blipFill>
          <a:blip r:embed="rId4" cstate="print"/>
          <a:srcRect b="4424"/>
          <a:stretch>
            <a:fillRect/>
          </a:stretch>
        </p:blipFill>
        <p:spPr bwMode="auto">
          <a:xfrm>
            <a:off x="142844" y="0"/>
            <a:ext cx="2000232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1" descr="C:\Users\AOF\Desktop\powerpoint การให้บริการ\original_business-question.jpg"/>
          <p:cNvPicPr>
            <a:picLocks noChangeAspect="1" noChangeArrowheads="1"/>
          </p:cNvPicPr>
          <p:nvPr/>
        </p:nvPicPr>
        <p:blipFill>
          <a:blip r:embed="rId5" cstate="print"/>
          <a:srcRect l="18687" t="6000" r="18031" b="5875"/>
          <a:stretch>
            <a:fillRect/>
          </a:stretch>
        </p:blipFill>
        <p:spPr bwMode="auto">
          <a:xfrm>
            <a:off x="285720" y="0"/>
            <a:ext cx="2571768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ดมุมสี่เหลี่ยมด้านเดียวกัน 1"/>
          <p:cNvSpPr/>
          <p:nvPr/>
        </p:nvSpPr>
        <p:spPr>
          <a:xfrm>
            <a:off x="357158" y="214290"/>
            <a:ext cx="8215370" cy="714380"/>
          </a:xfrm>
          <a:prstGeom prst="snip2SameRect">
            <a:avLst/>
          </a:prstGeom>
          <a:solidFill>
            <a:srgbClr val="00B05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latin typeface="JasmineUPC" pitchFamily="18" charset="-34"/>
                <a:cs typeface="JasmineUPC" pitchFamily="18" charset="-34"/>
              </a:rPr>
              <a:t>ค่าตอบแทนในการเข้าร่วมงานพระราชพิธี รัฐพิธี</a:t>
            </a:r>
            <a:endParaRPr lang="th-TH" sz="4000" b="1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142984"/>
            <a:ext cx="8893781" cy="5093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หนังสือกรมบัญชีกลางที่ </a:t>
            </a:r>
            <a:r>
              <a:rPr lang="th-TH" sz="3200" b="1" dirty="0" err="1" smtClean="0">
                <a:latin typeface="JasmineUPC" pitchFamily="18" charset="-34"/>
                <a:cs typeface="JasmineUPC" pitchFamily="18" charset="-34"/>
              </a:rPr>
              <a:t>กค.</a:t>
            </a: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0406.6/ว 218 </a:t>
            </a:r>
            <a:r>
              <a:rPr lang="th-TH" sz="3200" b="1" dirty="0" err="1" smtClean="0">
                <a:latin typeface="JasmineUPC" pitchFamily="18" charset="-34"/>
                <a:cs typeface="JasmineUPC" pitchFamily="18" charset="-34"/>
              </a:rPr>
              <a:t>ลว.</a:t>
            </a: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29 </a:t>
            </a:r>
            <a:r>
              <a:rPr lang="th-TH" sz="3200" b="1" dirty="0" err="1" smtClean="0">
                <a:latin typeface="JasmineUPC" pitchFamily="18" charset="-34"/>
                <a:cs typeface="JasmineUPC" pitchFamily="18" charset="-34"/>
              </a:rPr>
              <a:t>มิย.</a:t>
            </a: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53   เรื่อง</a:t>
            </a:r>
          </a:p>
          <a:p>
            <a:r>
              <a:rPr lang="th-TH" sz="32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การเบิกจ่ายเงินค่าตอบแทนในการเข้าร่วมงานพระราชพิธี รัฐพิธี</a:t>
            </a:r>
          </a:p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     ตามมติครม. เมื่อวันที่ 1 </a:t>
            </a:r>
            <a:r>
              <a:rPr lang="th-TH" sz="3200" b="1" dirty="0" err="1" smtClean="0">
                <a:latin typeface="JasmineUPC" pitchFamily="18" charset="-34"/>
                <a:cs typeface="JasmineUPC" pitchFamily="18" charset="-34"/>
              </a:rPr>
              <a:t>มีค.</a:t>
            </a: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2503  เรื่องความรับผิดชอบใน</a:t>
            </a:r>
          </a:p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การสั่งงานนอกเหนือหน้าที่ ให้ถือว่าการสั่งการปฏิบัติในงานราช</a:t>
            </a:r>
          </a:p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พิธี งานรัฐพิธี การจัดงานต่างๆ ที่ทางราชการจัดขึ้นตามแบบ</a:t>
            </a:r>
          </a:p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ธรรมเนียมประเพณีและงานกุศลสาธารณะเป็นการปฏิบัติราชการ</a:t>
            </a:r>
          </a:p>
          <a:p>
            <a:pPr>
              <a:spcBef>
                <a:spcPts val="600"/>
              </a:spcBef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     </a:t>
            </a: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ค่าใช้จ่ายดังกล่าวไม่ได้เกิดจากการดำเนินงานตามภารกิจไม่</a:t>
            </a:r>
          </a:p>
          <a:p>
            <a:pPr>
              <a:spcBef>
                <a:spcPts val="0"/>
              </a:spcBef>
            </a:pP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สามารถเบิกจ่ายได้ เพื่อมิให้ผู้รับมอบต้องรับภาระและเป็นขวัญ</a:t>
            </a:r>
          </a:p>
          <a:p>
            <a:pPr>
              <a:spcBef>
                <a:spcPts val="0"/>
              </a:spcBef>
            </a:pP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กำลังใจ มติครม.จึงอนุมัติให้เบิกจ่าย</a:t>
            </a:r>
            <a:r>
              <a:rPr lang="th-TH" sz="32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ค่าตอบแทนปฏิบัติงานนอก</a:t>
            </a:r>
          </a:p>
          <a:p>
            <a:pPr>
              <a:spcBef>
                <a:spcPts val="0"/>
              </a:spcBef>
            </a:pPr>
            <a:r>
              <a:rPr lang="th-TH" sz="32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เวลาราชการ </a:t>
            </a: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ตามระเบียบกระทรวงการคลังโดยอนุโลม 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517525" y="217488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/>
          </a:p>
        </p:txBody>
      </p:sp>
      <p:sp>
        <p:nvSpPr>
          <p:cNvPr id="1630211" name="Text Box 3"/>
          <p:cNvSpPr txBox="1">
            <a:spLocks noChangeArrowheads="1"/>
          </p:cNvSpPr>
          <p:nvPr/>
        </p:nvSpPr>
        <p:spPr bwMode="auto">
          <a:xfrm>
            <a:off x="228600" y="381000"/>
            <a:ext cx="8486775" cy="646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th-TH" sz="3600" b="1" dirty="0">
                <a:solidFill>
                  <a:srgbClr val="0000FF"/>
                </a:solidFill>
                <a:cs typeface="JasmineUPC" pitchFamily="18" charset="-34"/>
              </a:rPr>
              <a:t>การเบิกค่าตอบแทนปฏิบัติงานนอกเวลาราชการนอกที่ตั้ง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0" y="1142984"/>
            <a:ext cx="9199563" cy="552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th-TH" sz="3600" b="1" dirty="0">
                <a:solidFill>
                  <a:srgbClr val="0000FF"/>
                </a:solidFill>
                <a:cs typeface="JasmineUPC" pitchFamily="18" charset="-34"/>
              </a:rPr>
              <a:t>กระทรวงการคลังอนุมัติให้ </a:t>
            </a:r>
            <a:r>
              <a:rPr lang="th-TH" sz="3600" b="1" dirty="0" err="1">
                <a:solidFill>
                  <a:srgbClr val="0000FF"/>
                </a:solidFill>
                <a:cs typeface="JasmineUPC" pitchFamily="18" charset="-34"/>
              </a:rPr>
              <a:t>สป.</a:t>
            </a:r>
            <a:r>
              <a:rPr lang="th-TH" sz="3600" b="1" dirty="0">
                <a:solidFill>
                  <a:srgbClr val="0000FF"/>
                </a:solidFill>
                <a:cs typeface="JasmineUPC" pitchFamily="18" charset="-34"/>
              </a:rPr>
              <a:t> เบิกจ่ายค่าตอบแทนปฏิบัติงาน</a:t>
            </a:r>
          </a:p>
          <a:p>
            <a:pPr>
              <a:lnSpc>
                <a:spcPct val="140000"/>
              </a:lnSpc>
            </a:pPr>
            <a:r>
              <a:rPr lang="th-TH" sz="3600" b="1" dirty="0">
                <a:solidFill>
                  <a:srgbClr val="0000FF"/>
                </a:solidFill>
                <a:cs typeface="JasmineUPC" pitchFamily="18" charset="-34"/>
              </a:rPr>
              <a:t>งานนอกเวลาราชการให้เจ้าที่ที่ออกปฏิบัติงานตามภารกิจที่รับ</a:t>
            </a:r>
          </a:p>
          <a:p>
            <a:pPr>
              <a:lnSpc>
                <a:spcPct val="140000"/>
              </a:lnSpc>
            </a:pPr>
            <a:r>
              <a:rPr lang="th-TH" sz="3600" b="1" dirty="0">
                <a:solidFill>
                  <a:srgbClr val="0000FF"/>
                </a:solidFill>
                <a:cs typeface="JasmineUPC" pitchFamily="18" charset="-34"/>
              </a:rPr>
              <a:t>ผิดชอบนอกที่ตั้งสำนักงานได้  ตามหลักเกณฑ์และอัตราตาม</a:t>
            </a:r>
          </a:p>
          <a:p>
            <a:pPr>
              <a:lnSpc>
                <a:spcPct val="140000"/>
              </a:lnSpc>
            </a:pPr>
            <a:r>
              <a:rPr lang="th-TH" sz="3600" b="1" dirty="0">
                <a:solidFill>
                  <a:srgbClr val="0000FF"/>
                </a:solidFill>
                <a:cs typeface="JasmineUPC" pitchFamily="18" charset="-34"/>
              </a:rPr>
              <a:t>ระเบียบกระทรวงการคลังว่าด้วยการจ่ายเงินตอบแทนการ</a:t>
            </a:r>
          </a:p>
          <a:p>
            <a:pPr>
              <a:lnSpc>
                <a:spcPct val="140000"/>
              </a:lnSpc>
            </a:pPr>
            <a:r>
              <a:rPr lang="th-TH" sz="3600" b="1" dirty="0">
                <a:solidFill>
                  <a:srgbClr val="0000FF"/>
                </a:solidFill>
                <a:cs typeface="JasmineUPC" pitchFamily="18" charset="-34"/>
              </a:rPr>
              <a:t>ปฏิบัติงานนอกเวลาราชการ พ.ศ. </a:t>
            </a:r>
            <a:r>
              <a:rPr lang="th-TH" sz="3600" b="1" dirty="0" smtClean="0">
                <a:solidFill>
                  <a:srgbClr val="0000FF"/>
                </a:solidFill>
                <a:latin typeface="Angsana New" pitchFamily="18" charset="-34"/>
              </a:rPr>
              <a:t>25</a:t>
            </a:r>
            <a:r>
              <a:rPr lang="en-US" sz="3600" b="1" dirty="0" smtClean="0">
                <a:solidFill>
                  <a:srgbClr val="0000FF"/>
                </a:solidFill>
                <a:latin typeface="Angsana New" pitchFamily="18" charset="-34"/>
              </a:rPr>
              <a:t>50</a:t>
            </a:r>
            <a:endParaRPr lang="th-TH" sz="3600" b="1" dirty="0">
              <a:solidFill>
                <a:srgbClr val="0000FF"/>
              </a:solidFill>
              <a:latin typeface="Angsana New" pitchFamily="18" charset="-34"/>
            </a:endParaRPr>
          </a:p>
          <a:p>
            <a:pPr>
              <a:lnSpc>
                <a:spcPct val="140000"/>
              </a:lnSpc>
            </a:pPr>
            <a:r>
              <a:rPr lang="th-TH" sz="3600" b="1" dirty="0">
                <a:solidFill>
                  <a:srgbClr val="0000FF"/>
                </a:solidFill>
                <a:cs typeface="JasmineUPC" pitchFamily="18" charset="-34"/>
              </a:rPr>
              <a:t>ตั้งแต่ปี งบประมาณ พ.ศ. 2549 เป็นต้นไป </a:t>
            </a:r>
          </a:p>
          <a:p>
            <a:pPr>
              <a:lnSpc>
                <a:spcPct val="140000"/>
              </a:lnSpc>
            </a:pPr>
            <a:r>
              <a:rPr lang="th-TH" sz="3600" b="1" dirty="0" smtClean="0">
                <a:solidFill>
                  <a:srgbClr val="C00000"/>
                </a:solidFill>
                <a:cs typeface="JasmineUPC" pitchFamily="18" charset="-34"/>
              </a:rPr>
              <a:t>(ตาม</a:t>
            </a:r>
            <a:r>
              <a:rPr lang="th-TH" sz="3600" b="1" dirty="0">
                <a:solidFill>
                  <a:srgbClr val="C00000"/>
                </a:solidFill>
                <a:cs typeface="JasmineUPC" pitchFamily="18" charset="-34"/>
              </a:rPr>
              <a:t>หนังสือ </a:t>
            </a:r>
            <a:r>
              <a:rPr lang="th-TH" sz="3600" b="1" dirty="0" err="1">
                <a:solidFill>
                  <a:srgbClr val="C00000"/>
                </a:solidFill>
                <a:cs typeface="JasmineUPC" pitchFamily="18" charset="-34"/>
              </a:rPr>
              <a:t>กค</a:t>
            </a:r>
            <a:r>
              <a:rPr lang="th-TH" sz="3600" b="1" dirty="0">
                <a:solidFill>
                  <a:srgbClr val="C00000"/>
                </a:solidFill>
                <a:cs typeface="JasmineUPC" pitchFamily="18" charset="-34"/>
              </a:rPr>
              <a:t> 0409.7/29071 ว. 18 </a:t>
            </a:r>
            <a:r>
              <a:rPr lang="th-TH" sz="3600" b="1" dirty="0" err="1">
                <a:solidFill>
                  <a:srgbClr val="C00000"/>
                </a:solidFill>
                <a:cs typeface="JasmineUPC" pitchFamily="18" charset="-34"/>
              </a:rPr>
              <a:t>ตค.</a:t>
            </a:r>
            <a:r>
              <a:rPr lang="th-TH" sz="3600" b="1" dirty="0">
                <a:solidFill>
                  <a:srgbClr val="C00000"/>
                </a:solidFill>
                <a:cs typeface="JasmineUPC" pitchFamily="18" charset="-34"/>
              </a:rPr>
              <a:t> </a:t>
            </a:r>
            <a:r>
              <a:rPr lang="th-TH" sz="3600" b="1" dirty="0" smtClean="0">
                <a:solidFill>
                  <a:srgbClr val="C00000"/>
                </a:solidFill>
                <a:cs typeface="JasmineUPC" pitchFamily="18" charset="-34"/>
              </a:rPr>
              <a:t>48)</a:t>
            </a:r>
            <a:endParaRPr lang="th-TH" sz="3600" b="1" dirty="0">
              <a:solidFill>
                <a:srgbClr val="C00000"/>
              </a:solidFill>
              <a:cs typeface="JasmineUPC" pitchFamily="18" charset="-34"/>
            </a:endParaRPr>
          </a:p>
        </p:txBody>
      </p:sp>
      <p:pic>
        <p:nvPicPr>
          <p:cNvPr id="20485" name="Picture 5" descr="หมอ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4071942"/>
            <a:ext cx="1955800" cy="212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517525" y="217488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/>
          </a:p>
        </p:txBody>
      </p:sp>
      <p:sp>
        <p:nvSpPr>
          <p:cNvPr id="1631235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8701088" cy="646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th-TH" sz="3600" b="1" dirty="0">
                <a:solidFill>
                  <a:srgbClr val="0000FF"/>
                </a:solidFill>
                <a:cs typeface="JasmineUPC" pitchFamily="18" charset="-34"/>
              </a:rPr>
              <a:t>การเบิกค่าตอบแทนปฏิบัติงานนอกเวลาราชการนอกที่ตั้ง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57158" y="1142984"/>
            <a:ext cx="8477250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th-TH" sz="3200" b="1" dirty="0">
                <a:solidFill>
                  <a:srgbClr val="996633"/>
                </a:solidFill>
                <a:cs typeface="JasmineUPC" pitchFamily="18" charset="-34"/>
              </a:rPr>
              <a:t>งานภารกิจที่รับผิดชอบ ซึ่งเป็นงาน งานส่งเสริม ควบคุม ป้องกัน</a:t>
            </a:r>
          </a:p>
          <a:p>
            <a:pPr>
              <a:lnSpc>
                <a:spcPct val="110000"/>
              </a:lnSpc>
            </a:pPr>
            <a:r>
              <a:rPr lang="th-TH" sz="3200" b="1" dirty="0">
                <a:solidFill>
                  <a:srgbClr val="996633"/>
                </a:solidFill>
                <a:cs typeface="JasmineUPC" pitchFamily="18" charset="-34"/>
              </a:rPr>
              <a:t>เช่น 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th-TH" sz="3200" b="1" dirty="0">
                <a:solidFill>
                  <a:srgbClr val="0000FF"/>
                </a:solidFill>
                <a:cs typeface="JasmineUPC" pitchFamily="18" charset="-34"/>
              </a:rPr>
              <a:t> ออกตรวจแหล่งแพร่เชื้อในสถาน</a:t>
            </a:r>
            <a:r>
              <a:rPr lang="th-TH" sz="3200" b="1" dirty="0" smtClean="0">
                <a:solidFill>
                  <a:srgbClr val="0000FF"/>
                </a:solidFill>
                <a:cs typeface="JasmineUPC" pitchFamily="18" charset="-34"/>
              </a:rPr>
              <a:t>บันเทิง</a:t>
            </a:r>
            <a:endParaRPr lang="th-TH" sz="3200" b="1" dirty="0">
              <a:solidFill>
                <a:srgbClr val="0000FF"/>
              </a:solidFill>
              <a:cs typeface="JasmineUPC" pitchFamily="18" charset="-34"/>
            </a:endParaRP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th-TH" sz="3200" b="1" dirty="0">
                <a:solidFill>
                  <a:srgbClr val="0000FF"/>
                </a:solidFill>
                <a:cs typeface="JasmineUPC" pitchFamily="18" charset="-34"/>
              </a:rPr>
              <a:t> ออกตรวจสารตกค้างในอาหารที่ตลาดสด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th-TH" sz="3200" b="1" dirty="0">
                <a:solidFill>
                  <a:srgbClr val="0000FF"/>
                </a:solidFill>
                <a:cs typeface="JasmineUPC" pitchFamily="18" charset="-34"/>
              </a:rPr>
              <a:t> การอยู่ร่วมกับด่านตรวจวัดระดับแอลกอฮอล์และสารเสพติด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th-TH" sz="3200" b="1" dirty="0">
                <a:solidFill>
                  <a:srgbClr val="0000FF"/>
                </a:solidFill>
                <a:cs typeface="JasmineUPC" pitchFamily="18" charset="-34"/>
              </a:rPr>
              <a:t> การออกหน่วยแพทย์เคลื่อนที่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th-TH" sz="3200" b="1" dirty="0">
                <a:solidFill>
                  <a:srgbClr val="0000FF"/>
                </a:solidFill>
                <a:cs typeface="JasmineUPC" pitchFamily="18" charset="-34"/>
              </a:rPr>
              <a:t> การออกเยี่ยมบ้านผู้ป่วยหลังเวลาราชการ หรือ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th-TH" sz="3200" b="1" dirty="0">
                <a:solidFill>
                  <a:srgbClr val="0000FF"/>
                </a:solidFill>
                <a:cs typeface="JasmineUPC" pitchFamily="18" charset="-34"/>
              </a:rPr>
              <a:t> ออกรถประชาสัมพันธ์เคลื่อนที่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th-TH" sz="3200" b="1" dirty="0">
                <a:solidFill>
                  <a:srgbClr val="0000FF"/>
                </a:solidFill>
                <a:cs typeface="JasmineUPC" pitchFamily="18" charset="-34"/>
              </a:rPr>
              <a:t> และงานที่เกี่ยวข้องกับการส่งเสริม ควบคุม และป้องกันโรค</a:t>
            </a:r>
          </a:p>
          <a:p>
            <a:pPr>
              <a:lnSpc>
                <a:spcPct val="110000"/>
              </a:lnSpc>
            </a:pPr>
            <a:r>
              <a:rPr lang="th-TH" sz="3200" b="1" dirty="0">
                <a:solidFill>
                  <a:srgbClr val="FFFF00"/>
                </a:solidFill>
                <a:cs typeface="JasmineUPC" pitchFamily="18" charset="-34"/>
              </a:rPr>
              <a:t>     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B003B"/>
            </a:gs>
            <a:gs pos="100000">
              <a:srgbClr val="80008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4"/>
          <p:cNvSpPr>
            <a:spLocks noChangeArrowheads="1"/>
          </p:cNvSpPr>
          <p:nvPr/>
        </p:nvSpPr>
        <p:spPr bwMode="auto">
          <a:xfrm>
            <a:off x="642910" y="1500188"/>
            <a:ext cx="7572427" cy="5000646"/>
          </a:xfrm>
          <a:prstGeom prst="rect">
            <a:avLst/>
          </a:prstGeom>
          <a:solidFill>
            <a:srgbClr val="0000FF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lIns="63500" tIns="0" rIns="0" bIns="0"/>
          <a:lstStyle/>
          <a:p>
            <a:pPr algn="ctr">
              <a:lnSpc>
                <a:spcPct val="150000"/>
              </a:lnSpc>
              <a:buSzPct val="90000"/>
            </a:pPr>
            <a:r>
              <a:rPr lang="th-TH" sz="3600" b="1" i="1">
                <a:solidFill>
                  <a:srgbClr val="FFFFFF"/>
                </a:solidFill>
                <a:latin typeface="Cordia New" pitchFamily="34" charset="-34"/>
                <a:cs typeface="Cordia New" pitchFamily="34" charset="-34"/>
              </a:rPr>
              <a:t>การกำกับดูแลกิจการที่ดี </a:t>
            </a:r>
            <a:r>
              <a:rPr lang="en-US" sz="3600" b="1" i="1">
                <a:solidFill>
                  <a:srgbClr val="FFFFFF"/>
                </a:solidFill>
                <a:latin typeface="Cordia New" pitchFamily="34" charset="-34"/>
                <a:cs typeface="Cordia New" pitchFamily="34" charset="-34"/>
              </a:rPr>
              <a:t>(Good Governance)</a:t>
            </a:r>
          </a:p>
        </p:txBody>
      </p:sp>
      <p:sp>
        <p:nvSpPr>
          <p:cNvPr id="12291" name="Rectangle 15"/>
          <p:cNvSpPr>
            <a:spLocks noChangeArrowheads="1"/>
          </p:cNvSpPr>
          <p:nvPr/>
        </p:nvSpPr>
        <p:spPr bwMode="auto">
          <a:xfrm>
            <a:off x="1500166" y="2285992"/>
            <a:ext cx="5929354" cy="3556019"/>
          </a:xfrm>
          <a:prstGeom prst="rect">
            <a:avLst/>
          </a:prstGeom>
          <a:solidFill>
            <a:srgbClr val="FF3300"/>
          </a:solidFill>
          <a:ln w="9525" algn="ctr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63500" tIns="0" rIns="0" bIns="0"/>
          <a:lstStyle/>
          <a:p>
            <a:pPr marL="180000" algn="ctr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SzPct val="90000"/>
              <a:defRPr/>
            </a:pPr>
            <a:r>
              <a:rPr lang="th-TH" sz="3200" b="1" dirty="0">
                <a:solidFill>
                  <a:srgbClr val="FFFFFF"/>
                </a:solidFill>
                <a:latin typeface="Cordia New" pitchFamily="34" charset="-34"/>
                <a:cs typeface="Cordia New" pitchFamily="34" charset="-34"/>
              </a:rPr>
              <a:t>การบริหารความเสี่ยง</a:t>
            </a:r>
            <a:r>
              <a:rPr lang="en-US" sz="3200" b="1" dirty="0">
                <a:solidFill>
                  <a:srgbClr val="FFFFFF"/>
                </a:solidFill>
                <a:latin typeface="Cordia New" pitchFamily="34" charset="-34"/>
                <a:cs typeface="Cordia New" pitchFamily="34" charset="-34"/>
              </a:rPr>
              <a:t>Risk Management</a:t>
            </a:r>
          </a:p>
        </p:txBody>
      </p:sp>
      <p:sp>
        <p:nvSpPr>
          <p:cNvPr id="18438" name="Rectangle 16"/>
          <p:cNvSpPr>
            <a:spLocks noChangeArrowheads="1"/>
          </p:cNvSpPr>
          <p:nvPr/>
        </p:nvSpPr>
        <p:spPr bwMode="auto">
          <a:xfrm>
            <a:off x="250825" y="188913"/>
            <a:ext cx="8675688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3600" b="1" dirty="0">
                <a:solidFill>
                  <a:srgbClr val="FFFFFF"/>
                </a:solidFill>
                <a:latin typeface="Cordia New" pitchFamily="34" charset="-34"/>
                <a:cs typeface="JasmineUPC" pitchFamily="18" charset="-34"/>
              </a:rPr>
              <a:t>ความสัมพันธ์ระหว่างการกำกับดูแลกิจการที่ดี การบริหารความเสี่ยง การควบคุมภายใน การตรวจสอบภายใน</a:t>
            </a:r>
            <a:endParaRPr lang="en-US" sz="3600" b="1" dirty="0">
              <a:solidFill>
                <a:srgbClr val="FFFFFF"/>
              </a:solidFill>
              <a:latin typeface="Cordia New" pitchFamily="34" charset="-34"/>
              <a:cs typeface="JasmineUPC" pitchFamily="18" charset="-34"/>
            </a:endParaRPr>
          </a:p>
        </p:txBody>
      </p:sp>
      <p:sp>
        <p:nvSpPr>
          <p:cNvPr id="12293" name="Rectangle 17"/>
          <p:cNvSpPr>
            <a:spLocks noChangeArrowheads="1"/>
          </p:cNvSpPr>
          <p:nvPr/>
        </p:nvSpPr>
        <p:spPr bwMode="auto">
          <a:xfrm>
            <a:off x="2143108" y="3143248"/>
            <a:ext cx="4572032" cy="2209800"/>
          </a:xfrm>
          <a:prstGeom prst="rect">
            <a:avLst/>
          </a:prstGeom>
          <a:solidFill>
            <a:srgbClr val="008000"/>
          </a:solidFill>
          <a:ln w="9525" algn="ctr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63500" tIns="0" rIns="0" bIns="0" anchor="ctr"/>
          <a:lstStyle/>
          <a:p>
            <a:pPr algn="ctr">
              <a:buSzPct val="90000"/>
              <a:defRPr/>
            </a:pPr>
            <a:endParaRPr lang="en-US">
              <a:solidFill>
                <a:srgbClr val="8000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8442" name="Rectangle 18"/>
          <p:cNvSpPr>
            <a:spLocks noChangeArrowheads="1"/>
          </p:cNvSpPr>
          <p:nvPr/>
        </p:nvSpPr>
        <p:spPr bwMode="auto">
          <a:xfrm>
            <a:off x="2143108" y="3214686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90000"/>
            </a:pPr>
            <a:r>
              <a:rPr lang="th-TH" sz="3200" b="1" dirty="0">
                <a:solidFill>
                  <a:srgbClr val="FFFFFF"/>
                </a:solidFill>
                <a:latin typeface="Cordia New" pitchFamily="34" charset="-34"/>
                <a:cs typeface="Cordia New" pitchFamily="34" charset="-34"/>
              </a:rPr>
              <a:t>การควบคุมภายใน </a:t>
            </a:r>
            <a:r>
              <a:rPr lang="en-US" sz="3200" b="1" dirty="0">
                <a:solidFill>
                  <a:srgbClr val="FFFFFF"/>
                </a:solidFill>
                <a:latin typeface="Cordia New" pitchFamily="34" charset="-34"/>
                <a:cs typeface="Cordia New" pitchFamily="34" charset="-34"/>
              </a:rPr>
              <a:t>(Internal</a:t>
            </a:r>
            <a:r>
              <a:rPr lang="th-TH" sz="3200" b="1" dirty="0">
                <a:solidFill>
                  <a:srgbClr val="FFFFFF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3200" b="1" dirty="0">
                <a:solidFill>
                  <a:srgbClr val="FFFFFF"/>
                </a:solidFill>
                <a:latin typeface="Cordia New" pitchFamily="34" charset="-34"/>
                <a:cs typeface="Cordia New" pitchFamily="34" charset="-34"/>
              </a:rPr>
              <a:t>Control)</a:t>
            </a:r>
          </a:p>
        </p:txBody>
      </p:sp>
      <p:sp>
        <p:nvSpPr>
          <p:cNvPr id="12295" name="Text Box 19"/>
          <p:cNvSpPr txBox="1">
            <a:spLocks noChangeArrowheads="1"/>
          </p:cNvSpPr>
          <p:nvPr/>
        </p:nvSpPr>
        <p:spPr bwMode="auto">
          <a:xfrm>
            <a:off x="3000364" y="3857628"/>
            <a:ext cx="2857520" cy="1077218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3200" b="1" dirty="0">
                <a:solidFill>
                  <a:srgbClr val="FFFFFF"/>
                </a:solidFill>
                <a:latin typeface="Cordia New" pitchFamily="34" charset="-34"/>
                <a:cs typeface="Cordia New" pitchFamily="34" charset="-34"/>
              </a:rPr>
              <a:t>การตรวจสอบภายใน</a:t>
            </a:r>
            <a:endParaRPr lang="en-US" sz="3200" b="1" dirty="0">
              <a:solidFill>
                <a:srgbClr val="FFFFFF"/>
              </a:solidFill>
              <a:latin typeface="Cordia New" pitchFamily="34" charset="-34"/>
              <a:cs typeface="Cordia New" pitchFamily="34" charset="-34"/>
            </a:endParaRPr>
          </a:p>
          <a:p>
            <a:pPr algn="ctr">
              <a:defRPr/>
            </a:pPr>
            <a:r>
              <a:rPr lang="en-US" sz="3200" b="1" dirty="0">
                <a:solidFill>
                  <a:srgbClr val="FFFFFF"/>
                </a:solidFill>
                <a:latin typeface="Cordia New" pitchFamily="34" charset="-34"/>
                <a:cs typeface="Cordia New" pitchFamily="34" charset="-34"/>
              </a:rPr>
              <a:t>(Internal Audit)</a:t>
            </a:r>
            <a:endParaRPr lang="th-TH" sz="3200" b="1" dirty="0">
              <a:solidFill>
                <a:srgbClr val="FFFFFF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52400" y="228600"/>
            <a:ext cx="87487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000" b="1">
                <a:solidFill>
                  <a:srgbClr val="996633"/>
                </a:solidFill>
                <a:cs typeface="JasmineUPC" pitchFamily="18" charset="-34"/>
              </a:rPr>
              <a:t>อัตราการจ่ายค่าตอบแทนปฏิบัติงานนอกเวลาราชการ</a:t>
            </a:r>
          </a:p>
        </p:txBody>
      </p:sp>
      <p:pic>
        <p:nvPicPr>
          <p:cNvPr id="24579" name="Picture 8" descr="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304800" y="838200"/>
            <a:ext cx="85344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9" descr="R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71800"/>
            <a:ext cx="13525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Rectangle 12"/>
          <p:cNvSpPr>
            <a:spLocks noChangeArrowheads="1"/>
          </p:cNvSpPr>
          <p:nvPr/>
        </p:nvSpPr>
        <p:spPr bwMode="auto">
          <a:xfrm>
            <a:off x="228600" y="1371600"/>
            <a:ext cx="87185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h-TH" sz="3200" b="1">
                <a:solidFill>
                  <a:srgbClr val="0000FF"/>
                </a:solidFill>
                <a:cs typeface="JasmineUPC" pitchFamily="18" charset="-34"/>
              </a:rPr>
              <a:t>ตามข้อหารือการเบิกจ่ายเงินค่าตอบแทนในการปฏิบัติงานนอกเวลา</a:t>
            </a:r>
          </a:p>
          <a:p>
            <a:r>
              <a:rPr lang="th-TH" sz="3200" b="1">
                <a:solidFill>
                  <a:srgbClr val="0000FF"/>
                </a:solidFill>
                <a:cs typeface="JasmineUPC" pitchFamily="18" charset="-34"/>
              </a:rPr>
              <a:t>ที่ สธ 0201.046.1/20810 ลว. 19 ธันวาคม 2551</a:t>
            </a:r>
            <a:endParaRPr lang="en-US" sz="3200" b="1">
              <a:solidFill>
                <a:srgbClr val="0000FF"/>
              </a:solidFill>
              <a:cs typeface="JasmineUPC" pitchFamily="18" charset="-34"/>
            </a:endParaRPr>
          </a:p>
        </p:txBody>
      </p:sp>
      <p:sp>
        <p:nvSpPr>
          <p:cNvPr id="24582" name="Text Box 15"/>
          <p:cNvSpPr txBox="1">
            <a:spLocks noChangeArrowheads="1"/>
          </p:cNvSpPr>
          <p:nvPr/>
        </p:nvSpPr>
        <p:spPr bwMode="auto">
          <a:xfrm>
            <a:off x="1219200" y="2971800"/>
            <a:ext cx="7924800" cy="1066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200" b="1">
                <a:solidFill>
                  <a:srgbClr val="FFFF00"/>
                </a:solidFill>
                <a:cs typeface="JasmineUPC" pitchFamily="18" charset="-34"/>
              </a:rPr>
              <a:t>อัตราการเบิกค่าตอบแทนปฏิบัติงานนอกเวลาราชการ ให้พิจารณาตามคำสั่งมอบหมายให้ปฏิบัติงานในหน้าที่ใด</a:t>
            </a:r>
          </a:p>
        </p:txBody>
      </p:sp>
      <p:pic>
        <p:nvPicPr>
          <p:cNvPr id="24583" name="Picture 16" descr="Offce07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4475163"/>
            <a:ext cx="2819400" cy="238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18" descr="Hemed0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4648200"/>
            <a:ext cx="3200400" cy="190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395288" y="1773238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 sz="3600">
              <a:cs typeface="JasmineUPC" pitchFamily="18" charset="-34"/>
            </a:endParaRPr>
          </a:p>
        </p:txBody>
      </p:sp>
      <p:pic>
        <p:nvPicPr>
          <p:cNvPr id="43012" name="Picture 4" descr="อาทิตย์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581400"/>
            <a:ext cx="525463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 descr="อาทิตย์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362200"/>
            <a:ext cx="525463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600" b="1">
                <a:solidFill>
                  <a:srgbClr val="FF0000"/>
                </a:solidFill>
                <a:latin typeface="Garamond" pitchFamily="18" charset="0"/>
                <a:cs typeface="JasmineUPC" pitchFamily="18" charset="-34"/>
              </a:rPr>
              <a:t>ที่ กค</a:t>
            </a:r>
            <a:r>
              <a:rPr lang="en-US" sz="3600" b="1">
                <a:solidFill>
                  <a:srgbClr val="FF0000"/>
                </a:solidFill>
                <a:latin typeface="Garamond" pitchFamily="18" charset="0"/>
                <a:cs typeface="JasmineUPC" pitchFamily="18" charset="-34"/>
              </a:rPr>
              <a:t>0406.4</a:t>
            </a:r>
            <a:r>
              <a:rPr lang="th-TH" sz="3600" b="1">
                <a:solidFill>
                  <a:srgbClr val="FF0000"/>
                </a:solidFill>
                <a:latin typeface="Garamond" pitchFamily="18" charset="0"/>
                <a:cs typeface="JasmineUPC" pitchFamily="18" charset="-34"/>
              </a:rPr>
              <a:t>/ว.</a:t>
            </a:r>
            <a:r>
              <a:rPr lang="en-US" sz="3600" b="1">
                <a:solidFill>
                  <a:srgbClr val="FF0000"/>
                </a:solidFill>
                <a:latin typeface="Garamond" pitchFamily="18" charset="0"/>
                <a:cs typeface="JasmineUPC" pitchFamily="18" charset="-34"/>
              </a:rPr>
              <a:t>18 </a:t>
            </a:r>
            <a:r>
              <a:rPr lang="th-TH" sz="3600" b="1">
                <a:solidFill>
                  <a:srgbClr val="FF0000"/>
                </a:solidFill>
                <a:latin typeface="Garamond" pitchFamily="18" charset="0"/>
                <a:cs typeface="JasmineUPC" pitchFamily="18" charset="-34"/>
              </a:rPr>
              <a:t>ลว </a:t>
            </a:r>
            <a:r>
              <a:rPr lang="en-US" sz="3600" b="1">
                <a:solidFill>
                  <a:srgbClr val="FF0000"/>
                </a:solidFill>
                <a:latin typeface="Garamond" pitchFamily="18" charset="0"/>
                <a:cs typeface="JasmineUPC" pitchFamily="18" charset="-34"/>
              </a:rPr>
              <a:t>27 </a:t>
            </a:r>
            <a:r>
              <a:rPr lang="th-TH" sz="3600" b="1">
                <a:solidFill>
                  <a:srgbClr val="FF0000"/>
                </a:solidFill>
                <a:latin typeface="Garamond" pitchFamily="18" charset="0"/>
                <a:cs typeface="JasmineUPC" pitchFamily="18" charset="-34"/>
              </a:rPr>
              <a:t>กพ.</a:t>
            </a:r>
            <a:r>
              <a:rPr lang="en-US" sz="3600" b="1">
                <a:solidFill>
                  <a:srgbClr val="FF0000"/>
                </a:solidFill>
                <a:latin typeface="Garamond" pitchFamily="18" charset="0"/>
                <a:cs typeface="JasmineUPC" pitchFamily="18" charset="-34"/>
              </a:rPr>
              <a:t>51 </a:t>
            </a:r>
            <a:r>
              <a:rPr lang="th-TH" sz="3600" b="1">
                <a:solidFill>
                  <a:srgbClr val="FF0000"/>
                </a:solidFill>
                <a:latin typeface="Garamond" pitchFamily="18" charset="0"/>
                <a:cs typeface="JasmineUPC" pitchFamily="18" charset="-34"/>
              </a:rPr>
              <a:t>เรื่อง การจ่ายค่าตอบแทนกรรมตรวจการจ้างและผู้ควบคุมงานก่อสร้าง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590800" y="1295400"/>
            <a:ext cx="3817938" cy="823913"/>
          </a:xfrm>
          <a:prstGeom prst="rect">
            <a:avLst/>
          </a:prstGeom>
          <a:solidFill>
            <a:srgbClr val="00CC99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4800" b="1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หลักเกณฑ์การจ่าย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1066800" y="2286000"/>
            <a:ext cx="69897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>
                <a:latin typeface="Garamond" pitchFamily="18" charset="0"/>
                <a:cs typeface="JasmineUPC" pitchFamily="18" charset="-34"/>
              </a:rPr>
              <a:t>บุคคลภายนอกและข้าราชการที่ได้รับแต่งให้เป็น</a:t>
            </a:r>
          </a:p>
          <a:p>
            <a:r>
              <a:rPr lang="th-TH" sz="3600" b="1">
                <a:latin typeface="Garamond" pitchFamily="18" charset="0"/>
                <a:cs typeface="JasmineUPC" pitchFamily="18" charset="-34"/>
              </a:rPr>
              <a:t>ค.ตรวจการจ้างหรือผู้ควบคุมงานก่อสร้าง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1143000" y="3470275"/>
            <a:ext cx="7261225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 dirty="0">
                <a:solidFill>
                  <a:schemeClr val="accent2"/>
                </a:solidFill>
                <a:latin typeface="Garamond" pitchFamily="18" charset="0"/>
                <a:cs typeface="JasmineUPC" pitchFamily="18" charset="-34"/>
              </a:rPr>
              <a:t>ข้าราชการต้องไม่ดำรงตำแหน่งมีหน้าที่ตรวจ</a:t>
            </a:r>
          </a:p>
          <a:p>
            <a:r>
              <a:rPr lang="th-TH" sz="3600" b="1" dirty="0">
                <a:solidFill>
                  <a:schemeClr val="accent2"/>
                </a:solidFill>
                <a:latin typeface="Garamond" pitchFamily="18" charset="0"/>
                <a:cs typeface="JasmineUPC" pitchFamily="18" charset="-34"/>
              </a:rPr>
              <a:t>การจ้างหรือควบคุมงานก่อสร้าง เช่นวิศวกรโยธา</a:t>
            </a:r>
          </a:p>
          <a:p>
            <a:r>
              <a:rPr lang="th-TH" sz="3600" b="1" dirty="0">
                <a:solidFill>
                  <a:schemeClr val="accent2"/>
                </a:solidFill>
                <a:latin typeface="Garamond" pitchFamily="18" charset="0"/>
                <a:cs typeface="JasmineUPC" pitchFamily="18" charset="-34"/>
              </a:rPr>
              <a:t>ก.พ.กำหนดให้มีหน้าที่ลักษณะงานเกี่ยวกับการ</a:t>
            </a:r>
          </a:p>
          <a:p>
            <a:r>
              <a:rPr lang="th-TH" sz="3600" b="1" dirty="0">
                <a:solidFill>
                  <a:schemeClr val="accent2"/>
                </a:solidFill>
                <a:latin typeface="Garamond" pitchFamily="18" charset="0"/>
                <a:cs typeface="JasmineUPC" pitchFamily="18" charset="-34"/>
              </a:rPr>
              <a:t>ออกแบบ และได้รับมอบหมายปฏิบัติหน้าที่ตรวจ</a:t>
            </a:r>
          </a:p>
          <a:p>
            <a:r>
              <a:rPr lang="th-TH" sz="3600" b="1" dirty="0">
                <a:solidFill>
                  <a:schemeClr val="accent2"/>
                </a:solidFill>
                <a:latin typeface="Garamond" pitchFamily="18" charset="0"/>
                <a:cs typeface="JasmineUPC" pitchFamily="18" charset="-34"/>
              </a:rPr>
              <a:t>การจ้าง/ควบคุมงาน ประจำในหน่วยงาน ก็ไม่มี</a:t>
            </a:r>
          </a:p>
          <a:p>
            <a:r>
              <a:rPr lang="th-TH" sz="3600" b="1" dirty="0">
                <a:solidFill>
                  <a:schemeClr val="accent2"/>
                </a:solidFill>
                <a:latin typeface="Garamond" pitchFamily="18" charset="0"/>
                <a:cs typeface="JasmineUPC" pitchFamily="18" charset="-34"/>
              </a:rPr>
              <a:t>สิทธิได้รับค่าตอบ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395288" y="1773238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 sz="3600">
              <a:cs typeface="JasmineUPC" pitchFamily="18" charset="-34"/>
            </a:endParaRPr>
          </a:p>
        </p:txBody>
      </p:sp>
      <p:pic>
        <p:nvPicPr>
          <p:cNvPr id="44036" name="Picture 4" descr="อาทิตย์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495800"/>
            <a:ext cx="525463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5" descr="อาทิตย์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828800"/>
            <a:ext cx="525463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514600" y="457200"/>
            <a:ext cx="3817938" cy="823913"/>
          </a:xfrm>
          <a:prstGeom prst="rect">
            <a:avLst/>
          </a:prstGeom>
          <a:solidFill>
            <a:srgbClr val="00CC99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4800" b="1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หลักเกณฑ์การจ่าย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1295400" y="1752600"/>
            <a:ext cx="750411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000" b="1">
                <a:latin typeface="Garamond" pitchFamily="18" charset="0"/>
                <a:cs typeface="JasmineUPC" pitchFamily="18" charset="-34"/>
              </a:rPr>
              <a:t>ในวันเดียวกันกรรมการตรวจการจ้าง/ผู้</a:t>
            </a:r>
          </a:p>
          <a:p>
            <a:r>
              <a:rPr lang="th-TH" sz="4000" b="1">
                <a:latin typeface="Garamond" pitchFamily="18" charset="0"/>
                <a:cs typeface="JasmineUPC" pitchFamily="18" charset="-34"/>
              </a:rPr>
              <a:t>ควบคุมงาน มีสิทธิเบิกค่าตอบแทนปฏิบัติ</a:t>
            </a:r>
          </a:p>
          <a:p>
            <a:r>
              <a:rPr lang="th-TH" sz="4000" b="1">
                <a:latin typeface="Garamond" pitchFamily="18" charset="0"/>
                <a:cs typeface="JasmineUPC" pitchFamily="18" charset="-34"/>
              </a:rPr>
              <a:t>งานนอกเวลา ถ้าจะเบิกค่าตอบแทนตามสิทธินี้</a:t>
            </a:r>
          </a:p>
          <a:p>
            <a:r>
              <a:rPr lang="th-TH" sz="4000" b="1">
                <a:latin typeface="Garamond" pitchFamily="18" charset="0"/>
                <a:cs typeface="JasmineUPC" pitchFamily="18" charset="-34"/>
              </a:rPr>
              <a:t>ต้องงดเบิกนอกเวลาราชการ</a:t>
            </a: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1355725" y="4391025"/>
            <a:ext cx="71151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000" b="1">
                <a:latin typeface="Garamond" pitchFamily="18" charset="0"/>
                <a:cs typeface="JasmineUPC" pitchFamily="18" charset="-34"/>
              </a:rPr>
              <a:t>การเบิกค่าตอบแทนนี้ไม่กระทบสิทธิการเบิก</a:t>
            </a:r>
          </a:p>
          <a:p>
            <a:r>
              <a:rPr lang="th-TH" sz="4000" b="1">
                <a:latin typeface="Garamond" pitchFamily="18" charset="0"/>
                <a:cs typeface="JasmineUPC" pitchFamily="18" charset="-34"/>
              </a:rPr>
              <a:t>คชจ.เดินทางไปราชการ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พับมุม 7"/>
          <p:cNvSpPr/>
          <p:nvPr/>
        </p:nvSpPr>
        <p:spPr>
          <a:xfrm>
            <a:off x="285720" y="1714488"/>
            <a:ext cx="8572560" cy="3143272"/>
          </a:xfrm>
          <a:prstGeom prst="foldedCorner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357158" y="285728"/>
            <a:ext cx="8533105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h-TH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ค่าตอบแทนตามพระราชกฤษฎีกาเบี้ยประชุมกรรมการ (ฉบับที่ 3)</a:t>
            </a:r>
            <a:endParaRPr lang="th-TH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5" name="Picture 8" descr="Bordr1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857232"/>
            <a:ext cx="8072494" cy="169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8596" y="1928802"/>
            <a:ext cx="8440131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คณะกรรมการ</a:t>
            </a: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หมายความว่า คณะกรรมการซึ่งได้รับแต่งตั้ง</a:t>
            </a:r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และ</a:t>
            </a:r>
          </a:p>
          <a:p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กำหนดองค์ประกอบและอำนาจหน้าที่ไว้โดยบทบัญญัติแห่งกฎหมาย</a:t>
            </a:r>
          </a:p>
          <a:p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ประกาศพระบรมราชโองการ หรือระเบียบสำนักนายกรัฐมนตรีซึ่งออก</a:t>
            </a:r>
          </a:p>
          <a:p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ตามกม.ว่าด้วยระเบียบบริหารราชการแผ่นดิน  </a:t>
            </a:r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หรือโดยประธานรัฐสภา </a:t>
            </a:r>
          </a:p>
          <a:p>
            <a:r>
              <a:rPr lang="th-TH" sz="2800" b="1" dirty="0" smtClean="0">
                <a:solidFill>
                  <a:srgbClr val="00B050"/>
                </a:solidFill>
                <a:latin typeface="JasmineUPC" pitchFamily="18" charset="-34"/>
                <a:cs typeface="JasmineUPC" pitchFamily="18" charset="-34"/>
              </a:rPr>
              <a:t>ประธานสภาผู้แทนราษฎร  </a:t>
            </a:r>
            <a:r>
              <a:rPr lang="th-TH" sz="2800" b="1" dirty="0" smtClean="0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ประธานวุฒิสภา </a:t>
            </a:r>
            <a:r>
              <a:rPr lang="th-TH" sz="2800" b="1" dirty="0" smtClean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คณะรัฐมนตรี</a:t>
            </a: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นายกรัฐมนตรี</a:t>
            </a:r>
          </a:p>
          <a:p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หรือรัฐมนตรีเจ้าสังกัด ซึ่งได้รับอนุมัติจากคณะรัฐมนตรี</a:t>
            </a:r>
          </a:p>
          <a:p>
            <a:endParaRPr lang="th-TH" sz="2800" b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2" y="1142984"/>
            <a:ext cx="46730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ประกาศ 27 พฤศจิกายน 55 มีผลวันถัดจากวันประกาศ</a:t>
            </a:r>
            <a:endParaRPr lang="th-TH" sz="2000" b="1" dirty="0">
              <a:solidFill>
                <a:srgbClr val="C00000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5042118"/>
            <a:ext cx="9001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ดังนั้น ตั้งแต่วันที่ 28 พฤศจิกายน 2555 คณะกรรมการที่แต่งตั้งตามระเบียบพัสดุ</a:t>
            </a:r>
          </a:p>
          <a:p>
            <a:r>
              <a:rPr lang="th-TH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จึงไม่มีสิทธิเบิกค่าเบี้ยประชุมเนื่องจาก การแต่งตั้ง </a:t>
            </a:r>
            <a:r>
              <a:rPr lang="th-TH" b="1" dirty="0" err="1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คกก.</a:t>
            </a:r>
            <a:r>
              <a:rPr lang="th-TH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ตามระเบียบพัสดุ ไม่ได้กำหนดองค์ประกอบและอำนาจหน้าที่ไว้ตามบทบัญญัติแห่งกฎหมาย</a:t>
            </a:r>
            <a:endParaRPr lang="th-TH" b="1" dirty="0">
              <a:solidFill>
                <a:srgbClr val="FF0000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Bordr1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785795"/>
            <a:ext cx="7358114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28662" y="214290"/>
            <a:ext cx="7372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หลักเกณฑ์การเบิกจ่ายค่าตอบแทนคณะกรรมการ</a:t>
            </a:r>
            <a:endParaRPr lang="th-TH" sz="3600" b="1" dirty="0">
              <a:solidFill>
                <a:srgbClr val="FF0000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928670"/>
            <a:ext cx="47468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หนังสือ </a:t>
            </a:r>
            <a:r>
              <a:rPr lang="th-TH" b="1" dirty="0" err="1" smtClean="0">
                <a:latin typeface="JasmineUPC" pitchFamily="18" charset="-34"/>
                <a:cs typeface="JasmineUPC" pitchFamily="18" charset="-34"/>
              </a:rPr>
              <a:t>กค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0406.4/ว132 ลงวันที่ 25 </a:t>
            </a:r>
            <a:r>
              <a:rPr lang="th-TH" b="1" dirty="0" err="1" smtClean="0">
                <a:latin typeface="JasmineUPC" pitchFamily="18" charset="-34"/>
                <a:cs typeface="JasmineUPC" pitchFamily="18" charset="-34"/>
              </a:rPr>
              <a:t>พย.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56</a:t>
            </a:r>
            <a:endParaRPr lang="th-TH" b="1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1357298"/>
            <a:ext cx="6909264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คณะกรรมการตามระเบียบพัสดุ</a:t>
            </a:r>
          </a:p>
          <a:p>
            <a:pPr>
              <a:buFont typeface="Courier New" pitchFamily="49" charset="0"/>
              <a:buChar char="o"/>
            </a:pP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b="1" dirty="0" err="1" smtClean="0">
                <a:latin typeface="JasmineUPC" pitchFamily="18" charset="-34"/>
                <a:cs typeface="JasmineUPC" pitchFamily="18" charset="-34"/>
              </a:rPr>
              <a:t>คกก.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เปิดซอง</a:t>
            </a:r>
          </a:p>
          <a:p>
            <a:pPr>
              <a:buFont typeface="Courier New" pitchFamily="49" charset="0"/>
              <a:buChar char="o"/>
            </a:pP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b="1" dirty="0" err="1" smtClean="0">
                <a:latin typeface="JasmineUPC" pitchFamily="18" charset="-34"/>
                <a:cs typeface="JasmineUPC" pitchFamily="18" charset="-34"/>
              </a:rPr>
              <a:t>คกก.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รับและเปิดซองประกวดราคา</a:t>
            </a:r>
          </a:p>
          <a:p>
            <a:pPr>
              <a:buFont typeface="Courier New" pitchFamily="49" charset="0"/>
              <a:buChar char="o"/>
            </a:pP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b="1" dirty="0" err="1" smtClean="0">
                <a:latin typeface="JasmineUPC" pitchFamily="18" charset="-34"/>
                <a:cs typeface="JasmineUPC" pitchFamily="18" charset="-34"/>
              </a:rPr>
              <a:t>คกก.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พิจารณาผลการประกวดราคา</a:t>
            </a:r>
          </a:p>
          <a:p>
            <a:pPr>
              <a:buFont typeface="Courier New" pitchFamily="49" charset="0"/>
              <a:buChar char="o"/>
            </a:pP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b="1" dirty="0" err="1" smtClean="0">
                <a:latin typeface="JasmineUPC" pitchFamily="18" charset="-34"/>
                <a:cs typeface="JasmineUPC" pitchFamily="18" charset="-34"/>
              </a:rPr>
              <a:t>คกก.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จัดซื้อ/จ้างโดยวิธีพิเศษ</a:t>
            </a:r>
          </a:p>
          <a:p>
            <a:pPr>
              <a:buFont typeface="Courier New" pitchFamily="49" charset="0"/>
              <a:buChar char="o"/>
            </a:pP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b="1" dirty="0" err="1" smtClean="0">
                <a:latin typeface="JasmineUPC" pitchFamily="18" charset="-34"/>
                <a:cs typeface="JasmineUPC" pitchFamily="18" charset="-34"/>
              </a:rPr>
              <a:t>คกก.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ตรวจรับพัสดุ/ตรวจการจ้าง</a:t>
            </a:r>
          </a:p>
          <a:p>
            <a:pPr>
              <a:buFont typeface="Courier New" pitchFamily="49" charset="0"/>
              <a:buChar char="o"/>
            </a:pP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b="1" dirty="0" err="1" smtClean="0">
                <a:latin typeface="JasmineUPC" pitchFamily="18" charset="-34"/>
                <a:cs typeface="JasmineUPC" pitchFamily="18" charset="-34"/>
              </a:rPr>
              <a:t>คกก.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ดำเนินการจ้างที่ปรึกษาโดยวิธีตกลง/คัดเลือก</a:t>
            </a:r>
          </a:p>
          <a:p>
            <a:pPr>
              <a:buFont typeface="Courier New" pitchFamily="49" charset="0"/>
              <a:buChar char="o"/>
            </a:pP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b="1" dirty="0" err="1" smtClean="0">
                <a:latin typeface="JasmineUPC" pitchFamily="18" charset="-34"/>
                <a:cs typeface="JasmineUPC" pitchFamily="18" charset="-34"/>
              </a:rPr>
              <a:t>คกก.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ออกแบบและควบคุมงานโดยวิธีตกลง</a:t>
            </a:r>
          </a:p>
          <a:p>
            <a:pPr>
              <a:buFont typeface="Courier New" pitchFamily="49" charset="0"/>
              <a:buChar char="o"/>
            </a:pP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b="1" dirty="0" err="1" smtClean="0">
                <a:latin typeface="JasmineUPC" pitchFamily="18" charset="-34"/>
                <a:cs typeface="JasmineUPC" pitchFamily="18" charset="-34"/>
              </a:rPr>
              <a:t>คกก.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รับซองเสนองาน (การจ้างโดยวิธีคัดเลือกแบบจำกัดข้อกำหนด</a:t>
            </a:r>
          </a:p>
          <a:p>
            <a:pPr>
              <a:buFont typeface="Courier New" pitchFamily="49" charset="0"/>
              <a:buChar char="o"/>
            </a:pP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b="1" dirty="0" err="1" smtClean="0">
                <a:latin typeface="JasmineUPC" pitchFamily="18" charset="-34"/>
                <a:cs typeface="JasmineUPC" pitchFamily="18" charset="-34"/>
              </a:rPr>
              <a:t>คกก.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ดำเนินการจ้างโดยวิธีคัดเลือก แบบจำกัดข้อกำหนด</a:t>
            </a:r>
          </a:p>
          <a:p>
            <a:pPr>
              <a:buFont typeface="Courier New" pitchFamily="49" charset="0"/>
              <a:buChar char="o"/>
            </a:pP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b="1" dirty="0" err="1" smtClean="0">
                <a:latin typeface="JasmineUPC" pitchFamily="18" charset="-34"/>
                <a:cs typeface="JasmineUPC" pitchFamily="18" charset="-34"/>
              </a:rPr>
              <a:t>คกก.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กำหนดร่างขอบเขต </a:t>
            </a:r>
            <a:r>
              <a:rPr lang="en-US" b="1" dirty="0" smtClean="0">
                <a:latin typeface="JasmineUPC" pitchFamily="18" charset="-34"/>
                <a:cs typeface="JasmineUPC" pitchFamily="18" charset="-34"/>
              </a:rPr>
              <a:t>TOR 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และร่างเอกสารการประกวดราคา</a:t>
            </a:r>
          </a:p>
          <a:p>
            <a:pPr>
              <a:buFont typeface="Courier New" pitchFamily="49" charset="0"/>
              <a:buChar char="o"/>
            </a:pP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b="1" dirty="0" err="1" smtClean="0">
                <a:latin typeface="JasmineUPC" pitchFamily="18" charset="-34"/>
                <a:cs typeface="JasmineUPC" pitchFamily="18" charset="-34"/>
              </a:rPr>
              <a:t>คกก.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ประกวดราคาตามโครงการ</a:t>
            </a:r>
          </a:p>
          <a:p>
            <a:pPr>
              <a:buFont typeface="Courier New" pitchFamily="49" charset="0"/>
              <a:buChar char="o"/>
            </a:pP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b="1" dirty="0" err="1" smtClean="0">
                <a:latin typeface="JasmineUPC" pitchFamily="18" charset="-34"/>
                <a:cs typeface="JasmineUPC" pitchFamily="18" charset="-34"/>
              </a:rPr>
              <a:t>คกก.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กำหนดราคากลาง</a:t>
            </a:r>
          </a:p>
          <a:p>
            <a:pPr>
              <a:buFont typeface="Courier New" pitchFamily="49" charset="0"/>
              <a:buChar char="o"/>
            </a:pP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b="1" dirty="0" err="1" smtClean="0">
                <a:latin typeface="JasmineUPC" pitchFamily="18" charset="-34"/>
                <a:cs typeface="JasmineUPC" pitchFamily="18" charset="-34"/>
              </a:rPr>
              <a:t>คกก.</a:t>
            </a: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สอบข้อเท็จจริงความผิดทางละเมิด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86380" y="1785926"/>
            <a:ext cx="3214710" cy="830997"/>
          </a:xfrm>
          <a:prstGeom prst="rect">
            <a:avLst/>
          </a:prstGeom>
          <a:noFill/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txBody>
          <a:bodyPr wrap="square" rtlCol="0">
            <a:spAutoFit/>
          </a:bodyPr>
          <a:lstStyle/>
          <a:p>
            <a:r>
              <a:rPr lang="th-TH" dirty="0" smtClean="0"/>
              <a:t>ประธานกรรมการ    1</a:t>
            </a:r>
            <a:r>
              <a:rPr lang="en-US" dirty="0" smtClean="0"/>
              <a:t>,</a:t>
            </a:r>
            <a:r>
              <a:rPr lang="th-TH" dirty="0" smtClean="0"/>
              <a:t>500  </a:t>
            </a:r>
          </a:p>
          <a:p>
            <a:r>
              <a:rPr lang="th-TH" dirty="0" smtClean="0"/>
              <a:t>กรรมการ                  1</a:t>
            </a:r>
            <a:r>
              <a:rPr lang="en-US" dirty="0" smtClean="0"/>
              <a:t>,</a:t>
            </a:r>
            <a:r>
              <a:rPr lang="th-TH" dirty="0" smtClean="0"/>
              <a:t>200 </a:t>
            </a:r>
            <a:endParaRPr lang="th-TH" dirty="0"/>
          </a:p>
        </p:txBody>
      </p:sp>
    </p:spTree>
  </p:cSld>
  <p:clrMapOvr>
    <a:masterClrMapping/>
  </p:clrMapOvr>
  <p:transition spd="slow">
    <p:whee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คำบรรยายภาพแบบสี่เหลี่ยมมุมมน 4"/>
          <p:cNvSpPr/>
          <p:nvPr/>
        </p:nvSpPr>
        <p:spPr>
          <a:xfrm>
            <a:off x="142844" y="1428736"/>
            <a:ext cx="4786346" cy="4214842"/>
          </a:xfrm>
          <a:prstGeom prst="wedgeRoundRectCallout">
            <a:avLst>
              <a:gd name="adj1" fmla="val 61952"/>
              <a:gd name="adj2" fmla="val 657"/>
              <a:gd name="adj3" fmla="val 1666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31746" name="Picture 2" descr="Frame6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28600"/>
            <a:ext cx="3886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895600" y="304800"/>
            <a:ext cx="3527425" cy="79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5400" b="1" dirty="0" smtClean="0">
                <a:solidFill>
                  <a:srgbClr val="0000FF"/>
                </a:solidFill>
                <a:cs typeface="JasmineUPC" pitchFamily="18" charset="-34"/>
              </a:rPr>
              <a:t>ค่าใช้สอย </a:t>
            </a:r>
            <a:endParaRPr lang="th-TH" sz="5400" b="1" dirty="0">
              <a:solidFill>
                <a:srgbClr val="0000FF"/>
              </a:solidFill>
              <a:cs typeface="JasmineUPC" pitchFamily="18" charset="-34"/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285720" y="1785926"/>
            <a:ext cx="4642618" cy="334245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th-TH" sz="3200" b="1" dirty="0" smtClean="0">
                <a:solidFill>
                  <a:srgbClr val="C00000"/>
                </a:solidFill>
                <a:cs typeface="JasmineUPC" pitchFamily="18" charset="-34"/>
              </a:rPr>
              <a:t>เป็นรายจ่ายเพื่อให้ได้มาซึ่งบริการ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th-TH" sz="3200" b="1" dirty="0" smtClean="0">
                <a:solidFill>
                  <a:srgbClr val="C00000"/>
                </a:solidFill>
                <a:cs typeface="JasmineUPC" pitchFamily="18" charset="-34"/>
              </a:rPr>
              <a:t>(ยกเว้นค่าสาธารณูปโภค)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th-TH" sz="3200" b="1" dirty="0" smtClean="0">
                <a:solidFill>
                  <a:srgbClr val="C00000"/>
                </a:solidFill>
                <a:cs typeface="JasmineUPC" pitchFamily="18" charset="-34"/>
              </a:rPr>
              <a:t>รายจ่ายเกี่ยวกับการรับรองและ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th-TH" sz="3200" b="1" dirty="0" smtClean="0">
                <a:solidFill>
                  <a:srgbClr val="C00000"/>
                </a:solidFill>
                <a:cs typeface="JasmineUPC" pitchFamily="18" charset="-34"/>
              </a:rPr>
              <a:t>พิธีการและรายจ่ายที่เกี่ยวเนื่อง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th-TH" sz="3200" b="1" dirty="0" smtClean="0">
                <a:solidFill>
                  <a:srgbClr val="C00000"/>
                </a:solidFill>
                <a:cs typeface="JasmineUPC" pitchFamily="18" charset="-34"/>
              </a:rPr>
              <a:t>กับการปฏิบัติราชการที่ไม่เข้า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th-TH" sz="3200" b="1" dirty="0" smtClean="0">
                <a:solidFill>
                  <a:srgbClr val="C00000"/>
                </a:solidFill>
                <a:cs typeface="JasmineUPC" pitchFamily="18" charset="-34"/>
              </a:rPr>
              <a:t>ลักษณะรายจ่ายอื่น ๆ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57884" y="2000240"/>
            <a:ext cx="3215945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ค่าจ้างเหมาบริการ</a:t>
            </a:r>
          </a:p>
          <a:p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ค่าใช้จ่ายในการ</a:t>
            </a:r>
          </a:p>
          <a:p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เดินทางไปราชการ</a:t>
            </a:r>
          </a:p>
          <a:p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ค่าเบี้ยประกันภัย</a:t>
            </a:r>
          </a:p>
          <a:p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ค่าใช้จ่ายการจัดประชุม</a:t>
            </a:r>
          </a:p>
          <a:p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อื่นๆ เช่น ค่าของขวัญ</a:t>
            </a:r>
          </a:p>
          <a:p>
            <a:endParaRPr lang="th-TH" sz="3200" b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8" name="รูปภาพ 7" descr="ARROWBA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2143116"/>
            <a:ext cx="357190" cy="297658"/>
          </a:xfrm>
          <a:prstGeom prst="rect">
            <a:avLst/>
          </a:prstGeom>
        </p:spPr>
      </p:pic>
      <p:pic>
        <p:nvPicPr>
          <p:cNvPr id="9" name="รูปภาพ 8" descr="ARROWBA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2643182"/>
            <a:ext cx="357190" cy="297658"/>
          </a:xfrm>
          <a:prstGeom prst="rect">
            <a:avLst/>
          </a:prstGeom>
        </p:spPr>
      </p:pic>
      <p:pic>
        <p:nvPicPr>
          <p:cNvPr id="10" name="รูปภาพ 9" descr="ARROWBA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4143380"/>
            <a:ext cx="357190" cy="297658"/>
          </a:xfrm>
          <a:prstGeom prst="rect">
            <a:avLst/>
          </a:prstGeom>
        </p:spPr>
      </p:pic>
      <p:pic>
        <p:nvPicPr>
          <p:cNvPr id="11" name="รูปภาพ 10" descr="ARROWBA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3643314"/>
            <a:ext cx="357190" cy="297658"/>
          </a:xfrm>
          <a:prstGeom prst="rect">
            <a:avLst/>
          </a:prstGeom>
        </p:spPr>
      </p:pic>
      <p:pic>
        <p:nvPicPr>
          <p:cNvPr id="12" name="รูปภาพ 11" descr="ARROWBA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4643446"/>
            <a:ext cx="357190" cy="297658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รูปภาพ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838200"/>
            <a:ext cx="434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295400" y="228600"/>
            <a:ext cx="24161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800" b="1">
                <a:solidFill>
                  <a:srgbClr val="996633"/>
                </a:solidFill>
                <a:cs typeface="JasmineUPC" pitchFamily="18" charset="-34"/>
              </a:rPr>
              <a:t>ค่าเบี้ยเลี้ยง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974725" y="1970088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81000" y="1816100"/>
            <a:ext cx="8526463" cy="4546600"/>
          </a:xfrm>
          <a:prstGeom prst="rect">
            <a:avLst/>
          </a:prstGeom>
          <a:noFill/>
          <a:ln w="57150">
            <a:solidFill>
              <a:srgbClr val="FF9933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</a:pPr>
            <a:r>
              <a:rPr lang="th-TH" sz="3600" b="1">
                <a:solidFill>
                  <a:srgbClr val="996633"/>
                </a:solidFill>
                <a:cs typeface="JasmineUPC" pitchFamily="18" charset="-34"/>
              </a:rPr>
              <a:t>เป็นการจ่ายเงินค่าใช้สอยให้ไปปฏิบัติราชการชั่วคราว</a:t>
            </a:r>
          </a:p>
          <a:p>
            <a:pPr>
              <a:lnSpc>
                <a:spcPct val="160000"/>
              </a:lnSpc>
            </a:pPr>
            <a:r>
              <a:rPr lang="th-TH" sz="3600" b="1">
                <a:solidFill>
                  <a:srgbClr val="996633"/>
                </a:solidFill>
                <a:cs typeface="JasmineUPC" pitchFamily="18" charset="-34"/>
              </a:rPr>
              <a:t>นอกที่ตั้งสำนักงาน และได้รับคำสั่งผู้บังคับบัญชา ตาม</a:t>
            </a:r>
          </a:p>
          <a:p>
            <a:pPr>
              <a:lnSpc>
                <a:spcPct val="160000"/>
              </a:lnSpc>
            </a:pPr>
            <a:r>
              <a:rPr lang="th-TH" sz="3600" b="1">
                <a:solidFill>
                  <a:srgbClr val="996633"/>
                </a:solidFill>
                <a:cs typeface="JasmineUPC" pitchFamily="18" charset="-34"/>
              </a:rPr>
              <a:t>กฤษฎีกาค่าใช้จ่ายเดินทางไปราชการ ตามอัตราที่กำหนด</a:t>
            </a:r>
          </a:p>
          <a:p>
            <a:pPr>
              <a:lnSpc>
                <a:spcPct val="160000"/>
              </a:lnSpc>
            </a:pPr>
            <a:r>
              <a:rPr lang="th-TH" sz="3600" b="1">
                <a:solidFill>
                  <a:srgbClr val="996633"/>
                </a:solidFill>
                <a:cs typeface="JasmineUPC" pitchFamily="18" charset="-34"/>
              </a:rPr>
              <a:t>ถึงแม้ว่าจะไปปฏิบัติราชการนอกเวลาราชการก็</a:t>
            </a:r>
            <a:r>
              <a:rPr lang="th-TH" sz="3600" b="1">
                <a:solidFill>
                  <a:srgbClr val="0000FF"/>
                </a:solidFill>
                <a:cs typeface="JasmineUPC" pitchFamily="18" charset="-34"/>
              </a:rPr>
              <a:t>ไม่สามารถ</a:t>
            </a:r>
          </a:p>
          <a:p>
            <a:pPr>
              <a:lnSpc>
                <a:spcPct val="160000"/>
              </a:lnSpc>
            </a:pPr>
            <a:r>
              <a:rPr lang="th-TH" sz="3600" b="1">
                <a:solidFill>
                  <a:srgbClr val="0000FF"/>
                </a:solidFill>
                <a:cs typeface="JasmineUPC" pitchFamily="18" charset="-34"/>
              </a:rPr>
              <a:t>เบิกค่าตอบแทนนอกเวลาได้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395288" y="1773238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 sz="3600">
              <a:cs typeface="JasmineUPC" pitchFamily="18" charset="-34"/>
            </a:endParaRP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661988" y="3860800"/>
            <a:ext cx="311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 u="sng">
                <a:cs typeface="JasmineUPC" pitchFamily="18" charset="-34"/>
              </a:rPr>
              <a:t> </a:t>
            </a:r>
            <a:endParaRPr lang="en-US" sz="3600" b="1" u="sng">
              <a:cs typeface="JasmineUPC" pitchFamily="18" charset="-34"/>
            </a:endParaRP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 flipV="1">
            <a:off x="0" y="0"/>
            <a:ext cx="9144000" cy="107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r>
              <a:rPr lang="th-TH" sz="4800" b="1" dirty="0">
                <a:cs typeface="JasmineUPC" pitchFamily="18" charset="-34"/>
              </a:rPr>
              <a:t>การทำ</a:t>
            </a:r>
            <a:r>
              <a:rPr lang="th-TH" sz="4800" b="1" dirty="0" smtClean="0">
                <a:cs typeface="JasmineUPC" pitchFamily="18" charset="-34"/>
              </a:rPr>
              <a:t>ประกันภัยทรัพย์สินของทางราชการ</a:t>
            </a:r>
            <a:endParaRPr lang="en-US" sz="4800" b="1" dirty="0">
              <a:cs typeface="JasmineUPC" pitchFamily="18" charset="-34"/>
            </a:endParaRP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808038" y="2044700"/>
            <a:ext cx="678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>
                <a:solidFill>
                  <a:schemeClr val="tx2"/>
                </a:solidFill>
                <a:cs typeface="JasmineUPC" pitchFamily="18" charset="-34"/>
              </a:rPr>
              <a:t> รถราชการตามระเบียบสำนักนายกรัฐมนตรีฯ</a:t>
            </a:r>
            <a:endParaRPr lang="en-US" sz="3600" b="1">
              <a:solidFill>
                <a:schemeClr val="tx2"/>
              </a:solidFill>
              <a:cs typeface="JasmineUPC" pitchFamily="18" charset="-34"/>
            </a:endParaRP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808038" y="2693988"/>
            <a:ext cx="8078787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 u="sng">
                <a:solidFill>
                  <a:schemeClr val="tx2"/>
                </a:solidFill>
                <a:cs typeface="JasmineUPC" pitchFamily="18" charset="-34"/>
              </a:rPr>
              <a:t>ภาคบังคับ</a:t>
            </a:r>
            <a:r>
              <a:rPr lang="th-TH" sz="3600">
                <a:cs typeface="JasmineUPC" pitchFamily="18" charset="-34"/>
              </a:rPr>
              <a:t>  		</a:t>
            </a:r>
            <a:r>
              <a:rPr lang="th-TH" sz="3600" b="1">
                <a:solidFill>
                  <a:srgbClr val="3333FF"/>
                </a:solidFill>
                <a:cs typeface="JasmineUPC" pitchFamily="18" charset="-34"/>
              </a:rPr>
              <a:t>ส่วนราชการต้องจัดทำประกันภัย </a:t>
            </a:r>
          </a:p>
          <a:p>
            <a:r>
              <a:rPr lang="th-TH" sz="3600" b="1">
                <a:solidFill>
                  <a:srgbClr val="3333FF"/>
                </a:solidFill>
                <a:cs typeface="JasmineUPC" pitchFamily="18" charset="-34"/>
              </a:rPr>
              <a:t>			ตาม พรบ. คุ้มครองผู้ประสบภัยฯ</a:t>
            </a:r>
          </a:p>
          <a:p>
            <a:r>
              <a:rPr lang="th-TH" sz="3600" b="1" u="sng">
                <a:solidFill>
                  <a:schemeClr val="tx2"/>
                </a:solidFill>
                <a:cs typeface="JasmineUPC" pitchFamily="18" charset="-34"/>
              </a:rPr>
              <a:t>ภาคสมัครใจ</a:t>
            </a:r>
            <a:r>
              <a:rPr lang="th-TH" sz="3600">
                <a:cs typeface="JasmineUPC" pitchFamily="18" charset="-34"/>
              </a:rPr>
              <a:t>	</a:t>
            </a:r>
            <a:r>
              <a:rPr lang="th-TH" sz="3600" b="1">
                <a:solidFill>
                  <a:srgbClr val="3333FF"/>
                </a:solidFill>
                <a:cs typeface="JasmineUPC" pitchFamily="18" charset="-34"/>
              </a:rPr>
              <a:t>พิจารณาตามความจำเป็น</a:t>
            </a:r>
          </a:p>
          <a:p>
            <a:r>
              <a:rPr lang="th-TH" sz="3600" b="1">
                <a:solidFill>
                  <a:srgbClr val="3333FF"/>
                </a:solidFill>
                <a:cs typeface="JasmineUPC" pitchFamily="18" charset="-34"/>
              </a:rPr>
              <a:t>			เหมาะสมกับภารกิจ</a:t>
            </a:r>
          </a:p>
          <a:p>
            <a:endParaRPr lang="th-TH" sz="3600" b="1">
              <a:solidFill>
                <a:srgbClr val="3333FF"/>
              </a:solidFill>
              <a:cs typeface="JasmineUPC" pitchFamily="18" charset="-34"/>
            </a:endParaRPr>
          </a:p>
          <a:p>
            <a:r>
              <a:rPr lang="th-TH" sz="3600">
                <a:cs typeface="JasmineUPC" pitchFamily="18" charset="-34"/>
              </a:rPr>
              <a:t>		         </a:t>
            </a:r>
            <a:r>
              <a:rPr lang="th-TH" sz="3600" b="1">
                <a:solidFill>
                  <a:schemeClr val="tx2"/>
                </a:solidFill>
                <a:cs typeface="JasmineUPC" pitchFamily="18" charset="-34"/>
              </a:rPr>
              <a:t>เสนอคณะกรรมการกลั่นกรอง</a:t>
            </a:r>
          </a:p>
          <a:p>
            <a:r>
              <a:rPr lang="th-TH" sz="3600" b="1">
                <a:solidFill>
                  <a:schemeClr val="tx2"/>
                </a:solidFill>
                <a:cs typeface="JasmineUPC" pitchFamily="18" charset="-34"/>
              </a:rPr>
              <a:t>		      การจัดเอาประกันภัยทรัพย์สินของรัฐ</a:t>
            </a:r>
            <a:endParaRPr lang="en-US" sz="3600" b="1">
              <a:solidFill>
                <a:schemeClr val="tx2"/>
              </a:solidFill>
              <a:cs typeface="JasmineUPC" pitchFamily="18" charset="-34"/>
            </a:endParaRPr>
          </a:p>
        </p:txBody>
      </p:sp>
      <p:pic>
        <p:nvPicPr>
          <p:cNvPr id="60423" name="Picture 7" descr="รถ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2963"/>
            <a:ext cx="297180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4" name="Picture 8" descr="อาทิตย์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9050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395288" y="1773238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 sz="3600">
              <a:cs typeface="JasmineUPC" pitchFamily="18" charset="-34"/>
            </a:endParaRP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661988" y="3860800"/>
            <a:ext cx="311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 u="sng">
                <a:cs typeface="JasmineUPC" pitchFamily="18" charset="-34"/>
              </a:rPr>
              <a:t> </a:t>
            </a:r>
            <a:endParaRPr lang="en-US" sz="3600" b="1" u="sng">
              <a:cs typeface="JasmineUPC" pitchFamily="18" charset="-34"/>
            </a:endParaRP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 flipV="1">
            <a:off x="0" y="0"/>
            <a:ext cx="9144000" cy="10795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ot="10800000" wrap="none" anchor="ctr"/>
          <a:lstStyle/>
          <a:p>
            <a:pPr algn="ctr"/>
            <a:r>
              <a:rPr lang="th-TH" sz="5400" b="1">
                <a:cs typeface="JasmineUPC" pitchFamily="18" charset="-34"/>
              </a:rPr>
              <a:t>หลักเกณฑ์การทำประกันภัยรถราชการ</a:t>
            </a:r>
            <a:endParaRPr lang="en-US" sz="5400" b="1">
              <a:cs typeface="JasmineUPC" pitchFamily="18" charset="-34"/>
            </a:endParaRP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212725" y="1600200"/>
            <a:ext cx="8307388" cy="579438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3200" b="1">
                <a:latin typeface="Garamond" pitchFamily="18" charset="0"/>
                <a:cs typeface="JasmineUPC" pitchFamily="18" charset="-34"/>
              </a:rPr>
              <a:t> 1. </a:t>
            </a:r>
            <a:r>
              <a:rPr lang="th-TH" sz="3200" b="1">
                <a:latin typeface="Garamond" pitchFamily="18" charset="0"/>
                <a:cs typeface="JasmineUPC" pitchFamily="18" charset="-34"/>
              </a:rPr>
              <a:t>ต้องเป็นรถราชการส่วนกลางที่ใช้ในภารกิจของหน่วยงานนั้น</a:t>
            </a: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228600" y="2743200"/>
            <a:ext cx="8686800" cy="641350"/>
          </a:xfrm>
          <a:prstGeom prst="rect">
            <a:avLst/>
          </a:prstGeom>
          <a:solidFill>
            <a:srgbClr val="33CC33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r>
              <a:rPr lang="en-US" sz="3600" b="1">
                <a:latin typeface="Garamond" pitchFamily="18" charset="0"/>
                <a:cs typeface="JasmineUPC" pitchFamily="18" charset="-34"/>
              </a:rPr>
              <a:t>2. </a:t>
            </a:r>
            <a:r>
              <a:rPr lang="th-TH" sz="3600" b="1">
                <a:latin typeface="Garamond" pitchFamily="18" charset="0"/>
                <a:cs typeface="JasmineUPC" pitchFamily="18" charset="-34"/>
              </a:rPr>
              <a:t>ลักษณะการใช้รถมีความเสี่ยงต่อการเกิดอุบัติเหตุ</a:t>
            </a:r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228600" y="3886200"/>
            <a:ext cx="8686800" cy="641350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r>
              <a:rPr lang="en-US" sz="3600" b="1">
                <a:latin typeface="Garamond" pitchFamily="18" charset="0"/>
                <a:cs typeface="JasmineUPC" pitchFamily="18" charset="-34"/>
              </a:rPr>
              <a:t>3. </a:t>
            </a:r>
            <a:r>
              <a:rPr lang="th-TH" sz="3600" b="1">
                <a:latin typeface="Garamond" pitchFamily="18" charset="0"/>
                <a:cs typeface="JasmineUPC" pitchFamily="18" charset="-34"/>
              </a:rPr>
              <a:t>ต้องมีงปม.เพียงพอโดยไม่ขอตั้งงปม.เพิ่มเติมเพื่อการนี้</a:t>
            </a:r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228600" y="4876800"/>
            <a:ext cx="8610600" cy="1190625"/>
          </a:xfrm>
          <a:prstGeom prst="rect">
            <a:avLst/>
          </a:prstGeom>
          <a:solidFill>
            <a:srgbClr val="9966FF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r>
              <a:rPr lang="en-US" sz="3600" b="1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4. </a:t>
            </a:r>
            <a:r>
              <a:rPr lang="th-TH" sz="3600" b="1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มีเหตุจำเป็นนอกเหนือ ให้เสนอขออนุมัติเฉพาะกรณี</a:t>
            </a:r>
          </a:p>
          <a:p>
            <a:r>
              <a:rPr lang="th-TH" sz="3600" b="1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    จาก คกก.กลั่นกรองการจัดเอกประกันภัย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395288" y="1773238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 sz="3600">
              <a:cs typeface="JasmineUPC" pitchFamily="18" charset="-34"/>
            </a:endParaRPr>
          </a:p>
        </p:txBody>
      </p:sp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661988" y="3860800"/>
            <a:ext cx="311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 u="sng">
                <a:cs typeface="JasmineUPC" pitchFamily="18" charset="-34"/>
              </a:rPr>
              <a:t> </a:t>
            </a:r>
            <a:endParaRPr lang="en-US" sz="3600" b="1" u="sng">
              <a:cs typeface="JasmineUPC" pitchFamily="18" charset="-34"/>
            </a:endParaRP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 flipV="1">
            <a:off x="0" y="0"/>
            <a:ext cx="9144000" cy="10795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10800000" wrap="none" anchor="ctr"/>
          <a:lstStyle/>
          <a:p>
            <a:pPr algn="ctr"/>
            <a:r>
              <a:rPr lang="th-TH" sz="5400" b="1">
                <a:cs typeface="JasmineUPC" pitchFamily="18" charset="-34"/>
              </a:rPr>
              <a:t>รถราชการที่จัดทำประกันภัยได้</a:t>
            </a:r>
            <a:endParaRPr lang="en-US" sz="5400" b="1">
              <a:cs typeface="JasmineUPC" pitchFamily="18" charset="-34"/>
            </a:endParaRP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0" y="1219200"/>
            <a:ext cx="9144000" cy="1190625"/>
          </a:xfrm>
          <a:prstGeom prst="rect">
            <a:avLst/>
          </a:prstGeom>
          <a:solidFill>
            <a:srgbClr val="9966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th-TH" sz="3600" b="1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รถราชการในเขตพื้นที่ </a:t>
            </a:r>
            <a:r>
              <a:rPr lang="en-US" sz="3600" b="1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3 </a:t>
            </a:r>
            <a:r>
              <a:rPr lang="th-TH" sz="3600" b="1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จว.ชายแดนภาคใต้</a:t>
            </a:r>
          </a:p>
          <a:p>
            <a:pPr marL="342900" indent="-342900"/>
            <a:r>
              <a:rPr lang="th-TH" sz="3600" b="1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   จดทะเบียนในพื้นที่ เฉพาะเหตุการณ์ไม่ปกติ</a:t>
            </a: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685800" y="312420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 sz="4000" b="1">
              <a:latin typeface="Garamond" pitchFamily="18" charset="0"/>
              <a:cs typeface="JasmineUPC" pitchFamily="18" charset="-34"/>
            </a:endParaRP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0" y="2590800"/>
            <a:ext cx="9144000" cy="1190625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latin typeface="Garamond" pitchFamily="18" charset="0"/>
                <a:cs typeface="JasmineUPC" pitchFamily="18" charset="-34"/>
              </a:rPr>
              <a:t>2. </a:t>
            </a:r>
            <a:r>
              <a:rPr lang="th-TH" sz="3600" b="1">
                <a:latin typeface="Garamond" pitchFamily="18" charset="0"/>
                <a:cs typeface="JasmineUPC" pitchFamily="18" charset="-34"/>
              </a:rPr>
              <a:t>รถราชการที่มีลักษณะการใช้งานในสถานการณ์ฉุกเฉิน เช่น</a:t>
            </a:r>
          </a:p>
          <a:p>
            <a:r>
              <a:rPr lang="th-TH" sz="3600" b="1">
                <a:latin typeface="Garamond" pitchFamily="18" charset="0"/>
                <a:cs typeface="JasmineUPC" pitchFamily="18" charset="-34"/>
              </a:rPr>
              <a:t>    รถพยาบาล รถยนต์ฉุกเฉิน รถดับเพลิง</a:t>
            </a:r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0" y="3962400"/>
            <a:ext cx="9144000" cy="5794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latin typeface="Garamond" pitchFamily="18" charset="0"/>
                <a:cs typeface="JasmineUPC" pitchFamily="18" charset="-34"/>
              </a:rPr>
              <a:t>3. </a:t>
            </a:r>
            <a:r>
              <a:rPr lang="th-TH" sz="3200" b="1">
                <a:latin typeface="Garamond" pitchFamily="18" charset="0"/>
                <a:cs typeface="JasmineUPC" pitchFamily="18" charset="-34"/>
              </a:rPr>
              <a:t>รถราชการในลักษณะรถโดยสาร จำนวนตั้งแต่ </a:t>
            </a:r>
            <a:r>
              <a:rPr lang="en-US" sz="3200" b="1">
                <a:latin typeface="Garamond" pitchFamily="18" charset="0"/>
                <a:cs typeface="JasmineUPC" pitchFamily="18" charset="-34"/>
              </a:rPr>
              <a:t>20 </a:t>
            </a:r>
            <a:r>
              <a:rPr lang="th-TH" sz="3200" b="1">
                <a:latin typeface="Garamond" pitchFamily="18" charset="0"/>
                <a:cs typeface="JasmineUPC" pitchFamily="18" charset="-34"/>
              </a:rPr>
              <a:t>ที่นั่งขึ้นไป</a:t>
            </a:r>
          </a:p>
        </p:txBody>
      </p:sp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0" y="4724400"/>
            <a:ext cx="9144000" cy="641350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latin typeface="Garamond" pitchFamily="18" charset="0"/>
                <a:cs typeface="JasmineUPC" pitchFamily="18" charset="-34"/>
              </a:rPr>
              <a:t>4. </a:t>
            </a:r>
            <a:r>
              <a:rPr lang="th-TH" sz="3600" b="1">
                <a:latin typeface="Garamond" pitchFamily="18" charset="0"/>
                <a:cs typeface="JasmineUPC" pitchFamily="18" charset="-34"/>
              </a:rPr>
              <a:t>หรือร้อยละ </a:t>
            </a:r>
            <a:r>
              <a:rPr lang="en-US" sz="3600" b="1">
                <a:latin typeface="Garamond" pitchFamily="18" charset="0"/>
                <a:cs typeface="JasmineUPC" pitchFamily="18" charset="-34"/>
              </a:rPr>
              <a:t>15 </a:t>
            </a:r>
            <a:r>
              <a:rPr lang="th-TH" sz="3600" b="1">
                <a:latin typeface="Garamond" pitchFamily="18" charset="0"/>
                <a:cs typeface="JasmineUPC" pitchFamily="18" charset="-34"/>
              </a:rPr>
              <a:t>ของจำนวนรถราชการที่ใช้งานในปัจจุบัน</a:t>
            </a:r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142844" y="5643578"/>
            <a:ext cx="8915400" cy="9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200" b="1" dirty="0">
                <a:latin typeface="Garamond" pitchFamily="18" charset="0"/>
                <a:cs typeface="JasmineUPC" pitchFamily="18" charset="-34"/>
              </a:rPr>
              <a:t> </a:t>
            </a:r>
            <a:r>
              <a:rPr lang="th-TH" sz="3200" b="1" dirty="0">
                <a:solidFill>
                  <a:srgbClr val="FF0066"/>
                </a:solidFill>
                <a:latin typeface="Garamond" pitchFamily="18" charset="0"/>
                <a:cs typeface="JasmineUPC" pitchFamily="18" charset="-34"/>
              </a:rPr>
              <a:t>ทั้งนี้ให้หน.ส่วนราชการพิจารณา</a:t>
            </a:r>
            <a:r>
              <a:rPr lang="th-TH" sz="3200" b="1" dirty="0" smtClean="0">
                <a:solidFill>
                  <a:srgbClr val="FF0066"/>
                </a:solidFill>
                <a:latin typeface="Garamond" pitchFamily="18" charset="0"/>
                <a:cs typeface="JasmineUPC" pitchFamily="18" charset="-34"/>
              </a:rPr>
              <a:t>อนุมัติตาม</a:t>
            </a:r>
            <a:r>
              <a:rPr lang="th-TH" sz="3200" b="1" dirty="0">
                <a:solidFill>
                  <a:srgbClr val="FF0066"/>
                </a:solidFill>
                <a:latin typeface="Garamond" pitchFamily="18" charset="0"/>
                <a:cs typeface="JasmineUPC" pitchFamily="18" charset="-34"/>
              </a:rPr>
              <a:t>ความจำเป็นและเหมาะสมของหน่วยงาน</a:t>
            </a:r>
            <a:r>
              <a:rPr lang="th-TH" sz="3200" b="1" dirty="0" smtClean="0">
                <a:solidFill>
                  <a:srgbClr val="FF0066"/>
                </a:solidFill>
                <a:latin typeface="Garamond" pitchFamily="18" charset="0"/>
                <a:cs typeface="JasmineUPC" pitchFamily="18" charset="-34"/>
              </a:rPr>
              <a:t>นั้น  </a:t>
            </a:r>
            <a:r>
              <a:rPr lang="th-TH" sz="3200" b="1" dirty="0" smtClean="0">
                <a:solidFill>
                  <a:srgbClr val="0000FF"/>
                </a:solidFill>
                <a:latin typeface="Garamond" pitchFamily="18" charset="0"/>
                <a:cs typeface="JasmineUPC" pitchFamily="18" charset="-34"/>
              </a:rPr>
              <a:t>และไม่ต้องดำเนินการตามระเบียบพัสดุ</a:t>
            </a:r>
            <a:endParaRPr lang="th-TH" sz="3200" b="1" dirty="0">
              <a:solidFill>
                <a:srgbClr val="0000FF"/>
              </a:solidFill>
              <a:latin typeface="Garamond" pitchFamily="18" charset="0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คำบรรยายภาพแบบเมฆ 38"/>
          <p:cNvSpPr/>
          <p:nvPr/>
        </p:nvSpPr>
        <p:spPr>
          <a:xfrm rot="21357445">
            <a:off x="5500735" y="215443"/>
            <a:ext cx="2714644" cy="927539"/>
          </a:xfrm>
          <a:prstGeom prst="cloudCallout">
            <a:avLst>
              <a:gd name="adj1" fmla="val 43882"/>
              <a:gd name="adj2" fmla="val 66444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รูปห้าเหลี่ยม 12"/>
          <p:cNvSpPr/>
          <p:nvPr/>
        </p:nvSpPr>
        <p:spPr>
          <a:xfrm>
            <a:off x="285720" y="642918"/>
            <a:ext cx="5286412" cy="6000792"/>
          </a:xfrm>
          <a:prstGeom prst="homePlate">
            <a:avLst>
              <a:gd name="adj" fmla="val 7993"/>
            </a:avLst>
          </a:prstGeom>
          <a:solidFill>
            <a:srgbClr val="FFFF00"/>
          </a:solidFill>
          <a:ln w="76200">
            <a:solidFill>
              <a:srgbClr val="FF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วงรี 11"/>
          <p:cNvSpPr/>
          <p:nvPr/>
        </p:nvSpPr>
        <p:spPr>
          <a:xfrm>
            <a:off x="5643570" y="2571744"/>
            <a:ext cx="1500198" cy="214314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TextBox 1"/>
          <p:cNvSpPr txBox="1"/>
          <p:nvPr/>
        </p:nvSpPr>
        <p:spPr>
          <a:xfrm>
            <a:off x="5715008" y="2714620"/>
            <a:ext cx="129394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การ</a:t>
            </a:r>
          </a:p>
          <a:p>
            <a:pPr algn="ctr"/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กำกับ</a:t>
            </a:r>
          </a:p>
          <a:p>
            <a:pPr algn="ctr"/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ดูแลที่ดี</a:t>
            </a:r>
            <a:endParaRPr lang="th-TH" sz="3600" b="1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714356"/>
            <a:ext cx="4658648" cy="59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มีการถ่วงดุลอำนาจอย่างเหมาะสม</a:t>
            </a:r>
          </a:p>
          <a:p>
            <a:pPr>
              <a:spcBef>
                <a:spcPts val="600"/>
              </a:spcBef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มีระบบข้อมูลและการรายงานที่ดี</a:t>
            </a:r>
          </a:p>
          <a:p>
            <a:pPr>
              <a:spcBef>
                <a:spcPts val="600"/>
              </a:spcBef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มีข้อกำหนด จริยธรรมหรือจรรยา </a:t>
            </a:r>
          </a:p>
          <a:p>
            <a:pPr>
              <a:spcBef>
                <a:spcPts val="0"/>
              </a:spcBef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บรรณของบุคลากรทุกฝ่าย</a:t>
            </a:r>
          </a:p>
          <a:p>
            <a:pPr>
              <a:spcBef>
                <a:spcPts val="600"/>
              </a:spcBef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การสื่อสารให้ผู้ที่เกี่ยวข้องทุกฝ่าย</a:t>
            </a:r>
          </a:p>
          <a:p>
            <a:pPr>
              <a:spcBef>
                <a:spcPts val="0"/>
              </a:spcBef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ได้รับรู้ข้อมูลข่าวสาร</a:t>
            </a:r>
          </a:p>
          <a:p>
            <a:pPr>
              <a:spcBef>
                <a:spcPts val="600"/>
              </a:spcBef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มีระเบียบ ข้อบังคับ และคู่มือการ</a:t>
            </a:r>
          </a:p>
          <a:p>
            <a:pPr>
              <a:spcBef>
                <a:spcPts val="0"/>
              </a:spcBef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ปฏิบัติงานที่ชัดเจนและง่าย</a:t>
            </a:r>
          </a:p>
          <a:p>
            <a:pPr>
              <a:spcBef>
                <a:spcPts val="0"/>
              </a:spcBef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ต่อการปฏิบัติ</a:t>
            </a:r>
          </a:p>
          <a:p>
            <a:pPr>
              <a:spcBef>
                <a:spcPts val="600"/>
              </a:spcBef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มีการกำหนดภาระหน้าที่ของ</a:t>
            </a:r>
          </a:p>
          <a:p>
            <a:pPr>
              <a:spcBef>
                <a:spcPts val="0"/>
              </a:spcBef>
            </a:pP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บุคลากรทุกระดับ</a:t>
            </a:r>
          </a:p>
        </p:txBody>
      </p:sp>
      <p:pic>
        <p:nvPicPr>
          <p:cNvPr id="4" name="รูปภาพ 3" descr="J01892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857232"/>
            <a:ext cx="282574" cy="285749"/>
          </a:xfrm>
          <a:prstGeom prst="rect">
            <a:avLst/>
          </a:prstGeom>
        </p:spPr>
      </p:pic>
      <p:pic>
        <p:nvPicPr>
          <p:cNvPr id="5" name="รูปภาพ 4" descr="J01892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4071942"/>
            <a:ext cx="282574" cy="285749"/>
          </a:xfrm>
          <a:prstGeom prst="rect">
            <a:avLst/>
          </a:prstGeom>
        </p:spPr>
      </p:pic>
      <p:pic>
        <p:nvPicPr>
          <p:cNvPr id="6" name="รูปภาพ 5" descr="J01892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000372"/>
            <a:ext cx="282574" cy="285749"/>
          </a:xfrm>
          <a:prstGeom prst="rect">
            <a:avLst/>
          </a:prstGeom>
        </p:spPr>
      </p:pic>
      <p:pic>
        <p:nvPicPr>
          <p:cNvPr id="7" name="รูปภาพ 6" descr="J01892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000240"/>
            <a:ext cx="282574" cy="285749"/>
          </a:xfrm>
          <a:prstGeom prst="rect">
            <a:avLst/>
          </a:prstGeom>
        </p:spPr>
      </p:pic>
      <p:pic>
        <p:nvPicPr>
          <p:cNvPr id="8" name="รูปภาพ 7" descr="J01892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428736"/>
            <a:ext cx="282574" cy="285749"/>
          </a:xfrm>
          <a:prstGeom prst="rect">
            <a:avLst/>
          </a:prstGeom>
        </p:spPr>
      </p:pic>
      <p:pic>
        <p:nvPicPr>
          <p:cNvPr id="9" name="รูปภาพ 8" descr="J01892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643578"/>
            <a:ext cx="282574" cy="285749"/>
          </a:xfrm>
          <a:prstGeom prst="rect">
            <a:avLst/>
          </a:prstGeom>
        </p:spPr>
      </p:pic>
      <p:cxnSp>
        <p:nvCxnSpPr>
          <p:cNvPr id="15" name="ลูกศรเชื่อมต่อแบบตรง 14"/>
          <p:cNvCxnSpPr/>
          <p:nvPr/>
        </p:nvCxnSpPr>
        <p:spPr>
          <a:xfrm rot="5400000">
            <a:off x="7000892" y="2500306"/>
            <a:ext cx="785818" cy="500066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429520" y="1285860"/>
            <a:ext cx="1516762" cy="954107"/>
          </a:xfrm>
          <a:prstGeom prst="rect">
            <a:avLst/>
          </a:prstGeom>
          <a:noFill/>
          <a:ln w="38100">
            <a:solidFill>
              <a:srgbClr val="C00000"/>
            </a:solidFill>
            <a:prstDash val="solid"/>
          </a:ln>
        </p:spPr>
        <p:txBody>
          <a:bodyPr wrap="none" rtlCol="0">
            <a:spAutoFit/>
          </a:bodyPr>
          <a:lstStyle/>
          <a:p>
            <a:pPr algn="ctr"/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การควบคุม</a:t>
            </a:r>
          </a:p>
          <a:p>
            <a:pPr algn="ctr"/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ภายใน</a:t>
            </a:r>
            <a:endParaRPr lang="th-TH" b="1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00958" y="3143248"/>
            <a:ext cx="1439818" cy="95410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การบริหาร</a:t>
            </a:r>
          </a:p>
          <a:p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ความเสี่ยง</a:t>
            </a:r>
            <a:endParaRPr lang="th-TH" b="1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72396" y="4857760"/>
            <a:ext cx="1330814" cy="138499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การ</a:t>
            </a:r>
          </a:p>
          <a:p>
            <a:pPr algn="ctr"/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ตรวจสอบ</a:t>
            </a:r>
          </a:p>
          <a:p>
            <a:pPr algn="ctr"/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ภายใน</a:t>
            </a:r>
            <a:endParaRPr lang="th-TH" b="1" dirty="0">
              <a:latin typeface="JasmineUPC" pitchFamily="18" charset="-34"/>
              <a:cs typeface="JasmineUPC" pitchFamily="18" charset="-34"/>
            </a:endParaRPr>
          </a:p>
        </p:txBody>
      </p:sp>
      <p:cxnSp>
        <p:nvCxnSpPr>
          <p:cNvPr id="23" name="ลูกศรเชื่อมต่อแบบตรง 22"/>
          <p:cNvCxnSpPr/>
          <p:nvPr/>
        </p:nvCxnSpPr>
        <p:spPr>
          <a:xfrm rot="16200000" flipV="1">
            <a:off x="7108049" y="4179099"/>
            <a:ext cx="714380" cy="642942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ลูกศรเชื่อมต่อแบบตรง 23"/>
          <p:cNvCxnSpPr>
            <a:stCxn id="18" idx="1"/>
          </p:cNvCxnSpPr>
          <p:nvPr/>
        </p:nvCxnSpPr>
        <p:spPr>
          <a:xfrm rot="10800000" flipV="1">
            <a:off x="7143768" y="3620302"/>
            <a:ext cx="357190" cy="23012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 rot="21267999">
            <a:off x="5959466" y="204406"/>
            <a:ext cx="18806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รากฐานที่ทำให้</a:t>
            </a: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การกำกับดูแลที่ดี</a:t>
            </a:r>
            <a:endParaRPr lang="th-TH" sz="2400" b="1" dirty="0">
              <a:solidFill>
                <a:schemeClr val="bg1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0" y="0"/>
            <a:ext cx="51972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องค์ประกอบของการกำกับดูแลที่ดี</a:t>
            </a:r>
            <a:endParaRPr lang="th-TH" sz="3600" b="1" dirty="0">
              <a:solidFill>
                <a:srgbClr val="FF0000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395288" y="1773238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 sz="3600">
              <a:cs typeface="JasmineUPC" pitchFamily="18" charset="-34"/>
            </a:endParaRP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852488" y="1528763"/>
            <a:ext cx="837120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</a:pPr>
            <a:r>
              <a:rPr lang="th-TH" sz="4000" b="1" dirty="0">
                <a:solidFill>
                  <a:srgbClr val="FF0066"/>
                </a:solidFill>
                <a:cs typeface="JasmineUPC" pitchFamily="18" charset="-34"/>
              </a:rPr>
              <a:t>ค่าอาหารว่างและ</a:t>
            </a:r>
            <a:r>
              <a:rPr lang="th-TH" sz="4000" b="1" dirty="0" smtClean="0">
                <a:solidFill>
                  <a:srgbClr val="FF0066"/>
                </a:solidFill>
                <a:cs typeface="JasmineUPC" pitchFamily="18" charset="-34"/>
              </a:rPr>
              <a:t>เครื่องดื่ม </a:t>
            </a:r>
            <a:endParaRPr lang="th-TH" sz="4000" b="1" dirty="0">
              <a:solidFill>
                <a:srgbClr val="FF0066"/>
              </a:solidFill>
              <a:cs typeface="JasmineUPC" pitchFamily="18" charset="-34"/>
            </a:endParaRPr>
          </a:p>
          <a:p>
            <a:pPr>
              <a:lnSpc>
                <a:spcPct val="160000"/>
              </a:lnSpc>
            </a:pPr>
            <a:r>
              <a:rPr lang="th-TH" sz="4000" b="1" dirty="0">
                <a:solidFill>
                  <a:srgbClr val="FF0066"/>
                </a:solidFill>
                <a:cs typeface="JasmineUPC" pitchFamily="18" charset="-34"/>
              </a:rPr>
              <a:t>ค่าอาหาร</a:t>
            </a:r>
          </a:p>
          <a:p>
            <a:pPr>
              <a:lnSpc>
                <a:spcPct val="160000"/>
              </a:lnSpc>
            </a:pPr>
            <a:r>
              <a:rPr lang="th-TH" sz="4000" b="1" dirty="0">
                <a:solidFill>
                  <a:srgbClr val="FF0066"/>
                </a:solidFill>
                <a:cs typeface="JasmineUPC" pitchFamily="18" charset="-34"/>
              </a:rPr>
              <a:t>ค่าใช้จ่ายอื่นที่จำเป็นและเกี่ยวข้องกับการจัดประชุม</a:t>
            </a:r>
          </a:p>
          <a:p>
            <a:pPr>
              <a:lnSpc>
                <a:spcPct val="160000"/>
              </a:lnSpc>
            </a:pPr>
            <a:r>
              <a:rPr lang="th-TH" sz="4000" b="1" dirty="0">
                <a:solidFill>
                  <a:srgbClr val="FF0066"/>
                </a:solidFill>
                <a:cs typeface="JasmineUPC" pitchFamily="18" charset="-34"/>
              </a:rPr>
              <a:t>เช่น ค่าเช่าห้องประชุม  ค่าดอกไม้ตกแต่งสถานที่</a:t>
            </a:r>
            <a:endParaRPr lang="en-US" sz="4000" b="1" dirty="0">
              <a:solidFill>
                <a:srgbClr val="FF0066"/>
              </a:solidFill>
              <a:cs typeface="JasmineUPC" pitchFamily="18" charset="-34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936625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th-TH" sz="4400" b="1" dirty="0">
                <a:solidFill>
                  <a:srgbClr val="002060"/>
                </a:solidFill>
                <a:cs typeface="JasmineUPC" pitchFamily="18" charset="-34"/>
              </a:rPr>
              <a:t>การจ่ายเงินค่าใช้จ่ายในการประชุมราชการ</a:t>
            </a:r>
            <a:endParaRPr lang="en-US" sz="4400" b="1" dirty="0">
              <a:solidFill>
                <a:srgbClr val="002060"/>
              </a:solidFill>
              <a:cs typeface="JasmineUPC" pitchFamily="18" charset="-34"/>
            </a:endParaRPr>
          </a:p>
        </p:txBody>
      </p:sp>
      <p:pic>
        <p:nvPicPr>
          <p:cNvPr id="63493" name="Picture 5" descr="BULLE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981200"/>
            <a:ext cx="3603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6" descr="BULLE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86200"/>
            <a:ext cx="3603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5" name="Picture 7" descr="BULLE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895600"/>
            <a:ext cx="3603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รูปภาพ 7" descr="kapook_4298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5500702"/>
            <a:ext cx="5857916" cy="1071570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395288" y="1773238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 sz="3600">
              <a:cs typeface="JasmineUPC" pitchFamily="18" charset="-34"/>
            </a:endParaRP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304800" y="2438400"/>
            <a:ext cx="8604250" cy="1200329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/>
            <a:r>
              <a:rPr lang="th-TH" sz="3600" b="1" dirty="0">
                <a:solidFill>
                  <a:schemeClr val="tx2"/>
                </a:solidFill>
                <a:cs typeface="JasmineUPC" pitchFamily="18" charset="-34"/>
              </a:rPr>
              <a:t>ให้เจ้าหน้าที่จัดการประชุมเป็นผู้รับรองการจัดประชุม และ </a:t>
            </a:r>
          </a:p>
          <a:p>
            <a:pPr algn="ctr"/>
            <a:r>
              <a:rPr lang="th-TH" sz="3600" b="1" dirty="0">
                <a:solidFill>
                  <a:schemeClr val="tx2"/>
                </a:solidFill>
                <a:cs typeface="JasmineUPC" pitchFamily="18" charset="-34"/>
              </a:rPr>
              <a:t>จำนวนผู้เข้าร่วมประชุม เป็นหลักฐานประกอบการเบิกจ่าย</a:t>
            </a:r>
            <a:endParaRPr lang="en-US" sz="3600" b="1" dirty="0">
              <a:solidFill>
                <a:schemeClr val="tx2"/>
              </a:solidFill>
              <a:cs typeface="JasmineUPC" pitchFamily="18" charset="-34"/>
            </a:endParaRP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357158" y="428604"/>
            <a:ext cx="861806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h-TH" sz="5400" b="1" dirty="0">
                <a:solidFill>
                  <a:srgbClr val="C00000"/>
                </a:solidFill>
                <a:cs typeface="JasmineUPC" pitchFamily="18" charset="-34"/>
              </a:rPr>
              <a:t>เบิกได้เท่าที่จ่ายจริง ตามความจำเป็น  </a:t>
            </a:r>
          </a:p>
          <a:p>
            <a:pPr algn="ctr"/>
            <a:r>
              <a:rPr lang="th-TH" sz="5400" b="1" dirty="0">
                <a:solidFill>
                  <a:srgbClr val="C00000"/>
                </a:solidFill>
                <a:cs typeface="JasmineUPC" pitchFamily="18" charset="-34"/>
              </a:rPr>
              <a:t>เหมาะสม และประหยัด</a:t>
            </a:r>
            <a:endParaRPr lang="en-US" sz="5400" b="1" dirty="0">
              <a:solidFill>
                <a:srgbClr val="C00000"/>
              </a:solidFill>
              <a:cs typeface="JasmineUPC" pitchFamily="18" charset="-34"/>
            </a:endParaRPr>
          </a:p>
        </p:txBody>
      </p:sp>
      <p:pic>
        <p:nvPicPr>
          <p:cNvPr id="64518" name="Picture 6" descr="หญิงเหล็ก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3714752"/>
            <a:ext cx="2286000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พับมุม 5"/>
          <p:cNvSpPr/>
          <p:nvPr/>
        </p:nvSpPr>
        <p:spPr>
          <a:xfrm>
            <a:off x="2143108" y="4500570"/>
            <a:ext cx="1071570" cy="1643074"/>
          </a:xfrm>
          <a:prstGeom prst="foldedCorner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0000FF"/>
                </a:solidFill>
              </a:rPr>
              <a:t>หนังสือเชิญประชุม</a:t>
            </a:r>
            <a:endParaRPr lang="th-TH" b="1" dirty="0">
              <a:solidFill>
                <a:srgbClr val="0000FF"/>
              </a:solidFill>
            </a:endParaRPr>
          </a:p>
        </p:txBody>
      </p:sp>
      <p:sp>
        <p:nvSpPr>
          <p:cNvPr id="7" name="พับมุม 6"/>
          <p:cNvSpPr/>
          <p:nvPr/>
        </p:nvSpPr>
        <p:spPr>
          <a:xfrm>
            <a:off x="6143636" y="4429132"/>
            <a:ext cx="1071570" cy="1643074"/>
          </a:xfrm>
          <a:prstGeom prst="foldedCorner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0000FF"/>
                </a:solidFill>
              </a:rPr>
              <a:t>ระเบียบ</a:t>
            </a:r>
          </a:p>
          <a:p>
            <a:pPr algn="ctr"/>
            <a:r>
              <a:rPr lang="th-TH" b="1" dirty="0" smtClean="0">
                <a:solidFill>
                  <a:srgbClr val="0000FF"/>
                </a:solidFill>
              </a:rPr>
              <a:t>วาระการประชุม</a:t>
            </a:r>
            <a:endParaRPr lang="th-TH" b="1" dirty="0">
              <a:solidFill>
                <a:srgbClr val="0000FF"/>
              </a:solidFill>
            </a:endParaRPr>
          </a:p>
        </p:txBody>
      </p:sp>
      <p:sp>
        <p:nvSpPr>
          <p:cNvPr id="8" name="พับมุม 7"/>
          <p:cNvSpPr/>
          <p:nvPr/>
        </p:nvSpPr>
        <p:spPr>
          <a:xfrm>
            <a:off x="571472" y="4500570"/>
            <a:ext cx="1071570" cy="1643074"/>
          </a:xfrm>
          <a:prstGeom prst="foldedCorner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0000FF"/>
                </a:solidFill>
              </a:rPr>
              <a:t>หนังสือขออนุมัติจัดประชุม</a:t>
            </a:r>
            <a:endParaRPr lang="th-TH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rame6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0"/>
            <a:ext cx="3886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857488" y="71414"/>
            <a:ext cx="3527425" cy="79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5400" b="1" dirty="0" smtClean="0">
                <a:solidFill>
                  <a:srgbClr val="0000FF"/>
                </a:solidFill>
                <a:cs typeface="JasmineUPC" pitchFamily="18" charset="-34"/>
              </a:rPr>
              <a:t>ค่าวัสดุ </a:t>
            </a:r>
            <a:endParaRPr lang="th-TH" sz="5400" b="1" dirty="0">
              <a:solidFill>
                <a:srgbClr val="0000FF"/>
              </a:solidFill>
              <a:cs typeface="JasmineUPC" pitchFamily="18" charset="-34"/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857224" y="928670"/>
            <a:ext cx="7929618" cy="566308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th-TH" sz="3200" b="1" dirty="0" smtClean="0">
                <a:solidFill>
                  <a:srgbClr val="002060"/>
                </a:solidFill>
                <a:cs typeface="JasmineUPC" pitchFamily="18" charset="-34"/>
              </a:rPr>
              <a:t>เป็นรายจ่ายเพื่อจัดหาสิ่งของซึ่งโดยสภาพแล้วย่อม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th-TH" sz="3200" b="1" dirty="0" smtClean="0">
                <a:solidFill>
                  <a:srgbClr val="002060"/>
                </a:solidFill>
                <a:cs typeface="JasmineUPC" pitchFamily="18" charset="-34"/>
              </a:rPr>
              <a:t>สิ้นเปลืองหมดไป แปรสภาพหรือไม่คงสภาพเดิม </a:t>
            </a:r>
            <a:r>
              <a:rPr lang="th-TH" sz="3200" b="1" dirty="0" smtClean="0">
                <a:solidFill>
                  <a:srgbClr val="C00000"/>
                </a:solidFill>
                <a:cs typeface="JasmineUPC" pitchFamily="18" charset="-34"/>
              </a:rPr>
              <a:t>ไม่จำกัด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th-TH" sz="3200" b="1" dirty="0" smtClean="0">
                <a:solidFill>
                  <a:srgbClr val="C00000"/>
                </a:solidFill>
                <a:cs typeface="JasmineUPC" pitchFamily="18" charset="-34"/>
              </a:rPr>
              <a:t>วงเงิน </a:t>
            </a:r>
            <a:r>
              <a:rPr lang="th-TH" sz="3200" b="1" dirty="0" smtClean="0">
                <a:solidFill>
                  <a:srgbClr val="002060"/>
                </a:solidFill>
                <a:cs typeface="JasmineUPC" pitchFamily="18" charset="-34"/>
              </a:rPr>
              <a:t> หรือสิ่งของที่มีลักษณะคงทนถาวรและมีราคาต่อ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th-TH" sz="3200" b="1" dirty="0" smtClean="0">
                <a:solidFill>
                  <a:srgbClr val="002060"/>
                </a:solidFill>
                <a:cs typeface="JasmineUPC" pitchFamily="18" charset="-34"/>
              </a:rPr>
              <a:t>หน่วยหรือต่อชุดไม่เกิน 5,000 บาท  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th-TH" sz="3200" b="1" dirty="0" smtClean="0">
                <a:solidFill>
                  <a:srgbClr val="002060"/>
                </a:solidFill>
                <a:cs typeface="JasmineUPC" pitchFamily="18" charset="-34"/>
              </a:rPr>
              <a:t>รายจ่ายเพื่อซ่อมแซมบำรุงรักษาทรัพย์สินเพื่อให้ใช้งานได้ ตามปกติ </a:t>
            </a:r>
            <a:r>
              <a:rPr lang="th-TH" sz="3200" b="1" dirty="0" smtClean="0">
                <a:solidFill>
                  <a:srgbClr val="C00000"/>
                </a:solidFill>
                <a:cs typeface="JasmineUPC" pitchFamily="18" charset="-34"/>
              </a:rPr>
              <a:t>(ซื้อวัสดุมาซ่อม/หากจ้างซ้อมมีค่าแรงถือว่าเป็นค่าใช้สอยเป็นการจ้างเหมาบริการ) </a:t>
            </a:r>
            <a:r>
              <a:rPr lang="th-TH" sz="3200" b="1" dirty="0" smtClean="0">
                <a:solidFill>
                  <a:srgbClr val="002060"/>
                </a:solidFill>
                <a:cs typeface="JasmineUPC" pitchFamily="18" charset="-34"/>
              </a:rPr>
              <a:t>หรือ </a:t>
            </a:r>
            <a:r>
              <a:rPr lang="th-TH" sz="3200" b="1" dirty="0" smtClean="0">
                <a:solidFill>
                  <a:srgbClr val="008000"/>
                </a:solidFill>
                <a:cs typeface="JasmineUPC" pitchFamily="18" charset="-34"/>
              </a:rPr>
              <a:t>ปรับปรุง ต่อเติม ซ่อมแซม วงเงินไม่เกิน 50</a:t>
            </a:r>
            <a:r>
              <a:rPr lang="en-US" sz="3200" b="1" dirty="0" smtClean="0">
                <a:solidFill>
                  <a:srgbClr val="008000"/>
                </a:solidFill>
                <a:cs typeface="JasmineUPC" pitchFamily="18" charset="-34"/>
              </a:rPr>
              <a:t>,</a:t>
            </a:r>
            <a:r>
              <a:rPr lang="th-TH" sz="3200" b="1" dirty="0" smtClean="0">
                <a:solidFill>
                  <a:srgbClr val="008000"/>
                </a:solidFill>
                <a:cs typeface="JasmineUPC" pitchFamily="18" charset="-34"/>
              </a:rPr>
              <a:t>000 บาท ก็ถือว่าเป็นวัสดุ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th-TH" sz="3200" b="1" dirty="0" smtClean="0">
                <a:solidFill>
                  <a:srgbClr val="008000"/>
                </a:solidFill>
                <a:cs typeface="JasmineUPC" pitchFamily="18" charset="-34"/>
              </a:rPr>
              <a:t>แต่ถ้าเกินถือเป็นสิ่งก่อสร้าง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th-TH" sz="3200" b="1" dirty="0" smtClean="0">
                <a:solidFill>
                  <a:srgbClr val="008000"/>
                </a:solidFill>
                <a:cs typeface="JasmineUPC" pitchFamily="18" charset="-34"/>
              </a:rPr>
              <a:t>อยู่ในงบลงทุน</a:t>
            </a: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285720" y="1000108"/>
            <a:ext cx="433387" cy="431800"/>
          </a:xfrm>
          <a:prstGeom prst="star5">
            <a:avLst/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h-TH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285720" y="3286124"/>
            <a:ext cx="433387" cy="431800"/>
          </a:xfrm>
          <a:prstGeom prst="star5">
            <a:avLst/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h-TH"/>
          </a:p>
        </p:txBody>
      </p:sp>
      <p:pic>
        <p:nvPicPr>
          <p:cNvPr id="7" name="Picture 3" descr="อัดฉีด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5166461"/>
            <a:ext cx="2643206" cy="1691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rame6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714356"/>
            <a:ext cx="4262454" cy="92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500298" y="857232"/>
            <a:ext cx="4033854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4400" b="1" dirty="0" smtClean="0">
                <a:solidFill>
                  <a:srgbClr val="0000FF"/>
                </a:solidFill>
                <a:cs typeface="JasmineUPC" pitchFamily="18" charset="-34"/>
              </a:rPr>
              <a:t>ค่าสาธารณูปโภค</a:t>
            </a:r>
            <a:endParaRPr lang="th-TH" sz="4400" b="1" dirty="0">
              <a:solidFill>
                <a:srgbClr val="0000FF"/>
              </a:solidFill>
              <a:cs typeface="JasmineUPC" pitchFamily="18" charset="-34"/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500166" y="2357430"/>
            <a:ext cx="2622834" cy="32624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th-TH" sz="3200" b="1" dirty="0" smtClean="0">
                <a:solidFill>
                  <a:srgbClr val="002060"/>
                </a:solidFill>
                <a:cs typeface="JasmineUPC" pitchFamily="18" charset="-34"/>
              </a:rPr>
              <a:t>ค่าไฟฟ้า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th-TH" sz="3200" b="1" dirty="0" smtClean="0">
                <a:solidFill>
                  <a:srgbClr val="002060"/>
                </a:solidFill>
                <a:cs typeface="JasmineUPC" pitchFamily="18" charset="-34"/>
              </a:rPr>
              <a:t>ค่าประปา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th-TH" sz="3200" b="1" dirty="0" smtClean="0">
                <a:solidFill>
                  <a:srgbClr val="002060"/>
                </a:solidFill>
                <a:cs typeface="JasmineUPC" pitchFamily="18" charset="-34"/>
              </a:rPr>
              <a:t>ค่าโทรศัพท์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th-TH" sz="3200" b="1" dirty="0" smtClean="0">
                <a:solidFill>
                  <a:srgbClr val="002060"/>
                </a:solidFill>
                <a:cs typeface="JasmineUPC" pitchFamily="18" charset="-34"/>
              </a:rPr>
              <a:t>ค่าบริการไปรษณีย์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th-TH" sz="3200" b="1" dirty="0" smtClean="0">
              <a:solidFill>
                <a:srgbClr val="002060"/>
              </a:solidFill>
              <a:cs typeface="JasmineUPC" pitchFamily="18" charset="-34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928662" y="2428868"/>
            <a:ext cx="433387" cy="431800"/>
          </a:xfrm>
          <a:prstGeom prst="star5">
            <a:avLst/>
          </a:prstGeom>
          <a:gradFill rotWithShape="1">
            <a:gsLst>
              <a:gs pos="0">
                <a:srgbClr val="FFFFFF"/>
              </a:gs>
              <a:gs pos="100000">
                <a:srgbClr val="3333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h-TH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928662" y="3143248"/>
            <a:ext cx="433387" cy="431800"/>
          </a:xfrm>
          <a:prstGeom prst="star5">
            <a:avLst/>
          </a:prstGeom>
          <a:gradFill rotWithShape="1">
            <a:gsLst>
              <a:gs pos="0">
                <a:srgbClr val="FFFFFF"/>
              </a:gs>
              <a:gs pos="100000">
                <a:srgbClr val="3333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h-TH"/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928662" y="3857628"/>
            <a:ext cx="433387" cy="431800"/>
          </a:xfrm>
          <a:prstGeom prst="star5">
            <a:avLst/>
          </a:prstGeom>
          <a:gradFill rotWithShape="1">
            <a:gsLst>
              <a:gs pos="0">
                <a:srgbClr val="FFFFFF"/>
              </a:gs>
              <a:gs pos="100000">
                <a:srgbClr val="3333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h-TH"/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928662" y="4500570"/>
            <a:ext cx="433388" cy="431800"/>
          </a:xfrm>
          <a:prstGeom prst="star5">
            <a:avLst/>
          </a:prstGeom>
          <a:gradFill rotWithShape="1">
            <a:gsLst>
              <a:gs pos="0">
                <a:srgbClr val="FFFFFF"/>
              </a:gs>
              <a:gs pos="100000">
                <a:srgbClr val="3333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h-TH"/>
          </a:p>
        </p:txBody>
      </p:sp>
      <p:sp>
        <p:nvSpPr>
          <p:cNvPr id="11" name="คำบรรยายภาพแบบสี่เหลี่ยมมุมมน 10"/>
          <p:cNvSpPr/>
          <p:nvPr/>
        </p:nvSpPr>
        <p:spPr>
          <a:xfrm>
            <a:off x="4643438" y="2214554"/>
            <a:ext cx="4000528" cy="2928958"/>
          </a:xfrm>
          <a:prstGeom prst="wedgeRoundRectCallout">
            <a:avLst>
              <a:gd name="adj1" fmla="val -85813"/>
              <a:gd name="adj2" fmla="val 2424"/>
              <a:gd name="adj3" fmla="val 16667"/>
            </a:avLst>
          </a:prstGeom>
          <a:solidFill>
            <a:srgbClr val="FFFF9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857752" y="2357430"/>
            <a:ext cx="3853940" cy="229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th-TH" sz="3200" b="1" dirty="0" smtClean="0">
                <a:cs typeface="JasmineUPC" pitchFamily="18" charset="-34"/>
              </a:rPr>
              <a:t>            ชำระ</a:t>
            </a:r>
            <a:r>
              <a:rPr lang="th-TH" sz="3200" b="1" dirty="0">
                <a:cs typeface="JasmineUPC" pitchFamily="18" charset="-34"/>
              </a:rPr>
              <a:t>ภายใน 15 </a:t>
            </a:r>
            <a:r>
              <a:rPr lang="th-TH" sz="3200" b="1" dirty="0" smtClean="0">
                <a:cs typeface="JasmineUPC" pitchFamily="18" charset="-34"/>
              </a:rPr>
              <a:t>วัน</a:t>
            </a:r>
            <a:endParaRPr lang="th-TH" sz="3200" b="1" dirty="0">
              <a:cs typeface="JasmineUPC" pitchFamily="18" charset="-34"/>
            </a:endParaRPr>
          </a:p>
          <a:p>
            <a:pPr>
              <a:spcBef>
                <a:spcPts val="600"/>
              </a:spcBef>
            </a:pPr>
            <a:r>
              <a:rPr lang="th-TH" sz="3200" b="1" dirty="0" smtClean="0">
                <a:cs typeface="JasmineUPC" pitchFamily="18" charset="-34"/>
              </a:rPr>
              <a:t>        ไม่</a:t>
            </a:r>
            <a:r>
              <a:rPr lang="th-TH" sz="3200" b="1" dirty="0">
                <a:cs typeface="JasmineUPC" pitchFamily="18" charset="-34"/>
              </a:rPr>
              <a:t>พอ โอนหมวด</a:t>
            </a:r>
            <a:r>
              <a:rPr lang="th-TH" sz="3200" b="1" dirty="0" smtClean="0">
                <a:cs typeface="JasmineUPC" pitchFamily="18" charset="-34"/>
              </a:rPr>
              <a:t>อื่น</a:t>
            </a:r>
            <a:endParaRPr lang="th-TH" sz="3200" b="1" dirty="0">
              <a:cs typeface="JasmineUPC" pitchFamily="18" charset="-34"/>
            </a:endParaRPr>
          </a:p>
          <a:p>
            <a:pPr>
              <a:spcBef>
                <a:spcPts val="600"/>
              </a:spcBef>
            </a:pPr>
            <a:r>
              <a:rPr lang="th-TH" sz="3200" b="1" dirty="0" smtClean="0">
                <a:cs typeface="JasmineUPC" pitchFamily="18" charset="-34"/>
              </a:rPr>
              <a:t>     ใช้</a:t>
            </a:r>
            <a:r>
              <a:rPr lang="th-TH" sz="3200" b="1" dirty="0">
                <a:cs typeface="JasmineUPC" pitchFamily="18" charset="-34"/>
              </a:rPr>
              <a:t>เงินนอก</a:t>
            </a:r>
            <a:r>
              <a:rPr lang="th-TH" sz="3200" b="1" dirty="0" smtClean="0">
                <a:cs typeface="JasmineUPC" pitchFamily="18" charset="-34"/>
              </a:rPr>
              <a:t>งบประมาณ</a:t>
            </a:r>
            <a:endParaRPr lang="th-TH" sz="3200" b="1" dirty="0">
              <a:cs typeface="JasmineUPC" pitchFamily="18" charset="-34"/>
            </a:endParaRPr>
          </a:p>
          <a:p>
            <a:pPr>
              <a:spcBef>
                <a:spcPts val="600"/>
              </a:spcBef>
            </a:pPr>
            <a:r>
              <a:rPr lang="th-TH" sz="3200" b="1" dirty="0">
                <a:cs typeface="JasmineUPC" pitchFamily="18" charset="-34"/>
              </a:rPr>
              <a:t>2 เดือนสุดท้าย (ส.ค. - ก.ย.)</a:t>
            </a:r>
            <a:endParaRPr lang="en-US" sz="3200" b="1" dirty="0">
              <a:cs typeface="JasmineUPC" pitchFamily="18" charset="-34"/>
            </a:endParaRPr>
          </a:p>
        </p:txBody>
      </p:sp>
      <p:pic>
        <p:nvPicPr>
          <p:cNvPr id="13" name="Picture 6" descr="อาทิตย์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2500306"/>
            <a:ext cx="238124" cy="238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 descr="อาทิตย์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071810"/>
            <a:ext cx="238124" cy="238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 descr="อาทิตย์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643314"/>
            <a:ext cx="238124" cy="238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อาทิตย์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214818"/>
            <a:ext cx="238124" cy="238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395288" y="1773238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 sz="3600">
              <a:cs typeface="JasmineUPC" pitchFamily="18" charset="-34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071538" y="3071810"/>
            <a:ext cx="364555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th-TH" sz="3600" b="1" dirty="0" smtClean="0">
                <a:cs typeface="JasmineUPC" pitchFamily="18" charset="-34"/>
              </a:rPr>
              <a:t> </a:t>
            </a:r>
            <a:r>
              <a:rPr lang="th-TH" sz="3200" b="1" dirty="0" smtClean="0">
                <a:cs typeface="JasmineUPC" pitchFamily="18" charset="-34"/>
              </a:rPr>
              <a:t>สถานที่ราชการ</a:t>
            </a:r>
            <a:endParaRPr lang="th-TH" sz="3200" b="1" dirty="0">
              <a:cs typeface="JasmineUPC" pitchFamily="18" charset="-34"/>
            </a:endParaRPr>
          </a:p>
          <a:p>
            <a:pPr>
              <a:buFont typeface="Courier New" pitchFamily="49" charset="0"/>
              <a:buChar char="o"/>
            </a:pPr>
            <a:r>
              <a:rPr lang="th-TH" sz="3200" b="1" dirty="0" smtClean="0">
                <a:cs typeface="JasmineUPC" pitchFamily="18" charset="-34"/>
              </a:rPr>
              <a:t> บ้านพัก </a:t>
            </a:r>
            <a:r>
              <a:rPr lang="th-TH" b="1" dirty="0" smtClean="0">
                <a:cs typeface="JasmineUPC" pitchFamily="18" charset="-34"/>
              </a:rPr>
              <a:t>(เหมาจ่าย 400 บาท)</a:t>
            </a:r>
            <a:endParaRPr lang="th-TH" b="1" dirty="0">
              <a:cs typeface="JasmineUPC" pitchFamily="18" charset="-34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214282" y="2643182"/>
            <a:ext cx="385739" cy="358776"/>
          </a:xfrm>
          <a:prstGeom prst="star5">
            <a:avLst/>
          </a:prstGeom>
          <a:gradFill rotWithShape="1">
            <a:gsLst>
              <a:gs pos="0">
                <a:srgbClr val="FFFFFF"/>
              </a:gs>
              <a:gs pos="100000">
                <a:srgbClr val="3333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h-TH"/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214282" y="4500570"/>
            <a:ext cx="385740" cy="376223"/>
          </a:xfrm>
          <a:prstGeom prst="star5">
            <a:avLst/>
          </a:prstGeom>
          <a:gradFill rotWithShape="1">
            <a:gsLst>
              <a:gs pos="0">
                <a:srgbClr val="FFFFFF"/>
              </a:gs>
              <a:gs pos="100000">
                <a:srgbClr val="3333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h-TH"/>
          </a:p>
        </p:txBody>
      </p:sp>
      <p:pic>
        <p:nvPicPr>
          <p:cNvPr id="15" name="Picture 10" descr="c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2057400"/>
            <a:ext cx="22193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323850" y="1487485"/>
            <a:ext cx="4117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 dirty="0">
                <a:solidFill>
                  <a:srgbClr val="FF0000"/>
                </a:solidFill>
                <a:cs typeface="JasmineUPC" pitchFamily="18" charset="-34"/>
              </a:rPr>
              <a:t>การเบิกจ่ายเงินค่าโทรศัพท์</a:t>
            </a:r>
            <a:endParaRPr lang="en-US" sz="3600" b="1" dirty="0">
              <a:solidFill>
                <a:srgbClr val="FF0000"/>
              </a:solidFill>
              <a:cs typeface="JasmineUPC" pitchFamily="18" charset="-34"/>
            </a:endParaRPr>
          </a:p>
        </p:txBody>
      </p:sp>
      <p:pic>
        <p:nvPicPr>
          <p:cNvPr id="17" name="รูปภาพ 16" descr="t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2071678"/>
            <a:ext cx="4114800" cy="61912"/>
          </a:xfrm>
          <a:prstGeom prst="rect">
            <a:avLst/>
          </a:prstGeom>
        </p:spPr>
      </p:pic>
      <p:pic>
        <p:nvPicPr>
          <p:cNvPr id="18" name="Picture 2" descr="Frame68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214290"/>
            <a:ext cx="4262454" cy="92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2643174" y="357166"/>
            <a:ext cx="4033854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4400" b="1" dirty="0" smtClean="0">
                <a:solidFill>
                  <a:srgbClr val="0000FF"/>
                </a:solidFill>
                <a:cs typeface="JasmineUPC" pitchFamily="18" charset="-34"/>
              </a:rPr>
              <a:t>ค่าสาธารณูปโภค</a:t>
            </a:r>
            <a:endParaRPr lang="th-TH" sz="4400" b="1" dirty="0">
              <a:solidFill>
                <a:srgbClr val="0000FF"/>
              </a:solidFill>
              <a:cs typeface="JasmineUPC" pitchFamily="18" charset="-34"/>
            </a:endParaRPr>
          </a:p>
        </p:txBody>
      </p:sp>
      <p:sp>
        <p:nvSpPr>
          <p:cNvPr id="20" name="วงเล็บปีกกาขวา 19"/>
          <p:cNvSpPr/>
          <p:nvPr/>
        </p:nvSpPr>
        <p:spPr>
          <a:xfrm>
            <a:off x="4643438" y="3214686"/>
            <a:ext cx="214314" cy="857256"/>
          </a:xfrm>
          <a:prstGeom prst="rightBrac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TextBox 20"/>
          <p:cNvSpPr txBox="1"/>
          <p:nvPr/>
        </p:nvSpPr>
        <p:spPr>
          <a:xfrm>
            <a:off x="4857752" y="3357562"/>
            <a:ext cx="1478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หมายเลข 02</a:t>
            </a:r>
            <a:endParaRPr lang="th-TH" b="1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1472" y="2500306"/>
            <a:ext cx="25795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โทรศัพท์พื้นฐาน</a:t>
            </a:r>
            <a:endParaRPr lang="th-TH" sz="3600" b="1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23" name="สี่เหลี่ยมผืนผ้า 22"/>
          <p:cNvSpPr/>
          <p:nvPr/>
        </p:nvSpPr>
        <p:spPr>
          <a:xfrm>
            <a:off x="642910" y="4429132"/>
            <a:ext cx="53165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3600" b="1" dirty="0" smtClean="0">
                <a:solidFill>
                  <a:srgbClr val="000000"/>
                </a:solidFill>
                <a:cs typeface="JasmineUPC" pitchFamily="18" charset="-34"/>
              </a:rPr>
              <a:t>วิทยุสื่อสารเคลื่อนที่ (ว.73/ว.108)</a:t>
            </a:r>
            <a:endParaRPr lang="en-US" sz="3600" b="1" dirty="0">
              <a:solidFill>
                <a:srgbClr val="000000"/>
              </a:solidFill>
              <a:cs typeface="JasmineUPC" pitchFamily="18" charset="-34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000100" y="5072074"/>
            <a:ext cx="45801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th-TH" sz="3600" b="1" dirty="0" smtClean="0">
                <a:cs typeface="JasmineUPC" pitchFamily="18" charset="-34"/>
              </a:rPr>
              <a:t> </a:t>
            </a:r>
            <a:r>
              <a:rPr lang="th-TH" sz="3200" b="1" dirty="0" smtClean="0">
                <a:cs typeface="JasmineUPC" pitchFamily="18" charset="-34"/>
              </a:rPr>
              <a:t>สถานที่ราชการ</a:t>
            </a:r>
            <a:endParaRPr lang="th-TH" sz="3200" b="1" dirty="0">
              <a:cs typeface="JasmineUPC" pitchFamily="18" charset="-34"/>
            </a:endParaRPr>
          </a:p>
          <a:p>
            <a:pPr>
              <a:buFont typeface="Courier New" pitchFamily="49" charset="0"/>
              <a:buChar char="o"/>
            </a:pPr>
            <a:r>
              <a:rPr lang="th-TH" sz="3200" b="1" dirty="0" smtClean="0">
                <a:cs typeface="JasmineUPC" pitchFamily="18" charset="-34"/>
              </a:rPr>
              <a:t> ถือครอง </a:t>
            </a:r>
            <a:r>
              <a:rPr lang="th-TH" b="1" dirty="0" smtClean="0">
                <a:cs typeface="JasmineUPC" pitchFamily="18" charset="-34"/>
              </a:rPr>
              <a:t>(จ่ายจริงไม่เกินที่ </a:t>
            </a:r>
            <a:r>
              <a:rPr lang="th-TH" b="1" dirty="0" err="1" smtClean="0">
                <a:cs typeface="JasmineUPC" pitchFamily="18" charset="-34"/>
              </a:rPr>
              <a:t>กค.</a:t>
            </a:r>
            <a:r>
              <a:rPr lang="th-TH" b="1" dirty="0" smtClean="0">
                <a:cs typeface="JasmineUPC" pitchFamily="18" charset="-34"/>
              </a:rPr>
              <a:t>กำหนด)</a:t>
            </a:r>
            <a:endParaRPr lang="th-TH" sz="2800" b="1" dirty="0">
              <a:cs typeface="JasmineUPC" pitchFamily="18" charset="-34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28596" y="1571612"/>
            <a:ext cx="871540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4400" b="1" dirty="0" smtClean="0">
                <a:solidFill>
                  <a:srgbClr val="0070C0"/>
                </a:solidFill>
                <a:cs typeface="JasmineUPC" pitchFamily="18" charset="-34"/>
              </a:rPr>
              <a:t>เป็นรายจ่าย</a:t>
            </a:r>
            <a:r>
              <a:rPr lang="th-TH" sz="4400" b="1" dirty="0" smtClean="0">
                <a:solidFill>
                  <a:srgbClr val="0070C0"/>
                </a:solidFill>
                <a:latin typeface="JasmineUPC" pitchFamily="18" charset="-34"/>
                <a:cs typeface="JasmineUPC" pitchFamily="18" charset="-34"/>
              </a:rPr>
              <a:t>ที่กำหนดให้จ่ายเพื่อการลงทุน ได้แก่ รายจ่ายที่จ่ายในลักษณะค่าครุภัณฑ์ ค่าที่ดิน และสิ่งก่อสร้าง ตามการจำแนกรายจ่ายที่สำนักงบประมาณ กำหนด </a:t>
            </a:r>
          </a:p>
          <a:p>
            <a:endParaRPr lang="th-TH" sz="4400" b="1" dirty="0">
              <a:solidFill>
                <a:srgbClr val="6600CC"/>
              </a:solidFill>
              <a:cs typeface="JasmineUPC" pitchFamily="18" charset="-34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42844" y="-142900"/>
            <a:ext cx="522450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6000" b="1" dirty="0">
                <a:solidFill>
                  <a:srgbClr val="FF3300"/>
                </a:solidFill>
                <a:latin typeface="Garamond" pitchFamily="18" charset="0"/>
                <a:cs typeface="JasmineUPC" pitchFamily="18" charset="-34"/>
              </a:rPr>
              <a:t>การ</a:t>
            </a:r>
            <a:r>
              <a:rPr lang="th-TH" sz="6000" b="1" dirty="0" smtClean="0">
                <a:solidFill>
                  <a:srgbClr val="FF3300"/>
                </a:solidFill>
                <a:latin typeface="Garamond" pitchFamily="18" charset="0"/>
                <a:cs typeface="JasmineUPC" pitchFamily="18" charset="-34"/>
              </a:rPr>
              <a:t>เบิกจ่ายงบลงทุน</a:t>
            </a:r>
            <a:endParaRPr lang="th-TH" sz="6000" b="1" dirty="0">
              <a:solidFill>
                <a:srgbClr val="FF3300"/>
              </a:solidFill>
              <a:latin typeface="Garamond" pitchFamily="18" charset="0"/>
              <a:cs typeface="JasmineUPC" pitchFamily="18" charset="-34"/>
            </a:endParaRPr>
          </a:p>
        </p:txBody>
      </p:sp>
      <p:pic>
        <p:nvPicPr>
          <p:cNvPr id="29702" name="Picture 6" descr="Arrow0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78376">
            <a:off x="6309844" y="388837"/>
            <a:ext cx="1158895" cy="1081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14282" y="1071546"/>
            <a:ext cx="864399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2800" b="1" dirty="0" smtClean="0">
                <a:solidFill>
                  <a:srgbClr val="CC6600"/>
                </a:solidFill>
                <a:latin typeface="JasmineUPC" pitchFamily="18" charset="-34"/>
                <a:cs typeface="JasmineUPC" pitchFamily="18" charset="-34"/>
              </a:rPr>
              <a:t>เป็นรายจ่าย</a:t>
            </a: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ที่กำหนดให้จ่ายเป็นค่าบำรุงหรือเพื่อช่วยเหลือ สนับสนุนการดำเนินงานของหน่วยงานอิสระตามรัฐธรรมนูญหรือหน่วยงานของรัฐซึ่งมิใช่ราชการส่วนกลางตามพระราชบัญญัติระเบียบบริหารราชการแผ่นดิน หน่วยงานในกำกับของรัฐ องค์การมหาชน รัฐวิสาหกิจ องค์กรปกครองส่วนท้องถิ่น สภาตำบลองค์การระหว่างประเทศ นิติบุคคล เอกชนหรือกิจการอันเป็นสาธารณประโยชน์ รวมถึง เงินอุดหนุน งบเงินอุดหนุนมี 2 ประเภท ได้แก่</a:t>
            </a:r>
          </a:p>
          <a:p>
            <a:pPr marL="514350" indent="-514350">
              <a:buAutoNum type="arabicParenBoth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เงินอุดหนุนทั่วไป หมายถึง เงินที่กำหนดให้จ่ายตามวัตถุประสงค์ เช่น  </a:t>
            </a:r>
          </a:p>
          <a:p>
            <a:pPr marL="514350" indent="-514350"/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   เงินอุดหนุนเพื่อแก้ไขปัญหา</a:t>
            </a:r>
            <a:r>
              <a:rPr lang="th-TH" sz="2800" b="1" dirty="0" err="1" smtClean="0">
                <a:latin typeface="JasmineUPC" pitchFamily="18" charset="-34"/>
                <a:cs typeface="JasmineUPC" pitchFamily="18" charset="-34"/>
              </a:rPr>
              <a:t>ยาเสพติด</a:t>
            </a: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เงินอุดหนุนเพื่อบูรณะท้องถิ่น เป็นต้น</a:t>
            </a:r>
          </a:p>
          <a:p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(2) เงินอุดหนุนเฉพาะกิจ หมายถึง เงินที่กำหนดให้จ่ายตามวัตถุประสงค์</a:t>
            </a:r>
          </a:p>
          <a:p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  ที่สำนักงบประมาณกำหนด เช่น รายการค่าครุภัณฑ์ หรือค่าสิ่งก่อสร้าง</a:t>
            </a:r>
          </a:p>
          <a:p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  เป็นต้น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42844" y="-142900"/>
            <a:ext cx="653095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6000" b="1" dirty="0">
                <a:solidFill>
                  <a:srgbClr val="FF3300"/>
                </a:solidFill>
                <a:latin typeface="Garamond" pitchFamily="18" charset="0"/>
                <a:cs typeface="JasmineUPC" pitchFamily="18" charset="-34"/>
              </a:rPr>
              <a:t>การ</a:t>
            </a:r>
            <a:r>
              <a:rPr lang="th-TH" sz="6000" b="1" dirty="0" smtClean="0">
                <a:solidFill>
                  <a:srgbClr val="FF3300"/>
                </a:solidFill>
                <a:latin typeface="Garamond" pitchFamily="18" charset="0"/>
                <a:cs typeface="JasmineUPC" pitchFamily="18" charset="-34"/>
              </a:rPr>
              <a:t>เบิกจ่ายงบเงินอุดหนุน</a:t>
            </a:r>
            <a:endParaRPr lang="th-TH" sz="6000" b="1" dirty="0">
              <a:solidFill>
                <a:srgbClr val="FF3300"/>
              </a:solidFill>
              <a:latin typeface="Garamond" pitchFamily="18" charset="0"/>
              <a:cs typeface="JasmineUPC" pitchFamily="18" charset="-34"/>
            </a:endParaRPr>
          </a:p>
        </p:txBody>
      </p:sp>
      <p:pic>
        <p:nvPicPr>
          <p:cNvPr id="29702" name="Picture 6" descr="Arrow0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78376">
            <a:off x="6930374" y="78725"/>
            <a:ext cx="884831" cy="82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28596" y="1571612"/>
            <a:ext cx="8286808" cy="4499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th-TH" sz="4400" b="1" dirty="0" smtClean="0">
                <a:solidFill>
                  <a:srgbClr val="CC6600"/>
                </a:solidFill>
                <a:cs typeface="JasmineUPC" pitchFamily="18" charset="-34"/>
              </a:rPr>
              <a:t>เป็นรายจ่ายที่ไม่เข้าลักษณะงบรายจ่ายใดหรือเป็นรายจ่ายที่สำนักงบประมาณกำหนดให้จ่ายในงบรายจ่ายอื่น  เช่น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th-TH" sz="4400" b="1" dirty="0" smtClean="0">
                <a:solidFill>
                  <a:srgbClr val="CC6600"/>
                </a:solidFill>
                <a:cs typeface="JasmineUPC" pitchFamily="18" charset="-34"/>
              </a:rPr>
              <a:t>          </a:t>
            </a:r>
            <a:r>
              <a:rPr lang="th-TH" sz="4400" b="1" dirty="0" smtClean="0">
                <a:solidFill>
                  <a:srgbClr val="6600CC"/>
                </a:solidFill>
                <a:cs typeface="JasmineUPC" pitchFamily="18" charset="-34"/>
              </a:rPr>
              <a:t>เงินราชการลับ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th-TH" sz="4400" b="1" dirty="0" smtClean="0">
                <a:solidFill>
                  <a:srgbClr val="6600CC"/>
                </a:solidFill>
                <a:cs typeface="JasmineUPC" pitchFamily="18" charset="-34"/>
              </a:rPr>
              <a:t>          </a:t>
            </a:r>
            <a:r>
              <a:rPr lang="th-TH" sz="4400" b="1" dirty="0" err="1" smtClean="0">
                <a:solidFill>
                  <a:srgbClr val="6600CC"/>
                </a:solidFill>
                <a:cs typeface="JasmineUPC" pitchFamily="18" charset="-34"/>
              </a:rPr>
              <a:t>คชจ.</a:t>
            </a:r>
            <a:r>
              <a:rPr lang="th-TH" sz="4400" b="1" dirty="0" smtClean="0">
                <a:solidFill>
                  <a:srgbClr val="6600CC"/>
                </a:solidFill>
                <a:cs typeface="JasmineUPC" pitchFamily="18" charset="-34"/>
              </a:rPr>
              <a:t>ไปราชการต่างประเทศ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th-TH" sz="4400" b="1" dirty="0" smtClean="0">
                <a:solidFill>
                  <a:srgbClr val="6600CC"/>
                </a:solidFill>
                <a:cs typeface="JasmineUPC" pitchFamily="18" charset="-34"/>
              </a:rPr>
              <a:t>          </a:t>
            </a:r>
            <a:r>
              <a:rPr lang="th-TH" sz="4400" b="1" dirty="0" err="1" smtClean="0">
                <a:solidFill>
                  <a:srgbClr val="6600CC"/>
                </a:solidFill>
                <a:cs typeface="JasmineUPC" pitchFamily="18" charset="-34"/>
              </a:rPr>
              <a:t>คชจ.</a:t>
            </a:r>
            <a:r>
              <a:rPr lang="th-TH" sz="4400" b="1" dirty="0" smtClean="0">
                <a:solidFill>
                  <a:srgbClr val="6600CC"/>
                </a:solidFill>
                <a:cs typeface="JasmineUPC" pitchFamily="18" charset="-34"/>
              </a:rPr>
              <a:t>สำหรับกองทุนหรือเงินหมุนเวียน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th-TH" sz="4400" b="1" dirty="0" smtClean="0">
                <a:solidFill>
                  <a:srgbClr val="6600CC"/>
                </a:solidFill>
                <a:cs typeface="JasmineUPC" pitchFamily="18" charset="-34"/>
              </a:rPr>
              <a:t>          </a:t>
            </a:r>
            <a:r>
              <a:rPr lang="th-TH" sz="4400" b="1" dirty="0" err="1" smtClean="0">
                <a:solidFill>
                  <a:srgbClr val="6600CC"/>
                </a:solidFill>
                <a:cs typeface="JasmineUPC" pitchFamily="18" charset="-34"/>
              </a:rPr>
              <a:t>คชจ.</a:t>
            </a:r>
            <a:r>
              <a:rPr lang="th-TH" sz="4400" b="1" dirty="0" smtClean="0">
                <a:solidFill>
                  <a:srgbClr val="6600CC"/>
                </a:solidFill>
                <a:cs typeface="JasmineUPC" pitchFamily="18" charset="-34"/>
              </a:rPr>
              <a:t>ในการทำวิจัย</a:t>
            </a:r>
            <a:endParaRPr lang="th-TH" sz="4400" b="1" dirty="0">
              <a:solidFill>
                <a:srgbClr val="6600CC"/>
              </a:solidFill>
              <a:cs typeface="JasmineUPC" pitchFamily="18" charset="-34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42844" y="-142900"/>
            <a:ext cx="649729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6000" b="1" dirty="0">
                <a:solidFill>
                  <a:srgbClr val="FF3300"/>
                </a:solidFill>
                <a:latin typeface="Garamond" pitchFamily="18" charset="0"/>
                <a:cs typeface="JasmineUPC" pitchFamily="18" charset="-34"/>
              </a:rPr>
              <a:t>การ</a:t>
            </a:r>
            <a:r>
              <a:rPr lang="th-TH" sz="6000" b="1" dirty="0" smtClean="0">
                <a:solidFill>
                  <a:srgbClr val="FF3300"/>
                </a:solidFill>
                <a:latin typeface="Garamond" pitchFamily="18" charset="0"/>
                <a:cs typeface="JasmineUPC" pitchFamily="18" charset="-34"/>
              </a:rPr>
              <a:t>เบิกจ่ายงบรายจ่ายอื่น</a:t>
            </a:r>
            <a:endParaRPr lang="th-TH" sz="6000" b="1" dirty="0">
              <a:solidFill>
                <a:srgbClr val="FF3300"/>
              </a:solidFill>
              <a:latin typeface="Garamond" pitchFamily="18" charset="0"/>
              <a:cs typeface="JasmineUPC" pitchFamily="18" charset="-34"/>
            </a:endParaRPr>
          </a:p>
        </p:txBody>
      </p:sp>
      <p:pic>
        <p:nvPicPr>
          <p:cNvPr id="29702" name="Picture 6" descr="Arrow0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78376">
            <a:off x="6309844" y="388837"/>
            <a:ext cx="1158895" cy="1081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รูปภาพ 12" descr="VLAM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52" y="3500438"/>
            <a:ext cx="304800" cy="304800"/>
          </a:xfrm>
          <a:prstGeom prst="rect">
            <a:avLst/>
          </a:prstGeom>
        </p:spPr>
      </p:pic>
      <p:pic>
        <p:nvPicPr>
          <p:cNvPr id="14" name="รูปภาพ 13" descr="VLAM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52" y="4143380"/>
            <a:ext cx="304800" cy="304800"/>
          </a:xfrm>
          <a:prstGeom prst="rect">
            <a:avLst/>
          </a:prstGeom>
        </p:spPr>
      </p:pic>
      <p:pic>
        <p:nvPicPr>
          <p:cNvPr id="15" name="รูปภาพ 14" descr="VLAM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52" y="4857760"/>
            <a:ext cx="304800" cy="304800"/>
          </a:xfrm>
          <a:prstGeom prst="rect">
            <a:avLst/>
          </a:prstGeom>
        </p:spPr>
      </p:pic>
      <p:pic>
        <p:nvPicPr>
          <p:cNvPr id="16" name="รูปภาพ 15" descr="VLAM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52" y="55721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2"/>
          <p:cNvSpPr>
            <a:spLocks noChangeArrowheads="1"/>
          </p:cNvSpPr>
          <p:nvPr/>
        </p:nvSpPr>
        <p:spPr bwMode="auto">
          <a:xfrm>
            <a:off x="1643042" y="1714488"/>
            <a:ext cx="6705600" cy="1357322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>
              <a:defRPr/>
            </a:pPr>
            <a:endParaRPr lang="th-TH" sz="4000" b="1">
              <a:latin typeface="Garamond" pitchFamily="18" charset="0"/>
              <a:cs typeface="JasmineUPC" pitchFamily="18" charset="-34"/>
            </a:endParaRP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gradFill rotWithShape="1">
            <a:gsLst>
              <a:gs pos="0">
                <a:srgbClr val="9900FF">
                  <a:gamma/>
                  <a:shade val="56078"/>
                  <a:invGamma/>
                </a:srgbClr>
              </a:gs>
              <a:gs pos="50000">
                <a:srgbClr val="9900FF"/>
              </a:gs>
              <a:gs pos="100000">
                <a:srgbClr val="9900FF">
                  <a:gamma/>
                  <a:shade val="56078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 algn="ctr">
              <a:defRPr/>
            </a:pPr>
            <a:endParaRPr lang="en-US" b="1">
              <a:solidFill>
                <a:srgbClr val="000000"/>
              </a:solidFill>
            </a:endParaRPr>
          </a:p>
          <a:p>
            <a:pPr algn="ctr" eaLnBrk="0" hangingPunct="0">
              <a:defRPr/>
            </a:pPr>
            <a:endParaRPr lang="th-TH" sz="6000">
              <a:cs typeface="JasmineUPC" pitchFamily="18" charset="-34"/>
            </a:endParaRPr>
          </a:p>
        </p:txBody>
      </p:sp>
      <p:sp>
        <p:nvSpPr>
          <p:cNvPr id="35848" name="Text Box 4"/>
          <p:cNvSpPr txBox="1">
            <a:spLocks noChangeArrowheads="1"/>
          </p:cNvSpPr>
          <p:nvPr/>
        </p:nvSpPr>
        <p:spPr bwMode="auto">
          <a:xfrm>
            <a:off x="2000250" y="1714500"/>
            <a:ext cx="64309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4000" b="1">
                <a:solidFill>
                  <a:srgbClr val="000099"/>
                </a:solidFill>
                <a:cs typeface="JasmineUPC" pitchFamily="18" charset="-34"/>
              </a:rPr>
              <a:t>รายการที่มีวัตถุประสงค์เป็นการ</a:t>
            </a:r>
          </a:p>
          <a:p>
            <a:pPr algn="ctr"/>
            <a:r>
              <a:rPr lang="th-TH" sz="4000" b="1">
                <a:solidFill>
                  <a:srgbClr val="000099"/>
                </a:solidFill>
                <a:cs typeface="JasmineUPC" pitchFamily="18" charset="-34"/>
              </a:rPr>
              <a:t>เฉพาะ ประกอบด้วย</a:t>
            </a:r>
            <a:endParaRPr lang="en-US" sz="4000" b="1">
              <a:solidFill>
                <a:srgbClr val="000099"/>
              </a:solidFill>
              <a:cs typeface="JasmineUPC" pitchFamily="18" charset="-34"/>
            </a:endParaRPr>
          </a:p>
        </p:txBody>
      </p:sp>
      <p:pic>
        <p:nvPicPr>
          <p:cNvPr id="35849" name="Picture 5" descr="BALBLIN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14290"/>
            <a:ext cx="882962" cy="71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0" name="Text Box 6"/>
          <p:cNvSpPr txBox="1">
            <a:spLocks noChangeArrowheads="1"/>
          </p:cNvSpPr>
          <p:nvPr/>
        </p:nvSpPr>
        <p:spPr bwMode="auto">
          <a:xfrm>
            <a:off x="2133600" y="228600"/>
            <a:ext cx="4648200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th-TH" sz="6600" b="1">
                <a:solidFill>
                  <a:schemeClr val="bg1"/>
                </a:solidFill>
                <a:cs typeface="JasmineUPC" pitchFamily="18" charset="-34"/>
              </a:rPr>
              <a:t>รายจ่ายงบกลาง</a:t>
            </a:r>
            <a:endParaRPr lang="en-US" sz="6600" b="1">
              <a:solidFill>
                <a:schemeClr val="bg1"/>
              </a:solidFill>
              <a:cs typeface="JasmineUPC" pitchFamily="18" charset="-34"/>
            </a:endParaRPr>
          </a:p>
        </p:txBody>
      </p:sp>
      <p:sp>
        <p:nvSpPr>
          <p:cNvPr id="35851" name="Text Box 7"/>
          <p:cNvSpPr txBox="1">
            <a:spLocks noChangeArrowheads="1"/>
          </p:cNvSpPr>
          <p:nvPr/>
        </p:nvSpPr>
        <p:spPr bwMode="auto">
          <a:xfrm>
            <a:off x="539750" y="3278188"/>
            <a:ext cx="7926388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Blip>
                <a:blip r:embed="rId4"/>
              </a:buBlip>
            </a:pPr>
            <a:r>
              <a:rPr lang="th-TH" sz="3600" b="1" dirty="0">
                <a:cs typeface="JasmineUPC" pitchFamily="18" charset="-34"/>
              </a:rPr>
              <a:t>  เงินสำรองจ่ายเพื่อกรณีฉุกเฉินหรือจำเป็น</a:t>
            </a:r>
          </a:p>
          <a:p>
            <a:pPr eaLnBrk="0" hangingPunct="0">
              <a:buFontTx/>
              <a:buBlip>
                <a:blip r:embed="rId4"/>
              </a:buBlip>
            </a:pPr>
            <a:r>
              <a:rPr lang="th-TH" sz="3600" b="1" dirty="0">
                <a:cs typeface="JasmineUPC" pitchFamily="18" charset="-34"/>
              </a:rPr>
              <a:t>  </a:t>
            </a:r>
            <a:r>
              <a:rPr lang="th-TH" sz="3600" b="1" dirty="0" err="1">
                <a:cs typeface="JasmineUPC" pitchFamily="18" charset="-34"/>
              </a:rPr>
              <a:t>คชจ.</a:t>
            </a:r>
            <a:r>
              <a:rPr lang="th-TH" sz="3600" b="1" dirty="0">
                <a:cs typeface="JasmineUPC" pitchFamily="18" charset="-34"/>
              </a:rPr>
              <a:t> ตามโครงการอันเนื่องมาจากพระราชดำริ</a:t>
            </a:r>
          </a:p>
          <a:p>
            <a:pPr eaLnBrk="0" hangingPunct="0">
              <a:buFontTx/>
              <a:buBlip>
                <a:blip r:embed="rId4"/>
              </a:buBlip>
            </a:pPr>
            <a:r>
              <a:rPr lang="th-TH" sz="3600" b="1" dirty="0">
                <a:cs typeface="JasmineUPC" pitchFamily="18" charset="-34"/>
              </a:rPr>
              <a:t>  </a:t>
            </a:r>
            <a:r>
              <a:rPr lang="th-TH" sz="3600" b="1" dirty="0" err="1">
                <a:cs typeface="JasmineUPC" pitchFamily="18" charset="-34"/>
              </a:rPr>
              <a:t>คชจ.</a:t>
            </a:r>
            <a:r>
              <a:rPr lang="th-TH" sz="3600" b="1" dirty="0">
                <a:cs typeface="JasmineUPC" pitchFamily="18" charset="-34"/>
              </a:rPr>
              <a:t> เกี่ยวกับการเสด็จพระราชดำเนินและต้อนรับ</a:t>
            </a:r>
          </a:p>
          <a:p>
            <a:pPr eaLnBrk="0" hangingPunct="0"/>
            <a:r>
              <a:rPr lang="th-TH" sz="3600" b="1" dirty="0">
                <a:cs typeface="JasmineUPC" pitchFamily="18" charset="-34"/>
              </a:rPr>
              <a:t>     ประมุขต่างประเทศ</a:t>
            </a:r>
          </a:p>
          <a:p>
            <a:pPr eaLnBrk="0" hangingPunct="0">
              <a:buFontTx/>
              <a:buBlip>
                <a:blip r:embed="rId4"/>
              </a:buBlip>
            </a:pPr>
            <a:r>
              <a:rPr lang="th-TH" sz="3600" b="1" dirty="0">
                <a:cs typeface="JasmineUPC" pitchFamily="18" charset="-34"/>
              </a:rPr>
              <a:t>  เงินชดเชยค่างานก่อสร้าง</a:t>
            </a:r>
          </a:p>
        </p:txBody>
      </p:sp>
      <p:pic>
        <p:nvPicPr>
          <p:cNvPr id="35852" name="Picture 8" descr="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86688" y="357188"/>
            <a:ext cx="866775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3" name="สี่เหลี่ยมผืนผ้า 8"/>
          <p:cNvSpPr>
            <a:spLocks noChangeArrowheads="1"/>
          </p:cNvSpPr>
          <p:nvPr/>
        </p:nvSpPr>
        <p:spPr bwMode="auto">
          <a:xfrm>
            <a:off x="2714625" y="6215063"/>
            <a:ext cx="353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200" b="1">
                <a:solidFill>
                  <a:srgbClr val="FF0000"/>
                </a:solidFill>
                <a:latin typeface="-@-D-RCW 2550 v.2.00-" pitchFamily="2" charset="0"/>
                <a:cs typeface="-@-D-RCW 2550 v.2.00-" pitchFamily="2" charset="0"/>
              </a:rPr>
              <a:t>(โดยสำนักงบประมาณ)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16764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1">
              <a:solidFill>
                <a:srgbClr val="000000"/>
              </a:solidFill>
            </a:endParaRPr>
          </a:p>
          <a:p>
            <a:pPr algn="ctr" eaLnBrk="0" hangingPunct="0"/>
            <a:endParaRPr lang="th-TH" sz="6000">
              <a:cs typeface="JasmineUPC" pitchFamily="18" charset="-34"/>
            </a:endParaRP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429000" y="304800"/>
            <a:ext cx="5329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th-TH" sz="6000" b="1">
                <a:solidFill>
                  <a:schemeClr val="bg1"/>
                </a:solidFill>
                <a:cs typeface="JasmineUPC" pitchFamily="18" charset="-34"/>
              </a:rPr>
              <a:t>ประเภทเงินสวัสดิการ</a:t>
            </a:r>
          </a:p>
        </p:txBody>
      </p:sp>
      <p:pic>
        <p:nvPicPr>
          <p:cNvPr id="34820" name="Picture 4" descr="BALBLIN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85738"/>
            <a:ext cx="3048000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949325" y="349250"/>
            <a:ext cx="165735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th-TH" sz="4400" b="1">
                <a:cs typeface="JasmineUPC" pitchFamily="18" charset="-34"/>
              </a:rPr>
              <a:t>รายจ่าย</a:t>
            </a:r>
          </a:p>
          <a:p>
            <a:pPr>
              <a:lnSpc>
                <a:spcPct val="70000"/>
              </a:lnSpc>
            </a:pPr>
            <a:r>
              <a:rPr lang="th-TH" sz="4400" b="1">
                <a:cs typeface="JasmineUPC" pitchFamily="18" charset="-34"/>
              </a:rPr>
              <a:t>งบกลาง</a:t>
            </a:r>
            <a:endParaRPr lang="en-US" sz="4400" b="1">
              <a:cs typeface="JasmineUPC" pitchFamily="18" charset="-34"/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357188" y="2071688"/>
            <a:ext cx="873829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Blip>
                <a:blip r:embed="rId4"/>
              </a:buBlip>
            </a:pPr>
            <a:r>
              <a:rPr lang="th-TH" sz="4000" b="1" dirty="0">
                <a:cs typeface="JasmineUPC" pitchFamily="18" charset="-34"/>
              </a:rPr>
              <a:t>  ค่า</a:t>
            </a:r>
            <a:r>
              <a:rPr lang="th-TH" sz="4000" b="1" dirty="0" smtClean="0">
                <a:cs typeface="JasmineUPC" pitchFamily="18" charset="-34"/>
              </a:rPr>
              <a:t>รักษาพยาบาล/ศึกษาบุตร </a:t>
            </a:r>
            <a:r>
              <a:rPr lang="th-TH" sz="3200" b="1" dirty="0" err="1">
                <a:cs typeface="JasmineUPC" pitchFamily="18" charset="-34"/>
              </a:rPr>
              <a:t>ขรก.</a:t>
            </a:r>
            <a:r>
              <a:rPr lang="th-TH" sz="3200" b="1" dirty="0">
                <a:cs typeface="JasmineUPC" pitchFamily="18" charset="-34"/>
              </a:rPr>
              <a:t> ลูกจ้าง พนักงานฯ </a:t>
            </a:r>
            <a:endParaRPr lang="th-TH" sz="4000" b="1" dirty="0">
              <a:cs typeface="JasmineUPC" pitchFamily="18" charset="-34"/>
            </a:endParaRPr>
          </a:p>
          <a:p>
            <a:pPr eaLnBrk="0" hangingPunct="0">
              <a:buFontTx/>
              <a:buBlip>
                <a:blip r:embed="rId4"/>
              </a:buBlip>
            </a:pPr>
            <a:r>
              <a:rPr lang="th-TH" sz="4000" b="1" dirty="0">
                <a:cs typeface="JasmineUPC" pitchFamily="18" charset="-34"/>
              </a:rPr>
              <a:t>  เบี้ยหวัด บำเหน็จ บำนาญ</a:t>
            </a:r>
          </a:p>
          <a:p>
            <a:pPr eaLnBrk="0" hangingPunct="0">
              <a:buFontTx/>
              <a:buBlip>
                <a:blip r:embed="rId4"/>
              </a:buBlip>
            </a:pPr>
            <a:r>
              <a:rPr lang="th-TH" sz="4000" b="1" dirty="0">
                <a:cs typeface="JasmineUPC" pitchFamily="18" charset="-34"/>
              </a:rPr>
              <a:t>  เงินช่วยเหลือ </a:t>
            </a:r>
            <a:r>
              <a:rPr lang="th-TH" sz="4000" b="1" dirty="0" err="1">
                <a:cs typeface="JasmineUPC" pitchFamily="18" charset="-34"/>
              </a:rPr>
              <a:t>ขรก.</a:t>
            </a:r>
            <a:r>
              <a:rPr lang="th-TH" sz="4000" b="1" dirty="0">
                <a:cs typeface="JasmineUPC" pitchFamily="18" charset="-34"/>
              </a:rPr>
              <a:t>ลูกจ้าง พนักงานฯ</a:t>
            </a:r>
          </a:p>
          <a:p>
            <a:pPr eaLnBrk="0" hangingPunct="0">
              <a:buFontTx/>
              <a:buBlip>
                <a:blip r:embed="rId4"/>
              </a:buBlip>
            </a:pPr>
            <a:r>
              <a:rPr lang="th-TH" sz="4000" b="1" dirty="0">
                <a:cs typeface="JasmineUPC" pitchFamily="18" charset="-34"/>
              </a:rPr>
              <a:t>  เงินเลื่อนขั้นเลื่อนเงินเดือน และเงินปรับวุฒิ </a:t>
            </a:r>
            <a:r>
              <a:rPr lang="th-TH" sz="4000" b="1" dirty="0" err="1">
                <a:cs typeface="JasmineUPC" pitchFamily="18" charset="-34"/>
              </a:rPr>
              <a:t>ขรก.</a:t>
            </a:r>
            <a:endParaRPr lang="th-TH" sz="4000" b="1" dirty="0">
              <a:cs typeface="JasmineUPC" pitchFamily="18" charset="-34"/>
            </a:endParaRPr>
          </a:p>
          <a:p>
            <a:pPr eaLnBrk="0" hangingPunct="0">
              <a:buFontTx/>
              <a:buBlip>
                <a:blip r:embed="rId4"/>
              </a:buBlip>
            </a:pPr>
            <a:r>
              <a:rPr lang="th-TH" sz="4000" b="1" dirty="0">
                <a:cs typeface="JasmineUPC" pitchFamily="18" charset="-34"/>
              </a:rPr>
              <a:t>  เงินสำรอง เงินสมทบและเงินชดเชยของ </a:t>
            </a:r>
            <a:r>
              <a:rPr lang="th-TH" sz="4000" b="1" dirty="0" err="1">
                <a:cs typeface="JasmineUPC" pitchFamily="18" charset="-34"/>
              </a:rPr>
              <a:t>ขรก.</a:t>
            </a:r>
            <a:endParaRPr lang="th-TH" sz="4000" b="1" dirty="0">
              <a:cs typeface="JasmineUPC" pitchFamily="18" charset="-34"/>
            </a:endParaRPr>
          </a:p>
          <a:p>
            <a:pPr eaLnBrk="0" hangingPunct="0">
              <a:buFontTx/>
              <a:buBlip>
                <a:blip r:embed="rId4"/>
              </a:buBlip>
            </a:pPr>
            <a:r>
              <a:rPr lang="th-TH" sz="4000" b="1" dirty="0">
                <a:cs typeface="JasmineUPC" pitchFamily="18" charset="-34"/>
              </a:rPr>
              <a:t>  เงินสมทบลูกจ้างประจำ</a:t>
            </a:r>
          </a:p>
        </p:txBody>
      </p:sp>
      <p:sp>
        <p:nvSpPr>
          <p:cNvPr id="34823" name="TextBox 6"/>
          <p:cNvSpPr txBox="1">
            <a:spLocks noChangeArrowheads="1"/>
          </p:cNvSpPr>
          <p:nvPr/>
        </p:nvSpPr>
        <p:spPr bwMode="auto">
          <a:xfrm>
            <a:off x="1357313" y="6149975"/>
            <a:ext cx="37973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000" b="1">
                <a:solidFill>
                  <a:srgbClr val="FF0000"/>
                </a:solidFill>
                <a:latin typeface="-@-D-RCW 2550 v.2.00-" pitchFamily="2" charset="0"/>
                <a:cs typeface="-@-D-RCW 2550 v.2.00-" pitchFamily="2" charset="0"/>
              </a:rPr>
              <a:t>(โดยกรมบัญชีกลาง)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2976" y="71414"/>
            <a:ext cx="6928500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คำสั่ง </a:t>
            </a:r>
            <a:r>
              <a:rPr lang="th-TH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คสช.</a:t>
            </a:r>
            <a:r>
              <a:rPr lang="th-TH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ที่ 69/57 (18 </a:t>
            </a:r>
            <a:r>
              <a:rPr lang="th-TH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มิย.</a:t>
            </a:r>
            <a:r>
              <a:rPr lang="th-TH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57)</a:t>
            </a:r>
          </a:p>
          <a:p>
            <a:pPr algn="ctr"/>
            <a:r>
              <a:rPr lang="th-TH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เรื่อง มาตรการป้องกันและแก้ไขปัญหาการทุจริตประพฤติมิชอบ</a:t>
            </a:r>
            <a:endParaRPr lang="th-TH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4878" y="1071546"/>
            <a:ext cx="882627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1.  ให้หน่วยงานภาครัฐกำหนดมาตรการหรือแนวทางการป้องกันและแก้ไขปัญหาการ ทุจริตประพฤติมิชอบ</a:t>
            </a:r>
          </a:p>
          <a:p>
            <a:pPr marL="514350" indent="-514350"/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โดยให้มุ่งเน้นการสร้าง</a:t>
            </a:r>
            <a:r>
              <a:rPr lang="th-TH" sz="2000" b="1" dirty="0" err="1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ธรรมาภิ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บาลในการบริหารงานและส่งเสริมการมีส่วนร่วมจากทุกภาคส่วนในการ</a:t>
            </a:r>
          </a:p>
          <a:p>
            <a:pPr marL="514350" indent="-514350"/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ตรวจสอบ เฝ้าระวังเพื่อสกัดกั้นมิให้เกิดการทุจริตประพฤติมิชอบ</a:t>
            </a:r>
          </a:p>
          <a:p>
            <a:pPr marL="514350" indent="-514350">
              <a:spcBef>
                <a:spcPts val="600"/>
              </a:spcBef>
            </a:pPr>
            <a:r>
              <a:rPr lang="th-TH" sz="20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2. ในกรณีที่มีการกล่าวหาหรือพบเหตุอันควรสงสัย</a:t>
            </a:r>
            <a:r>
              <a:rPr lang="th-TH" sz="2000" b="1" dirty="0" err="1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ว่าข</a:t>
            </a:r>
            <a:r>
              <a:rPr lang="th-TH" sz="20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รกและ</a:t>
            </a:r>
            <a:r>
              <a:rPr lang="th-TH" sz="2000" b="1" dirty="0" err="1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จนท.</a:t>
            </a:r>
            <a:r>
              <a:rPr lang="th-TH" sz="20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ของรัฐ กระทำการหรือเกี่ยวข้องกับการ</a:t>
            </a:r>
          </a:p>
          <a:p>
            <a:pPr marL="514350" indent="-514350"/>
            <a:r>
              <a:rPr lang="th-TH" sz="2000" b="1" dirty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0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    ทุจริตประพฤติมิชอบ ทั้งในฐานะตัวการ ผู้ใช้ หรือผู้สนับสนุน ให้หน.หน่วยงานดำเนินการตามอำนาจ</a:t>
            </a:r>
          </a:p>
          <a:p>
            <a:pPr marL="514350" indent="-514350"/>
            <a:r>
              <a:rPr lang="th-TH" sz="2000" b="1" dirty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0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    หน้าที่ภายใต้</a:t>
            </a:r>
            <a:r>
              <a:rPr lang="th-TH" sz="2000" b="1" dirty="0" err="1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พรบ.</a:t>
            </a:r>
            <a:r>
              <a:rPr lang="th-TH" sz="20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ระเบียบบริหารราชการแผ่นดิน 2534และ</a:t>
            </a:r>
            <a:r>
              <a:rPr lang="th-TH" sz="2000" b="1" dirty="0" err="1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พรก.</a:t>
            </a:r>
            <a:r>
              <a:rPr lang="th-TH" sz="20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ว่าด้วยหลักเกณฑ์และวิธีการบริหาร</a:t>
            </a:r>
          </a:p>
          <a:p>
            <a:pPr marL="514350" indent="-514350"/>
            <a:r>
              <a:rPr lang="th-TH" sz="2000" b="1" dirty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0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    กิจการบ้านเมืองที่ดี ปี46 ประกอบกม. ระเบียบ ข้อบังคับที่เกี่ยวข้องกับการบริหารงานบุคคล โดยให้บังคับ</a:t>
            </a:r>
          </a:p>
          <a:p>
            <a:pPr marL="514350" indent="-514350"/>
            <a:r>
              <a:rPr lang="th-TH" sz="2000" b="1" dirty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0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    ใช้มาตรการทางวินัย มาตรการทางปกคราองและมาตรการทางกฎหมายอย่างเฉียบขาดและรวดเร็ว</a:t>
            </a:r>
          </a:p>
          <a:p>
            <a:pPr marL="514350" indent="-514350">
              <a:spcBef>
                <a:spcPts val="600"/>
              </a:spcBef>
            </a:pP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3. ในกรณีการจัดซื้อ/จ้างให้หน.ส่วนราชการและหน.หน่วยงาน ควบคุม กำกับ การดำเนินงานให้เป็นไปตาม</a:t>
            </a:r>
          </a:p>
          <a:p>
            <a:pPr marL="514350" indent="-514350"/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บทบัญญัติแห่ง</a:t>
            </a:r>
            <a:r>
              <a:rPr lang="th-TH" sz="2000" b="1" dirty="0" err="1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พรบ.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ประกอบรัฐธรรมนูญว่าด้วยการป้องกันและปราบปรามการทุจริต พ.ศ.2542 อย่าง</a:t>
            </a:r>
          </a:p>
          <a:p>
            <a:pPr marL="514350" indent="-514350"/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เคร่งครัด</a:t>
            </a:r>
          </a:p>
          <a:p>
            <a:pPr marL="514350" indent="-514350">
              <a:spcBef>
                <a:spcPts val="600"/>
              </a:spcBef>
            </a:pPr>
            <a:r>
              <a:rPr lang="th-TH" sz="20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4. กรณีหน.ส่วนหรือผู้บังคับบัญชาปล่อยปละละเลย ไม่ดำเนินการตามข้อ 2 และข้อ 3 ให้ถือเป็นความผิดวินัย</a:t>
            </a:r>
          </a:p>
          <a:p>
            <a:pPr marL="514350" indent="-514350"/>
            <a:r>
              <a:rPr lang="th-TH" sz="2000" b="1" dirty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0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   หรือความผิดทางอาญาแล้วแต่กรณี</a:t>
            </a:r>
          </a:p>
          <a:p>
            <a:pPr marL="514350" indent="-514350">
              <a:spcBef>
                <a:spcPts val="600"/>
              </a:spcBef>
            </a:pP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5. ให้</a:t>
            </a:r>
            <a:r>
              <a:rPr lang="th-TH" sz="2000" b="1" dirty="0" err="1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สำนักงานค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กก.ป้องกันและปราบปรามการทุจริตในภาครัฐดำเนินดำเนินการแสวงหา รวบรวมและ</a:t>
            </a:r>
          </a:p>
          <a:p>
            <a:pPr marL="514350" indent="-514350"/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ดำเนินการอื่นใดเพื่อให้ได้มาซึ่งข้อเท็จจริงและพยานหลักฐานในการที่จะทราบรายละเอียดและพิสูจน์</a:t>
            </a:r>
          </a:p>
          <a:p>
            <a:pPr marL="514350" indent="-514350"/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เกี่ยวกับการทุจริตในภาครัฐ รวมทั้งติดตาม เร่งรัดผลการดำเนินงานตามข้อ 1 ข้อ 2 ข้อ 3 และข้อ 4 และ</a:t>
            </a:r>
          </a:p>
          <a:p>
            <a:pPr marL="514350" indent="-514350"/>
            <a:r>
              <a:rPr lang="th-TH" sz="20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รายงานผลการปฏิบัติพร้อมทั้งเสนอ ความเห็นให้ </a:t>
            </a:r>
            <a:r>
              <a:rPr lang="th-TH" sz="2000" b="1" dirty="0" err="1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คสช.</a:t>
            </a:r>
            <a:r>
              <a:rPr lang="th-TH" sz="20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ทราบและพิจารณาอย่างต่อเนื่อง</a:t>
            </a:r>
            <a:endParaRPr lang="th-TH" sz="2000" b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 descr="รูปภาพ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WordArt 4"/>
          <p:cNvSpPr>
            <a:spLocks noChangeArrowheads="1" noChangeShapeType="1" noTextEdit="1"/>
          </p:cNvSpPr>
          <p:nvPr/>
        </p:nvSpPr>
        <p:spPr bwMode="auto">
          <a:xfrm>
            <a:off x="827088" y="2349500"/>
            <a:ext cx="7416800" cy="13398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th-TH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cs typeface="JasmineUPC"/>
              </a:rPr>
              <a:t>เงินนอกงบประมาณ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Grp="1" noChangeArrowheads="1" noChangeShapeType="1" noTextEdit="1"/>
          </p:cNvSpPr>
          <p:nvPr>
            <p:ph idx="1"/>
          </p:nvPr>
        </p:nvSpPr>
        <p:spPr bwMode="auto">
          <a:xfrm>
            <a:off x="214282" y="142852"/>
            <a:ext cx="5143536" cy="714380"/>
          </a:xfrm>
          <a:prstGeom prst="rect">
            <a:avLst/>
          </a:prstGeom>
          <a:effectLst/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>
              <a:buNone/>
            </a:pPr>
            <a:r>
              <a:rPr lang="th-TH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cs typeface="JasmineUPC"/>
              </a:rPr>
              <a:t>เงินนอกงบประมาณ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844" y="1214422"/>
            <a:ext cx="8929718" cy="1569660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เงินทั้งปวงที่อยู่ในความรับผิดชอบของส่วนราชการนอกจากเงินงบประมาณรายจ่าย เงินรายได้แผ่นดิน เงินเบิกเกินส่งคืน เงินเหลือจ่ายปีเก่าส่งคืน</a:t>
            </a:r>
            <a:endParaRPr lang="th-TH" sz="3200" b="1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42844" y="3643314"/>
            <a:ext cx="8858312" cy="2139047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th-TH" sz="32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เงินที่ส่วนราชการรับไว้เป็นกรรมสิทธิ์ ไม่ว่าจะได้รับ</a:t>
            </a: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ตาม กม.</a:t>
            </a:r>
            <a:r>
              <a:rPr lang="th-TH" sz="32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หรือระเบียบข้อบังคับ หรือได้รับตามอำนาจหน้าที่</a:t>
            </a: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หรือสัญญา</a:t>
            </a:r>
            <a:r>
              <a:rPr lang="th-TH" sz="32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หรือได้รับจากการให้</a:t>
            </a: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ใช้ ท</a:t>
            </a:r>
            <a:r>
              <a:rPr lang="th-TH" sz="32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/</a:t>
            </a: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ส หรือ</a:t>
            </a:r>
            <a:r>
              <a:rPr lang="th-TH" sz="32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เก็บดอกผล</a:t>
            </a: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จากทรัพย์สิน </a:t>
            </a:r>
            <a:r>
              <a:rPr lang="th-TH" sz="32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ให้นำส่งคลัง เว้นแต่จะมีกม.กำหนดเป็นอย่างอื่น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71604" y="5929330"/>
            <a:ext cx="5868914" cy="707886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4000" b="1" dirty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พ.ร.บ. เงินคงคลัง พ.ศ. </a:t>
            </a:r>
            <a:r>
              <a:rPr lang="en-US" sz="4000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2491 </a:t>
            </a:r>
            <a:r>
              <a:rPr lang="th-TH" sz="4000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ม.</a:t>
            </a:r>
            <a:r>
              <a:rPr lang="en-US" sz="4000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4</a:t>
            </a:r>
            <a:endParaRPr lang="th-TH" sz="4000" b="1" dirty="0">
              <a:solidFill>
                <a:schemeClr val="bg1"/>
              </a:solidFill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9" name="Picture 3076" descr="j03002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142852"/>
            <a:ext cx="1785950" cy="1043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Grp="1" noChangeArrowheads="1" noChangeShapeType="1" noTextEdit="1"/>
          </p:cNvSpPr>
          <p:nvPr>
            <p:ph idx="1"/>
          </p:nvPr>
        </p:nvSpPr>
        <p:spPr bwMode="auto">
          <a:xfrm>
            <a:off x="285720" y="0"/>
            <a:ext cx="8215370" cy="642942"/>
          </a:xfrm>
          <a:prstGeom prst="rect">
            <a:avLst/>
          </a:prstGeom>
          <a:effectLst/>
        </p:spPr>
        <p:txBody>
          <a:bodyPr wrap="none" fromWordArt="1">
            <a:prstTxWarp prst="textDeflate">
              <a:avLst>
                <a:gd name="adj" fmla="val 15291"/>
              </a:avLst>
            </a:prstTxWarp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>
              <a:buNone/>
            </a:pPr>
            <a:r>
              <a:rPr lang="th-TH" sz="28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cs typeface="JasmineUPC"/>
              </a:rPr>
              <a:t>เงินนอก</a:t>
            </a:r>
            <a:r>
              <a:rPr lang="th-TH" sz="28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cs typeface="JasmineUPC"/>
              </a:rPr>
              <a:t>งบประมาณที่ไม่ต้องนำส่งคลัง</a:t>
            </a:r>
            <a:endParaRPr lang="th-TH" sz="28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cs typeface="JasmineUPC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285720" y="1164134"/>
            <a:ext cx="8566769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 เงิน</a:t>
            </a:r>
            <a:r>
              <a:rPr lang="th-TH" sz="28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ที่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ได้รับชดใช้</a:t>
            </a:r>
            <a:r>
              <a:rPr lang="th-TH" sz="28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ความ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เสียหายและ</a:t>
            </a:r>
            <a:r>
              <a:rPr lang="th-TH" sz="28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จำเป็นต้องจ่ายเพื่อบูรณะ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ทรัพย์สิน</a:t>
            </a:r>
          </a:p>
          <a:p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 </a:t>
            </a:r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เงินบำรุงสถานพยาบาล </a:t>
            </a:r>
            <a:r>
              <a:rPr lang="th-TH" sz="2800" b="1" dirty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สถานศึกษา หรือสถานอื่นใดที่อำนวยบริการ</a:t>
            </a:r>
          </a:p>
          <a:p>
            <a:r>
              <a:rPr lang="th-TH" sz="2800" b="1" dirty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      </a:t>
            </a:r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อัน</a:t>
            </a:r>
            <a:r>
              <a:rPr lang="th-TH" sz="2800" b="1" dirty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เป็นสาธารณะประโยชน์หรือประชาสงเคราะห์</a:t>
            </a:r>
          </a:p>
          <a:p>
            <a:pPr>
              <a:defRPr/>
            </a:pPr>
            <a:r>
              <a:rPr lang="th-TH" sz="2800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 </a:t>
            </a:r>
            <a:r>
              <a:rPr lang="th-TH" sz="2800" b="1" dirty="0" smtClean="0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เงิน</a:t>
            </a:r>
            <a:r>
              <a:rPr lang="th-TH" sz="2800" b="1" dirty="0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ที่ได้รับในลักษณะผลพลอยได้จากการปฏิบัติงานตามอำนาจ</a:t>
            </a:r>
            <a:r>
              <a:rPr lang="th-TH" sz="2800" b="1" dirty="0" smtClean="0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หน้าที่</a:t>
            </a:r>
          </a:p>
          <a:p>
            <a:pPr>
              <a:defRPr/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 </a:t>
            </a:r>
            <a:r>
              <a:rPr lang="th-TH" sz="2800" b="1" dirty="0" smtClean="0">
                <a:solidFill>
                  <a:srgbClr val="002060"/>
                </a:solidFill>
                <a:latin typeface="JasmineUPC" pitchFamily="18" charset="-34"/>
                <a:cs typeface="JasmineUPC" pitchFamily="18" charset="-34"/>
              </a:rPr>
              <a:t>รายจ่ายที่หักนั้นเป็นรายจ่ายที่กม.อนุญาตให้จ่ายได้</a:t>
            </a:r>
          </a:p>
          <a:p>
            <a:pPr>
              <a:defRPr/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 รายจ่ายที่จำเป็นต้องจ่ายที่ได้รับความตกลงจาก </a:t>
            </a:r>
            <a:r>
              <a:rPr lang="th-TH" sz="2800" b="1" dirty="0" err="1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กค.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เพื่อ</a:t>
            </a:r>
          </a:p>
          <a:p>
            <a:pPr>
              <a:defRPr/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 เป็นค่าสินบนรางวัล </a:t>
            </a:r>
          </a:p>
          <a:p>
            <a:pPr>
              <a:defRPr/>
            </a:pPr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      เงินค่าธรรมเนียมและเงินค่าปรับ</a:t>
            </a:r>
          </a:p>
          <a:p>
            <a:pPr>
              <a:defRPr/>
            </a:pPr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      </a:t>
            </a: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เงินที่ได้รับตามโครงการช่วยเหลือระหว่างต่างประเทศ หรือบุคคลใด</a:t>
            </a:r>
          </a:p>
          <a:p>
            <a:pPr>
              <a:defRPr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   ทั้งเงินกู้ หรือเงินให้เปล่า </a:t>
            </a:r>
          </a:p>
          <a:p>
            <a:pPr>
              <a:defRPr/>
            </a:pPr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      เงินบริจาค   เป็นเงินที่มีผู้มอบให้ </a:t>
            </a: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โดยมีวัตถุประสงค์ให้ใช้ในกิจการ</a:t>
            </a:r>
          </a:p>
          <a:p>
            <a:pPr>
              <a:defRPr/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 ของส่วนราชการ   และเงินที่เกิดจาก ท/ส ซึ่งมีผู้มอบให้เพื่อหาดอกผล</a:t>
            </a:r>
          </a:p>
          <a:p>
            <a:pPr>
              <a:defRPr/>
            </a:pPr>
            <a:r>
              <a:rPr lang="th-TH" sz="28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ใช้จ่ายในกิจการส่วนราชการ</a:t>
            </a:r>
          </a:p>
        </p:txBody>
      </p:sp>
      <p:pic>
        <p:nvPicPr>
          <p:cNvPr id="12" name="รูปภาพ 11" descr="BULLE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214422"/>
            <a:ext cx="214314" cy="214314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4" name="รูปภาพ 13" descr="BULLE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500306"/>
            <a:ext cx="214314" cy="214314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5" name="รูปภาพ 14" descr="BULLE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643050"/>
            <a:ext cx="214314" cy="214314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7" name="รูปภาพ 16" descr="BULLE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928934"/>
            <a:ext cx="214314" cy="214314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8" name="รูปภาพ 17" descr="BULLE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3357562"/>
            <a:ext cx="214314" cy="214314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20" name="รูปภาพ 19" descr="BULLE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4214818"/>
            <a:ext cx="214314" cy="214314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22" name="รูปภาพ 21" descr="BULLE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4643446"/>
            <a:ext cx="214314" cy="214314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23" name="รูปภาพ 22" descr="BULLE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5500702"/>
            <a:ext cx="214314" cy="214314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13" name="TextBox 12"/>
          <p:cNvSpPr txBox="1"/>
          <p:nvPr/>
        </p:nvSpPr>
        <p:spPr>
          <a:xfrm>
            <a:off x="2143108" y="714356"/>
            <a:ext cx="4515980" cy="46166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b="1" dirty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พ.ร.บ. วิธีการงบประมาณ พ.ศ. </a:t>
            </a:r>
            <a:r>
              <a:rPr lang="en-US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2502 </a:t>
            </a:r>
            <a:r>
              <a:rPr lang="th-TH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ม.24</a:t>
            </a:r>
            <a:endParaRPr lang="th-TH" b="1" dirty="0">
              <a:solidFill>
                <a:schemeClr val="bg1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1"/>
          <p:cNvSpPr>
            <a:spLocks noChangeArrowheads="1" noChangeShapeType="1" noTextEdit="1"/>
          </p:cNvSpPr>
          <p:nvPr/>
        </p:nvSpPr>
        <p:spPr bwMode="auto">
          <a:xfrm>
            <a:off x="285720" y="428604"/>
            <a:ext cx="8640762" cy="4679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JasmineUPC"/>
              </a:rPr>
              <a:t>ระเบียบการเบิกจ่ายเงินจากคลัง</a:t>
            </a:r>
          </a:p>
          <a:p>
            <a:pPr algn="ctr">
              <a:defRPr/>
            </a:pPr>
            <a:r>
              <a:rPr lang="th-TH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JasmineUPC"/>
              </a:rPr>
              <a:t>การเก็บรักษาเงินและการนำเงินส่งคลัง</a:t>
            </a:r>
          </a:p>
          <a:p>
            <a:pPr algn="ctr">
              <a:defRPr/>
            </a:pPr>
            <a:r>
              <a:rPr lang="th-TH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JasmineUPC"/>
              </a:rPr>
              <a:t>พ.ศ. 2551</a:t>
            </a:r>
          </a:p>
        </p:txBody>
      </p:sp>
      <p:pic>
        <p:nvPicPr>
          <p:cNvPr id="6147" name="Picture 6" descr="เงิน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3946525"/>
            <a:ext cx="2328863" cy="29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Box 7"/>
          <p:cNvSpPr txBox="1">
            <a:spLocks noChangeArrowheads="1"/>
          </p:cNvSpPr>
          <p:nvPr/>
        </p:nvSpPr>
        <p:spPr bwMode="auto">
          <a:xfrm>
            <a:off x="214313" y="6334125"/>
            <a:ext cx="3013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 i="1"/>
              <a:t>กิ่งกาญจน์  ภู่ทองตระกูล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สี่เหลี่ยมมุมมน 11"/>
          <p:cNvSpPr/>
          <p:nvPr/>
        </p:nvSpPr>
        <p:spPr>
          <a:xfrm>
            <a:off x="928662" y="214290"/>
            <a:ext cx="7429552" cy="1214446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kumimoji="0" lang="th-TH" sz="2800" b="1" dirty="0">
              <a:ln w="11430"/>
              <a:solidFill>
                <a:srgbClr val="FFFF6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170" name="WordArt 72"/>
          <p:cNvSpPr>
            <a:spLocks noChangeArrowheads="1" noChangeShapeType="1" noTextEdit="1"/>
          </p:cNvSpPr>
          <p:nvPr/>
        </p:nvSpPr>
        <p:spPr bwMode="auto">
          <a:xfrm>
            <a:off x="1357290" y="285728"/>
            <a:ext cx="6697662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kumimoji="0" lang="th-TH" sz="3600" b="1" kern="10" dirty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JasmineUPC"/>
              </a:rPr>
              <a:t>สาระสำคัญของระเบียบ ฯ</a:t>
            </a:r>
          </a:p>
        </p:txBody>
      </p:sp>
      <p:grpSp>
        <p:nvGrpSpPr>
          <p:cNvPr id="2" name="Group 132"/>
          <p:cNvGrpSpPr>
            <a:grpSpLocks/>
          </p:cNvGrpSpPr>
          <p:nvPr/>
        </p:nvGrpSpPr>
        <p:grpSpPr bwMode="auto">
          <a:xfrm>
            <a:off x="1691110" y="1772121"/>
            <a:ext cx="7004050" cy="4524375"/>
            <a:chOff x="1292" y="1162"/>
            <a:chExt cx="4412" cy="2850"/>
          </a:xfrm>
        </p:grpSpPr>
        <p:sp>
          <p:nvSpPr>
            <p:cNvPr id="7174" name="Text Box 3"/>
            <p:cNvSpPr txBox="1">
              <a:spLocks noChangeArrowheads="1"/>
            </p:cNvSpPr>
            <p:nvPr/>
          </p:nvSpPr>
          <p:spPr bwMode="auto">
            <a:xfrm>
              <a:off x="1610" y="1162"/>
              <a:ext cx="4094" cy="2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kumimoji="0" lang="th-TH" sz="4800" b="1" dirty="0">
                  <a:solidFill>
                    <a:srgbClr val="C00000"/>
                  </a:solidFill>
                  <a:latin typeface="JasmineUPC" pitchFamily="18" charset="-34"/>
                  <a:cs typeface="JasmineUPC" pitchFamily="18" charset="-34"/>
                </a:rPr>
                <a:t>การเบิกเงิน</a:t>
              </a:r>
            </a:p>
            <a:p>
              <a:pPr algn="l" eaLnBrk="0" hangingPunct="0"/>
              <a:r>
                <a:rPr kumimoji="0" lang="th-TH" sz="4800" b="1" dirty="0">
                  <a:solidFill>
                    <a:srgbClr val="C00000"/>
                  </a:solidFill>
                  <a:latin typeface="JasmineUPC" pitchFamily="18" charset="-34"/>
                  <a:cs typeface="JasmineUPC" pitchFamily="18" charset="-34"/>
                </a:rPr>
                <a:t>การจ่ายเงิน</a:t>
              </a:r>
            </a:p>
            <a:p>
              <a:pPr algn="l" eaLnBrk="0" hangingPunct="0"/>
              <a:r>
                <a:rPr kumimoji="0" lang="th-TH" sz="4800" b="1" dirty="0">
                  <a:solidFill>
                    <a:srgbClr val="C00000"/>
                  </a:solidFill>
                  <a:latin typeface="JasmineUPC" pitchFamily="18" charset="-34"/>
                  <a:cs typeface="JasmineUPC" pitchFamily="18" charset="-34"/>
                </a:rPr>
                <a:t>การรับเงิน</a:t>
              </a:r>
            </a:p>
            <a:p>
              <a:pPr algn="l" eaLnBrk="0" hangingPunct="0"/>
              <a:r>
                <a:rPr kumimoji="0" lang="th-TH" sz="4800" b="1" dirty="0">
                  <a:solidFill>
                    <a:srgbClr val="C00000"/>
                  </a:solidFill>
                  <a:latin typeface="JasmineUPC" pitchFamily="18" charset="-34"/>
                  <a:cs typeface="JasmineUPC" pitchFamily="18" charset="-34"/>
                </a:rPr>
                <a:t>การเก็บรักษาเงิน</a:t>
              </a:r>
            </a:p>
            <a:p>
              <a:pPr algn="l" eaLnBrk="0" hangingPunct="0"/>
              <a:r>
                <a:rPr kumimoji="0" lang="th-TH" sz="4800" b="1" dirty="0">
                  <a:solidFill>
                    <a:srgbClr val="C00000"/>
                  </a:solidFill>
                  <a:latin typeface="JasmineUPC" pitchFamily="18" charset="-34"/>
                  <a:cs typeface="JasmineUPC" pitchFamily="18" charset="-34"/>
                </a:rPr>
                <a:t>การนำเงินส่งคลัง</a:t>
              </a:r>
            </a:p>
            <a:p>
              <a:pPr eaLnBrk="0" hangingPunct="0"/>
              <a:r>
                <a:rPr kumimoji="0" lang="th-TH" sz="4800" b="1" dirty="0">
                  <a:solidFill>
                    <a:srgbClr val="C00000"/>
                  </a:solidFill>
                  <a:latin typeface="JasmineUPC" pitchFamily="18" charset="-34"/>
                  <a:cs typeface="JasmineUPC" pitchFamily="18" charset="-34"/>
                </a:rPr>
                <a:t>การจัดทำรายงานและงบการเงิน</a:t>
              </a:r>
            </a:p>
          </p:txBody>
        </p:sp>
        <p:pic>
          <p:nvPicPr>
            <p:cNvPr id="7175" name="Picture 126" descr="VLAM1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92" y="1344"/>
              <a:ext cx="19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6" name="Picture 127" descr="VLAM1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92" y="2251"/>
              <a:ext cx="19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7" name="Picture 128" descr="VLAM1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92" y="2705"/>
              <a:ext cx="19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8" name="Picture 129" descr="VLAM1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92" y="3204"/>
              <a:ext cx="19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9" name="Picture 130" descr="VLAM1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92" y="3657"/>
              <a:ext cx="19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0" name="Picture 131" descr="VLAM1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92" y="1843"/>
              <a:ext cx="19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173" name="Picture 136" descr="law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56592" y="3356992"/>
            <a:ext cx="3219451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ระป๋อง 3"/>
          <p:cNvSpPr/>
          <p:nvPr/>
        </p:nvSpPr>
        <p:spPr>
          <a:xfrm>
            <a:off x="285720" y="1928802"/>
            <a:ext cx="1643074" cy="3357586"/>
          </a:xfrm>
          <a:prstGeom prst="can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หลักการ</a:t>
            </a:r>
          </a:p>
          <a:p>
            <a:pPr algn="ctr"/>
            <a:r>
              <a:rPr lang="th-TH" sz="40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เบิกจ่ายเงิน</a:t>
            </a:r>
          </a:p>
          <a:p>
            <a:pPr algn="ctr"/>
            <a:r>
              <a:rPr lang="th-TH" sz="40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จากคลัง</a:t>
            </a:r>
            <a:endParaRPr lang="th-TH" sz="4000" b="1" dirty="0">
              <a:solidFill>
                <a:srgbClr val="FF0000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2143108" y="2143116"/>
            <a:ext cx="6786610" cy="1285884"/>
          </a:xfrm>
          <a:prstGeom prst="round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th-TH" sz="3200" b="1" dirty="0" smtClean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จ่ายเงินหรือก่อหนี้ผูกพันได้เฉพาะที่มีกม. ระเบียบ ข้อบังคับคำสั่ง มติครม. หรือ </a:t>
            </a:r>
            <a:r>
              <a:rPr lang="th-TH" sz="3200" b="1" dirty="0" err="1" smtClean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กค.</a:t>
            </a:r>
            <a:r>
              <a:rPr lang="th-TH" sz="3200" b="1" dirty="0" smtClean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อนุญาตให้จ่ายได้</a:t>
            </a:r>
            <a:endParaRPr lang="th-TH" sz="3200" b="1" dirty="0">
              <a:solidFill>
                <a:srgbClr val="3333CC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2" name="สี่เหลี่ยมมุมมน 11"/>
          <p:cNvSpPr/>
          <p:nvPr/>
        </p:nvSpPr>
        <p:spPr>
          <a:xfrm>
            <a:off x="2143108" y="1142984"/>
            <a:ext cx="6786610" cy="78581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การเบิกเงินเพื่อการใดต้องนำไปจ่ายเพื่อการนั้น</a:t>
            </a:r>
            <a:endParaRPr lang="th-TH" sz="3200" b="1" dirty="0">
              <a:solidFill>
                <a:srgbClr val="FF0000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3" name="สี่เหลี่ยมมุมมน 12"/>
          <p:cNvSpPr/>
          <p:nvPr/>
        </p:nvSpPr>
        <p:spPr>
          <a:xfrm>
            <a:off x="2143108" y="3643314"/>
            <a:ext cx="6786610" cy="857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th-TH" sz="3200" b="1" dirty="0" smtClean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rPr>
              <a:t>หนี้ต้องถึงกำหนดชำระหรือใกล้จะถึงกำหนดชำระ</a:t>
            </a:r>
            <a:endParaRPr lang="th-TH" sz="3200" b="1" dirty="0">
              <a:solidFill>
                <a:srgbClr val="3333CC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2143108" y="4714884"/>
            <a:ext cx="6786610" cy="1285884"/>
          </a:xfrm>
          <a:prstGeom prst="roundRect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th-TH" sz="3200" b="1" dirty="0" smtClean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ค่าใช้จ่ายที่เกิดขึ้นในปีงบประมาณใด ให้เบิกจากเงินงบประมาณรายจ่ายของปีนั้น</a:t>
            </a:r>
            <a:endParaRPr lang="th-TH" sz="3200" b="1" dirty="0">
              <a:solidFill>
                <a:srgbClr val="FF0000"/>
              </a:solidFill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15" name="Picture 4" descr="man_throwing_money_h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857232"/>
            <a:ext cx="1785938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14"/>
          <p:cNvGrpSpPr/>
          <p:nvPr/>
        </p:nvGrpSpPr>
        <p:grpSpPr>
          <a:xfrm>
            <a:off x="285720" y="1785926"/>
            <a:ext cx="1571637" cy="1000132"/>
            <a:chOff x="3714743" y="1214422"/>
            <a:chExt cx="1571637" cy="1000132"/>
          </a:xfrm>
        </p:grpSpPr>
        <p:pic>
          <p:nvPicPr>
            <p:cNvPr id="6" name="Picture 25" descr="วงกลม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14743" y="1214422"/>
              <a:ext cx="1571637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7" name="สี่เหลี่ยมผืนผ้า 6"/>
            <p:cNvSpPr/>
            <p:nvPr/>
          </p:nvSpPr>
          <p:spPr>
            <a:xfrm>
              <a:off x="3929058" y="1428736"/>
              <a:ext cx="125226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 smtClean="0">
                  <a:solidFill>
                    <a:srgbClr val="3333CC"/>
                  </a:solidFill>
                  <a:latin typeface="JasmineUPC" pitchFamily="18" charset="-34"/>
                  <a:cs typeface="JasmineUPC" pitchFamily="18" charset="-34"/>
                </a:rPr>
                <a:t>เว้นแต่</a:t>
              </a:r>
              <a:endParaRPr lang="th-TH" sz="4000" b="1" dirty="0">
                <a:solidFill>
                  <a:srgbClr val="3333CC"/>
                </a:solidFill>
                <a:latin typeface="JasmineUPC" pitchFamily="18" charset="-34"/>
                <a:cs typeface="JasmineUPC" pitchFamily="18" charset="-34"/>
              </a:endParaRPr>
            </a:p>
          </p:txBody>
        </p:sp>
      </p:grpSp>
      <p:grpSp>
        <p:nvGrpSpPr>
          <p:cNvPr id="3" name="กลุ่ม 15"/>
          <p:cNvGrpSpPr/>
          <p:nvPr/>
        </p:nvGrpSpPr>
        <p:grpSpPr>
          <a:xfrm>
            <a:off x="500034" y="3071810"/>
            <a:ext cx="6143668" cy="3500462"/>
            <a:chOff x="1643042" y="2500306"/>
            <a:chExt cx="5786478" cy="3500462"/>
          </a:xfrm>
        </p:grpSpPr>
        <p:sp>
          <p:nvSpPr>
            <p:cNvPr id="8" name="สี่เหลี่ยมมุมมน 7"/>
            <p:cNvSpPr/>
            <p:nvPr/>
          </p:nvSpPr>
          <p:spPr>
            <a:xfrm>
              <a:off x="1643042" y="2500306"/>
              <a:ext cx="5786478" cy="3500462"/>
            </a:xfrm>
            <a:prstGeom prst="roundRect">
              <a:avLst/>
            </a:prstGeom>
            <a:solidFill>
              <a:srgbClr val="66CCFF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pic>
          <p:nvPicPr>
            <p:cNvPr id="10" name="รูปภาพ 9" descr="BALBLIN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28794" y="2857496"/>
              <a:ext cx="285750" cy="23812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2428860" y="2643182"/>
              <a:ext cx="4701835" cy="3170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th-TH" sz="4000" b="1" dirty="0" smtClean="0">
                  <a:latin typeface="JasmineUPC" pitchFamily="18" charset="-34"/>
                  <a:cs typeface="JasmineUPC" pitchFamily="18" charset="-34"/>
                </a:rPr>
                <a:t>การกันเงินไว้เบิกเหลื่อมปี</a:t>
              </a:r>
            </a:p>
            <a:p>
              <a:pPr algn="l"/>
              <a:r>
                <a:rPr lang="th-TH" sz="4000" b="1" dirty="0" smtClean="0">
                  <a:latin typeface="JasmineUPC" pitchFamily="18" charset="-34"/>
                  <a:cs typeface="JasmineUPC" pitchFamily="18" charset="-34"/>
                </a:rPr>
                <a:t>ค่าใช้จ่ายค้างเบิกข้ามปี</a:t>
              </a:r>
            </a:p>
            <a:p>
              <a:r>
                <a:rPr lang="th-TH" sz="4000" b="1" dirty="0" smtClean="0">
                  <a:latin typeface="JasmineUPC" pitchFamily="18" charset="-34"/>
                  <a:cs typeface="JasmineUPC" pitchFamily="18" charset="-34"/>
                </a:rPr>
                <a:t>เงินยืมคาบเกี่ยว </a:t>
              </a:r>
            </a:p>
            <a:p>
              <a:pPr algn="l"/>
              <a:r>
                <a:rPr lang="th-TH" sz="4000" b="1" dirty="0" smtClean="0">
                  <a:latin typeface="JasmineUPC" pitchFamily="18" charset="-34"/>
                  <a:cs typeface="JasmineUPC" pitchFamily="18" charset="-34"/>
                </a:rPr>
                <a:t>ค่าใช้จ่ายที่ถือเป็นรายจ่ายเมื่อ</a:t>
              </a:r>
            </a:p>
            <a:p>
              <a:pPr algn="l"/>
              <a:r>
                <a:rPr lang="th-TH" sz="4000" b="1" dirty="0" smtClean="0">
                  <a:latin typeface="JasmineUPC" pitchFamily="18" charset="-34"/>
                  <a:cs typeface="JasmineUPC" pitchFamily="18" charset="-34"/>
                </a:rPr>
                <a:t>ได้รับแจ้งให้ชำระหนี้</a:t>
              </a:r>
            </a:p>
          </p:txBody>
        </p:sp>
        <p:pic>
          <p:nvPicPr>
            <p:cNvPr id="12" name="รูปภาพ 11" descr="BALBLIN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28794" y="3500438"/>
              <a:ext cx="285750" cy="238125"/>
            </a:xfrm>
            <a:prstGeom prst="rect">
              <a:avLst/>
            </a:prstGeom>
          </p:spPr>
        </p:pic>
        <p:pic>
          <p:nvPicPr>
            <p:cNvPr id="13" name="รูปภาพ 12" descr="BALBLIN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2181" y="4071942"/>
              <a:ext cx="285750" cy="238125"/>
            </a:xfrm>
            <a:prstGeom prst="rect">
              <a:avLst/>
            </a:prstGeom>
          </p:spPr>
        </p:pic>
        <p:pic>
          <p:nvPicPr>
            <p:cNvPr id="14" name="รูปภาพ 13" descr="BALBLIN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2181" y="4714884"/>
              <a:ext cx="285750" cy="238125"/>
            </a:xfrm>
            <a:prstGeom prst="rect">
              <a:avLst/>
            </a:prstGeom>
          </p:spPr>
        </p:pic>
      </p:grpSp>
      <p:sp>
        <p:nvSpPr>
          <p:cNvPr id="17" name="สี่เหลี่ยมมุมมน 16"/>
          <p:cNvSpPr/>
          <p:nvPr/>
        </p:nvSpPr>
        <p:spPr>
          <a:xfrm>
            <a:off x="285720" y="214290"/>
            <a:ext cx="8572560" cy="1500198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4800" b="1" dirty="0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ค่าใช้จ่ายที่เกิดขึ้นในปีงบประมาณใด ให้เบิกจากเงินงบประมาณรายจ่ายของปีนั้น</a:t>
            </a:r>
            <a:endParaRPr lang="th-TH" sz="4800" b="1" dirty="0">
              <a:solidFill>
                <a:schemeClr val="bg1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7000892" y="2714620"/>
            <a:ext cx="1785950" cy="707886"/>
          </a:xfrm>
          <a:prstGeom prst="rect">
            <a:avLst/>
          </a:prstGeom>
          <a:solidFill>
            <a:srgbClr val="FFFF00"/>
          </a:solidFill>
          <a:ln w="19050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00000"/>
              </a:buClr>
              <a:tabLst>
                <a:tab pos="533400" algn="l"/>
                <a:tab pos="1082675" algn="l"/>
                <a:tab pos="1431925" algn="l"/>
                <a:tab pos="2422525" algn="l"/>
              </a:tabLst>
              <a:defRPr/>
            </a:pPr>
            <a:r>
              <a:rPr lang="th-TH" sz="2000" b="1" dirty="0" smtClean="0">
                <a:solidFill>
                  <a:srgbClr val="3333FF"/>
                </a:solidFill>
                <a:latin typeface="JasmineUPC" pitchFamily="18" charset="-34"/>
                <a:cs typeface="JasmineUPC" pitchFamily="18" charset="-34"/>
              </a:rPr>
              <a:t>ระยะเวลาการยืมเงินคาบเกี่ยว</a:t>
            </a: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6715140" y="3571876"/>
            <a:ext cx="2286016" cy="2677656"/>
          </a:xfrm>
          <a:prstGeom prst="rect">
            <a:avLst/>
          </a:prstGeom>
          <a:ln w="38100">
            <a:noFill/>
            <a:prstDash val="sysDot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l">
              <a:buClr>
                <a:srgbClr val="008000"/>
              </a:buClr>
              <a:buFont typeface="Arial" pitchFamily="34" charset="0"/>
              <a:buChar char="•"/>
              <a:defRPr/>
            </a:pPr>
            <a:r>
              <a:rPr lang="th-TH" sz="2800" b="1" dirty="0" smtClean="0">
                <a:solidFill>
                  <a:srgbClr val="FF0000"/>
                </a:solidFill>
                <a:latin typeface="Arial Black" pitchFamily="34" charset="0"/>
                <a:cs typeface="JasmineUPC" pitchFamily="18" charset="-34"/>
              </a:rPr>
              <a:t> </a:t>
            </a:r>
            <a:r>
              <a:rPr lang="th-TH" sz="2800" b="1" dirty="0" smtClean="0">
                <a:solidFill>
                  <a:srgbClr val="008000"/>
                </a:solidFill>
                <a:latin typeface="Arial Black" pitchFamily="34" charset="0"/>
                <a:cs typeface="JasmineUPC" pitchFamily="18" charset="-34"/>
              </a:rPr>
              <a:t>ค่าใช้จ่ายไป </a:t>
            </a:r>
          </a:p>
          <a:p>
            <a:pPr algn="l">
              <a:defRPr/>
            </a:pPr>
            <a:r>
              <a:rPr lang="th-TH" sz="2800" b="1" dirty="0" smtClean="0">
                <a:solidFill>
                  <a:srgbClr val="008000"/>
                </a:solidFill>
                <a:latin typeface="Arial Black" pitchFamily="34" charset="0"/>
                <a:cs typeface="JasmineUPC" pitchFamily="18" charset="-34"/>
              </a:rPr>
              <a:t>   ราชการไม่เกิน </a:t>
            </a:r>
          </a:p>
          <a:p>
            <a:pPr algn="l">
              <a:defRPr/>
            </a:pPr>
            <a:r>
              <a:rPr lang="th-TH" sz="2800" b="1" dirty="0" smtClean="0">
                <a:solidFill>
                  <a:srgbClr val="008000"/>
                </a:solidFill>
                <a:latin typeface="Angsana New" pitchFamily="18" charset="-34"/>
                <a:cs typeface="JasmineUPC" pitchFamily="18" charset="-34"/>
              </a:rPr>
              <a:t>   90</a:t>
            </a:r>
            <a:r>
              <a:rPr lang="th-TH" sz="2800" b="1" dirty="0" smtClean="0">
                <a:solidFill>
                  <a:srgbClr val="008000"/>
                </a:solidFill>
                <a:latin typeface="Arial Black" pitchFamily="34" charset="0"/>
                <a:cs typeface="JasmineUPC" pitchFamily="18" charset="-34"/>
              </a:rPr>
              <a:t> วัน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th-TH" sz="2800" b="1" dirty="0" smtClean="0">
                <a:solidFill>
                  <a:srgbClr val="FF0000"/>
                </a:solidFill>
                <a:latin typeface="Arial Black" pitchFamily="34" charset="0"/>
                <a:cs typeface="JasmineUPC" pitchFamily="18" charset="-34"/>
              </a:rPr>
              <a:t> </a:t>
            </a:r>
            <a:r>
              <a:rPr lang="th-TH" sz="2800" b="1" dirty="0" smtClean="0">
                <a:solidFill>
                  <a:srgbClr val="0000FF"/>
                </a:solidFill>
                <a:latin typeface="Arial Black" pitchFamily="34" charset="0"/>
                <a:cs typeface="JasmineUPC" pitchFamily="18" charset="-34"/>
              </a:rPr>
              <a:t>ค่าใช้จ่ายปฏิบัติ</a:t>
            </a:r>
          </a:p>
          <a:p>
            <a:pPr algn="l">
              <a:defRPr/>
            </a:pPr>
            <a:r>
              <a:rPr lang="th-TH" sz="2800" b="1" dirty="0" smtClean="0">
                <a:solidFill>
                  <a:srgbClr val="0000FF"/>
                </a:solidFill>
                <a:latin typeface="Arial Black" pitchFamily="34" charset="0"/>
                <a:cs typeface="JasmineUPC" pitchFamily="18" charset="-34"/>
              </a:rPr>
              <a:t>   ราชการอื่นไม่ </a:t>
            </a:r>
          </a:p>
          <a:p>
            <a:pPr algn="l">
              <a:defRPr/>
            </a:pPr>
            <a:r>
              <a:rPr lang="th-TH" sz="2800" b="1" dirty="0" smtClean="0">
                <a:solidFill>
                  <a:srgbClr val="0000FF"/>
                </a:solidFill>
                <a:latin typeface="Arial Black" pitchFamily="34" charset="0"/>
                <a:cs typeface="JasmineUPC" pitchFamily="18" charset="-34"/>
              </a:rPr>
              <a:t>   เกิน </a:t>
            </a:r>
            <a:r>
              <a:rPr lang="th-TH" sz="2800" b="1" dirty="0" smtClean="0">
                <a:solidFill>
                  <a:srgbClr val="0000FF"/>
                </a:solidFill>
                <a:latin typeface="Angsana New" pitchFamily="18" charset="-34"/>
                <a:cs typeface="JasmineUPC" pitchFamily="18" charset="-34"/>
              </a:rPr>
              <a:t>30</a:t>
            </a:r>
            <a:r>
              <a:rPr lang="th-TH" sz="2800" b="1" dirty="0" smtClean="0">
                <a:solidFill>
                  <a:srgbClr val="0000FF"/>
                </a:solidFill>
                <a:latin typeface="Arial Black" pitchFamily="34" charset="0"/>
                <a:cs typeface="JasmineUPC" pitchFamily="18" charset="-34"/>
              </a:rPr>
              <a:t> วัน</a:t>
            </a:r>
            <a:endParaRPr lang="th-TH" sz="2800" b="1" dirty="0">
              <a:solidFill>
                <a:srgbClr val="0000FF"/>
              </a:solidFill>
              <a:latin typeface="Arial Black" pitchFamily="34" charset="0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85720" y="214290"/>
            <a:ext cx="8643998" cy="1143008"/>
          </a:xfrm>
          <a:prstGeom prst="rect">
            <a:avLst/>
          </a:prstGeom>
          <a:noFill/>
          <a:ln w="76200" cap="rnd">
            <a:noFill/>
            <a:prstDash val="sysDot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spcBef>
                <a:spcPct val="20000"/>
              </a:spcBef>
              <a:buClr>
                <a:schemeClr val="tx2"/>
              </a:buClr>
              <a:tabLst>
                <a:tab pos="533400" algn="l"/>
                <a:tab pos="1082675" algn="l"/>
                <a:tab pos="1431925" algn="l"/>
                <a:tab pos="2422525" algn="l"/>
              </a:tabLst>
              <a:defRPr/>
            </a:pPr>
            <a:r>
              <a:rPr lang="th-TH" sz="40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ค่าใช้จ่ายที่ถือว่าเป็นรายจ่ายเมื่อได้รับแจ้งให้ชำระหนี้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85720" y="1214422"/>
            <a:ext cx="3661579" cy="523220"/>
          </a:xfrm>
          <a:prstGeom prst="rect">
            <a:avLst/>
          </a:prstGeom>
          <a:ln w="28575">
            <a:solidFill>
              <a:srgbClr val="3333FF"/>
            </a:solidFill>
            <a:prstDash val="sysDash"/>
          </a:ln>
        </p:spPr>
        <p:txBody>
          <a:bodyPr wrap="none">
            <a:spAutoFit/>
          </a:bodyPr>
          <a:lstStyle/>
          <a:p>
            <a:r>
              <a:rPr lang="th-TH" b="1" dirty="0" smtClean="0">
                <a:solidFill>
                  <a:srgbClr val="3333FF"/>
                </a:solidFill>
                <a:latin typeface="JasmineUPC" pitchFamily="18" charset="-34"/>
                <a:cs typeface="JasmineUPC" pitchFamily="18" charset="-34"/>
              </a:rPr>
              <a:t>ค่าใช้จ่ายที่เกิดขึ้นไม่ว่าเดือนใด</a:t>
            </a:r>
            <a:endParaRPr lang="th-TH" b="1" dirty="0">
              <a:solidFill>
                <a:srgbClr val="3333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85720" y="1928802"/>
            <a:ext cx="37147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thaiDist" eaLnBrk="1" hangingPunct="1">
              <a:buFont typeface="Wingdings" pitchFamily="2" charset="2"/>
              <a:buChar char="§"/>
              <a:tabLst>
                <a:tab pos="182563" algn="l"/>
                <a:tab pos="719138" algn="l"/>
              </a:tabLst>
            </a:pP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 ค่าเช่าบ้านข้าราชการ</a:t>
            </a:r>
          </a:p>
          <a:p>
            <a:pPr marL="0" indent="0" algn="thaiDist" eaLnBrk="1" hangingPunct="1">
              <a:buFont typeface="Wingdings" pitchFamily="2" charset="2"/>
              <a:buChar char="§"/>
              <a:tabLst>
                <a:tab pos="182563" algn="l"/>
                <a:tab pos="719138" algn="l"/>
              </a:tabLst>
            </a:pP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	ค่าบอกรับสิ่งพิมพ์</a:t>
            </a:r>
          </a:p>
          <a:p>
            <a:pPr marL="0" indent="0" algn="thaiDist" eaLnBrk="1" hangingPunct="1">
              <a:buFont typeface="Wingdings" pitchFamily="2" charset="2"/>
              <a:buChar char="§"/>
              <a:tabLst>
                <a:tab pos="182563" algn="l"/>
                <a:tab pos="719138" algn="l"/>
              </a:tabLst>
            </a:pPr>
            <a:r>
              <a:rPr lang="th-TH" b="1" dirty="0" smtClean="0">
                <a:latin typeface="JasmineUPC" pitchFamily="18" charset="-34"/>
                <a:cs typeface="JasmineUPC" pitchFamily="18" charset="-34"/>
              </a:rPr>
              <a:t>	ค่าขนส่ง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857752" y="1214422"/>
            <a:ext cx="3775393" cy="523220"/>
          </a:xfrm>
          <a:prstGeom prst="rect">
            <a:avLst/>
          </a:prstGeom>
          <a:ln w="28575">
            <a:solidFill>
              <a:srgbClr val="3333FF"/>
            </a:solidFill>
            <a:prstDash val="sysDash"/>
          </a:ln>
        </p:spPr>
        <p:txBody>
          <a:bodyPr wrap="none">
            <a:spAutoFit/>
          </a:bodyPr>
          <a:lstStyle/>
          <a:p>
            <a:r>
              <a:rPr lang="th-TH" b="1" dirty="0" smtClean="0">
                <a:solidFill>
                  <a:srgbClr val="3333FF"/>
                </a:solidFill>
                <a:latin typeface="JasmineUPC" pitchFamily="18" charset="-34"/>
                <a:cs typeface="JasmineUPC" pitchFamily="18" charset="-34"/>
              </a:rPr>
              <a:t>ค่าใช้จ่ายเฉพาะเดือน ส.ค.-ก.ย.</a:t>
            </a:r>
            <a:endParaRPr lang="th-TH" b="1" dirty="0">
              <a:solidFill>
                <a:srgbClr val="3333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214778" y="2071678"/>
            <a:ext cx="4929222" cy="4498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thaiDi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Pct val="110000"/>
              <a:buFont typeface="Wingdings" pitchFamily="2" charset="2"/>
              <a:buChar char="§"/>
              <a:tabLst>
                <a:tab pos="365125" algn="l"/>
                <a:tab pos="990600" algn="l"/>
              </a:tabLst>
              <a:defRPr/>
            </a:pP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ค่ากำจัดขยะมูลฝอย</a:t>
            </a:r>
          </a:p>
          <a:p>
            <a:pPr marL="342900" marR="0" lvl="0" indent="-342900" algn="thaiDi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Pct val="110000"/>
              <a:buFont typeface="Wingdings" pitchFamily="2" charset="2"/>
              <a:buChar char="§"/>
              <a:tabLst>
                <a:tab pos="365125" algn="l"/>
                <a:tab pos="990600" algn="l"/>
              </a:tabLst>
              <a:defRPr/>
            </a:pP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ค่าน้ำ</a:t>
            </a:r>
            <a:r>
              <a:rPr kumimoji="0" lang="th-TH" sz="24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  </a:t>
            </a: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ค่าไฟฟ้า</a:t>
            </a:r>
            <a:r>
              <a:rPr kumimoji="0" lang="th-TH" sz="24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  </a:t>
            </a: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ค่าโทรศัพท์</a:t>
            </a:r>
          </a:p>
          <a:p>
            <a:pPr marL="342900" marR="0" lvl="0" indent="-342900" algn="thaiDi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Pct val="110000"/>
              <a:buFont typeface="Wingdings" pitchFamily="2" charset="2"/>
              <a:buChar char="§"/>
              <a:tabLst>
                <a:tab pos="365125" algn="l"/>
                <a:tab pos="990600" algn="l"/>
              </a:tabLst>
              <a:defRPr/>
            </a:pP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ค่าเช่าคู่สายโทรศัพท์</a:t>
            </a:r>
            <a:r>
              <a:rPr kumimoji="0" lang="th-TH" sz="24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  </a:t>
            </a: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ค่าติดตั้งโทรศัพท์</a:t>
            </a:r>
          </a:p>
          <a:p>
            <a:pPr marL="342900" marR="0" lvl="0" indent="-342900" algn="thaiDi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Pct val="110000"/>
              <a:buFont typeface="Wingdings" pitchFamily="2" charset="2"/>
              <a:buChar char="§"/>
              <a:tabLst>
                <a:tab pos="365125" algn="l"/>
                <a:tab pos="990600" algn="l"/>
              </a:tabLst>
              <a:defRPr/>
            </a:pP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ค่าฝากส่งไปรษณียภัณฑ์และพัสดุไปรษณีย์</a:t>
            </a:r>
          </a:p>
          <a:p>
            <a:pPr marL="342900" marR="0" lvl="0" indent="-342900" algn="thaiDi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Pct val="200000"/>
              <a:buFont typeface="Wingdings" pitchFamily="2" charset="2"/>
              <a:buNone/>
              <a:tabLst>
                <a:tab pos="365125" algn="l"/>
                <a:tab pos="990600" algn="l"/>
              </a:tabLst>
              <a:defRPr/>
            </a:pP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    ที่ชำระค่าฝากส่งเป็นรายเดือน</a:t>
            </a:r>
          </a:p>
          <a:p>
            <a:pPr marL="342900" marR="0" lvl="0" indent="-342900" algn="thaiDi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Pct val="110000"/>
              <a:buFont typeface="Wingdings" pitchFamily="2" charset="2"/>
              <a:buChar char="§"/>
              <a:tabLst>
                <a:tab pos="365125" algn="l"/>
                <a:tab pos="990600" algn="l"/>
              </a:tabLst>
              <a:defRPr/>
            </a:pP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ค่าเช่าวิทยุโทรศัพท์เคลื่อนที่</a:t>
            </a:r>
          </a:p>
          <a:p>
            <a:pPr marL="342900" marR="0" lvl="0" indent="-342900" algn="thaiDi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Pct val="110000"/>
              <a:buFont typeface="Wingdings" pitchFamily="2" charset="2"/>
              <a:buChar char="§"/>
              <a:tabLst>
                <a:tab pos="365125" algn="l"/>
                <a:tab pos="990600" algn="l"/>
              </a:tabLst>
              <a:defRPr/>
            </a:pP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ค่าใช้จ่ายเกี่ยวกับการใช้เครื่องโทรสาร</a:t>
            </a:r>
          </a:p>
          <a:p>
            <a:pPr marL="342900" marR="0" lvl="0" indent="-342900" algn="thaiDi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Pct val="200000"/>
              <a:buFont typeface="Wingdings" pitchFamily="2" charset="2"/>
              <a:buNone/>
              <a:tabLst>
                <a:tab pos="365125" algn="l"/>
                <a:tab pos="990600" algn="l"/>
              </a:tabLst>
              <a:defRPr/>
            </a:pP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     ที่ขึ้นทะเบียนเป็นครุภัณฑ์ของทางราชการ</a:t>
            </a:r>
          </a:p>
          <a:p>
            <a:pPr marL="342900" marR="0" lvl="0" indent="-342900" algn="thaiDi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Pct val="110000"/>
              <a:buFont typeface="Wingdings" pitchFamily="2" charset="2"/>
              <a:buChar char="§"/>
              <a:tabLst>
                <a:tab pos="365125" algn="l"/>
                <a:tab pos="990600" algn="l"/>
              </a:tabLst>
              <a:defRPr/>
            </a:pP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ค่าใช้จ่ายในการเช่าใช้บริการวิทยุติดตามตัว</a:t>
            </a:r>
          </a:p>
          <a:p>
            <a:pPr marL="342900" marR="0" lvl="0" indent="-342900" algn="thaiDi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Pct val="200000"/>
              <a:buFont typeface="Wingdings" pitchFamily="2" charset="2"/>
              <a:buNone/>
              <a:tabLst>
                <a:tab pos="365125" algn="l"/>
                <a:tab pos="990600" algn="l"/>
              </a:tabLst>
              <a:defRPr/>
            </a:pP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     เพื่อใช้ในการปฏิบัติราชการสำคัญ</a:t>
            </a:r>
          </a:p>
          <a:p>
            <a:pPr marL="342900" marR="0" lvl="0" indent="-342900" algn="thaiDi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Pct val="200000"/>
              <a:buFont typeface="Wingdings" pitchFamily="2" charset="2"/>
              <a:buNone/>
              <a:tabLst>
                <a:tab pos="365125" algn="l"/>
                <a:tab pos="990600" algn="l"/>
              </a:tabLst>
              <a:defRPr/>
            </a:pPr>
            <a:r>
              <a:rPr lang="th-TH" sz="2400" b="1" kern="0" dirty="0" smtClean="0">
                <a:latin typeface="JasmineUPC" pitchFamily="18" charset="-34"/>
                <a:cs typeface="JasmineUPC" pitchFamily="18" charset="-34"/>
                <a:sym typeface="Wingdings" pitchFamily="2" charset="2"/>
              </a:rPr>
              <a:t>     </a:t>
            </a: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กรณีเร่งด่วน</a:t>
            </a:r>
          </a:p>
          <a:p>
            <a:pPr marL="342900" marR="0" lvl="0" indent="-342900" algn="thaiDi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Pct val="110000"/>
              <a:buFont typeface="Wingdings" pitchFamily="2" charset="2"/>
              <a:buChar char="§"/>
              <a:tabLst>
                <a:tab pos="365125" algn="l"/>
                <a:tab pos="990600" algn="l"/>
              </a:tabLst>
              <a:defRPr/>
            </a:pPr>
            <a:r>
              <a:rPr kumimoji="0" lang="th-TH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  <a:sym typeface="Wingdings" pitchFamily="2" charset="2"/>
              </a:rPr>
              <a:t>ค่าเช่าบริการสัญญาณเคเบิลทีวี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20" y="3500438"/>
            <a:ext cx="271580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ใช้งบประมาณปีปัจจุบันได้</a:t>
            </a:r>
          </a:p>
          <a:p>
            <a:r>
              <a:rPr lang="th-TH" b="1" dirty="0" smtClean="0">
                <a:solidFill>
                  <a:srgbClr val="FF0000"/>
                </a:solidFill>
              </a:rPr>
              <a:t>ไม่จำเป็นต้องกันเงิน</a:t>
            </a:r>
            <a:endParaRPr lang="th-TH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85720" y="1285860"/>
            <a:ext cx="8429684" cy="4567404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27000"/>
          </a:effec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th-TH" sz="44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          การเบิกเงินให้ใช้ระบบ </a:t>
            </a:r>
            <a:r>
              <a:rPr lang="en-US" sz="44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GFMIS</a:t>
            </a:r>
          </a:p>
          <a:p>
            <a:pPr algn="l">
              <a:lnSpc>
                <a:spcPct val="120000"/>
              </a:lnSpc>
              <a:defRPr/>
            </a:pP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  </a:t>
            </a: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    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ให้ออกคำสั่งเป็นลายลักษณ์อักษรให้ </a:t>
            </a:r>
            <a:r>
              <a:rPr lang="th-TH" sz="4000" b="1" dirty="0" err="1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ขรก.</a:t>
            </a:r>
            <a:endParaRPr lang="th-TH" sz="4000" b="1" dirty="0">
              <a:solidFill>
                <a:schemeClr val="bg1"/>
              </a:solidFill>
              <a:latin typeface="Angsana New" pitchFamily="18" charset="-34"/>
              <a:cs typeface="JasmineUPC" pitchFamily="18" charset="-34"/>
            </a:endParaRPr>
          </a:p>
          <a:p>
            <a:pPr algn="l">
              <a:lnSpc>
                <a:spcPct val="120000"/>
              </a:lnSpc>
              <a:defRPr/>
            </a:pP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    มีหน้าที่เป็นผู้มีสิทธิใช้งาน เพื่อถือบัตรกำหนด</a:t>
            </a:r>
          </a:p>
          <a:p>
            <a:pPr algn="l">
              <a:lnSpc>
                <a:spcPct val="120000"/>
              </a:lnSpc>
              <a:defRPr/>
            </a:pP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    สิทธิการใช้ รหัสผู้ใช้ และรหัสผ่าน เพื่อทำหน้าที่</a:t>
            </a:r>
          </a:p>
          <a:p>
            <a:pPr algn="l">
              <a:lnSpc>
                <a:spcPct val="120000"/>
              </a:lnSpc>
              <a:defRPr/>
            </a:pP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    บันทึกข้อมูลและเรียกรายงานในระบบและ</a:t>
            </a:r>
            <a:r>
              <a:rPr lang="th-TH" sz="4000" b="1" dirty="0">
                <a:solidFill>
                  <a:srgbClr val="FFFF00"/>
                </a:solidFill>
                <a:latin typeface="Angsana New" pitchFamily="18" charset="-34"/>
                <a:cs typeface="JasmineUPC" pitchFamily="18" charset="-34"/>
              </a:rPr>
              <a:t>กำหนด</a:t>
            </a:r>
          </a:p>
          <a:p>
            <a:pPr algn="l">
              <a:lnSpc>
                <a:spcPct val="120000"/>
              </a:lnSpc>
              <a:defRPr/>
            </a:pPr>
            <a:r>
              <a:rPr lang="th-TH" sz="4000" b="1" dirty="0">
                <a:solidFill>
                  <a:srgbClr val="FFFF00"/>
                </a:solidFill>
                <a:latin typeface="Angsana New" pitchFamily="18" charset="-34"/>
                <a:cs typeface="JasmineUPC" pitchFamily="18" charset="-34"/>
              </a:rPr>
              <a:t>    แนวทางการควบคุมในการเข้าใช้งานในระบบ</a:t>
            </a:r>
          </a:p>
        </p:txBody>
      </p:sp>
      <p:pic>
        <p:nvPicPr>
          <p:cNvPr id="8197" name="Picture 4" descr="man_throwing_money_h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214313"/>
            <a:ext cx="1785938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สี่เหลี่ยมผืนผ้า 5"/>
          <p:cNvSpPr/>
          <p:nvPr/>
        </p:nvSpPr>
        <p:spPr>
          <a:xfrm>
            <a:off x="3000364" y="142852"/>
            <a:ext cx="2690160" cy="923330"/>
          </a:xfrm>
          <a:prstGeom prst="rect">
            <a:avLst/>
          </a:prstGeom>
          <a:noFill/>
        </p:spPr>
        <p:txBody>
          <a:bodyPr wrap="none">
            <a:prstTxWarp prst="textDeflate">
              <a:avLst>
                <a:gd name="adj" fmla="val 15794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การเบิกเงิน</a:t>
            </a:r>
          </a:p>
        </p:txBody>
      </p:sp>
      <p:pic>
        <p:nvPicPr>
          <p:cNvPr id="8199" name="รูปภาพ 8" descr="ROTSTAR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3" y="1500188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ChangeArrowheads="1"/>
          </p:cNvSpPr>
          <p:nvPr/>
        </p:nvSpPr>
        <p:spPr bwMode="auto">
          <a:xfrm>
            <a:off x="428596" y="1785926"/>
            <a:ext cx="8358246" cy="36004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glow" dir="b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en-US" dirty="0">
              <a:solidFill>
                <a:srgbClr val="3366FF"/>
              </a:solidFill>
            </a:endParaRPr>
          </a:p>
        </p:txBody>
      </p:sp>
      <p:sp>
        <p:nvSpPr>
          <p:cNvPr id="9221" name="Text Box 2"/>
          <p:cNvSpPr txBox="1">
            <a:spLocks noChangeArrowheads="1"/>
          </p:cNvSpPr>
          <p:nvPr/>
        </p:nvSpPr>
        <p:spPr bwMode="auto">
          <a:xfrm>
            <a:off x="642938" y="1928813"/>
            <a:ext cx="7786687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 typeface="Wingdings" pitchFamily="2" charset="2"/>
              <a:buChar char="q"/>
            </a:pPr>
            <a:r>
              <a:rPr lang="th-TH" sz="4400" b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 การซื้อ  จ้าง  เช่า  เกิน </a:t>
            </a:r>
            <a:r>
              <a:rPr lang="en-US" sz="4400" b="1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5,000</a:t>
            </a:r>
            <a:r>
              <a:rPr lang="en-US" sz="4400" b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</a:t>
            </a:r>
            <a:r>
              <a:rPr lang="th-TH" sz="4400" b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บาท </a:t>
            </a:r>
          </a:p>
          <a:p>
            <a:pPr algn="l"/>
            <a:r>
              <a:rPr lang="th-TH" sz="4400" b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     ให้สร้างใบสั่งซื้อ/จ้าง ในระบบ</a:t>
            </a:r>
            <a:r>
              <a:rPr lang="en-US" sz="4400" b="1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GFMIS</a:t>
            </a:r>
          </a:p>
          <a:p>
            <a:pPr algn="l">
              <a:spcBef>
                <a:spcPts val="1200"/>
              </a:spcBef>
              <a:buFont typeface="Wingdings" pitchFamily="2" charset="2"/>
              <a:buChar char="q"/>
            </a:pPr>
            <a:r>
              <a:rPr lang="en-US" sz="4400" b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</a:t>
            </a:r>
            <a:r>
              <a:rPr lang="th-TH" sz="4400" b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การซื้อ  จ้าง  เช่า  เมื่อตรวจรับแล้ว</a:t>
            </a:r>
          </a:p>
          <a:p>
            <a:pPr algn="l"/>
            <a:r>
              <a:rPr lang="th-TH" sz="4400" b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     ให้เบิกเงินอย่างช้าไม่เกิน </a:t>
            </a:r>
            <a:r>
              <a:rPr lang="en-US" sz="4400" b="1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5</a:t>
            </a:r>
            <a:r>
              <a:rPr lang="en-US" sz="4400" b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</a:t>
            </a:r>
            <a:r>
              <a:rPr lang="th-TH" sz="4400" b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วันทำการ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214678" y="500042"/>
            <a:ext cx="2690160" cy="923330"/>
          </a:xfrm>
          <a:prstGeom prst="rect">
            <a:avLst/>
          </a:prstGeom>
          <a:noFill/>
        </p:spPr>
        <p:txBody>
          <a:bodyPr wrap="none">
            <a:prstTxWarp prst="textDeflate">
              <a:avLst>
                <a:gd name="adj" fmla="val 12838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การเบิกเงิน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7072331" y="571481"/>
            <a:ext cx="1871663" cy="5613845"/>
          </a:xfrm>
          <a:prstGeom prst="rect">
            <a:avLst/>
          </a:prstGeom>
          <a:solidFill>
            <a:srgbClr val="99FF99">
              <a:alpha val="72156"/>
            </a:srgbClr>
          </a:solidFill>
          <a:ln w="57150" cap="sq">
            <a:noFill/>
            <a:miter lim="800000"/>
            <a:headEnd type="none" w="sm" len="sm"/>
            <a:tailEnd type="none" w="sm" len="sm"/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marL="171450" indent="-171450" eaLnBrk="0" fontAlgn="auto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th-TH" sz="2600" b="1" dirty="0">
                <a:solidFill>
                  <a:srgbClr val="1F497D">
                    <a:lumMod val="75000"/>
                  </a:srgbClr>
                </a:solidFill>
                <a:latin typeface="Browallia New" pitchFamily="34" charset="-34"/>
                <a:cs typeface="FreesiaUPC" pitchFamily="34" charset="-34"/>
              </a:rPr>
              <a:t> </a:t>
            </a:r>
          </a:p>
          <a:p>
            <a:pPr marL="171450" indent="-171450" eaLnBrk="0" fontAlgn="auto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h-TH" sz="2600" b="1" dirty="0">
                <a:solidFill>
                  <a:srgbClr val="1F497D">
                    <a:lumMod val="75000"/>
                  </a:srgbClr>
                </a:solidFill>
                <a:latin typeface="Browallia New" pitchFamily="34" charset="-34"/>
                <a:cs typeface="FreesiaUPC" pitchFamily="34" charset="-34"/>
              </a:rPr>
              <a:t>ประสิทธิภาพ</a:t>
            </a:r>
          </a:p>
          <a:p>
            <a:pPr marL="171450" indent="-171450" eaLnBrk="0" fontAlgn="auto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2600" b="1" dirty="0">
                <a:solidFill>
                  <a:srgbClr val="1F497D">
                    <a:lumMod val="75000"/>
                  </a:srgbClr>
                </a:solidFill>
                <a:latin typeface="Browallia New" pitchFamily="34" charset="-34"/>
                <a:cs typeface="FreesiaUPC" pitchFamily="34" charset="-34"/>
              </a:rPr>
              <a:t>    ประสิทธิผล</a:t>
            </a:r>
          </a:p>
          <a:p>
            <a:pPr marL="171450" indent="-171450" eaLnBrk="0" fontAlgn="auto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2600" b="1" dirty="0">
                <a:solidFill>
                  <a:srgbClr val="1F497D">
                    <a:lumMod val="75000"/>
                  </a:srgbClr>
                </a:solidFill>
                <a:latin typeface="Browallia New" pitchFamily="34" charset="-34"/>
                <a:cs typeface="FreesiaUPC" pitchFamily="34" charset="-34"/>
              </a:rPr>
              <a:t>    กาดำเนินงาน</a:t>
            </a:r>
          </a:p>
          <a:p>
            <a:pPr marL="171450" indent="-171450" eaLnBrk="0" fontAlgn="auto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h-TH" sz="2600" b="1" dirty="0">
                <a:solidFill>
                  <a:srgbClr val="0000FF"/>
                </a:solidFill>
                <a:latin typeface="Browallia New" pitchFamily="34" charset="-34"/>
                <a:cs typeface="FreesiaUPC" pitchFamily="34" charset="-34"/>
              </a:rPr>
              <a:t> </a:t>
            </a:r>
            <a:r>
              <a:rPr lang="th-TH" sz="2600" b="1" dirty="0">
                <a:solidFill>
                  <a:srgbClr val="6600CC"/>
                </a:solidFill>
                <a:latin typeface="Browallia New" pitchFamily="34" charset="-34"/>
                <a:cs typeface="FreesiaUPC" pitchFamily="34" charset="-34"/>
              </a:rPr>
              <a:t>ความเชื่อถือ</a:t>
            </a:r>
          </a:p>
          <a:p>
            <a:pPr marL="171450" indent="-171450" eaLnBrk="0" fontAlgn="auto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2600" b="1" dirty="0">
                <a:solidFill>
                  <a:srgbClr val="6600CC"/>
                </a:solidFill>
                <a:latin typeface="Browallia New" pitchFamily="34" charset="-34"/>
                <a:cs typeface="FreesiaUPC" pitchFamily="34" charset="-34"/>
              </a:rPr>
              <a:t>   ได้ของข้อมูล </a:t>
            </a:r>
          </a:p>
          <a:p>
            <a:pPr marL="171450" indent="-171450" eaLnBrk="0" fontAlgn="auto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2600" b="1" dirty="0">
                <a:solidFill>
                  <a:srgbClr val="6600CC"/>
                </a:solidFill>
                <a:latin typeface="Browallia New" pitchFamily="34" charset="-34"/>
                <a:cs typeface="FreesiaUPC" pitchFamily="34" charset="-34"/>
              </a:rPr>
              <a:t>    และรายงาน</a:t>
            </a:r>
          </a:p>
          <a:p>
            <a:pPr marL="171450" indent="-171450" eaLnBrk="0" fontAlgn="auto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2600" b="1" dirty="0">
                <a:solidFill>
                  <a:srgbClr val="6600CC"/>
                </a:solidFill>
                <a:latin typeface="Browallia New" pitchFamily="34" charset="-34"/>
                <a:cs typeface="FreesiaUPC" pitchFamily="34" charset="-34"/>
              </a:rPr>
              <a:t>    ทางการเงิน</a:t>
            </a:r>
          </a:p>
          <a:p>
            <a:pPr marL="171450" indent="-171450" eaLnBrk="0" fontAlgn="auto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h-TH" sz="2600" b="1" dirty="0">
                <a:solidFill>
                  <a:srgbClr val="C0504D"/>
                </a:solidFill>
                <a:latin typeface="Browallia New" pitchFamily="34" charset="-34"/>
                <a:cs typeface="FreesiaUPC" pitchFamily="34" charset="-34"/>
              </a:rPr>
              <a:t>การปฏิบัติตาม</a:t>
            </a:r>
          </a:p>
          <a:p>
            <a:pPr marL="171450" indent="-171450" eaLnBrk="0" fontAlgn="auto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2600" b="1" dirty="0">
                <a:solidFill>
                  <a:srgbClr val="C0504D"/>
                </a:solidFill>
                <a:latin typeface="Browallia New" pitchFamily="34" charset="-34"/>
                <a:cs typeface="FreesiaUPC" pitchFamily="34" charset="-34"/>
              </a:rPr>
              <a:t>   ข้อกำหนด</a:t>
            </a:r>
          </a:p>
          <a:p>
            <a:pPr marL="171450" indent="-171450" eaLnBrk="0" fontAlgn="auto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GB" sz="2600" b="1" dirty="0">
              <a:solidFill>
                <a:srgbClr val="C0504D"/>
              </a:solidFill>
              <a:latin typeface="Browallia New" pitchFamily="34" charset="-34"/>
              <a:cs typeface="FreesiaUPC" pitchFamily="34" charset="-34"/>
            </a:endParaRPr>
          </a:p>
        </p:txBody>
      </p:sp>
      <p:sp>
        <p:nvSpPr>
          <p:cNvPr id="36869" name="Rectangle 10"/>
          <p:cNvSpPr>
            <a:spLocks noChangeArrowheads="1"/>
          </p:cNvSpPr>
          <p:nvPr/>
        </p:nvSpPr>
        <p:spPr bwMode="auto">
          <a:xfrm>
            <a:off x="357190" y="571500"/>
            <a:ext cx="5940425" cy="214312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th-TH" b="1">
                <a:solidFill>
                  <a:srgbClr val="3333FF"/>
                </a:solidFill>
                <a:latin typeface="Little_Star_0506" pitchFamily="2" charset="0"/>
                <a:cs typeface="JasmineUPC" pitchFamily="18" charset="-34"/>
              </a:rPr>
              <a:t>การควบคุมภายใน   </a:t>
            </a:r>
            <a:r>
              <a:rPr lang="th-TH" b="1">
                <a:solidFill>
                  <a:srgbClr val="FF0000"/>
                </a:solidFill>
                <a:latin typeface="Little_Star_0506" pitchFamily="2" charset="0"/>
                <a:cs typeface="JasmineUPC" pitchFamily="18" charset="-34"/>
              </a:rPr>
              <a:t>หมายถึง </a:t>
            </a:r>
          </a:p>
          <a:p>
            <a:pPr>
              <a:lnSpc>
                <a:spcPct val="90000"/>
              </a:lnSpc>
            </a:pPr>
            <a:r>
              <a:rPr lang="th-TH" b="1">
                <a:solidFill>
                  <a:srgbClr val="A50021"/>
                </a:solidFill>
                <a:latin typeface="Little_Star_0506" pitchFamily="2" charset="0"/>
                <a:cs typeface="JasmineUPC" pitchFamily="18" charset="-34"/>
              </a:rPr>
              <a:t>      กระบวนการปฏิบัติงานที่ผู้กำกับดูแลฝ่าย</a:t>
            </a:r>
          </a:p>
          <a:p>
            <a:pPr>
              <a:lnSpc>
                <a:spcPct val="90000"/>
              </a:lnSpc>
            </a:pPr>
            <a:r>
              <a:rPr lang="th-TH" b="1">
                <a:solidFill>
                  <a:srgbClr val="A50021"/>
                </a:solidFill>
                <a:latin typeface="Little_Star_0506" pitchFamily="2" charset="0"/>
                <a:cs typeface="JasmineUPC" pitchFamily="18" charset="-34"/>
              </a:rPr>
              <a:t>บริหารและบุคลากรของหน่วยรับตรวจจัดให้มี</a:t>
            </a:r>
          </a:p>
          <a:p>
            <a:pPr>
              <a:lnSpc>
                <a:spcPct val="90000"/>
              </a:lnSpc>
            </a:pPr>
            <a:r>
              <a:rPr lang="th-TH" b="1">
                <a:solidFill>
                  <a:srgbClr val="A50021"/>
                </a:solidFill>
                <a:latin typeface="Little_Star_0506" pitchFamily="2" charset="0"/>
                <a:cs typeface="JasmineUPC" pitchFamily="18" charset="-34"/>
              </a:rPr>
              <a:t>ขึ้นเพื่อ</a:t>
            </a:r>
            <a:r>
              <a:rPr lang="th-TH" b="1">
                <a:solidFill>
                  <a:srgbClr val="008000"/>
                </a:solidFill>
                <a:latin typeface="Little_Star_0506" pitchFamily="2" charset="0"/>
                <a:cs typeface="JasmineUPC" pitchFamily="18" charset="-34"/>
              </a:rPr>
              <a:t>สร้างความมั่นใจอย่างสมเหตุสมผลว่า</a:t>
            </a:r>
          </a:p>
          <a:p>
            <a:pPr>
              <a:lnSpc>
                <a:spcPct val="90000"/>
              </a:lnSpc>
            </a:pPr>
            <a:r>
              <a:rPr lang="th-TH" b="1">
                <a:solidFill>
                  <a:srgbClr val="008000"/>
                </a:solidFill>
                <a:latin typeface="Little_Star_0506" pitchFamily="2" charset="0"/>
                <a:cs typeface="JasmineUPC" pitchFamily="18" charset="-34"/>
              </a:rPr>
              <a:t>การดำเนิน  งานของหน่วยรับตรวจจะ</a:t>
            </a:r>
            <a:r>
              <a:rPr lang="th-TH" b="1">
                <a:solidFill>
                  <a:srgbClr val="A50021"/>
                </a:solidFill>
                <a:latin typeface="Little_Star_0506" pitchFamily="2" charset="0"/>
                <a:cs typeface="JasmineUPC" pitchFamily="18" charset="-34"/>
              </a:rPr>
              <a:t>บรรลุ</a:t>
            </a:r>
          </a:p>
          <a:p>
            <a:pPr>
              <a:lnSpc>
                <a:spcPct val="90000"/>
              </a:lnSpc>
            </a:pPr>
            <a:r>
              <a:rPr lang="th-TH" b="1">
                <a:solidFill>
                  <a:srgbClr val="A50021"/>
                </a:solidFill>
                <a:latin typeface="Little_Star_0506" pitchFamily="2" charset="0"/>
                <a:cs typeface="JasmineUPC" pitchFamily="18" charset="-34"/>
              </a:rPr>
              <a:t>วัตถุประสงค์ของการควบคุมภายใน</a:t>
            </a:r>
            <a:endParaRPr lang="en-GB" b="1">
              <a:solidFill>
                <a:srgbClr val="0000FF"/>
              </a:solidFill>
              <a:latin typeface="Little_Star_0506" pitchFamily="2" charset="0"/>
              <a:cs typeface="JasmineUPC" pitchFamily="18" charset="-34"/>
            </a:endParaRPr>
          </a:p>
        </p:txBody>
      </p:sp>
      <p:sp>
        <p:nvSpPr>
          <p:cNvPr id="4" name="AutoShape 13"/>
          <p:cNvSpPr>
            <a:spLocks noChangeArrowheads="1"/>
          </p:cNvSpPr>
          <p:nvPr/>
        </p:nvSpPr>
        <p:spPr bwMode="auto">
          <a:xfrm>
            <a:off x="6227763" y="1341438"/>
            <a:ext cx="792162" cy="3889375"/>
          </a:xfrm>
          <a:prstGeom prst="rightArrow">
            <a:avLst>
              <a:gd name="adj1" fmla="val 79509"/>
              <a:gd name="adj2" fmla="val 80639"/>
            </a:avLst>
          </a:prstGeom>
          <a:solidFill>
            <a:srgbClr val="FFCC00"/>
          </a:solidFill>
          <a:ln w="28575" cap="sq">
            <a:noFill/>
            <a:miter lim="800000"/>
            <a:headEnd type="none" w="sm" len="sm"/>
            <a:tailEnd type="none" w="sm" len="sm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>
                <a:solidFill>
                  <a:prstClr val="black"/>
                </a:solidFill>
                <a:latin typeface="Arial" charset="0"/>
                <a:cs typeface="Angsana New" charset="-34"/>
              </a:rPr>
              <a:t>   </a:t>
            </a:r>
          </a:p>
        </p:txBody>
      </p:sp>
      <p:sp>
        <p:nvSpPr>
          <p:cNvPr id="36873" name="AutoShape 14"/>
          <p:cNvSpPr>
            <a:spLocks noChangeArrowheads="1"/>
          </p:cNvSpPr>
          <p:nvPr/>
        </p:nvSpPr>
        <p:spPr bwMode="auto">
          <a:xfrm>
            <a:off x="179388" y="188914"/>
            <a:ext cx="6011862" cy="6480175"/>
          </a:xfrm>
          <a:prstGeom prst="roundRect">
            <a:avLst>
              <a:gd name="adj" fmla="val 5593"/>
            </a:avLst>
          </a:prstGeom>
          <a:noFill/>
          <a:ln w="57150">
            <a:solidFill>
              <a:srgbClr val="0000FF"/>
            </a:solidFill>
            <a:prstDash val="dash"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th-TH" sz="2000">
              <a:solidFill>
                <a:srgbClr val="000000"/>
              </a:solidFill>
              <a:cs typeface="Cordia New" pitchFamily="34" charset="-34"/>
            </a:endParaRP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6072190" y="2500313"/>
            <a:ext cx="84991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  วัตถุ</a:t>
            </a:r>
          </a:p>
          <a:p>
            <a:r>
              <a:rPr lang="th-TH" b="1" dirty="0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  ประ</a:t>
            </a:r>
          </a:p>
          <a:p>
            <a:r>
              <a:rPr lang="th-TH" b="1" dirty="0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  สงค์</a:t>
            </a:r>
          </a:p>
        </p:txBody>
      </p:sp>
      <p:sp>
        <p:nvSpPr>
          <p:cNvPr id="7" name="AutoShape 18"/>
          <p:cNvSpPr>
            <a:spLocks noChangeArrowheads="1"/>
          </p:cNvSpPr>
          <p:nvPr/>
        </p:nvSpPr>
        <p:spPr bwMode="auto">
          <a:xfrm>
            <a:off x="857224" y="3500439"/>
            <a:ext cx="4398962" cy="746125"/>
          </a:xfrm>
          <a:prstGeom prst="triangle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1905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>
                <a:solidFill>
                  <a:srgbClr val="FFFFCC"/>
                </a:solidFill>
                <a:latin typeface="Tahoma" pitchFamily="34" charset="0"/>
                <a:cs typeface="JasmineUPC" pitchFamily="18" charset="-34"/>
              </a:rPr>
              <a:t>องค์ประกอบของการควบคุม</a:t>
            </a: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auto">
          <a:xfrm>
            <a:off x="850874" y="4356100"/>
            <a:ext cx="4398962" cy="330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600" b="1">
                <a:solidFill>
                  <a:srgbClr val="000000"/>
                </a:solidFill>
                <a:latin typeface="Calibri"/>
                <a:cs typeface="JasmineUPC" pitchFamily="18" charset="-34"/>
              </a:rPr>
              <a:t>ข้อมูลสารสนเทศและการสื่อสาร</a:t>
            </a:r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857224" y="6165850"/>
            <a:ext cx="4398962" cy="330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600" b="1" dirty="0">
                <a:solidFill>
                  <a:prstClr val="black"/>
                </a:solidFill>
                <a:latin typeface="Calibri"/>
                <a:cs typeface="JasmineUPC" pitchFamily="18" charset="-34"/>
              </a:rPr>
              <a:t>สภาพแวดล้อมของการควบคุม</a:t>
            </a: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857226" y="4870450"/>
            <a:ext cx="1203325" cy="1100138"/>
          </a:xfrm>
          <a:prstGeom prst="rect">
            <a:avLst/>
          </a:prstGeom>
          <a:solidFill>
            <a:srgbClr val="FF99FF"/>
          </a:solidFill>
          <a:ln w="1905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>
                <a:solidFill>
                  <a:srgbClr val="000000"/>
                </a:solidFill>
                <a:latin typeface="Calibri"/>
                <a:cs typeface="JasmineUPC" pitchFamily="18" charset="-34"/>
              </a:rPr>
              <a:t>การประเมิน</a:t>
            </a:r>
          </a:p>
          <a:p>
            <a:pPr algn="ctr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>
                <a:solidFill>
                  <a:srgbClr val="000000"/>
                </a:solidFill>
                <a:latin typeface="Calibri"/>
                <a:cs typeface="JasmineUPC" pitchFamily="18" charset="-34"/>
              </a:rPr>
              <a:t>ความเสี่ยง</a:t>
            </a: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2514576" y="4870450"/>
            <a:ext cx="1182687" cy="1100138"/>
          </a:xfrm>
          <a:prstGeom prst="rect">
            <a:avLst/>
          </a:prstGeom>
          <a:solidFill>
            <a:srgbClr val="FF99FF"/>
          </a:solidFill>
          <a:ln w="1905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>
                <a:solidFill>
                  <a:srgbClr val="000000"/>
                </a:solidFill>
                <a:latin typeface="Calibri"/>
                <a:cs typeface="JasmineUPC" pitchFamily="18" charset="-34"/>
              </a:rPr>
              <a:t>กิจกรรม</a:t>
            </a:r>
          </a:p>
          <a:p>
            <a:pPr algn="ctr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>
                <a:solidFill>
                  <a:srgbClr val="000000"/>
                </a:solidFill>
                <a:latin typeface="Calibri"/>
                <a:cs typeface="JasmineUPC" pitchFamily="18" charset="-34"/>
              </a:rPr>
              <a:t>การควบคุม</a:t>
            </a:r>
          </a:p>
        </p:txBody>
      </p:sp>
      <p:sp>
        <p:nvSpPr>
          <p:cNvPr id="12" name="Rectangle 23"/>
          <p:cNvSpPr>
            <a:spLocks noChangeArrowheads="1"/>
          </p:cNvSpPr>
          <p:nvPr/>
        </p:nvSpPr>
        <p:spPr bwMode="auto">
          <a:xfrm>
            <a:off x="4025876" y="4870450"/>
            <a:ext cx="1182687" cy="1100138"/>
          </a:xfrm>
          <a:prstGeom prst="rect">
            <a:avLst/>
          </a:prstGeom>
          <a:solidFill>
            <a:srgbClr val="FF99FF"/>
          </a:solidFill>
          <a:ln w="1905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>
                <a:solidFill>
                  <a:srgbClr val="000000"/>
                </a:solidFill>
                <a:latin typeface="Calibri"/>
                <a:cs typeface="JasmineUPC" pitchFamily="18" charset="-34"/>
              </a:rPr>
              <a:t>การติดตาม</a:t>
            </a:r>
          </a:p>
          <a:p>
            <a:pPr algn="ctr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>
                <a:solidFill>
                  <a:srgbClr val="000000"/>
                </a:solidFill>
                <a:latin typeface="Calibri"/>
                <a:cs typeface="JasmineUPC" pitchFamily="18" charset="-34"/>
              </a:rPr>
              <a:t>ประเมินผล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214282" y="1071546"/>
            <a:ext cx="8786874" cy="50720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0000FF"/>
            </a:outerShdw>
            <a:softEdge rad="127000"/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642910" y="1142984"/>
            <a:ext cx="8158003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buSzPct val="80000"/>
              <a:defRPr/>
            </a:pPr>
            <a:r>
              <a:rPr lang="th-TH" sz="4000" b="1" dirty="0">
                <a:solidFill>
                  <a:schemeClr val="accent1">
                    <a:lumMod val="25000"/>
                  </a:schemeClr>
                </a:solidFill>
                <a:latin typeface="FreesiaUPC" pitchFamily="34" charset="-34"/>
                <a:cs typeface="JasmineUPC" pitchFamily="18" charset="-34"/>
              </a:rPr>
              <a:t>   จะจ่ายได้เฉพาะที่มี กม. ระเบียบข้อบังคับ</a:t>
            </a:r>
          </a:p>
          <a:p>
            <a:pPr algn="l" eaLnBrk="0" hangingPunct="0">
              <a:buSzPct val="80000"/>
              <a:buFont typeface="Wingdings" pitchFamily="2" charset="2"/>
              <a:buNone/>
              <a:defRPr/>
            </a:pPr>
            <a:r>
              <a:rPr lang="th-TH" sz="4000" b="1" dirty="0">
                <a:solidFill>
                  <a:schemeClr val="accent1">
                    <a:lumMod val="25000"/>
                  </a:schemeClr>
                </a:solidFill>
                <a:latin typeface="FreesiaUPC" pitchFamily="34" charset="-34"/>
                <a:cs typeface="JasmineUPC" pitchFamily="18" charset="-34"/>
              </a:rPr>
              <a:t>   หรือ มติครม. อนุญาตให้จ่ายได้</a:t>
            </a:r>
          </a:p>
          <a:p>
            <a:pPr algn="l" eaLnBrk="0" hangingPunct="0">
              <a:buSzPct val="80000"/>
              <a:defRPr/>
            </a:pPr>
            <a:r>
              <a:rPr lang="th-TH" sz="4000" b="1" dirty="0">
                <a:solidFill>
                  <a:schemeClr val="accent1">
                    <a:lumMod val="25000"/>
                  </a:schemeClr>
                </a:solidFill>
                <a:latin typeface="FreesiaUPC" pitchFamily="34" charset="-34"/>
                <a:cs typeface="JasmineUPC" pitchFamily="18" charset="-34"/>
              </a:rPr>
              <a:t>   </a:t>
            </a:r>
            <a:r>
              <a:rPr lang="th-TH" sz="4000" b="1" dirty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ผู้มีอำนาจได้อนุมัติให้จ่ายได้</a:t>
            </a:r>
          </a:p>
          <a:p>
            <a:pPr algn="l" eaLnBrk="0" hangingPunct="0">
              <a:buSzPct val="80000"/>
              <a:buFont typeface="Wingdings" pitchFamily="2" charset="2"/>
              <a:buNone/>
              <a:defRPr/>
            </a:pPr>
            <a:r>
              <a:rPr lang="th-TH" sz="4000" b="1" dirty="0">
                <a:solidFill>
                  <a:schemeClr val="accent1">
                    <a:lumMod val="25000"/>
                  </a:schemeClr>
                </a:solidFill>
                <a:latin typeface="FreesiaUPC" pitchFamily="34" charset="-34"/>
                <a:cs typeface="JasmineUPC" pitchFamily="18" charset="-34"/>
              </a:rPr>
              <a:t>   </a:t>
            </a:r>
            <a:r>
              <a:rPr lang="th-TH" sz="3600" b="1" dirty="0">
                <a:solidFill>
                  <a:srgbClr val="C00000"/>
                </a:solidFill>
                <a:latin typeface="FreesiaUPC" pitchFamily="34" charset="-34"/>
                <a:cs typeface="JasmineUPC" pitchFamily="18" charset="-34"/>
              </a:rPr>
              <a:t>(ผู้อนุมัติจะลงลายมือชื่ออนุมัติในหน้างบหลักฐาน</a:t>
            </a:r>
          </a:p>
          <a:p>
            <a:pPr algn="l" eaLnBrk="0" hangingPunct="0">
              <a:buSzPct val="80000"/>
              <a:buFont typeface="Wingdings" pitchFamily="2" charset="2"/>
              <a:buNone/>
              <a:defRPr/>
            </a:pPr>
            <a:r>
              <a:rPr lang="th-TH" sz="3600" b="1" dirty="0">
                <a:solidFill>
                  <a:srgbClr val="C00000"/>
                </a:solidFill>
                <a:latin typeface="FreesiaUPC" pitchFamily="34" charset="-34"/>
                <a:cs typeface="JasmineUPC" pitchFamily="18" charset="-34"/>
              </a:rPr>
              <a:t>    การจ่ายก็ได้)</a:t>
            </a:r>
          </a:p>
          <a:p>
            <a:pPr algn="l" eaLnBrk="0" hangingPunct="0">
              <a:buSzPct val="80000"/>
              <a:defRPr/>
            </a:pPr>
            <a:r>
              <a:rPr lang="th-TH" sz="4000" b="1" dirty="0">
                <a:solidFill>
                  <a:schemeClr val="accent1">
                    <a:lumMod val="25000"/>
                  </a:schemeClr>
                </a:solidFill>
                <a:latin typeface="FreesiaUPC" pitchFamily="34" charset="-34"/>
                <a:cs typeface="JasmineUPC" pitchFamily="18" charset="-34"/>
              </a:rPr>
              <a:t>   มีการตรวจสอบหลักฐานก่อนจ่ายและผู้มีอำนาจ</a:t>
            </a:r>
          </a:p>
          <a:p>
            <a:pPr algn="l" eaLnBrk="0" hangingPunct="0">
              <a:buSzPct val="80000"/>
              <a:buFont typeface="Wingdings" pitchFamily="2" charset="2"/>
              <a:buNone/>
              <a:defRPr/>
            </a:pPr>
            <a:r>
              <a:rPr lang="th-TH" sz="4000" b="1" dirty="0">
                <a:solidFill>
                  <a:schemeClr val="accent1">
                    <a:lumMod val="25000"/>
                  </a:schemeClr>
                </a:solidFill>
                <a:latin typeface="FreesiaUPC" pitchFamily="34" charset="-34"/>
                <a:cs typeface="JasmineUPC" pitchFamily="18" charset="-34"/>
              </a:rPr>
              <a:t>   ได้ลงชื่ออนุมัติจ่าย</a:t>
            </a:r>
            <a:r>
              <a:rPr lang="th-TH" sz="4000" b="1" dirty="0" smtClean="0">
                <a:solidFill>
                  <a:schemeClr val="accent1">
                    <a:lumMod val="25000"/>
                  </a:schemeClr>
                </a:solidFill>
                <a:latin typeface="FreesiaUPC" pitchFamily="34" charset="-34"/>
                <a:cs typeface="JasmineUPC" pitchFamily="18" charset="-34"/>
              </a:rPr>
              <a:t>แล้ว</a:t>
            </a:r>
          </a:p>
          <a:p>
            <a:pPr algn="l" eaLnBrk="0" hangingPunct="0">
              <a:buSzPct val="80000"/>
              <a:buFont typeface="Wingdings" pitchFamily="2" charset="2"/>
              <a:buNone/>
              <a:defRPr/>
            </a:pPr>
            <a:r>
              <a:rPr lang="th-TH" sz="4000" b="1" dirty="0" smtClean="0">
                <a:solidFill>
                  <a:schemeClr val="accent1">
                    <a:lumMod val="25000"/>
                  </a:schemeClr>
                </a:solidFill>
                <a:latin typeface="FreesiaUPC" pitchFamily="34" charset="-34"/>
                <a:cs typeface="JasmineUPC" pitchFamily="18" charset="-34"/>
              </a:rPr>
              <a:t>   </a:t>
            </a:r>
            <a:r>
              <a:rPr lang="th-TH" sz="4000" b="1" dirty="0" smtClean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เป็นรายจ่ายในการดำเนินการตามปกติ</a:t>
            </a:r>
            <a:endParaRPr lang="th-TH" sz="4000" b="1" dirty="0">
              <a:solidFill>
                <a:srgbClr val="3333FF"/>
              </a:solidFill>
              <a:latin typeface="FreesiaUPC" pitchFamily="34" charset="-34"/>
              <a:cs typeface="JasmineUPC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214678" y="0"/>
            <a:ext cx="2690160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  <a:bevelB/>
          </a:sp3d>
        </p:spPr>
        <p:txBody>
          <a:bodyPr wrap="none">
            <a:prstTxWarp prst="textIn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5400" b="1" dirty="0">
                <a:ln w="11430"/>
                <a:solidFill>
                  <a:srgbClr val="008000"/>
                </a:solidFill>
                <a:effectLst>
                  <a:innerShdw blurRad="114300">
                    <a:prstClr val="black"/>
                  </a:innerShdw>
                </a:effectLst>
              </a:rPr>
              <a:t>การจ่ายเงิน</a:t>
            </a:r>
          </a:p>
        </p:txBody>
      </p:sp>
      <p:pic>
        <p:nvPicPr>
          <p:cNvPr id="10247" name="รูปภาพ 6" descr="sun12[1]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357298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รูปภาพ 7" descr="sun12[1]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357694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รูปภาพ 8" descr="sun12[1]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571744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รูปภาพ 8" descr="sun12[1]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572140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285720" y="1714488"/>
            <a:ext cx="8429684" cy="4572032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0000FF"/>
            </a:outerShdw>
            <a:softEdge rad="127000"/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428625" y="1928813"/>
            <a:ext cx="828678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buSzPct val="75000"/>
            </a:pP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</a:t>
            </a:r>
            <a:r>
              <a:rPr lang="th-TH" sz="3600" b="1" dirty="0" smtClean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การ</a:t>
            </a: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จ่ายเงินให้ผู้มีสิทธิที่ไม่สามารถมารับ</a:t>
            </a:r>
            <a:r>
              <a:rPr lang="th-TH" sz="3600" b="1" dirty="0" smtClean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เงินได้ต้อง </a:t>
            </a:r>
          </a:p>
          <a:p>
            <a:pPr algn="l" eaLnBrk="0" hangingPunct="0">
              <a:buSzPct val="75000"/>
            </a:pPr>
            <a:r>
              <a:rPr lang="th-TH" sz="3600" b="1" dirty="0" smtClean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มี</a:t>
            </a: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ใบมอบฉันทะ หรือใบมอบอำนาจ</a:t>
            </a:r>
            <a:r>
              <a:rPr lang="th-TH" sz="3600" b="1" dirty="0" smtClean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ให้ </a:t>
            </a: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ผู้อื่นรับแทน</a:t>
            </a:r>
          </a:p>
          <a:p>
            <a:pPr algn="l" eaLnBrk="0" hangingPunct="0">
              <a:buSzPct val="75000"/>
            </a:pP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</a:t>
            </a:r>
            <a:r>
              <a:rPr lang="th-TH" sz="3600" b="1" dirty="0" smtClean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หลักฐาน</a:t>
            </a: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การจ่ายให้เป็นไปตามที่ </a:t>
            </a:r>
            <a:r>
              <a:rPr lang="th-TH" sz="3600" b="1" dirty="0" err="1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กค.</a:t>
            </a: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กำหนด</a:t>
            </a:r>
          </a:p>
          <a:p>
            <a:pPr algn="l" eaLnBrk="0" hangingPunct="0">
              <a:buSzPct val="75000"/>
              <a:buFont typeface="Webdings" pitchFamily="18" charset="2"/>
              <a:buNone/>
            </a:pP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</a:t>
            </a:r>
            <a:r>
              <a:rPr lang="th-TH" sz="3600" b="1" dirty="0" smtClean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หรือ </a:t>
            </a: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ตามที่ได้รับความเห็นชอบจาก </a:t>
            </a:r>
            <a:r>
              <a:rPr lang="th-TH" sz="3600" b="1" dirty="0" err="1" smtClean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กค.</a:t>
            </a:r>
            <a:endParaRPr lang="th-TH" sz="3600" b="1" dirty="0" smtClean="0">
              <a:solidFill>
                <a:schemeClr val="bg1"/>
              </a:solidFill>
              <a:latin typeface="FreesiaUPC" pitchFamily="34" charset="-34"/>
              <a:cs typeface="JasmineUPC" pitchFamily="18" charset="-34"/>
            </a:endParaRPr>
          </a:p>
          <a:p>
            <a:pPr algn="l" eaLnBrk="0" hangingPunct="0">
              <a:buSzPct val="75000"/>
              <a:buFont typeface="Webdings" pitchFamily="18" charset="2"/>
              <a:buNone/>
            </a:pPr>
            <a:r>
              <a:rPr lang="th-TH" sz="3600" b="1" dirty="0" smtClean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โอนสิทธิเรียกร้องได้ตาม ระเบียบ </a:t>
            </a:r>
            <a:r>
              <a:rPr lang="th-TH" sz="3600" b="1" dirty="0" err="1" smtClean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กค</a:t>
            </a:r>
            <a:endParaRPr lang="th-TH" sz="3600" b="1" dirty="0" smtClean="0">
              <a:solidFill>
                <a:schemeClr val="bg1"/>
              </a:solidFill>
              <a:latin typeface="FreesiaUPC" pitchFamily="34" charset="-34"/>
              <a:cs typeface="JasmineUPC" pitchFamily="18" charset="-34"/>
            </a:endParaRPr>
          </a:p>
          <a:p>
            <a:pPr algn="l" eaLnBrk="0" hangingPunct="0">
              <a:buSzPct val="75000"/>
              <a:buFont typeface="Webdings" pitchFamily="18" charset="2"/>
              <a:buNone/>
            </a:pPr>
            <a:r>
              <a:rPr lang="th-TH" sz="3600" b="1" dirty="0" smtClean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ห้ามเรียกใบเสร็จหรือให้ผู้รับลงชื่อรับเงินโดยยังไม่ได้</a:t>
            </a:r>
          </a:p>
          <a:p>
            <a:pPr algn="l" eaLnBrk="0" hangingPunct="0">
              <a:buSzPct val="75000"/>
              <a:buFont typeface="Webdings" pitchFamily="18" charset="2"/>
              <a:buNone/>
            </a:pPr>
            <a:r>
              <a:rPr lang="th-TH" sz="3600" b="1" dirty="0" smtClean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จ่ายเงิน</a:t>
            </a:r>
          </a:p>
          <a:p>
            <a:pPr algn="l" eaLnBrk="0" hangingPunct="0">
              <a:buSzPct val="75000"/>
              <a:buFont typeface="Webdings" pitchFamily="18" charset="2"/>
              <a:buNone/>
            </a:pPr>
            <a:r>
              <a:rPr lang="th-TH" sz="3600" b="1" dirty="0" smtClean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</a:t>
            </a:r>
            <a:endParaRPr lang="th-TH" sz="3600" b="1" dirty="0">
              <a:solidFill>
                <a:schemeClr val="bg1"/>
              </a:solidFill>
              <a:latin typeface="FreesiaUPC" pitchFamily="34" charset="-34"/>
              <a:cs typeface="JasmineUPC" pitchFamily="18" charset="-34"/>
            </a:endParaRPr>
          </a:p>
        </p:txBody>
      </p:sp>
      <p:pic>
        <p:nvPicPr>
          <p:cNvPr id="11270" name="Picture 6" descr="เงิน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-214338"/>
            <a:ext cx="2143125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สี่เหลี่ยมผืนผ้า 6"/>
          <p:cNvSpPr/>
          <p:nvPr/>
        </p:nvSpPr>
        <p:spPr>
          <a:xfrm>
            <a:off x="3214678" y="142852"/>
            <a:ext cx="2690160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  <a:bevelB/>
          </a:sp3d>
        </p:spPr>
        <p:txBody>
          <a:bodyPr wrap="none">
            <a:prstTxWarp prst="textIn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5400" b="1" dirty="0">
                <a:ln w="11430"/>
                <a:solidFill>
                  <a:srgbClr val="FF9900"/>
                </a:solidFill>
                <a:effectLst>
                  <a:innerShdw blurRad="114300">
                    <a:prstClr val="black"/>
                  </a:innerShdw>
                </a:effectLst>
              </a:rPr>
              <a:t>การจ่ายเงิน</a:t>
            </a:r>
          </a:p>
        </p:txBody>
      </p:sp>
      <p:pic>
        <p:nvPicPr>
          <p:cNvPr id="76809" name="Picture 9" descr="I:\Clip art\กาตูนเคลื่อนไหว\bFLOWERblu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000240"/>
            <a:ext cx="40481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I:\Clip art\กาตูนเคลื่อนไหว\bFLOWERblu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143248"/>
            <a:ext cx="4048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I:\Clip art\กาตูนเคลื่อนไหว\bFLOWERblu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14818"/>
            <a:ext cx="4048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I:\Clip art\กาตูนเคลื่อนไหว\bFLOWERblu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786322"/>
            <a:ext cx="4048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214546" y="285728"/>
            <a:ext cx="4643470" cy="56614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  <a:bevelB/>
          </a:sp3d>
        </p:spPr>
        <p:txBody>
          <a:bodyPr wrap="none">
            <a:prstTxWarp prst="textInflate">
              <a:avLst>
                <a:gd name="adj" fmla="val 20000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5400" b="1" dirty="0">
                <a:ln w="11430"/>
                <a:solidFill>
                  <a:srgbClr val="008080"/>
                </a:solidFill>
                <a:effectLst>
                  <a:innerShdw blurRad="114300">
                    <a:prstClr val="black"/>
                  </a:innerShdw>
                </a:effectLst>
              </a:rPr>
              <a:t>การ</a:t>
            </a:r>
            <a:r>
              <a:rPr lang="th-TH" sz="5400" b="1" dirty="0" smtClean="0">
                <a:ln w="11430"/>
                <a:solidFill>
                  <a:srgbClr val="008080"/>
                </a:solidFill>
                <a:effectLst>
                  <a:innerShdw blurRad="114300">
                    <a:prstClr val="black"/>
                  </a:innerShdw>
                </a:effectLst>
              </a:rPr>
              <a:t>จ่ายเงินตามใบมอบฉันทะ</a:t>
            </a:r>
            <a:endParaRPr lang="th-TH" sz="5400" b="1" dirty="0">
              <a:ln w="11430"/>
              <a:solidFill>
                <a:srgbClr val="008080"/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214422"/>
            <a:ext cx="860524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Font typeface="Courier New" pitchFamily="49" charset="0"/>
              <a:buChar char="o"/>
            </a:pPr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  ข้าราชการ ลูกจ้าง ผู้รับบำนาญ เบี้ยหวัด </a:t>
            </a:r>
          </a:p>
          <a:p>
            <a:pPr algn="l"/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    ใช้ใบมอบฉันทะ  การสั่งจ่าย จ่ายเช็คหรือเงินสด </a:t>
            </a:r>
          </a:p>
          <a:p>
            <a:pPr algn="l"/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    </a:t>
            </a:r>
            <a:r>
              <a:rPr lang="th-TH" sz="36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ให้ผู้มอบหรือผู้รับมอบ </a:t>
            </a:r>
            <a:r>
              <a:rPr lang="th-TH" sz="36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ให้แจ้งความจำนง</a:t>
            </a:r>
          </a:p>
          <a:p>
            <a:pPr algn="l">
              <a:buFont typeface="Courier New" pitchFamily="49" charset="0"/>
              <a:buChar char="o"/>
            </a:pPr>
            <a:r>
              <a:rPr lang="th-TH" sz="3600" b="1" dirty="0" smtClean="0">
                <a:latin typeface="JasmineUPC" pitchFamily="18" charset="-34"/>
                <a:cs typeface="JasmineUPC" pitchFamily="18" charset="-34"/>
              </a:rPr>
              <a:t>  บุคคลภายนอกให้ใช้ใบมอบอำนาจ สั่งจ่าย</a:t>
            </a:r>
            <a:r>
              <a:rPr lang="th-TH" sz="36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ผู้มอบอำนาจ</a:t>
            </a:r>
            <a:endParaRPr lang="th-TH" sz="3600" b="1" dirty="0">
              <a:solidFill>
                <a:srgbClr val="C00000"/>
              </a:solidFill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10" name="รูปภาพ 9" descr="1wmf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5143512"/>
            <a:ext cx="3048000" cy="1392238"/>
          </a:xfrm>
          <a:prstGeom prst="rect">
            <a:avLst/>
          </a:prstGeom>
        </p:spPr>
      </p:pic>
      <p:pic>
        <p:nvPicPr>
          <p:cNvPr id="11" name="รูปภาพ 10" descr="เงิน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4572008"/>
            <a:ext cx="2519363" cy="202882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500166" y="3571876"/>
            <a:ext cx="5033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ต้องได้รับอนุมัติจากผู้เบิกก่อน</a:t>
            </a:r>
            <a:endParaRPr lang="th-TH" sz="4000" b="1" dirty="0">
              <a:solidFill>
                <a:srgbClr val="C00000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1" name="Rectangle 7"/>
          <p:cNvSpPr>
            <a:spLocks noChangeArrowheads="1"/>
          </p:cNvSpPr>
          <p:nvPr/>
        </p:nvSpPr>
        <p:spPr bwMode="auto">
          <a:xfrm>
            <a:off x="357158" y="1500174"/>
            <a:ext cx="8286808" cy="3714776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0000FF"/>
            </a:outerShdw>
            <a:softEdge rad="127000"/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8" y="5214938"/>
            <a:ext cx="2643187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Text Box 2"/>
          <p:cNvSpPr txBox="1">
            <a:spLocks noChangeArrowheads="1"/>
          </p:cNvSpPr>
          <p:nvPr/>
        </p:nvSpPr>
        <p:spPr bwMode="auto">
          <a:xfrm>
            <a:off x="428625" y="1643063"/>
            <a:ext cx="8035925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30000"/>
              </a:lnSpc>
              <a:buFont typeface="Monotype Sorts"/>
              <a:buNone/>
            </a:pPr>
            <a:r>
              <a:rPr lang="th-TH" sz="4000" b="1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 ให้ประทับตรา </a:t>
            </a:r>
            <a:r>
              <a:rPr lang="th-TH" sz="4000" b="1">
                <a:solidFill>
                  <a:schemeClr val="bg1"/>
                </a:solidFill>
                <a:cs typeface="JasmineUPC" pitchFamily="18" charset="-34"/>
              </a:rPr>
              <a:t>“</a:t>
            </a:r>
            <a:r>
              <a:rPr lang="th-TH" sz="4000" b="1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จ่ายเงินแล้ว</a:t>
            </a:r>
            <a:r>
              <a:rPr lang="th-TH" sz="4000" b="1">
                <a:solidFill>
                  <a:schemeClr val="bg1"/>
                </a:solidFill>
                <a:cs typeface="JasmineUPC" pitchFamily="18" charset="-34"/>
              </a:rPr>
              <a:t>”</a:t>
            </a:r>
            <a:r>
              <a:rPr lang="th-TH" sz="4000" b="1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ในหลักฐานการ</a:t>
            </a:r>
          </a:p>
          <a:p>
            <a:pPr eaLnBrk="0" hangingPunct="0">
              <a:lnSpc>
                <a:spcPct val="130000"/>
              </a:lnSpc>
              <a:buFont typeface="Monotype Sorts"/>
              <a:buNone/>
            </a:pPr>
            <a:r>
              <a:rPr lang="th-TH" sz="4000" b="1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  จ่ายให้ผู้จ่ายเงินลงลายมือชื่อรับรองการจ่าย</a:t>
            </a:r>
          </a:p>
          <a:p>
            <a:pPr eaLnBrk="0" hangingPunct="0">
              <a:lnSpc>
                <a:spcPct val="130000"/>
              </a:lnSpc>
              <a:buFont typeface="Monotype Sorts"/>
              <a:buNone/>
            </a:pPr>
            <a:r>
              <a:rPr lang="th-TH" sz="4000" b="1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  เงินพร้อมชื่อผู้จ่ายตัวบรรจง และวันเดือนปี</a:t>
            </a:r>
          </a:p>
          <a:p>
            <a:pPr eaLnBrk="0" hangingPunct="0">
              <a:lnSpc>
                <a:spcPct val="130000"/>
              </a:lnSpc>
              <a:buFont typeface="Monotype Sorts"/>
              <a:buNone/>
            </a:pPr>
            <a:r>
              <a:rPr lang="th-TH" sz="4000" b="1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  ที่จ่ายกำกับไว้ในหลักฐานการจ่ายเงินทุกฉบับ</a:t>
            </a:r>
          </a:p>
        </p:txBody>
      </p:sp>
      <p:pic>
        <p:nvPicPr>
          <p:cNvPr id="122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7075" y="3413125"/>
            <a:ext cx="68263" cy="3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2071688"/>
            <a:ext cx="57785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สี่เหลี่ยมผืนผ้า 8"/>
          <p:cNvSpPr/>
          <p:nvPr/>
        </p:nvSpPr>
        <p:spPr>
          <a:xfrm>
            <a:off x="3214678" y="357166"/>
            <a:ext cx="2690160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  <a:bevelB/>
          </a:sp3d>
        </p:spPr>
        <p:txBody>
          <a:bodyPr wrap="none">
            <a:prstTxWarp prst="textIn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5400" b="1" dirty="0">
                <a:ln w="11430"/>
                <a:solidFill>
                  <a:schemeClr val="accent1">
                    <a:lumMod val="25000"/>
                  </a:schemeClr>
                </a:solidFill>
                <a:effectLst>
                  <a:innerShdw blurRad="114300">
                    <a:prstClr val="black"/>
                  </a:innerShdw>
                </a:effectLst>
              </a:rPr>
              <a:t>การจ่ายเงิน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285750" y="1571625"/>
            <a:ext cx="8501063" cy="3643313"/>
          </a:xfrm>
          <a:prstGeom prst="rect">
            <a:avLst/>
          </a:prstGeom>
          <a:solidFill>
            <a:srgbClr val="9933FF"/>
          </a:solidFill>
          <a:ln w="9525">
            <a:noFill/>
            <a:miter lim="800000"/>
            <a:headEnd/>
            <a:tailEnd/>
          </a:ln>
          <a:effectLst>
            <a:outerShdw dist="45791" dir="2021404" algn="ctr" rotWithShape="0">
              <a:srgbClr val="0000FF"/>
            </a:outerShdw>
            <a:softEdge rad="127000"/>
          </a:effectLst>
        </p:spPr>
        <p:txBody>
          <a:bodyPr wrap="none" anchor="ctr"/>
          <a:lstStyle/>
          <a:p>
            <a:pPr algn="l">
              <a:defRPr/>
            </a:pPr>
            <a:endParaRPr lang="en-US" dirty="0">
              <a:latin typeface="Arial" charset="0"/>
              <a:cs typeface="JasmineUPC" pitchFamily="18" charset="-34"/>
            </a:endParaRPr>
          </a:p>
        </p:txBody>
      </p:sp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971550" y="3162300"/>
            <a:ext cx="72739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buFont typeface="Monotype Sorts"/>
              <a:buNone/>
            </a:pPr>
            <a:r>
              <a:rPr lang="th-TH" sz="4000" b="1">
                <a:solidFill>
                  <a:srgbClr val="FFFF99"/>
                </a:solidFill>
                <a:latin typeface="FreesiaUPC" pitchFamily="34" charset="-34"/>
                <a:cs typeface="JasmineUPC" pitchFamily="18" charset="-34"/>
              </a:rPr>
              <a:t>    ทุกสิ้นวันผู้ได้รับมอบหมายต้องตรวจสอบ</a:t>
            </a:r>
          </a:p>
          <a:p>
            <a:pPr algn="l" eaLnBrk="0" hangingPunct="0">
              <a:buFont typeface="Monotype Sorts"/>
              <a:buNone/>
            </a:pPr>
            <a:r>
              <a:rPr lang="th-TH" sz="4000" b="1">
                <a:solidFill>
                  <a:srgbClr val="FFFF99"/>
                </a:solidFill>
                <a:latin typeface="FreesiaUPC" pitchFamily="34" charset="-34"/>
                <a:cs typeface="JasmineUPC" pitchFamily="18" charset="-34"/>
              </a:rPr>
              <a:t>    รายการจ่ายเงินที่บันทึกไว้ในระบบ </a:t>
            </a:r>
            <a:r>
              <a:rPr lang="en-US" sz="4000" b="1">
                <a:solidFill>
                  <a:srgbClr val="FFFF99"/>
                </a:solidFill>
                <a:latin typeface="FreesiaUPC" pitchFamily="34" charset="-34"/>
                <a:cs typeface="JasmineUPC" pitchFamily="18" charset="-34"/>
              </a:rPr>
              <a:t>GFMIS</a:t>
            </a:r>
            <a:endParaRPr lang="th-TH" sz="4000" b="1">
              <a:solidFill>
                <a:srgbClr val="FFFF99"/>
              </a:solidFill>
              <a:latin typeface="FreesiaUPC" pitchFamily="34" charset="-34"/>
              <a:cs typeface="JasmineUPC" pitchFamily="18" charset="-34"/>
            </a:endParaRPr>
          </a:p>
          <a:p>
            <a:pPr algn="l" eaLnBrk="0" hangingPunct="0">
              <a:buFont typeface="Monotype Sorts"/>
              <a:buNone/>
            </a:pPr>
            <a:r>
              <a:rPr lang="th-TH" sz="4000" b="1">
                <a:solidFill>
                  <a:srgbClr val="FFFF99"/>
                </a:solidFill>
                <a:latin typeface="FreesiaUPC" pitchFamily="34" charset="-34"/>
                <a:cs typeface="JasmineUPC" pitchFamily="18" charset="-34"/>
              </a:rPr>
              <a:t>    กับหลักฐานการจ่ายในวันนั้น  (ข้อ</a:t>
            </a:r>
            <a:r>
              <a:rPr lang="en-US" sz="4000" b="1">
                <a:solidFill>
                  <a:srgbClr val="FFFF99"/>
                </a:solidFill>
                <a:latin typeface="FreesiaUPC" pitchFamily="34" charset="-34"/>
                <a:cs typeface="JasmineUPC" pitchFamily="18" charset="-34"/>
              </a:rPr>
              <a:t>38</a:t>
            </a:r>
            <a:r>
              <a:rPr lang="th-TH" sz="4000" b="1">
                <a:solidFill>
                  <a:srgbClr val="FFFF99"/>
                </a:solidFill>
                <a:latin typeface="FreesiaUPC" pitchFamily="34" charset="-34"/>
                <a:cs typeface="JasmineUPC" pitchFamily="18" charset="-34"/>
              </a:rPr>
              <a:t>) </a:t>
            </a:r>
          </a:p>
        </p:txBody>
      </p:sp>
      <p:pic>
        <p:nvPicPr>
          <p:cNvPr id="1331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3357563"/>
            <a:ext cx="642937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5207000"/>
            <a:ext cx="24384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928813"/>
            <a:ext cx="6286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1" name="Text Box 8"/>
          <p:cNvSpPr txBox="1">
            <a:spLocks noChangeArrowheads="1"/>
          </p:cNvSpPr>
          <p:nvPr/>
        </p:nvSpPr>
        <p:spPr bwMode="auto">
          <a:xfrm>
            <a:off x="1428750" y="1714500"/>
            <a:ext cx="68532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th-TH" sz="4000" b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การจ่ายเงินทุกรายการต้องบันทึกรายการ</a:t>
            </a:r>
          </a:p>
          <a:p>
            <a:pPr algn="l"/>
            <a:r>
              <a:rPr lang="th-TH" sz="4000" b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ในระบบในวันที่จ่าย</a:t>
            </a:r>
          </a:p>
        </p:txBody>
      </p:sp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214282" y="5643578"/>
            <a:ext cx="299312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ต้องถือปฏิบัติทุกวัน</a:t>
            </a:r>
          </a:p>
        </p:txBody>
      </p:sp>
      <p:sp>
        <p:nvSpPr>
          <p:cNvPr id="13323" name="Line 10"/>
          <p:cNvSpPr>
            <a:spLocks noChangeShapeType="1"/>
          </p:cNvSpPr>
          <p:nvPr/>
        </p:nvSpPr>
        <p:spPr bwMode="auto">
          <a:xfrm>
            <a:off x="357188" y="6215063"/>
            <a:ext cx="2643187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3286116" y="357166"/>
            <a:ext cx="2690160" cy="9233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  <a:bevelB/>
          </a:sp3d>
        </p:spPr>
        <p:txBody>
          <a:bodyPr wrap="none">
            <a:prstTxWarp prst="textIn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5400" b="1" dirty="0">
                <a:ln w="11430"/>
                <a:solidFill>
                  <a:srgbClr val="7030A0"/>
                </a:solidFill>
                <a:effectLst>
                  <a:innerShdw blurRad="114300">
                    <a:prstClr val="black"/>
                  </a:innerShdw>
                </a:effectLst>
              </a:rPr>
              <a:t>การจ่ายเงิน</a:t>
            </a:r>
          </a:p>
        </p:txBody>
      </p:sp>
      <p:pic>
        <p:nvPicPr>
          <p:cNvPr id="13325" name="รูปภาพ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75" y="5286375"/>
            <a:ext cx="28606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2714612" y="357166"/>
            <a:ext cx="3857652" cy="81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3600" b="1" kern="10" dirty="0">
                <a:ln w="11430"/>
                <a:solidFill>
                  <a:srgbClr val="C0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cs typeface="JasmineUPC"/>
              </a:rPr>
              <a:t>หลักฐานการจ่าย</a:t>
            </a: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457200" y="2438400"/>
            <a:ext cx="8229600" cy="3505200"/>
          </a:xfrm>
          <a:prstGeom prst="rect">
            <a:avLst/>
          </a:prstGeom>
          <a:solidFill>
            <a:schemeClr val="hlink"/>
          </a:solidFill>
          <a:ln w="38100">
            <a:noFill/>
            <a:miter lim="800000"/>
            <a:headEnd/>
            <a:tailEnd/>
          </a:ln>
          <a:effectLst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spAutoFit/>
          </a:bodyPr>
          <a:lstStyle/>
          <a:p>
            <a:pPr lvl="1" algn="l" eaLnBrk="0" hangingPunct="0">
              <a:buClr>
                <a:schemeClr val="bg1"/>
              </a:buClr>
              <a:buFont typeface="Wingdings" pitchFamily="2" charset="2"/>
              <a:buChar char="Æ"/>
              <a:defRPr/>
            </a:pPr>
            <a:r>
              <a:rPr lang="th-TH" sz="4000" b="1" dirty="0">
                <a:solidFill>
                  <a:schemeClr val="bg1"/>
                </a:solidFill>
                <a:cs typeface="JasmineUPC" pitchFamily="18" charset="-34"/>
              </a:rPr>
              <a:t> ชื่อ  สถานที่อยู่ หรือที่ทำการของผู้รับเงิน</a:t>
            </a:r>
          </a:p>
          <a:p>
            <a:pPr lvl="1" algn="l" eaLnBrk="0" hangingPunct="0">
              <a:lnSpc>
                <a:spcPct val="110000"/>
              </a:lnSpc>
              <a:buClr>
                <a:schemeClr val="bg1"/>
              </a:buClr>
              <a:buFont typeface="Wingdings" pitchFamily="2" charset="2"/>
              <a:buChar char="Æ"/>
              <a:defRPr/>
            </a:pPr>
            <a:r>
              <a:rPr lang="th-TH" sz="4000" b="1" dirty="0">
                <a:solidFill>
                  <a:schemeClr val="bg1"/>
                </a:solidFill>
                <a:cs typeface="JasmineUPC" pitchFamily="18" charset="-34"/>
              </a:rPr>
              <a:t> วัน เดือน ปี ที่รับเงิน</a:t>
            </a:r>
          </a:p>
          <a:p>
            <a:pPr lvl="1" algn="l" eaLnBrk="0" hangingPunct="0">
              <a:lnSpc>
                <a:spcPct val="120000"/>
              </a:lnSpc>
              <a:buClr>
                <a:schemeClr val="bg1"/>
              </a:buClr>
              <a:buFont typeface="Wingdings" pitchFamily="2" charset="2"/>
              <a:buChar char="Æ"/>
              <a:defRPr/>
            </a:pPr>
            <a:r>
              <a:rPr lang="th-TH" sz="4000" b="1" dirty="0">
                <a:solidFill>
                  <a:schemeClr val="bg1"/>
                </a:solidFill>
                <a:cs typeface="JasmineUPC" pitchFamily="18" charset="-34"/>
              </a:rPr>
              <a:t> รายการแสดงการรับเงินระบุว่าเป็นค่าอะไร</a:t>
            </a:r>
          </a:p>
          <a:p>
            <a:pPr lvl="1" algn="l" eaLnBrk="0" hangingPunct="0">
              <a:lnSpc>
                <a:spcPct val="110000"/>
              </a:lnSpc>
              <a:buClr>
                <a:schemeClr val="bg1"/>
              </a:buClr>
              <a:buFont typeface="Wingdings" pitchFamily="2" charset="2"/>
              <a:buChar char="Æ"/>
              <a:defRPr/>
            </a:pPr>
            <a:r>
              <a:rPr lang="th-TH" sz="4000" b="1" dirty="0">
                <a:solidFill>
                  <a:schemeClr val="bg1"/>
                </a:solidFill>
                <a:cs typeface="JasmineUPC" pitchFamily="18" charset="-34"/>
              </a:rPr>
              <a:t> จำนวนเงินทั้งตัวเลขและตัวอักษร</a:t>
            </a:r>
          </a:p>
          <a:p>
            <a:pPr lvl="1" algn="l" eaLnBrk="0" hangingPunct="0">
              <a:lnSpc>
                <a:spcPct val="120000"/>
              </a:lnSpc>
              <a:buClr>
                <a:schemeClr val="bg1"/>
              </a:buClr>
              <a:buFont typeface="Wingdings" pitchFamily="2" charset="2"/>
              <a:buChar char="Æ"/>
              <a:defRPr/>
            </a:pPr>
            <a:r>
              <a:rPr lang="th-TH" sz="4000" b="1" dirty="0">
                <a:solidFill>
                  <a:schemeClr val="bg1"/>
                </a:solidFill>
                <a:cs typeface="JasmineUPC" pitchFamily="18" charset="-34"/>
              </a:rPr>
              <a:t> ลายมือชื่อผู้รับเงิน 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457200" y="1447800"/>
            <a:ext cx="8229600" cy="990600"/>
          </a:xfrm>
          <a:prstGeom prst="rect">
            <a:avLst/>
          </a:prstGeom>
          <a:gradFill rotWithShape="0">
            <a:gsLst>
              <a:gs pos="0">
                <a:srgbClr val="6600CC"/>
              </a:gs>
              <a:gs pos="100000">
                <a:srgbClr val="CC00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th-TH" sz="6000" b="1" dirty="0">
                <a:ln w="11430"/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Garamond" pitchFamily="18" charset="0"/>
                <a:cs typeface="JasmineUPC" pitchFamily="18" charset="-34"/>
              </a:rPr>
              <a:t>สาระสำคัญของใบเสร็จรับเงิน</a:t>
            </a:r>
          </a:p>
        </p:txBody>
      </p:sp>
      <p:sp>
        <p:nvSpPr>
          <p:cNvPr id="14343" name="Line 5"/>
          <p:cNvSpPr>
            <a:spLocks noChangeShapeType="1"/>
          </p:cNvSpPr>
          <p:nvPr/>
        </p:nvSpPr>
        <p:spPr bwMode="auto">
          <a:xfrm>
            <a:off x="457200" y="3124200"/>
            <a:ext cx="8229600" cy="0"/>
          </a:xfrm>
          <a:prstGeom prst="line">
            <a:avLst/>
          </a:prstGeom>
          <a:noFill/>
          <a:ln w="38100">
            <a:solidFill>
              <a:srgbClr val="FF66CC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4344" name="Line 6"/>
          <p:cNvSpPr>
            <a:spLocks noChangeShapeType="1"/>
          </p:cNvSpPr>
          <p:nvPr/>
        </p:nvSpPr>
        <p:spPr bwMode="auto">
          <a:xfrm>
            <a:off x="457200" y="3810000"/>
            <a:ext cx="8229600" cy="0"/>
          </a:xfrm>
          <a:prstGeom prst="line">
            <a:avLst/>
          </a:prstGeom>
          <a:noFill/>
          <a:ln w="38100">
            <a:solidFill>
              <a:srgbClr val="FF66CC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4345" name="Line 7"/>
          <p:cNvSpPr>
            <a:spLocks noChangeShapeType="1"/>
          </p:cNvSpPr>
          <p:nvPr/>
        </p:nvSpPr>
        <p:spPr bwMode="auto">
          <a:xfrm>
            <a:off x="457200" y="4495800"/>
            <a:ext cx="8229600" cy="0"/>
          </a:xfrm>
          <a:prstGeom prst="line">
            <a:avLst/>
          </a:prstGeom>
          <a:noFill/>
          <a:ln w="38100">
            <a:solidFill>
              <a:srgbClr val="FF66CC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4346" name="Line 8"/>
          <p:cNvSpPr>
            <a:spLocks noChangeShapeType="1"/>
          </p:cNvSpPr>
          <p:nvPr/>
        </p:nvSpPr>
        <p:spPr bwMode="auto">
          <a:xfrm>
            <a:off x="457200" y="5257800"/>
            <a:ext cx="8229600" cy="0"/>
          </a:xfrm>
          <a:prstGeom prst="line">
            <a:avLst/>
          </a:prstGeom>
          <a:noFill/>
          <a:ln w="38100">
            <a:solidFill>
              <a:srgbClr val="FF66CC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1828800" y="228600"/>
            <a:ext cx="5486400" cy="1143000"/>
            <a:chOff x="1152" y="144"/>
            <a:chExt cx="3456" cy="762"/>
          </a:xfrm>
        </p:grpSpPr>
        <p:sp>
          <p:nvSpPr>
            <p:cNvPr id="1536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52" y="144"/>
              <a:ext cx="3456" cy="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5367" name="Freeform 4"/>
            <p:cNvSpPr>
              <a:spLocks/>
            </p:cNvSpPr>
            <p:nvPr/>
          </p:nvSpPr>
          <p:spPr bwMode="auto">
            <a:xfrm>
              <a:off x="1152" y="183"/>
              <a:ext cx="3408" cy="739"/>
            </a:xfrm>
            <a:custGeom>
              <a:avLst/>
              <a:gdLst>
                <a:gd name="T0" fmla="*/ 3268 w 3408"/>
                <a:gd name="T1" fmla="*/ 1 h 1477"/>
                <a:gd name="T2" fmla="*/ 3300 w 3408"/>
                <a:gd name="T3" fmla="*/ 1 h 1477"/>
                <a:gd name="T4" fmla="*/ 3348 w 3408"/>
                <a:gd name="T5" fmla="*/ 1 h 1477"/>
                <a:gd name="T6" fmla="*/ 3393 w 3408"/>
                <a:gd name="T7" fmla="*/ 1 h 1477"/>
                <a:gd name="T8" fmla="*/ 3405 w 3408"/>
                <a:gd name="T9" fmla="*/ 1 h 1477"/>
                <a:gd name="T10" fmla="*/ 3380 w 3408"/>
                <a:gd name="T11" fmla="*/ 1 h 1477"/>
                <a:gd name="T12" fmla="*/ 3338 w 3408"/>
                <a:gd name="T13" fmla="*/ 1 h 1477"/>
                <a:gd name="T14" fmla="*/ 3287 w 3408"/>
                <a:gd name="T15" fmla="*/ 1 h 1477"/>
                <a:gd name="T16" fmla="*/ 3105 w 3408"/>
                <a:gd name="T17" fmla="*/ 1 h 1477"/>
                <a:gd name="T18" fmla="*/ 2793 w 3408"/>
                <a:gd name="T19" fmla="*/ 1 h 1477"/>
                <a:gd name="T20" fmla="*/ 2482 w 3408"/>
                <a:gd name="T21" fmla="*/ 1 h 1477"/>
                <a:gd name="T22" fmla="*/ 2172 w 3408"/>
                <a:gd name="T23" fmla="*/ 1 h 1477"/>
                <a:gd name="T24" fmla="*/ 1808 w 3408"/>
                <a:gd name="T25" fmla="*/ 1 h 1477"/>
                <a:gd name="T26" fmla="*/ 1394 w 3408"/>
                <a:gd name="T27" fmla="*/ 1 h 1477"/>
                <a:gd name="T28" fmla="*/ 983 w 3408"/>
                <a:gd name="T29" fmla="*/ 1 h 1477"/>
                <a:gd name="T30" fmla="*/ 576 w 3408"/>
                <a:gd name="T31" fmla="*/ 1 h 1477"/>
                <a:gd name="T32" fmla="*/ 376 w 3408"/>
                <a:gd name="T33" fmla="*/ 1 h 1477"/>
                <a:gd name="T34" fmla="*/ 377 w 3408"/>
                <a:gd name="T35" fmla="*/ 1 h 1477"/>
                <a:gd name="T36" fmla="*/ 377 w 3408"/>
                <a:gd name="T37" fmla="*/ 1 h 1477"/>
                <a:gd name="T38" fmla="*/ 375 w 3408"/>
                <a:gd name="T39" fmla="*/ 1 h 1477"/>
                <a:gd name="T40" fmla="*/ 338 w 3408"/>
                <a:gd name="T41" fmla="*/ 1 h 1477"/>
                <a:gd name="T42" fmla="*/ 277 w 3408"/>
                <a:gd name="T43" fmla="*/ 1 h 1477"/>
                <a:gd name="T44" fmla="*/ 215 w 3408"/>
                <a:gd name="T45" fmla="*/ 1 h 1477"/>
                <a:gd name="T46" fmla="*/ 151 w 3408"/>
                <a:gd name="T47" fmla="*/ 1 h 1477"/>
                <a:gd name="T48" fmla="*/ 107 w 3408"/>
                <a:gd name="T49" fmla="*/ 1 h 1477"/>
                <a:gd name="T50" fmla="*/ 72 w 3408"/>
                <a:gd name="T51" fmla="*/ 1 h 1477"/>
                <a:gd name="T52" fmla="*/ 33 w 3408"/>
                <a:gd name="T53" fmla="*/ 1 h 1477"/>
                <a:gd name="T54" fmla="*/ 5 w 3408"/>
                <a:gd name="T55" fmla="*/ 1 h 1477"/>
                <a:gd name="T56" fmla="*/ 87 w 3408"/>
                <a:gd name="T57" fmla="*/ 1 h 1477"/>
                <a:gd name="T58" fmla="*/ 271 w 3408"/>
                <a:gd name="T59" fmla="*/ 1 h 1477"/>
                <a:gd name="T60" fmla="*/ 462 w 3408"/>
                <a:gd name="T61" fmla="*/ 0 h 1477"/>
                <a:gd name="T62" fmla="*/ 654 w 3408"/>
                <a:gd name="T63" fmla="*/ 1 h 1477"/>
                <a:gd name="T64" fmla="*/ 928 w 3408"/>
                <a:gd name="T65" fmla="*/ 1 h 1477"/>
                <a:gd name="T66" fmla="*/ 1288 w 3408"/>
                <a:gd name="T67" fmla="*/ 1 h 1477"/>
                <a:gd name="T68" fmla="*/ 1647 w 3408"/>
                <a:gd name="T69" fmla="*/ 1 h 1477"/>
                <a:gd name="T70" fmla="*/ 2005 w 3408"/>
                <a:gd name="T71" fmla="*/ 1 h 1477"/>
                <a:gd name="T72" fmla="*/ 2313 w 3408"/>
                <a:gd name="T73" fmla="*/ 1 h 1477"/>
                <a:gd name="T74" fmla="*/ 2584 w 3408"/>
                <a:gd name="T75" fmla="*/ 1 h 1477"/>
                <a:gd name="T76" fmla="*/ 2864 w 3408"/>
                <a:gd name="T77" fmla="*/ 1 h 1477"/>
                <a:gd name="T78" fmla="*/ 3137 w 3408"/>
                <a:gd name="T79" fmla="*/ 1 h 147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408"/>
                <a:gd name="T121" fmla="*/ 0 h 1477"/>
                <a:gd name="T122" fmla="*/ 3408 w 3408"/>
                <a:gd name="T123" fmla="*/ 1477 h 147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408" h="1477">
                  <a:moveTo>
                    <a:pt x="3267" y="50"/>
                  </a:moveTo>
                  <a:lnTo>
                    <a:pt x="3268" y="214"/>
                  </a:lnTo>
                  <a:lnTo>
                    <a:pt x="3281" y="379"/>
                  </a:lnTo>
                  <a:lnTo>
                    <a:pt x="3300" y="543"/>
                  </a:lnTo>
                  <a:lnTo>
                    <a:pt x="3324" y="707"/>
                  </a:lnTo>
                  <a:lnTo>
                    <a:pt x="3348" y="868"/>
                  </a:lnTo>
                  <a:lnTo>
                    <a:pt x="3373" y="1031"/>
                  </a:lnTo>
                  <a:lnTo>
                    <a:pt x="3393" y="1195"/>
                  </a:lnTo>
                  <a:lnTo>
                    <a:pt x="3408" y="1360"/>
                  </a:lnTo>
                  <a:lnTo>
                    <a:pt x="3405" y="1389"/>
                  </a:lnTo>
                  <a:lnTo>
                    <a:pt x="3396" y="1414"/>
                  </a:lnTo>
                  <a:lnTo>
                    <a:pt x="3380" y="1434"/>
                  </a:lnTo>
                  <a:lnTo>
                    <a:pt x="3361" y="1451"/>
                  </a:lnTo>
                  <a:lnTo>
                    <a:pt x="3338" y="1463"/>
                  </a:lnTo>
                  <a:lnTo>
                    <a:pt x="3314" y="1471"/>
                  </a:lnTo>
                  <a:lnTo>
                    <a:pt x="3287" y="1476"/>
                  </a:lnTo>
                  <a:lnTo>
                    <a:pt x="3262" y="1477"/>
                  </a:lnTo>
                  <a:lnTo>
                    <a:pt x="3105" y="1464"/>
                  </a:lnTo>
                  <a:lnTo>
                    <a:pt x="2949" y="1451"/>
                  </a:lnTo>
                  <a:lnTo>
                    <a:pt x="2793" y="1438"/>
                  </a:lnTo>
                  <a:lnTo>
                    <a:pt x="2638" y="1424"/>
                  </a:lnTo>
                  <a:lnTo>
                    <a:pt x="2482" y="1410"/>
                  </a:lnTo>
                  <a:lnTo>
                    <a:pt x="2328" y="1396"/>
                  </a:lnTo>
                  <a:lnTo>
                    <a:pt x="2172" y="1380"/>
                  </a:lnTo>
                  <a:lnTo>
                    <a:pt x="2016" y="1365"/>
                  </a:lnTo>
                  <a:lnTo>
                    <a:pt x="1808" y="1343"/>
                  </a:lnTo>
                  <a:lnTo>
                    <a:pt x="1601" y="1330"/>
                  </a:lnTo>
                  <a:lnTo>
                    <a:pt x="1394" y="1323"/>
                  </a:lnTo>
                  <a:lnTo>
                    <a:pt x="1189" y="1326"/>
                  </a:lnTo>
                  <a:lnTo>
                    <a:pt x="983" y="1337"/>
                  </a:lnTo>
                  <a:lnTo>
                    <a:pt x="779" y="1361"/>
                  </a:lnTo>
                  <a:lnTo>
                    <a:pt x="576" y="1398"/>
                  </a:lnTo>
                  <a:lnTo>
                    <a:pt x="376" y="1450"/>
                  </a:lnTo>
                  <a:lnTo>
                    <a:pt x="376" y="1430"/>
                  </a:lnTo>
                  <a:lnTo>
                    <a:pt x="377" y="1413"/>
                  </a:lnTo>
                  <a:lnTo>
                    <a:pt x="377" y="1393"/>
                  </a:lnTo>
                  <a:lnTo>
                    <a:pt x="378" y="1375"/>
                  </a:lnTo>
                  <a:lnTo>
                    <a:pt x="377" y="1357"/>
                  </a:lnTo>
                  <a:lnTo>
                    <a:pt x="377" y="1340"/>
                  </a:lnTo>
                  <a:lnTo>
                    <a:pt x="375" y="1323"/>
                  </a:lnTo>
                  <a:lnTo>
                    <a:pt x="371" y="1306"/>
                  </a:lnTo>
                  <a:lnTo>
                    <a:pt x="338" y="1179"/>
                  </a:lnTo>
                  <a:lnTo>
                    <a:pt x="307" y="1056"/>
                  </a:lnTo>
                  <a:lnTo>
                    <a:pt x="277" y="934"/>
                  </a:lnTo>
                  <a:lnTo>
                    <a:pt x="247" y="812"/>
                  </a:lnTo>
                  <a:lnTo>
                    <a:pt x="215" y="689"/>
                  </a:lnTo>
                  <a:lnTo>
                    <a:pt x="184" y="567"/>
                  </a:lnTo>
                  <a:lnTo>
                    <a:pt x="151" y="444"/>
                  </a:lnTo>
                  <a:lnTo>
                    <a:pt x="120" y="319"/>
                  </a:lnTo>
                  <a:lnTo>
                    <a:pt x="107" y="290"/>
                  </a:lnTo>
                  <a:lnTo>
                    <a:pt x="91" y="263"/>
                  </a:lnTo>
                  <a:lnTo>
                    <a:pt x="72" y="233"/>
                  </a:lnTo>
                  <a:lnTo>
                    <a:pt x="52" y="204"/>
                  </a:lnTo>
                  <a:lnTo>
                    <a:pt x="33" y="173"/>
                  </a:lnTo>
                  <a:lnTo>
                    <a:pt x="17" y="143"/>
                  </a:lnTo>
                  <a:lnTo>
                    <a:pt x="5" y="115"/>
                  </a:lnTo>
                  <a:lnTo>
                    <a:pt x="0" y="86"/>
                  </a:lnTo>
                  <a:lnTo>
                    <a:pt x="87" y="48"/>
                  </a:lnTo>
                  <a:lnTo>
                    <a:pt x="178" y="21"/>
                  </a:lnTo>
                  <a:lnTo>
                    <a:pt x="271" y="6"/>
                  </a:lnTo>
                  <a:lnTo>
                    <a:pt x="367" y="0"/>
                  </a:lnTo>
                  <a:lnTo>
                    <a:pt x="462" y="0"/>
                  </a:lnTo>
                  <a:lnTo>
                    <a:pt x="559" y="7"/>
                  </a:lnTo>
                  <a:lnTo>
                    <a:pt x="654" y="18"/>
                  </a:lnTo>
                  <a:lnTo>
                    <a:pt x="747" y="32"/>
                  </a:lnTo>
                  <a:lnTo>
                    <a:pt x="928" y="60"/>
                  </a:lnTo>
                  <a:lnTo>
                    <a:pt x="1109" y="85"/>
                  </a:lnTo>
                  <a:lnTo>
                    <a:pt x="1288" y="105"/>
                  </a:lnTo>
                  <a:lnTo>
                    <a:pt x="1468" y="122"/>
                  </a:lnTo>
                  <a:lnTo>
                    <a:pt x="1647" y="131"/>
                  </a:lnTo>
                  <a:lnTo>
                    <a:pt x="1825" y="137"/>
                  </a:lnTo>
                  <a:lnTo>
                    <a:pt x="2005" y="137"/>
                  </a:lnTo>
                  <a:lnTo>
                    <a:pt x="2186" y="131"/>
                  </a:lnTo>
                  <a:lnTo>
                    <a:pt x="2313" y="122"/>
                  </a:lnTo>
                  <a:lnTo>
                    <a:pt x="2446" y="111"/>
                  </a:lnTo>
                  <a:lnTo>
                    <a:pt x="2584" y="98"/>
                  </a:lnTo>
                  <a:lnTo>
                    <a:pt x="2725" y="85"/>
                  </a:lnTo>
                  <a:lnTo>
                    <a:pt x="2864" y="72"/>
                  </a:lnTo>
                  <a:lnTo>
                    <a:pt x="3003" y="62"/>
                  </a:lnTo>
                  <a:lnTo>
                    <a:pt x="3137" y="54"/>
                  </a:lnTo>
                  <a:lnTo>
                    <a:pt x="3267" y="50"/>
                  </a:lnTo>
                  <a:close/>
                </a:path>
              </a:pathLst>
            </a:custGeom>
            <a:solidFill>
              <a:srgbClr val="404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5368" name="Freeform 5"/>
            <p:cNvSpPr>
              <a:spLocks/>
            </p:cNvSpPr>
            <p:nvPr/>
          </p:nvSpPr>
          <p:spPr bwMode="auto">
            <a:xfrm>
              <a:off x="1233" y="231"/>
              <a:ext cx="3306" cy="657"/>
            </a:xfrm>
            <a:custGeom>
              <a:avLst/>
              <a:gdLst>
                <a:gd name="T0" fmla="*/ 0 w 3306"/>
                <a:gd name="T1" fmla="*/ 27 h 1315"/>
                <a:gd name="T2" fmla="*/ 198 w 3306"/>
                <a:gd name="T3" fmla="*/ 6 h 1315"/>
                <a:gd name="T4" fmla="*/ 523 w 3306"/>
                <a:gd name="T5" fmla="*/ 14 h 1315"/>
                <a:gd name="T6" fmla="*/ 937 w 3306"/>
                <a:gd name="T7" fmla="*/ 35 h 1315"/>
                <a:gd name="T8" fmla="*/ 1406 w 3306"/>
                <a:gd name="T9" fmla="*/ 64 h 1315"/>
                <a:gd name="T10" fmla="*/ 1890 w 3306"/>
                <a:gd name="T11" fmla="*/ 84 h 1315"/>
                <a:gd name="T12" fmla="*/ 2355 w 3306"/>
                <a:gd name="T13" fmla="*/ 88 h 1315"/>
                <a:gd name="T14" fmla="*/ 2764 w 3306"/>
                <a:gd name="T15" fmla="*/ 64 h 1315"/>
                <a:gd name="T16" fmla="*/ 3079 w 3306"/>
                <a:gd name="T17" fmla="*/ 0 h 1315"/>
                <a:gd name="T18" fmla="*/ 3066 w 3306"/>
                <a:gd name="T19" fmla="*/ 174 h 1315"/>
                <a:gd name="T20" fmla="*/ 3052 w 3306"/>
                <a:gd name="T21" fmla="*/ 357 h 1315"/>
                <a:gd name="T22" fmla="*/ 3040 w 3306"/>
                <a:gd name="T23" fmla="*/ 542 h 1315"/>
                <a:gd name="T24" fmla="*/ 3041 w 3306"/>
                <a:gd name="T25" fmla="*/ 724 h 1315"/>
                <a:gd name="T26" fmla="*/ 3060 w 3306"/>
                <a:gd name="T27" fmla="*/ 895 h 1315"/>
                <a:gd name="T28" fmla="*/ 3105 w 3306"/>
                <a:gd name="T29" fmla="*/ 1051 h 1315"/>
                <a:gd name="T30" fmla="*/ 3184 w 3306"/>
                <a:gd name="T31" fmla="*/ 1182 h 1315"/>
                <a:gd name="T32" fmla="*/ 3306 w 3306"/>
                <a:gd name="T33" fmla="*/ 1288 h 1315"/>
                <a:gd name="T34" fmla="*/ 3230 w 3306"/>
                <a:gd name="T35" fmla="*/ 1304 h 1315"/>
                <a:gd name="T36" fmla="*/ 3142 w 3306"/>
                <a:gd name="T37" fmla="*/ 1314 h 1315"/>
                <a:gd name="T38" fmla="*/ 3040 w 3306"/>
                <a:gd name="T39" fmla="*/ 1315 h 1315"/>
                <a:gd name="T40" fmla="*/ 2933 w 3306"/>
                <a:gd name="T41" fmla="*/ 1313 h 1315"/>
                <a:gd name="T42" fmla="*/ 2823 w 3306"/>
                <a:gd name="T43" fmla="*/ 1303 h 1315"/>
                <a:gd name="T44" fmla="*/ 2717 w 3306"/>
                <a:gd name="T45" fmla="*/ 1291 h 1315"/>
                <a:gd name="T46" fmla="*/ 2618 w 3306"/>
                <a:gd name="T47" fmla="*/ 1276 h 1315"/>
                <a:gd name="T48" fmla="*/ 2532 w 3306"/>
                <a:gd name="T49" fmla="*/ 1260 h 1315"/>
                <a:gd name="T50" fmla="*/ 2268 w 3306"/>
                <a:gd name="T51" fmla="*/ 1212 h 1315"/>
                <a:gd name="T52" fmla="*/ 2005 w 3306"/>
                <a:gd name="T53" fmla="*/ 1179 h 1315"/>
                <a:gd name="T54" fmla="*/ 1741 w 3306"/>
                <a:gd name="T55" fmla="*/ 1160 h 1315"/>
                <a:gd name="T56" fmla="*/ 1477 w 3306"/>
                <a:gd name="T57" fmla="*/ 1156 h 1315"/>
                <a:gd name="T58" fmla="*/ 1210 w 3306"/>
                <a:gd name="T59" fmla="*/ 1162 h 1315"/>
                <a:gd name="T60" fmla="*/ 945 w 3306"/>
                <a:gd name="T61" fmla="*/ 1180 h 1315"/>
                <a:gd name="T62" fmla="*/ 680 w 3306"/>
                <a:gd name="T63" fmla="*/ 1207 h 1315"/>
                <a:gd name="T64" fmla="*/ 414 w 3306"/>
                <a:gd name="T65" fmla="*/ 1247 h 1315"/>
                <a:gd name="T66" fmla="*/ 419 w 3306"/>
                <a:gd name="T67" fmla="*/ 1076 h 1315"/>
                <a:gd name="T68" fmla="*/ 405 w 3306"/>
                <a:gd name="T69" fmla="*/ 907 h 1315"/>
                <a:gd name="T70" fmla="*/ 372 w 3306"/>
                <a:gd name="T71" fmla="*/ 742 h 1315"/>
                <a:gd name="T72" fmla="*/ 324 w 3306"/>
                <a:gd name="T73" fmla="*/ 583 h 1315"/>
                <a:gd name="T74" fmla="*/ 261 w 3306"/>
                <a:gd name="T75" fmla="*/ 429 h 1315"/>
                <a:gd name="T76" fmla="*/ 184 w 3306"/>
                <a:gd name="T77" fmla="*/ 283 h 1315"/>
                <a:gd name="T78" fmla="*/ 96 w 3306"/>
                <a:gd name="T79" fmla="*/ 148 h 1315"/>
                <a:gd name="T80" fmla="*/ 0 w 3306"/>
                <a:gd name="T81" fmla="*/ 27 h 131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306"/>
                <a:gd name="T124" fmla="*/ 0 h 1315"/>
                <a:gd name="T125" fmla="*/ 3306 w 3306"/>
                <a:gd name="T126" fmla="*/ 1315 h 131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306" h="1315">
                  <a:moveTo>
                    <a:pt x="0" y="27"/>
                  </a:moveTo>
                  <a:lnTo>
                    <a:pt x="198" y="6"/>
                  </a:lnTo>
                  <a:lnTo>
                    <a:pt x="523" y="14"/>
                  </a:lnTo>
                  <a:lnTo>
                    <a:pt x="937" y="35"/>
                  </a:lnTo>
                  <a:lnTo>
                    <a:pt x="1406" y="64"/>
                  </a:lnTo>
                  <a:lnTo>
                    <a:pt x="1890" y="84"/>
                  </a:lnTo>
                  <a:lnTo>
                    <a:pt x="2355" y="88"/>
                  </a:lnTo>
                  <a:lnTo>
                    <a:pt x="2764" y="64"/>
                  </a:lnTo>
                  <a:lnTo>
                    <a:pt x="3079" y="0"/>
                  </a:lnTo>
                  <a:lnTo>
                    <a:pt x="3066" y="174"/>
                  </a:lnTo>
                  <a:lnTo>
                    <a:pt x="3052" y="357"/>
                  </a:lnTo>
                  <a:lnTo>
                    <a:pt x="3040" y="542"/>
                  </a:lnTo>
                  <a:lnTo>
                    <a:pt x="3041" y="724"/>
                  </a:lnTo>
                  <a:lnTo>
                    <a:pt x="3060" y="895"/>
                  </a:lnTo>
                  <a:lnTo>
                    <a:pt x="3105" y="1051"/>
                  </a:lnTo>
                  <a:lnTo>
                    <a:pt x="3184" y="1182"/>
                  </a:lnTo>
                  <a:lnTo>
                    <a:pt x="3306" y="1288"/>
                  </a:lnTo>
                  <a:lnTo>
                    <a:pt x="3230" y="1304"/>
                  </a:lnTo>
                  <a:lnTo>
                    <a:pt x="3142" y="1314"/>
                  </a:lnTo>
                  <a:lnTo>
                    <a:pt x="3040" y="1315"/>
                  </a:lnTo>
                  <a:lnTo>
                    <a:pt x="2933" y="1313"/>
                  </a:lnTo>
                  <a:lnTo>
                    <a:pt x="2823" y="1303"/>
                  </a:lnTo>
                  <a:lnTo>
                    <a:pt x="2717" y="1291"/>
                  </a:lnTo>
                  <a:lnTo>
                    <a:pt x="2618" y="1276"/>
                  </a:lnTo>
                  <a:lnTo>
                    <a:pt x="2532" y="1260"/>
                  </a:lnTo>
                  <a:lnTo>
                    <a:pt x="2268" y="1212"/>
                  </a:lnTo>
                  <a:lnTo>
                    <a:pt x="2005" y="1179"/>
                  </a:lnTo>
                  <a:lnTo>
                    <a:pt x="1741" y="1160"/>
                  </a:lnTo>
                  <a:lnTo>
                    <a:pt x="1477" y="1156"/>
                  </a:lnTo>
                  <a:lnTo>
                    <a:pt x="1210" y="1162"/>
                  </a:lnTo>
                  <a:lnTo>
                    <a:pt x="945" y="1180"/>
                  </a:lnTo>
                  <a:lnTo>
                    <a:pt x="680" y="1207"/>
                  </a:lnTo>
                  <a:lnTo>
                    <a:pt x="414" y="1247"/>
                  </a:lnTo>
                  <a:lnTo>
                    <a:pt x="419" y="1076"/>
                  </a:lnTo>
                  <a:lnTo>
                    <a:pt x="405" y="907"/>
                  </a:lnTo>
                  <a:lnTo>
                    <a:pt x="372" y="742"/>
                  </a:lnTo>
                  <a:lnTo>
                    <a:pt x="324" y="583"/>
                  </a:lnTo>
                  <a:lnTo>
                    <a:pt x="261" y="429"/>
                  </a:lnTo>
                  <a:lnTo>
                    <a:pt x="184" y="283"/>
                  </a:lnTo>
                  <a:lnTo>
                    <a:pt x="96" y="148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>
                <a:defRPr/>
              </a:pPr>
              <a:endParaRPr lang="en-US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1127125" y="15128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 sz="1800">
              <a:latin typeface="Arial Black" pitchFamily="34" charset="0"/>
            </a:endParaRP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0" y="1322388"/>
            <a:ext cx="8929688" cy="55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buFont typeface="Wingdings" pitchFamily="2" charset="2"/>
              <a:buChar char="Ø"/>
            </a:pPr>
            <a:r>
              <a:rPr lang="th-TH" sz="3600" b="1">
                <a:solidFill>
                  <a:srgbClr val="0000FF"/>
                </a:solidFill>
                <a:latin typeface="Arial Black" pitchFamily="34" charset="0"/>
                <a:cs typeface="JasmineUPC" pitchFamily="18" charset="-34"/>
              </a:rPr>
              <a:t> กรณีส่วนราชการจ่ายเงินซึ่งไม่อาจเรียก บร.ให้ผู้รับเงินลง</a:t>
            </a:r>
          </a:p>
          <a:p>
            <a:pPr algn="l">
              <a:lnSpc>
                <a:spcPct val="110000"/>
              </a:lnSpc>
            </a:pPr>
            <a:r>
              <a:rPr lang="th-TH" sz="3600" b="1">
                <a:solidFill>
                  <a:srgbClr val="0000FF"/>
                </a:solidFill>
                <a:latin typeface="Arial Black" pitchFamily="34" charset="0"/>
                <a:cs typeface="JasmineUPC" pitchFamily="18" charset="-34"/>
              </a:rPr>
              <a:t>    ชื่อรับเงินใน</a:t>
            </a:r>
            <a:r>
              <a:rPr lang="th-TH" sz="3600" b="1">
                <a:solidFill>
                  <a:srgbClr val="FF0000"/>
                </a:solidFill>
                <a:latin typeface="Arial Black" pitchFamily="34" charset="0"/>
                <a:cs typeface="JasmineUPC" pitchFamily="18" charset="-34"/>
              </a:rPr>
              <a:t>ใบสำคัญรับเงิน</a:t>
            </a:r>
          </a:p>
          <a:p>
            <a:pPr algn="l">
              <a:lnSpc>
                <a:spcPct val="110000"/>
              </a:lnSpc>
              <a:buFont typeface="Wingdings" pitchFamily="2" charset="2"/>
              <a:buChar char="Ø"/>
            </a:pPr>
            <a:r>
              <a:rPr lang="th-TH" sz="3600" b="1">
                <a:solidFill>
                  <a:srgbClr val="0000FF"/>
                </a:solidFill>
                <a:latin typeface="Arial Black" pitchFamily="34" charset="0"/>
                <a:cs typeface="JasmineUPC" pitchFamily="18" charset="-34"/>
              </a:rPr>
              <a:t> กรณี จนท.นำเงินไปจ่ายและไม่อาจเรียก บร. ให้ทำ</a:t>
            </a:r>
          </a:p>
          <a:p>
            <a:pPr algn="l">
              <a:lnSpc>
                <a:spcPct val="110000"/>
              </a:lnSpc>
            </a:pPr>
            <a:r>
              <a:rPr lang="th-TH" sz="3600" b="1">
                <a:solidFill>
                  <a:srgbClr val="0000FF"/>
                </a:solidFill>
                <a:latin typeface="Arial Black" pitchFamily="34" charset="0"/>
                <a:cs typeface="JasmineUPC" pitchFamily="18" charset="-34"/>
              </a:rPr>
              <a:t>    </a:t>
            </a:r>
            <a:r>
              <a:rPr lang="th-TH" sz="3600" b="1">
                <a:solidFill>
                  <a:srgbClr val="FF0000"/>
                </a:solidFill>
                <a:latin typeface="Arial Black" pitchFamily="34" charset="0"/>
                <a:cs typeface="JasmineUPC" pitchFamily="18" charset="-34"/>
              </a:rPr>
              <a:t>ใบรับรองการจ่าย </a:t>
            </a:r>
            <a:r>
              <a:rPr lang="th-TH" sz="3600" b="1">
                <a:solidFill>
                  <a:srgbClr val="0000FF"/>
                </a:solidFill>
                <a:latin typeface="Arial Black" pitchFamily="34" charset="0"/>
                <a:cs typeface="JasmineUPC" pitchFamily="18" charset="-34"/>
              </a:rPr>
              <a:t> โดยชี้แจงเหตุที่ไม่อาจเรียก บร.ได้</a:t>
            </a:r>
          </a:p>
          <a:p>
            <a:pPr algn="l">
              <a:lnSpc>
                <a:spcPct val="110000"/>
              </a:lnSpc>
              <a:buFont typeface="Wingdings" pitchFamily="2" charset="2"/>
              <a:buChar char="Ø"/>
            </a:pPr>
            <a:r>
              <a:rPr lang="th-TH" sz="3600" b="1">
                <a:solidFill>
                  <a:srgbClr val="0000FF"/>
                </a:solidFill>
                <a:latin typeface="Arial Black" pitchFamily="34" charset="0"/>
                <a:cs typeface="JasmineUPC" pitchFamily="18" charset="-34"/>
              </a:rPr>
              <a:t> กรณี บร. มีสาระไม่ครบถ้วน ให้ จนท. ผู้จ่าย</a:t>
            </a:r>
            <a:r>
              <a:rPr lang="th-TH" sz="3600" b="1">
                <a:solidFill>
                  <a:srgbClr val="FF0000"/>
                </a:solidFill>
                <a:latin typeface="Arial Black" pitchFamily="34" charset="0"/>
                <a:cs typeface="JasmineUPC" pitchFamily="18" charset="-34"/>
              </a:rPr>
              <a:t>ทำใบรับรอง</a:t>
            </a:r>
          </a:p>
          <a:p>
            <a:pPr algn="l">
              <a:lnSpc>
                <a:spcPct val="110000"/>
              </a:lnSpc>
            </a:pPr>
            <a:r>
              <a:rPr lang="th-TH" sz="3600" b="1">
                <a:solidFill>
                  <a:srgbClr val="FF0000"/>
                </a:solidFill>
                <a:latin typeface="Arial Black" pitchFamily="34" charset="0"/>
                <a:cs typeface="JasmineUPC" pitchFamily="18" charset="-34"/>
              </a:rPr>
              <a:t>     การจ่าย</a:t>
            </a:r>
            <a:r>
              <a:rPr lang="th-TH" sz="3600" b="1">
                <a:solidFill>
                  <a:srgbClr val="0000FF"/>
                </a:solidFill>
                <a:latin typeface="Arial Black" pitchFamily="34" charset="0"/>
                <a:cs typeface="JasmineUPC" pitchFamily="18" charset="-34"/>
              </a:rPr>
              <a:t>  และแนบ บร.นั้น ประกอบการตรวจสอบด้วย</a:t>
            </a:r>
          </a:p>
          <a:p>
            <a:pPr algn="l">
              <a:lnSpc>
                <a:spcPct val="110000"/>
              </a:lnSpc>
              <a:buFont typeface="Wingdings" pitchFamily="2" charset="2"/>
              <a:buChar char="Ø"/>
            </a:pPr>
            <a:r>
              <a:rPr lang="th-TH" sz="3600" b="1">
                <a:solidFill>
                  <a:srgbClr val="0000FF"/>
                </a:solidFill>
                <a:latin typeface="Arial Black" pitchFamily="34" charset="0"/>
                <a:cs typeface="JasmineUPC" pitchFamily="18" charset="-34"/>
              </a:rPr>
              <a:t> กรณี ขรก/ล.จ สำรองเงินส่วนตัวจ่ายก่อน และไม่อาจ</a:t>
            </a:r>
          </a:p>
          <a:p>
            <a:pPr algn="l">
              <a:lnSpc>
                <a:spcPct val="110000"/>
              </a:lnSpc>
            </a:pPr>
            <a:r>
              <a:rPr lang="th-TH" sz="3600" b="1">
                <a:solidFill>
                  <a:srgbClr val="0000FF"/>
                </a:solidFill>
                <a:latin typeface="Arial Black" pitchFamily="34" charset="0"/>
                <a:cs typeface="JasmineUPC" pitchFamily="18" charset="-34"/>
              </a:rPr>
              <a:t>     เรียก บร.ได้ ให้ ทำใบรับรองการจ่ายเสนอต่อผู้มีอำนาจ</a:t>
            </a:r>
          </a:p>
          <a:p>
            <a:pPr algn="l">
              <a:lnSpc>
                <a:spcPct val="110000"/>
              </a:lnSpc>
            </a:pPr>
            <a:r>
              <a:rPr lang="th-TH" sz="3600" b="1">
                <a:solidFill>
                  <a:srgbClr val="0000FF"/>
                </a:solidFill>
                <a:latin typeface="Arial Black" pitchFamily="34" charset="0"/>
                <a:cs typeface="JasmineUPC" pitchFamily="18" charset="-34"/>
              </a:rPr>
              <a:t>     เมื่อได้รับคืนให้ลงชื่อรับเงินใน </a:t>
            </a:r>
            <a:r>
              <a:rPr lang="th-TH" sz="3600" b="1">
                <a:solidFill>
                  <a:srgbClr val="FF0000"/>
                </a:solidFill>
                <a:latin typeface="Arial Black" pitchFamily="34" charset="0"/>
                <a:cs typeface="JasmineUPC" pitchFamily="18" charset="-34"/>
              </a:rPr>
              <a:t>ใบสำคัญรับเงิน</a:t>
            </a:r>
          </a:p>
        </p:txBody>
      </p:sp>
      <p:sp>
        <p:nvSpPr>
          <p:cNvPr id="15365" name="WordArt 8"/>
          <p:cNvSpPr>
            <a:spLocks noChangeArrowheads="1" noChangeShapeType="1" noTextEdit="1"/>
          </p:cNvSpPr>
          <p:nvPr/>
        </p:nvSpPr>
        <p:spPr bwMode="auto">
          <a:xfrm>
            <a:off x="2971800" y="457200"/>
            <a:ext cx="3390900" cy="625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40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JasmineUPC"/>
              </a:rPr>
              <a:t>หลักฐานการจ่าย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7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7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27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7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27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27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27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 bwMode="auto">
          <a:xfrm>
            <a:off x="684213" y="188913"/>
            <a:ext cx="80645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Tx/>
              <a:buSzPct val="200000"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ngsana New" pitchFamily="18" charset="-34"/>
                <a:ea typeface="+mn-ea"/>
                <a:cs typeface="+mn-cs"/>
              </a:rPr>
              <a:t>					            ที่ ...................................</a:t>
            </a:r>
          </a:p>
          <a:p>
            <a:pPr marL="342900" marR="0" lvl="0" indent="-342900" algn="ctr" defTabSz="914400" rtl="0" eaLnBrk="1" fontAlgn="base" latinLnBrk="0" hangingPunct="1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Tx/>
              <a:buSzPct val="200000"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ngsana New" pitchFamily="18" charset="-34"/>
                <a:ea typeface="+mn-ea"/>
                <a:cs typeface="+mn-cs"/>
              </a:rPr>
              <a:t> 						(ส่วนราชการเป็นผู้ให้)</a:t>
            </a:r>
          </a:p>
          <a:p>
            <a:pPr marL="342900" marR="0" lvl="0" indent="-342900" algn="ctr" defTabSz="914400" rtl="0" eaLnBrk="1" fontAlgn="base" latinLnBrk="0" hangingPunct="1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Tx/>
              <a:buSzPct val="200000"/>
              <a:buFontTx/>
              <a:buNone/>
              <a:tabLst/>
              <a:defRPr/>
            </a:pPr>
            <a:r>
              <a:rPr kumimoji="0" lang="th-TH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ngsana New" pitchFamily="18" charset="-34"/>
                <a:ea typeface="+mn-ea"/>
                <a:cs typeface="+mn-cs"/>
              </a:rPr>
              <a:t>ใบสำคัญรับเงิน</a:t>
            </a:r>
          </a:p>
          <a:p>
            <a:pPr marL="342900" marR="0" lvl="0" indent="-342900" algn="l" defTabSz="914400" rtl="0" eaLnBrk="1" fontAlgn="base" latinLnBrk="0" hangingPunct="1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Tx/>
              <a:buSzPct val="200000"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ngsana New" pitchFamily="18" charset="-34"/>
                <a:ea typeface="+mn-ea"/>
                <a:cs typeface="+mn-cs"/>
              </a:rPr>
              <a:t>					วันที่ ...... เดือน ................... พ.ศ............</a:t>
            </a:r>
          </a:p>
          <a:p>
            <a:pPr marL="342900" marR="0" lvl="0" indent="-342900" algn="l" defTabSz="914400" rtl="0" eaLnBrk="1" fontAlgn="base" latinLnBrk="0" hangingPunct="1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Tx/>
              <a:buSzPct val="200000"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ngsana New" pitchFamily="18" charset="-34"/>
                <a:ea typeface="+mn-ea"/>
                <a:cs typeface="+mn-cs"/>
              </a:rPr>
              <a:t>		ข้าพเจ้า ........................... ...................................อยู่บ้านเลขที่ .....................</a:t>
            </a:r>
          </a:p>
          <a:p>
            <a:pPr marL="342900" marR="0" lvl="0" indent="-342900" algn="l" defTabSz="914400" rtl="0" eaLnBrk="1" fontAlgn="base" latinLnBrk="0" hangingPunct="1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Tx/>
              <a:buSzPct val="200000"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ngsana New" pitchFamily="18" charset="-34"/>
                <a:ea typeface="+mn-ea"/>
                <a:cs typeface="+mn-cs"/>
              </a:rPr>
              <a:t>ตำบล .................................. อำเภอ ................................ จังหวัด ..................................</a:t>
            </a:r>
          </a:p>
          <a:p>
            <a:pPr marL="342900" marR="0" lvl="0" indent="-342900" algn="l" defTabSz="914400" rtl="0" eaLnBrk="1" fontAlgn="base" latinLnBrk="0" hangingPunct="1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Tx/>
              <a:buSzPct val="200000"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ngsana New" pitchFamily="18" charset="-34"/>
                <a:ea typeface="+mn-ea"/>
                <a:cs typeface="+mn-cs"/>
              </a:rPr>
              <a:t>ได้รับเงินจากแผนกการ .....................................................จังหวัด .................................</a:t>
            </a:r>
          </a:p>
          <a:p>
            <a:pPr marL="342900" marR="0" lvl="0" indent="-342900" algn="l" defTabSz="914400" rtl="0" eaLnBrk="1" fontAlgn="base" latinLnBrk="0" hangingPunct="1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Tx/>
              <a:buSzPct val="200000"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ngsana New" pitchFamily="18" charset="-34"/>
                <a:ea typeface="+mn-ea"/>
                <a:cs typeface="+mn-cs"/>
              </a:rPr>
              <a:t>ดังรายการต่อไปนี้</a:t>
            </a:r>
            <a:endParaRPr kumimoji="0" lang="th-TH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Angsana New" pitchFamily="18" charset="-34"/>
              <a:ea typeface="+mn-ea"/>
              <a:cs typeface="+mn-cs"/>
            </a:endParaRPr>
          </a:p>
        </p:txBody>
      </p:sp>
      <p:graphicFrame>
        <p:nvGraphicFramePr>
          <p:cNvPr id="3" name="Group 21"/>
          <p:cNvGraphicFramePr>
            <a:graphicFrameLocks noGrp="1"/>
          </p:cNvGraphicFramePr>
          <p:nvPr/>
        </p:nvGraphicFramePr>
        <p:xfrm>
          <a:off x="755650" y="3213100"/>
          <a:ext cx="7632700" cy="2976563"/>
        </p:xfrm>
        <a:graphic>
          <a:graphicData uri="http://schemas.openxmlformats.org/drawingml/2006/table">
            <a:tbl>
              <a:tblPr/>
              <a:tblGrid>
                <a:gridCol w="5722938"/>
                <a:gridCol w="1909762"/>
              </a:tblGrid>
              <a:tr h="288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รายการ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จำนวนเงิน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97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th-TH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th-TH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 row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h-TH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				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บาท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จำนวนเงิน.......................................................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th-TH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th-TH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Box 22"/>
          <p:cNvSpPr txBox="1">
            <a:spLocks noChangeArrowheads="1"/>
          </p:cNvSpPr>
          <p:nvPr/>
        </p:nvSpPr>
        <p:spPr bwMode="auto">
          <a:xfrm>
            <a:off x="1187450" y="6308725"/>
            <a:ext cx="3455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th-TH" sz="2400" b="1">
                <a:latin typeface="Angsana New" pitchFamily="18" charset="-34"/>
              </a:rPr>
              <a:t>ลงชื่อ .....................................................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916238" y="250825"/>
            <a:ext cx="40576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th-TH" sz="2800" b="1">
                <a:latin typeface="Angsana New" pitchFamily="18" charset="-34"/>
              </a:rPr>
              <a:t>ใบรับรองแทนใบเสร็จรับเงิน</a:t>
            </a:r>
          </a:p>
          <a:p>
            <a:pPr algn="ctr"/>
            <a:r>
              <a:rPr kumimoji="1" lang="th-TH" sz="2800" b="1">
                <a:latin typeface="Angsana New" pitchFamily="18" charset="-34"/>
              </a:rPr>
              <a:t>ส่วนราชการ .............................................</a:t>
            </a:r>
          </a:p>
        </p:txBody>
      </p:sp>
      <p:graphicFrame>
        <p:nvGraphicFramePr>
          <p:cNvPr id="3" name="Group 28"/>
          <p:cNvGraphicFramePr>
            <a:graphicFrameLocks noGrp="1"/>
          </p:cNvGraphicFramePr>
          <p:nvPr/>
        </p:nvGraphicFramePr>
        <p:xfrm>
          <a:off x="468313" y="1341438"/>
          <a:ext cx="8135937" cy="2741295"/>
        </p:xfrm>
        <a:graphic>
          <a:graphicData uri="http://schemas.openxmlformats.org/drawingml/2006/table">
            <a:tbl>
              <a:tblPr/>
              <a:tblGrid>
                <a:gridCol w="1368425"/>
                <a:gridCol w="4000500"/>
                <a:gridCol w="1533525"/>
                <a:gridCol w="1233487"/>
              </a:tblGrid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วัน เดือน ปี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รายละเอียดรายจ่าย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จำนวนเงิน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หมายเหตุ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th-TH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th-TH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th-TH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th-TH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รวมทั้งสิ้น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th-TH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250825" y="4292600"/>
            <a:ext cx="8604250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kumimoji="1" lang="en-US" sz="2800" b="1">
                <a:latin typeface="Angsana New" pitchFamily="18" charset="-34"/>
              </a:rPr>
              <a:t>รวมทั้งสิ้น (ตัวอักษร ) .........................................................................................................</a:t>
            </a:r>
          </a:p>
          <a:p>
            <a:pPr>
              <a:lnSpc>
                <a:spcPct val="80000"/>
              </a:lnSpc>
            </a:pPr>
            <a:r>
              <a:rPr kumimoji="1" lang="en-US" sz="2800" b="1">
                <a:latin typeface="Angsana New" pitchFamily="18" charset="-34"/>
              </a:rPr>
              <a:t>	ข้าพเจ้า ........................................... ตำแหน่ง ...................................................</a:t>
            </a:r>
          </a:p>
          <a:p>
            <a:pPr>
              <a:lnSpc>
                <a:spcPct val="80000"/>
              </a:lnSpc>
            </a:pPr>
            <a:r>
              <a:rPr kumimoji="1" lang="en-US" sz="2800" b="1">
                <a:latin typeface="Angsana New" pitchFamily="18" charset="-34"/>
              </a:rPr>
              <a:t>กอง ........................... ขอรับรองว่ารายจ่ายข้างต้นนี้ไม่อาจเรียกใบเสร็จรับเงินจากผู้รับได้ และข้าพเจ้าได้จ่ายไปในนามของราชการโดยแท้</a:t>
            </a:r>
          </a:p>
          <a:p>
            <a:pPr>
              <a:lnSpc>
                <a:spcPct val="80000"/>
              </a:lnSpc>
            </a:pPr>
            <a:r>
              <a:rPr kumimoji="1" lang="en-US" sz="2800" b="1">
                <a:latin typeface="Angsana New" pitchFamily="18" charset="-34"/>
              </a:rPr>
              <a:t>				(ลงชื่อ)........................………….......</a:t>
            </a:r>
          </a:p>
          <a:p>
            <a:pPr>
              <a:lnSpc>
                <a:spcPct val="80000"/>
              </a:lnSpc>
            </a:pPr>
            <a:r>
              <a:rPr kumimoji="1" lang="en-US" sz="2800" b="1">
                <a:latin typeface="Angsana New" pitchFamily="18" charset="-34"/>
              </a:rPr>
              <a:t>				          วันที่ ........................................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26" y="428604"/>
            <a:ext cx="3029997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th-TH" sz="4000" b="1" dirty="0" smtClean="0">
                <a:solidFill>
                  <a:srgbClr val="3333FF"/>
                </a:solidFill>
                <a:latin typeface="JasmineUPC" pitchFamily="18" charset="-34"/>
                <a:cs typeface="JasmineUPC" pitchFamily="18" charset="-34"/>
              </a:rPr>
              <a:t>ใบรับรองการจ่าย</a:t>
            </a:r>
            <a:endParaRPr lang="th-TH" sz="4000" b="1" dirty="0">
              <a:solidFill>
                <a:srgbClr val="3333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500174"/>
            <a:ext cx="8587607" cy="4585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1.  การจ่ายเงินในต่างประเทศ ซึ่งกม.หรือประเพณีนิยมของประเทศนั้น ๆ </a:t>
            </a:r>
          </a:p>
          <a:p>
            <a:pPr algn="l">
              <a:spcBef>
                <a:spcPts val="600"/>
              </a:spcBef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   ไม่ต้องออกใบเสร็จ หรือ ออกให้แต่ไม่เป็นไปตามที่กระทรวงการกำหนด</a:t>
            </a:r>
          </a:p>
          <a:p>
            <a:pPr marL="514350" indent="-514350" algn="l">
              <a:spcBef>
                <a:spcPts val="600"/>
              </a:spcBef>
              <a:buAutoNum type="arabicPeriod" startAt="2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กรณีซึ่งตามลักษณะไม่อาจเรียกใบเสร็จได้</a:t>
            </a:r>
          </a:p>
          <a:p>
            <a:pPr marL="514350" indent="-514350" algn="l">
              <a:spcBef>
                <a:spcPts val="600"/>
              </a:spcBef>
              <a:buAutoNum type="arabicPeriod" startAt="2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ค่า</a:t>
            </a:r>
            <a:r>
              <a:rPr lang="th-TH" sz="2800" b="1" dirty="0" err="1" smtClean="0">
                <a:latin typeface="JasmineUPC" pitchFamily="18" charset="-34"/>
                <a:cs typeface="JasmineUPC" pitchFamily="18" charset="-34"/>
              </a:rPr>
              <a:t>ไปรษณี</a:t>
            </a: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ยากร</a:t>
            </a:r>
          </a:p>
          <a:p>
            <a:pPr marL="514350" indent="-514350" algn="l">
              <a:spcBef>
                <a:spcPts val="600"/>
              </a:spcBef>
              <a:buAutoNum type="arabicPeriod" startAt="2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ค่ารถประจำทาง ค่าเรือรับจ้าง</a:t>
            </a:r>
          </a:p>
          <a:p>
            <a:pPr marL="514350" indent="-514350" algn="l">
              <a:spcBef>
                <a:spcPts val="600"/>
              </a:spcBef>
              <a:buAutoNum type="arabicPeriod" startAt="2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ใบสำคัญรับเงินสูญหาย</a:t>
            </a:r>
          </a:p>
          <a:p>
            <a:pPr marL="514350" indent="-514350" algn="l">
              <a:spcBef>
                <a:spcPts val="600"/>
              </a:spcBef>
              <a:buAutoNum type="arabicPeriod" startAt="2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ใบเสร็จรับเงินสูญหายไม่อาจขอสำเนาได้</a:t>
            </a:r>
          </a:p>
          <a:p>
            <a:pPr marL="514350" indent="-514350" algn="l">
              <a:spcBef>
                <a:spcPts val="600"/>
              </a:spcBef>
              <a:buAutoNum type="arabicPeriod" startAt="2"/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ใบเสร็จรับเงินสาระไม่ครบ 5 ประการ</a:t>
            </a:r>
          </a:p>
          <a:p>
            <a:pPr marL="514350" indent="-514350" algn="l">
              <a:spcBef>
                <a:spcPts val="600"/>
              </a:spcBef>
              <a:buAutoNum type="arabicPeriod" startAt="2"/>
            </a:pPr>
            <a:endParaRPr lang="th-TH" sz="2800" b="1" dirty="0"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133600" cy="365125"/>
          </a:xfrm>
        </p:spPr>
        <p:txBody>
          <a:bodyPr/>
          <a:lstStyle/>
          <a:p>
            <a:pPr>
              <a:defRPr/>
            </a:pPr>
            <a:fld id="{EB2C6BE7-6EED-4E22-96CD-E5FDE56D0808}" type="slidenum">
              <a:rPr lang="en-US"/>
              <a:pPr>
                <a:defRPr/>
              </a:pPr>
              <a:t>7</a:t>
            </a:fld>
            <a:endParaRPr lang="th-TH" dirty="0"/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H="1" flipV="1">
            <a:off x="5929324" y="4429132"/>
            <a:ext cx="428625" cy="285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th-TH"/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 flipH="1" flipV="1">
            <a:off x="4643438" y="5000636"/>
            <a:ext cx="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th-TH"/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flipV="1">
            <a:off x="2928938" y="4422775"/>
            <a:ext cx="38100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th-TH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2643174" y="3714752"/>
            <a:ext cx="481026" cy="317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th-TH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2857488" y="2493955"/>
            <a:ext cx="3810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th-TH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9" name="Rectangle 11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428994" y="6000768"/>
            <a:ext cx="292893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>
              <a:spcBef>
                <a:spcPct val="20000"/>
              </a:spcBef>
              <a:buClr>
                <a:srgbClr val="0000FF"/>
              </a:buClr>
              <a:buSzPct val="110000"/>
            </a:pPr>
            <a:r>
              <a:rPr lang="th-TH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ปรัชญา/ลักษณะ</a:t>
            </a:r>
            <a:r>
              <a:rPr lang="th-TH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การ</a:t>
            </a:r>
          </a:p>
          <a:p>
            <a:pPr marL="342900" indent="-342900" algn="ctr">
              <a:spcBef>
                <a:spcPct val="20000"/>
              </a:spcBef>
              <a:buClr>
                <a:srgbClr val="0000FF"/>
              </a:buClr>
              <a:buSzPct val="110000"/>
            </a:pPr>
            <a:r>
              <a:rPr lang="th-TH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ทำงาน</a:t>
            </a:r>
            <a:r>
              <a:rPr lang="th-TH" b="1" dirty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ของผู้บริหาร</a:t>
            </a:r>
          </a:p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110000"/>
              <a:buFont typeface="Wingdings" pitchFamily="2" charset="2"/>
              <a:buNone/>
            </a:pPr>
            <a:endParaRPr lang="th-TH" b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0" name="Rectangle 12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214678" y="1357298"/>
            <a:ext cx="3429024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00FF"/>
              </a:buClr>
              <a:buSzPct val="110000"/>
              <a:buFont typeface="Wingdings" pitchFamily="2" charset="2"/>
              <a:buNone/>
            </a:pPr>
            <a:r>
              <a:rPr lang="th-TH" sz="3200" b="1" dirty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ความซื่อสัตย์/จริยธรรม</a:t>
            </a:r>
          </a:p>
        </p:txBody>
      </p:sp>
      <p:sp>
        <p:nvSpPr>
          <p:cNvPr id="11" name="Rectangle 13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143636" y="3143248"/>
            <a:ext cx="2819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>
              <a:spcBef>
                <a:spcPts val="0"/>
              </a:spcBef>
              <a:buClr>
                <a:srgbClr val="0000FF"/>
              </a:buClr>
              <a:buSzPct val="110000"/>
              <a:buFont typeface="Wingdings" pitchFamily="2" charset="2"/>
              <a:buNone/>
            </a:pPr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latin typeface="JasmineUPC" pitchFamily="18" charset="-34"/>
                <a:cs typeface="JasmineUPC" pitchFamily="18" charset="-34"/>
              </a:rPr>
              <a:t>โครงสร้าง</a:t>
            </a:r>
          </a:p>
          <a:p>
            <a:pPr marL="342900" indent="-342900" algn="ctr">
              <a:spcBef>
                <a:spcPts val="0"/>
              </a:spcBef>
              <a:buClr>
                <a:srgbClr val="0000FF"/>
              </a:buClr>
              <a:buSzPct val="110000"/>
              <a:buFont typeface="Wingdings" pitchFamily="2" charset="2"/>
              <a:buNone/>
            </a:pPr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latin typeface="JasmineUPC" pitchFamily="18" charset="-34"/>
                <a:cs typeface="JasmineUPC" pitchFamily="18" charset="-34"/>
              </a:rPr>
              <a:t>การ</a:t>
            </a:r>
            <a:r>
              <a:rPr lang="th-TH" sz="3200" b="1" dirty="0">
                <a:solidFill>
                  <a:schemeClr val="accent6">
                    <a:lumMod val="50000"/>
                  </a:schemeClr>
                </a:solidFill>
                <a:latin typeface="JasmineUPC" pitchFamily="18" charset="-34"/>
                <a:cs typeface="JasmineUPC" pitchFamily="18" charset="-34"/>
              </a:rPr>
              <a:t>จัดองค์การ</a:t>
            </a:r>
          </a:p>
        </p:txBody>
      </p:sp>
      <p:sp>
        <p:nvSpPr>
          <p:cNvPr id="12" name="Rectangle 14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0" y="3422650"/>
            <a:ext cx="2819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>
              <a:spcBef>
                <a:spcPct val="20000"/>
              </a:spcBef>
              <a:buClr>
                <a:srgbClr val="0000FF"/>
              </a:buClr>
              <a:buSzPct val="110000"/>
              <a:buFont typeface="Wingdings" pitchFamily="2" charset="2"/>
              <a:buNone/>
            </a:pPr>
            <a:r>
              <a:rPr lang="th-TH" sz="3200" b="1" dirty="0" smtClean="0">
                <a:solidFill>
                  <a:srgbClr val="660066"/>
                </a:solidFill>
                <a:latin typeface="JasmineUPC" pitchFamily="18" charset="-34"/>
                <a:cs typeface="JasmineUPC" pitchFamily="18" charset="-34"/>
              </a:rPr>
              <a:t>   การ</a:t>
            </a:r>
            <a:r>
              <a:rPr lang="th-TH" sz="3200" b="1" dirty="0">
                <a:solidFill>
                  <a:srgbClr val="660066"/>
                </a:solidFill>
                <a:latin typeface="JasmineUPC" pitchFamily="18" charset="-34"/>
                <a:cs typeface="JasmineUPC" pitchFamily="18" charset="-34"/>
              </a:rPr>
              <a:t>มอบ</a:t>
            </a:r>
            <a:r>
              <a:rPr lang="th-TH" sz="3200" b="1" dirty="0" smtClean="0">
                <a:solidFill>
                  <a:srgbClr val="660066"/>
                </a:solidFill>
                <a:latin typeface="JasmineUPC" pitchFamily="18" charset="-34"/>
                <a:cs typeface="JasmineUPC" pitchFamily="18" charset="-34"/>
              </a:rPr>
              <a:t>อำนาจหน้าที่/ความ   รับผิดชอบ</a:t>
            </a:r>
            <a:endParaRPr lang="th-TH" sz="3200" b="1" dirty="0">
              <a:solidFill>
                <a:srgbClr val="660066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3" name="Rectangle 1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5929322" y="4929198"/>
            <a:ext cx="285748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>
              <a:spcBef>
                <a:spcPct val="20000"/>
              </a:spcBef>
              <a:buClr>
                <a:srgbClr val="0000FF"/>
              </a:buClr>
              <a:buSzPct val="110000"/>
              <a:buFont typeface="Wingdings" pitchFamily="2" charset="2"/>
              <a:buNone/>
            </a:pPr>
            <a:r>
              <a:rPr lang="th-TH" sz="32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นโยบายและ</a:t>
            </a:r>
          </a:p>
          <a:p>
            <a:pPr marL="342900" indent="-342900" algn="ctr">
              <a:spcBef>
                <a:spcPts val="0"/>
              </a:spcBef>
              <a:buClr>
                <a:srgbClr val="0000FF"/>
              </a:buClr>
              <a:buSzPct val="110000"/>
              <a:buFont typeface="Wingdings" pitchFamily="2" charset="2"/>
              <a:buNone/>
            </a:pPr>
            <a:r>
              <a:rPr lang="th-TH" sz="3200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วิธีการบริหารทรัพยากรบุคคล</a:t>
            </a:r>
            <a:endParaRPr lang="th-TH" sz="3200" b="1" dirty="0">
              <a:solidFill>
                <a:srgbClr val="FF0000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 flipH="1">
            <a:off x="5500696" y="2279641"/>
            <a:ext cx="428625" cy="3571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th-TH"/>
          </a:p>
        </p:txBody>
      </p:sp>
      <p:sp>
        <p:nvSpPr>
          <p:cNvPr id="15" name="Line 5"/>
          <p:cNvSpPr>
            <a:spLocks noChangeShapeType="1"/>
          </p:cNvSpPr>
          <p:nvPr/>
        </p:nvSpPr>
        <p:spPr bwMode="auto">
          <a:xfrm flipH="1">
            <a:off x="6000760" y="3351211"/>
            <a:ext cx="500062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th-TH"/>
          </a:p>
        </p:txBody>
      </p:sp>
      <p:sp>
        <p:nvSpPr>
          <p:cNvPr id="20" name="TextBox 24"/>
          <p:cNvSpPr txBox="1">
            <a:spLocks noChangeArrowheads="1"/>
          </p:cNvSpPr>
          <p:nvPr/>
        </p:nvSpPr>
        <p:spPr bwMode="auto">
          <a:xfrm>
            <a:off x="6286513" y="1785927"/>
            <a:ext cx="272061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h-TH" b="1" dirty="0">
                <a:solidFill>
                  <a:srgbClr val="000000"/>
                </a:solidFill>
                <a:latin typeface="JasmineUPC" pitchFamily="18" charset="-34"/>
                <a:cs typeface="JasmineUPC" pitchFamily="18" charset="-34"/>
              </a:rPr>
              <a:t>ความรู้ ความสามารถ</a:t>
            </a:r>
          </a:p>
          <a:p>
            <a:pPr algn="ctr"/>
            <a:r>
              <a:rPr lang="th-TH" b="1" dirty="0">
                <a:solidFill>
                  <a:srgbClr val="000000"/>
                </a:solidFill>
                <a:latin typeface="JasmineUPC" pitchFamily="18" charset="-34"/>
                <a:cs typeface="JasmineUPC" pitchFamily="18" charset="-34"/>
              </a:rPr>
              <a:t>และทักษะของบุคลากร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14284" y="4851410"/>
            <a:ext cx="343395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h-TH" b="1" dirty="0">
                <a:solidFill>
                  <a:srgbClr val="008000"/>
                </a:solidFill>
                <a:latin typeface="JasmineUPC" pitchFamily="18" charset="-34"/>
                <a:cs typeface="JasmineUPC" pitchFamily="18" charset="-34"/>
              </a:rPr>
              <a:t>คณะกรรมการบริหาร</a:t>
            </a:r>
          </a:p>
          <a:p>
            <a:pPr algn="ctr"/>
            <a:r>
              <a:rPr lang="th-TH" b="1" dirty="0">
                <a:solidFill>
                  <a:srgbClr val="008000"/>
                </a:solidFill>
                <a:latin typeface="JasmineUPC" pitchFamily="18" charset="-34"/>
                <a:cs typeface="JasmineUPC" pitchFamily="18" charset="-34"/>
              </a:rPr>
              <a:t>และคณะกรรมการตรวจสอบ</a:t>
            </a: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4500564" y="1922451"/>
            <a:ext cx="23813" cy="42862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th-TH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57160" y="1928803"/>
            <a:ext cx="27462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latin typeface="JasmineUPC" pitchFamily="18" charset="-34"/>
                <a:cs typeface="JasmineUPC" pitchFamily="18" charset="-34"/>
              </a:rPr>
              <a:t>วัฒนธรรม/ค่านิยม</a:t>
            </a:r>
            <a:endParaRPr lang="th-TH" sz="3200" b="1" dirty="0">
              <a:solidFill>
                <a:schemeClr val="accent6">
                  <a:lumMod val="50000"/>
                </a:schemeClr>
              </a:solidFill>
              <a:latin typeface="JasmineUPC" pitchFamily="18" charset="-34"/>
              <a:cs typeface="JasmineUPC" pitchFamily="18" charset="-34"/>
            </a:endParaRPr>
          </a:p>
        </p:txBody>
      </p:sp>
      <p:grpSp>
        <p:nvGrpSpPr>
          <p:cNvPr id="3" name="กลุ่ม 23"/>
          <p:cNvGrpSpPr/>
          <p:nvPr/>
        </p:nvGrpSpPr>
        <p:grpSpPr>
          <a:xfrm>
            <a:off x="3214678" y="2421313"/>
            <a:ext cx="2714644" cy="2288424"/>
            <a:chOff x="3106004" y="3497140"/>
            <a:chExt cx="2288424" cy="2288424"/>
          </a:xfrm>
          <a:scene3d>
            <a:camera prst="orthographicFront"/>
            <a:lightRig rig="flat" dir="t"/>
          </a:scene3d>
        </p:grpSpPr>
        <p:sp>
          <p:nvSpPr>
            <p:cNvPr id="25" name="วงรี 24"/>
            <p:cNvSpPr/>
            <p:nvPr/>
          </p:nvSpPr>
          <p:spPr>
            <a:xfrm>
              <a:off x="3106004" y="3497140"/>
              <a:ext cx="2288424" cy="2288424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วงรี 4"/>
            <p:cNvSpPr/>
            <p:nvPr/>
          </p:nvSpPr>
          <p:spPr>
            <a:xfrm>
              <a:off x="3441136" y="3832272"/>
              <a:ext cx="1618160" cy="161816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115" tIns="31115" rIns="31115" bIns="31115" numCol="1" spcCol="1270" anchor="ctr" anchorCtr="0">
              <a:noAutofit/>
            </a:bodyPr>
            <a:lstStyle/>
            <a:p>
              <a:pPr lvl="0" algn="ctr" defTabSz="2178050">
                <a:spcBef>
                  <a:spcPct val="0"/>
                </a:spcBef>
                <a:spcAft>
                  <a:spcPts val="0"/>
                </a:spcAft>
              </a:pPr>
              <a:r>
                <a:rPr lang="th-TH" sz="4900" b="1" kern="1200" dirty="0" smtClean="0">
                  <a:latin typeface="JasmineUPC" pitchFamily="18" charset="-34"/>
                  <a:cs typeface="JasmineUPC" pitchFamily="18" charset="-34"/>
                </a:rPr>
                <a:t>สภาพ</a:t>
              </a:r>
            </a:p>
            <a:p>
              <a:pPr lvl="0" algn="ctr" defTabSz="2178050">
                <a:spcBef>
                  <a:spcPct val="0"/>
                </a:spcBef>
                <a:spcAft>
                  <a:spcPts val="0"/>
                </a:spcAft>
              </a:pPr>
              <a:r>
                <a:rPr lang="th-TH" sz="4900" b="1" kern="1200" dirty="0" smtClean="0">
                  <a:latin typeface="JasmineUPC" pitchFamily="18" charset="-34"/>
                  <a:cs typeface="JasmineUPC" pitchFamily="18" charset="-34"/>
                </a:rPr>
                <a:t>แวดล้อม</a:t>
              </a:r>
              <a:endParaRPr lang="th-TH" sz="4900" b="1" kern="1200" dirty="0">
                <a:latin typeface="JasmineUPC" pitchFamily="18" charset="-34"/>
                <a:cs typeface="JasmineUPC" pitchFamily="18" charset="-34"/>
              </a:endParaRPr>
            </a:p>
          </p:txBody>
        </p:sp>
      </p:grpSp>
      <p:sp>
        <p:nvSpPr>
          <p:cNvPr id="27" name="Freeform 58"/>
          <p:cNvSpPr>
            <a:spLocks/>
          </p:cNvSpPr>
          <p:nvPr/>
        </p:nvSpPr>
        <p:spPr bwMode="gray">
          <a:xfrm>
            <a:off x="285720" y="0"/>
            <a:ext cx="7715304" cy="1136650"/>
          </a:xfrm>
          <a:custGeom>
            <a:avLst/>
            <a:gdLst>
              <a:gd name="T0" fmla="*/ 2147483647 w 4864"/>
              <a:gd name="T1" fmla="*/ 2147483647 h 769"/>
              <a:gd name="T2" fmla="*/ 2147483647 w 4864"/>
              <a:gd name="T3" fmla="*/ 2147483647 h 769"/>
              <a:gd name="T4" fmla="*/ 2147483647 w 4864"/>
              <a:gd name="T5" fmla="*/ 2147483647 h 769"/>
              <a:gd name="T6" fmla="*/ 2147483647 w 4864"/>
              <a:gd name="T7" fmla="*/ 2147483647 h 769"/>
              <a:gd name="T8" fmla="*/ 2147483647 w 4864"/>
              <a:gd name="T9" fmla="*/ 2147483647 h 769"/>
              <a:gd name="T10" fmla="*/ 2147483647 w 4864"/>
              <a:gd name="T11" fmla="*/ 2147483647 h 769"/>
              <a:gd name="T12" fmla="*/ 2147483647 w 4864"/>
              <a:gd name="T13" fmla="*/ 2147483647 h 769"/>
              <a:gd name="T14" fmla="*/ 2147483647 w 4864"/>
              <a:gd name="T15" fmla="*/ 2147483647 h 769"/>
              <a:gd name="T16" fmla="*/ 2147483647 w 4864"/>
              <a:gd name="T17" fmla="*/ 2147483647 h 769"/>
              <a:gd name="T18" fmla="*/ 2147483647 w 4864"/>
              <a:gd name="T19" fmla="*/ 2147483647 h 769"/>
              <a:gd name="T20" fmla="*/ 2147483647 w 4864"/>
              <a:gd name="T21" fmla="*/ 2147483647 h 769"/>
              <a:gd name="T22" fmla="*/ 2147483647 w 4864"/>
              <a:gd name="T23" fmla="*/ 2147483647 h 769"/>
              <a:gd name="T24" fmla="*/ 2147483647 w 4864"/>
              <a:gd name="T25" fmla="*/ 2147483647 h 769"/>
              <a:gd name="T26" fmla="*/ 2147483647 w 4864"/>
              <a:gd name="T27" fmla="*/ 2147483647 h 769"/>
              <a:gd name="T28" fmla="*/ 2147483647 w 4864"/>
              <a:gd name="T29" fmla="*/ 2147483647 h 769"/>
              <a:gd name="T30" fmla="*/ 2147483647 w 4864"/>
              <a:gd name="T31" fmla="*/ 2147483647 h 769"/>
              <a:gd name="T32" fmla="*/ 2147483647 w 4864"/>
              <a:gd name="T33" fmla="*/ 2147483647 h 769"/>
              <a:gd name="T34" fmla="*/ 2147483647 w 4864"/>
              <a:gd name="T35" fmla="*/ 2147483647 h 769"/>
              <a:gd name="T36" fmla="*/ 2147483647 w 4864"/>
              <a:gd name="T37" fmla="*/ 2147483647 h 769"/>
              <a:gd name="T38" fmla="*/ 2147483647 w 4864"/>
              <a:gd name="T39" fmla="*/ 2147483647 h 769"/>
              <a:gd name="T40" fmla="*/ 2147483647 w 4864"/>
              <a:gd name="T41" fmla="*/ 2147483647 h 769"/>
              <a:gd name="T42" fmla="*/ 2147483647 w 4864"/>
              <a:gd name="T43" fmla="*/ 2147483647 h 769"/>
              <a:gd name="T44" fmla="*/ 2147483647 w 4864"/>
              <a:gd name="T45" fmla="*/ 2147483647 h 769"/>
              <a:gd name="T46" fmla="*/ 2147483647 w 4864"/>
              <a:gd name="T47" fmla="*/ 2147483647 h 769"/>
              <a:gd name="T48" fmla="*/ 2147483647 w 4864"/>
              <a:gd name="T49" fmla="*/ 2147483647 h 769"/>
              <a:gd name="T50" fmla="*/ 2147483647 w 4864"/>
              <a:gd name="T51" fmla="*/ 2147483647 h 769"/>
              <a:gd name="T52" fmla="*/ 2147483647 w 4864"/>
              <a:gd name="T53" fmla="*/ 2147483647 h 769"/>
              <a:gd name="T54" fmla="*/ 2147483647 w 4864"/>
              <a:gd name="T55" fmla="*/ 2147483647 h 769"/>
              <a:gd name="T56" fmla="*/ 2147483647 w 4864"/>
              <a:gd name="T57" fmla="*/ 2147483647 h 769"/>
              <a:gd name="T58" fmla="*/ 2147483647 w 4864"/>
              <a:gd name="T59" fmla="*/ 2147483647 h 769"/>
              <a:gd name="T60" fmla="*/ 2147483647 w 4864"/>
              <a:gd name="T61" fmla="*/ 2147483647 h 769"/>
              <a:gd name="T62" fmla="*/ 2147483647 w 4864"/>
              <a:gd name="T63" fmla="*/ 2147483647 h 769"/>
              <a:gd name="T64" fmla="*/ 2147483647 w 4864"/>
              <a:gd name="T65" fmla="*/ 2147483647 h 769"/>
              <a:gd name="T66" fmla="*/ 2147483647 w 4864"/>
              <a:gd name="T67" fmla="*/ 2147483647 h 769"/>
              <a:gd name="T68" fmla="*/ 2147483647 w 4864"/>
              <a:gd name="T69" fmla="*/ 2147483647 h 769"/>
              <a:gd name="T70" fmla="*/ 2147483647 w 4864"/>
              <a:gd name="T71" fmla="*/ 2147483647 h 769"/>
              <a:gd name="T72" fmla="*/ 2147483647 w 4864"/>
              <a:gd name="T73" fmla="*/ 2147483647 h 76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864"/>
              <a:gd name="T112" fmla="*/ 0 h 769"/>
              <a:gd name="T113" fmla="*/ 4864 w 4864"/>
              <a:gd name="T114" fmla="*/ 769 h 76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864" h="769">
                <a:moveTo>
                  <a:pt x="306" y="4"/>
                </a:moveTo>
                <a:cubicBezTo>
                  <a:pt x="265" y="21"/>
                  <a:pt x="307" y="25"/>
                  <a:pt x="266" y="42"/>
                </a:cubicBezTo>
                <a:cubicBezTo>
                  <a:pt x="228" y="27"/>
                  <a:pt x="225" y="21"/>
                  <a:pt x="167" y="42"/>
                </a:cubicBezTo>
                <a:cubicBezTo>
                  <a:pt x="141" y="52"/>
                  <a:pt x="142" y="90"/>
                  <a:pt x="107" y="103"/>
                </a:cubicBezTo>
                <a:cubicBezTo>
                  <a:pt x="84" y="130"/>
                  <a:pt x="69" y="156"/>
                  <a:pt x="46" y="182"/>
                </a:cubicBezTo>
                <a:cubicBezTo>
                  <a:pt x="53" y="188"/>
                  <a:pt x="61" y="196"/>
                  <a:pt x="69" y="200"/>
                </a:cubicBezTo>
                <a:cubicBezTo>
                  <a:pt x="76" y="204"/>
                  <a:pt x="94" y="200"/>
                  <a:pt x="91" y="209"/>
                </a:cubicBezTo>
                <a:cubicBezTo>
                  <a:pt x="89" y="218"/>
                  <a:pt x="47" y="232"/>
                  <a:pt x="38" y="235"/>
                </a:cubicBezTo>
                <a:cubicBezTo>
                  <a:pt x="20" y="298"/>
                  <a:pt x="37" y="278"/>
                  <a:pt x="0" y="306"/>
                </a:cubicBezTo>
                <a:cubicBezTo>
                  <a:pt x="5" y="314"/>
                  <a:pt x="11" y="322"/>
                  <a:pt x="15" y="332"/>
                </a:cubicBezTo>
                <a:cubicBezTo>
                  <a:pt x="27" y="345"/>
                  <a:pt x="65" y="366"/>
                  <a:pt x="69" y="385"/>
                </a:cubicBezTo>
                <a:cubicBezTo>
                  <a:pt x="71" y="398"/>
                  <a:pt x="28" y="428"/>
                  <a:pt x="38" y="447"/>
                </a:cubicBezTo>
                <a:cubicBezTo>
                  <a:pt x="28" y="480"/>
                  <a:pt x="110" y="494"/>
                  <a:pt x="129" y="499"/>
                </a:cubicBezTo>
                <a:cubicBezTo>
                  <a:pt x="157" y="521"/>
                  <a:pt x="162" y="579"/>
                  <a:pt x="198" y="587"/>
                </a:cubicBezTo>
                <a:cubicBezTo>
                  <a:pt x="275" y="607"/>
                  <a:pt x="321" y="631"/>
                  <a:pt x="400" y="635"/>
                </a:cubicBezTo>
                <a:cubicBezTo>
                  <a:pt x="471" y="643"/>
                  <a:pt x="513" y="654"/>
                  <a:pt x="568" y="655"/>
                </a:cubicBezTo>
                <a:cubicBezTo>
                  <a:pt x="628" y="661"/>
                  <a:pt x="700" y="664"/>
                  <a:pt x="760" y="671"/>
                </a:cubicBezTo>
                <a:cubicBezTo>
                  <a:pt x="817" y="693"/>
                  <a:pt x="869" y="677"/>
                  <a:pt x="928" y="699"/>
                </a:cubicBezTo>
                <a:cubicBezTo>
                  <a:pt x="1070" y="753"/>
                  <a:pt x="1355" y="693"/>
                  <a:pt x="1355" y="693"/>
                </a:cubicBezTo>
                <a:cubicBezTo>
                  <a:pt x="1539" y="731"/>
                  <a:pt x="1520" y="737"/>
                  <a:pt x="1751" y="746"/>
                </a:cubicBezTo>
                <a:cubicBezTo>
                  <a:pt x="1912" y="769"/>
                  <a:pt x="1924" y="727"/>
                  <a:pt x="2228" y="743"/>
                </a:cubicBezTo>
                <a:cubicBezTo>
                  <a:pt x="2298" y="752"/>
                  <a:pt x="2337" y="736"/>
                  <a:pt x="2388" y="739"/>
                </a:cubicBezTo>
                <a:cubicBezTo>
                  <a:pt x="2439" y="742"/>
                  <a:pt x="2496" y="758"/>
                  <a:pt x="2535" y="762"/>
                </a:cubicBezTo>
                <a:cubicBezTo>
                  <a:pt x="2574" y="766"/>
                  <a:pt x="2586" y="753"/>
                  <a:pt x="2624" y="761"/>
                </a:cubicBezTo>
                <a:cubicBezTo>
                  <a:pt x="2654" y="767"/>
                  <a:pt x="2674" y="747"/>
                  <a:pt x="2710" y="746"/>
                </a:cubicBezTo>
                <a:cubicBezTo>
                  <a:pt x="2816" y="740"/>
                  <a:pt x="2923" y="740"/>
                  <a:pt x="3030" y="737"/>
                </a:cubicBezTo>
                <a:cubicBezTo>
                  <a:pt x="3165" y="698"/>
                  <a:pt x="3192" y="700"/>
                  <a:pt x="3372" y="693"/>
                </a:cubicBezTo>
                <a:cubicBezTo>
                  <a:pt x="3491" y="677"/>
                  <a:pt x="3585" y="649"/>
                  <a:pt x="3707" y="640"/>
                </a:cubicBezTo>
                <a:cubicBezTo>
                  <a:pt x="3778" y="612"/>
                  <a:pt x="3647" y="661"/>
                  <a:pt x="3814" y="623"/>
                </a:cubicBezTo>
                <a:cubicBezTo>
                  <a:pt x="3939" y="593"/>
                  <a:pt x="3882" y="589"/>
                  <a:pt x="4057" y="579"/>
                </a:cubicBezTo>
                <a:cubicBezTo>
                  <a:pt x="4154" y="551"/>
                  <a:pt x="4197" y="549"/>
                  <a:pt x="4316" y="543"/>
                </a:cubicBezTo>
                <a:cubicBezTo>
                  <a:pt x="4293" y="535"/>
                  <a:pt x="4233" y="529"/>
                  <a:pt x="4225" y="526"/>
                </a:cubicBezTo>
                <a:cubicBezTo>
                  <a:pt x="4217" y="523"/>
                  <a:pt x="4240" y="518"/>
                  <a:pt x="4247" y="517"/>
                </a:cubicBezTo>
                <a:cubicBezTo>
                  <a:pt x="4275" y="513"/>
                  <a:pt x="4303" y="511"/>
                  <a:pt x="4331" y="508"/>
                </a:cubicBezTo>
                <a:cubicBezTo>
                  <a:pt x="4303" y="505"/>
                  <a:pt x="4275" y="504"/>
                  <a:pt x="4247" y="499"/>
                </a:cubicBezTo>
                <a:cubicBezTo>
                  <a:pt x="4240" y="498"/>
                  <a:pt x="4221" y="499"/>
                  <a:pt x="4225" y="491"/>
                </a:cubicBezTo>
                <a:cubicBezTo>
                  <a:pt x="4230" y="480"/>
                  <a:pt x="4245" y="485"/>
                  <a:pt x="4255" y="482"/>
                </a:cubicBezTo>
                <a:cubicBezTo>
                  <a:pt x="4318" y="494"/>
                  <a:pt x="4297" y="507"/>
                  <a:pt x="4346" y="526"/>
                </a:cubicBezTo>
                <a:cubicBezTo>
                  <a:pt x="4398" y="511"/>
                  <a:pt x="4453" y="470"/>
                  <a:pt x="4506" y="464"/>
                </a:cubicBezTo>
                <a:cubicBezTo>
                  <a:pt x="4552" y="460"/>
                  <a:pt x="4598" y="458"/>
                  <a:pt x="4643" y="455"/>
                </a:cubicBezTo>
                <a:cubicBezTo>
                  <a:pt x="4690" y="420"/>
                  <a:pt x="4742" y="423"/>
                  <a:pt x="4795" y="411"/>
                </a:cubicBezTo>
                <a:cubicBezTo>
                  <a:pt x="4834" y="382"/>
                  <a:pt x="4813" y="403"/>
                  <a:pt x="4849" y="341"/>
                </a:cubicBezTo>
                <a:cubicBezTo>
                  <a:pt x="4854" y="332"/>
                  <a:pt x="4864" y="314"/>
                  <a:pt x="4864" y="314"/>
                </a:cubicBezTo>
                <a:cubicBezTo>
                  <a:pt x="4803" y="279"/>
                  <a:pt x="4742" y="285"/>
                  <a:pt x="4674" y="279"/>
                </a:cubicBezTo>
                <a:cubicBezTo>
                  <a:pt x="4490" y="287"/>
                  <a:pt x="4499" y="279"/>
                  <a:pt x="4384" y="306"/>
                </a:cubicBezTo>
                <a:cubicBezTo>
                  <a:pt x="4293" y="303"/>
                  <a:pt x="4202" y="303"/>
                  <a:pt x="4110" y="297"/>
                </a:cubicBezTo>
                <a:cubicBezTo>
                  <a:pt x="4103" y="297"/>
                  <a:pt x="4126" y="288"/>
                  <a:pt x="4133" y="288"/>
                </a:cubicBezTo>
                <a:cubicBezTo>
                  <a:pt x="4187" y="288"/>
                  <a:pt x="4240" y="294"/>
                  <a:pt x="4293" y="297"/>
                </a:cubicBezTo>
                <a:cubicBezTo>
                  <a:pt x="4391" y="282"/>
                  <a:pt x="4444" y="268"/>
                  <a:pt x="4552" y="262"/>
                </a:cubicBezTo>
                <a:cubicBezTo>
                  <a:pt x="4601" y="247"/>
                  <a:pt x="4610" y="232"/>
                  <a:pt x="4651" y="200"/>
                </a:cubicBezTo>
                <a:cubicBezTo>
                  <a:pt x="4609" y="188"/>
                  <a:pt x="4562" y="193"/>
                  <a:pt x="4521" y="174"/>
                </a:cubicBezTo>
                <a:cubicBezTo>
                  <a:pt x="4514" y="171"/>
                  <a:pt x="4516" y="156"/>
                  <a:pt x="4514" y="147"/>
                </a:cubicBezTo>
                <a:cubicBezTo>
                  <a:pt x="4141" y="166"/>
                  <a:pt x="4291" y="156"/>
                  <a:pt x="4065" y="174"/>
                </a:cubicBezTo>
                <a:cubicBezTo>
                  <a:pt x="4015" y="182"/>
                  <a:pt x="3972" y="194"/>
                  <a:pt x="3920" y="174"/>
                </a:cubicBezTo>
                <a:cubicBezTo>
                  <a:pt x="3911" y="171"/>
                  <a:pt x="3935" y="160"/>
                  <a:pt x="3943" y="156"/>
                </a:cubicBezTo>
                <a:cubicBezTo>
                  <a:pt x="3951" y="152"/>
                  <a:pt x="3958" y="150"/>
                  <a:pt x="3966" y="147"/>
                </a:cubicBezTo>
                <a:cubicBezTo>
                  <a:pt x="3918" y="110"/>
                  <a:pt x="3968" y="135"/>
                  <a:pt x="3935" y="77"/>
                </a:cubicBezTo>
                <a:cubicBezTo>
                  <a:pt x="3812" y="86"/>
                  <a:pt x="3702" y="113"/>
                  <a:pt x="3578" y="121"/>
                </a:cubicBezTo>
                <a:cubicBezTo>
                  <a:pt x="3524" y="128"/>
                  <a:pt x="3477" y="135"/>
                  <a:pt x="3425" y="156"/>
                </a:cubicBezTo>
                <a:cubicBezTo>
                  <a:pt x="3342" y="188"/>
                  <a:pt x="3248" y="162"/>
                  <a:pt x="3159" y="165"/>
                </a:cubicBezTo>
                <a:cubicBezTo>
                  <a:pt x="2928" y="254"/>
                  <a:pt x="2813" y="169"/>
                  <a:pt x="2544" y="191"/>
                </a:cubicBezTo>
                <a:cubicBezTo>
                  <a:pt x="2445" y="200"/>
                  <a:pt x="2305" y="198"/>
                  <a:pt x="2260" y="187"/>
                </a:cubicBezTo>
                <a:cubicBezTo>
                  <a:pt x="2172" y="153"/>
                  <a:pt x="2149" y="194"/>
                  <a:pt x="2056" y="195"/>
                </a:cubicBezTo>
                <a:cubicBezTo>
                  <a:pt x="1964" y="187"/>
                  <a:pt x="1913" y="188"/>
                  <a:pt x="1880" y="175"/>
                </a:cubicBezTo>
                <a:cubicBezTo>
                  <a:pt x="1790" y="181"/>
                  <a:pt x="1677" y="212"/>
                  <a:pt x="1591" y="191"/>
                </a:cubicBezTo>
                <a:cubicBezTo>
                  <a:pt x="1548" y="181"/>
                  <a:pt x="1503" y="186"/>
                  <a:pt x="1460" y="175"/>
                </a:cubicBezTo>
                <a:cubicBezTo>
                  <a:pt x="1435" y="185"/>
                  <a:pt x="1426" y="155"/>
                  <a:pt x="1401" y="165"/>
                </a:cubicBezTo>
                <a:cubicBezTo>
                  <a:pt x="1252" y="156"/>
                  <a:pt x="1118" y="135"/>
                  <a:pt x="967" y="130"/>
                </a:cubicBezTo>
                <a:cubicBezTo>
                  <a:pt x="926" y="125"/>
                  <a:pt x="836" y="116"/>
                  <a:pt x="799" y="103"/>
                </a:cubicBezTo>
                <a:cubicBezTo>
                  <a:pt x="798" y="103"/>
                  <a:pt x="754" y="62"/>
                  <a:pt x="746" y="59"/>
                </a:cubicBezTo>
                <a:cubicBezTo>
                  <a:pt x="686" y="39"/>
                  <a:pt x="609" y="39"/>
                  <a:pt x="548" y="33"/>
                </a:cubicBezTo>
                <a:cubicBezTo>
                  <a:pt x="523" y="22"/>
                  <a:pt x="497" y="17"/>
                  <a:pt x="472" y="6"/>
                </a:cubicBezTo>
                <a:cubicBezTo>
                  <a:pt x="441" y="9"/>
                  <a:pt x="411" y="11"/>
                  <a:pt x="381" y="15"/>
                </a:cubicBezTo>
                <a:cubicBezTo>
                  <a:pt x="353" y="15"/>
                  <a:pt x="325" y="0"/>
                  <a:pt x="306" y="4"/>
                </a:cubicBezTo>
                <a:close/>
              </a:path>
            </a:pathLst>
          </a:custGeom>
          <a:gradFill rotWithShape="0">
            <a:gsLst>
              <a:gs pos="0">
                <a:srgbClr val="8FAFD3"/>
              </a:gs>
              <a:gs pos="100000">
                <a:srgbClr val="FFFFFF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28" name="Text Box 156"/>
          <p:cNvSpPr txBox="1">
            <a:spLocks noChangeArrowheads="1"/>
          </p:cNvSpPr>
          <p:nvPr/>
        </p:nvSpPr>
        <p:spPr bwMode="auto">
          <a:xfrm>
            <a:off x="571473" y="285753"/>
            <a:ext cx="5216492" cy="7078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 New" pitchFamily="18" charset="-34"/>
                <a:cs typeface="KodchiangUPC" pitchFamily="18" charset="-34"/>
              </a:rPr>
              <a:t> </a:t>
            </a:r>
            <a:r>
              <a:rPr lang="th-TH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 New" pitchFamily="18" charset="-34"/>
                <a:cs typeface="KodchiangUPC" pitchFamily="18" charset="-34"/>
              </a:rPr>
              <a:t>ปัจจัย</a:t>
            </a:r>
            <a:r>
              <a:rPr lang="th-TH" sz="40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 New" pitchFamily="18" charset="-34"/>
                <a:cs typeface="KodchiangUPC" pitchFamily="18" charset="-34"/>
              </a:rPr>
              <a:t>  สภาพแวดล้อม</a:t>
            </a:r>
            <a:r>
              <a:rPr lang="th-TH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 New" pitchFamily="18" charset="-34"/>
                <a:cs typeface="KodchiangUPC" pitchFamily="18" charset="-34"/>
              </a:rPr>
              <a:t>ของการควบคุม</a:t>
            </a:r>
            <a:r>
              <a:rPr lang="en-US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 New" pitchFamily="18" charset="-34"/>
                <a:cs typeface="KodchiangUPC" pitchFamily="18" charset="-34"/>
              </a:rPr>
              <a:t> </a:t>
            </a:r>
            <a:endParaRPr lang="th-TH" sz="4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20" grpId="0"/>
      <p:bldP spid="21" grpId="0"/>
      <p:bldP spid="22" grpId="0" animBg="1"/>
      <p:bldP spid="2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500034" y="2571744"/>
            <a:ext cx="8143932" cy="3857652"/>
          </a:xfrm>
          <a:prstGeom prst="roundRect">
            <a:avLst>
              <a:gd name="adj" fmla="val 0"/>
            </a:avLst>
          </a:prstGeom>
          <a:solidFill>
            <a:srgbClr val="9933FF"/>
          </a:solidFill>
          <a:ln w="95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2285984" y="1142984"/>
            <a:ext cx="4500594" cy="889826"/>
          </a:xfrm>
          <a:prstGeom prst="doubleWave">
            <a:avLst>
              <a:gd name="adj1" fmla="val 6500"/>
              <a:gd name="adj2" fmla="val -287"/>
            </a:avLst>
          </a:prstGeom>
          <a:solidFill>
            <a:srgbClr val="7030A0"/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th-TH" sz="4800" b="1" dirty="0">
                <a:solidFill>
                  <a:srgbClr val="FFFF00"/>
                </a:solidFill>
                <a:latin typeface="Arial Black" pitchFamily="34" charset="0"/>
              </a:rPr>
              <a:t>หลักฐานการจ่ายสูญหาย</a:t>
            </a:r>
          </a:p>
        </p:txBody>
      </p:sp>
      <p:sp>
        <p:nvSpPr>
          <p:cNvPr id="17416" name="Rectangle 5"/>
          <p:cNvSpPr>
            <a:spLocks noChangeArrowheads="1"/>
          </p:cNvSpPr>
          <p:nvPr/>
        </p:nvSpPr>
        <p:spPr bwMode="auto">
          <a:xfrm>
            <a:off x="1371600" y="1600200"/>
            <a:ext cx="777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3600" b="1">
                <a:latin typeface="Arial Black" pitchFamily="34" charset="0"/>
              </a:rPr>
              <a:t> </a:t>
            </a:r>
            <a:endParaRPr lang="th-TH" sz="3600">
              <a:latin typeface="Arial Black" pitchFamily="34" charset="0"/>
            </a:endParaRPr>
          </a:p>
        </p:txBody>
      </p:sp>
      <p:sp>
        <p:nvSpPr>
          <p:cNvPr id="17417" name="Text Box 6"/>
          <p:cNvSpPr txBox="1">
            <a:spLocks noChangeArrowheads="1"/>
          </p:cNvSpPr>
          <p:nvPr/>
        </p:nvSpPr>
        <p:spPr bwMode="auto">
          <a:xfrm>
            <a:off x="642938" y="2643188"/>
            <a:ext cx="7929562" cy="334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l">
              <a:lnSpc>
                <a:spcPct val="110000"/>
              </a:lnSpc>
              <a:buFont typeface="Wingdings" pitchFamily="2" charset="2"/>
              <a:buChar char="ü"/>
            </a:pPr>
            <a:r>
              <a:rPr lang="th-TH" sz="32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</a:t>
            </a:r>
            <a:r>
              <a:rPr lang="th-TH" sz="3200" b="1" dirty="0" err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บร.</a:t>
            </a:r>
            <a:r>
              <a:rPr lang="th-TH" sz="32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หายให้ขอสำเนา </a:t>
            </a:r>
            <a:r>
              <a:rPr lang="th-TH" sz="3200" b="1" dirty="0" err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บร.</a:t>
            </a:r>
            <a:endParaRPr lang="th-TH" sz="3200" b="1" dirty="0">
              <a:solidFill>
                <a:schemeClr val="bg1"/>
              </a:solidFill>
              <a:latin typeface="Arial Black" pitchFamily="34" charset="0"/>
              <a:cs typeface="JasmineUPC" pitchFamily="18" charset="-34"/>
            </a:endParaRPr>
          </a:p>
          <a:p>
            <a:pPr lvl="1" algn="l">
              <a:lnSpc>
                <a:spcPct val="110000"/>
              </a:lnSpc>
              <a:buFont typeface="Wingdings" pitchFamily="2" charset="2"/>
              <a:buChar char="ü"/>
            </a:pPr>
            <a:r>
              <a:rPr lang="th-TH" sz="32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ไม่อาจขอสำเนา </a:t>
            </a:r>
            <a:r>
              <a:rPr lang="th-TH" sz="3200" b="1" dirty="0" err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บร.</a:t>
            </a:r>
            <a:r>
              <a:rPr lang="th-TH" sz="32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ได้ให้ทำใบรับรองและชี้</a:t>
            </a:r>
          </a:p>
          <a:p>
            <a:pPr lvl="1" algn="l">
              <a:lnSpc>
                <a:spcPct val="110000"/>
              </a:lnSpc>
              <a:buFont typeface="Wingdings" pitchFamily="2" charset="2"/>
              <a:buNone/>
            </a:pPr>
            <a:r>
              <a:rPr lang="th-TH" sz="32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 แจงเพิ่มเติมว่ายังไม่เคยนำมาเบิกและหากพบ</a:t>
            </a:r>
          </a:p>
          <a:p>
            <a:pPr lvl="1" algn="l">
              <a:lnSpc>
                <a:spcPct val="110000"/>
              </a:lnSpc>
              <a:buFont typeface="Wingdings" pitchFamily="2" charset="2"/>
              <a:buNone/>
            </a:pPr>
            <a:r>
              <a:rPr lang="th-TH" sz="32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 ก็จะไม่นำมาเบิก ก่อนขออนุมัติหน.ส่วนราชการ</a:t>
            </a:r>
          </a:p>
          <a:p>
            <a:pPr lvl="1" algn="l">
              <a:lnSpc>
                <a:spcPct val="110000"/>
              </a:lnSpc>
              <a:buFont typeface="Wingdings" pitchFamily="2" charset="2"/>
              <a:buNone/>
            </a:pPr>
            <a:r>
              <a:rPr lang="th-TH" sz="32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 </a:t>
            </a:r>
            <a:r>
              <a:rPr lang="th-TH" sz="3200" b="1" dirty="0">
                <a:solidFill>
                  <a:srgbClr val="FFCC00"/>
                </a:solidFill>
                <a:latin typeface="Arial Black" pitchFamily="34" charset="0"/>
                <a:cs typeface="JasmineUPC" pitchFamily="18" charset="-34"/>
              </a:rPr>
              <a:t>เมื่อจ่ายเงินให้ผู้มีสิทธิให้ลงชื่อในใบสำคัญรับเงิน</a:t>
            </a:r>
          </a:p>
          <a:p>
            <a:pPr lvl="1" algn="l">
              <a:lnSpc>
                <a:spcPct val="110000"/>
              </a:lnSpc>
              <a:buFont typeface="Wingdings" pitchFamily="2" charset="2"/>
              <a:buNone/>
            </a:pPr>
            <a:r>
              <a:rPr lang="th-TH" sz="3200" b="1" dirty="0">
                <a:solidFill>
                  <a:srgbClr val="FFCC00"/>
                </a:solidFill>
                <a:latin typeface="Arial Black" pitchFamily="34" charset="0"/>
                <a:cs typeface="JasmineUPC" pitchFamily="18" charset="-34"/>
              </a:rPr>
              <a:t>   เพื่อเป็นหลักฐานการ</a:t>
            </a:r>
            <a:r>
              <a:rPr lang="th-TH" sz="3200" b="1" dirty="0" smtClean="0">
                <a:solidFill>
                  <a:srgbClr val="FFCC00"/>
                </a:solidFill>
                <a:latin typeface="Arial Black" pitchFamily="34" charset="0"/>
                <a:cs typeface="JasmineUPC" pitchFamily="18" charset="-34"/>
              </a:rPr>
              <a:t>จ่าย  (เป็น </a:t>
            </a:r>
            <a:r>
              <a:rPr lang="th-TH" sz="3200" b="1" dirty="0" err="1" smtClean="0">
                <a:solidFill>
                  <a:srgbClr val="FFCC00"/>
                </a:solidFill>
                <a:latin typeface="Arial Black" pitchFamily="34" charset="0"/>
                <a:cs typeface="JasmineUPC" pitchFamily="18" charset="-34"/>
              </a:rPr>
              <a:t>บค.</a:t>
            </a:r>
            <a:r>
              <a:rPr lang="th-TH" sz="3200" b="1" dirty="0" smtClean="0">
                <a:solidFill>
                  <a:srgbClr val="FFCC00"/>
                </a:solidFill>
                <a:latin typeface="Arial Black" pitchFamily="34" charset="0"/>
                <a:cs typeface="JasmineUPC" pitchFamily="18" charset="-34"/>
              </a:rPr>
              <a:t>ที่ใช้หนี้เงินยืม)</a:t>
            </a:r>
            <a:endParaRPr lang="th-TH" sz="3200" b="1" dirty="0">
              <a:solidFill>
                <a:srgbClr val="FFCC00"/>
              </a:solidFill>
              <a:latin typeface="Arial Black" pitchFamily="34" charset="0"/>
              <a:cs typeface="JasmineUPC" pitchFamily="18" charset="-34"/>
            </a:endParaRPr>
          </a:p>
        </p:txBody>
      </p:sp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2857488" y="428604"/>
            <a:ext cx="3505200" cy="62391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JasmineUPC"/>
              </a:rPr>
              <a:t>หลักฐานการจ่าย</a:t>
            </a:r>
          </a:p>
        </p:txBody>
      </p:sp>
      <p:sp>
        <p:nvSpPr>
          <p:cNvPr id="17419" name="TextBox 11"/>
          <p:cNvSpPr txBox="1">
            <a:spLocks noChangeArrowheads="1"/>
          </p:cNvSpPr>
          <p:nvPr/>
        </p:nvSpPr>
        <p:spPr bwMode="auto">
          <a:xfrm>
            <a:off x="1143000" y="1928813"/>
            <a:ext cx="5762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>
                <a:solidFill>
                  <a:srgbClr val="C00000"/>
                </a:solidFill>
                <a:latin typeface="Arial Black" pitchFamily="34" charset="0"/>
                <a:cs typeface="JasmineUPC" pitchFamily="18" charset="-34"/>
              </a:rPr>
              <a:t>กรณีหลักฐานการจ่ายสูญหายก่อนเบิก</a:t>
            </a:r>
            <a:endParaRPr lang="th-TH" sz="3600" b="1">
              <a:solidFill>
                <a:srgbClr val="C00000"/>
              </a:solidFill>
              <a:cs typeface="JasmineUPC" pitchFamily="18" charset="-34"/>
            </a:endParaRPr>
          </a:p>
        </p:txBody>
      </p:sp>
      <p:pic>
        <p:nvPicPr>
          <p:cNvPr id="17420" name="รูปภาพ 5" descr="bFLOWERred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928813"/>
            <a:ext cx="595313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785786" y="2571744"/>
            <a:ext cx="7858180" cy="3571900"/>
          </a:xfrm>
          <a:prstGeom prst="roundRect">
            <a:avLst>
              <a:gd name="adj" fmla="val 0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2071670" y="1214422"/>
            <a:ext cx="4643470" cy="825972"/>
          </a:xfrm>
          <a:prstGeom prst="doubleWave">
            <a:avLst>
              <a:gd name="adj1" fmla="val 6500"/>
              <a:gd name="adj2" fmla="val -287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softEdge rad="127000"/>
          </a:effectLst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th-TH" sz="4400" b="1" dirty="0">
                <a:solidFill>
                  <a:srgbClr val="FFFF00"/>
                </a:solidFill>
                <a:latin typeface="Arial Black" pitchFamily="34" charset="0"/>
              </a:rPr>
              <a:t>หลักฐานการจ่ายสูญหาย</a:t>
            </a:r>
          </a:p>
        </p:txBody>
      </p:sp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2714612" y="357166"/>
            <a:ext cx="3505200" cy="838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JasmineUPC"/>
              </a:rPr>
              <a:t>หลักฐานการจ่าย</a:t>
            </a:r>
          </a:p>
        </p:txBody>
      </p:sp>
      <p:grpSp>
        <p:nvGrpSpPr>
          <p:cNvPr id="2" name="กลุ่ม 6"/>
          <p:cNvGrpSpPr>
            <a:grpSpLocks/>
          </p:cNvGrpSpPr>
          <p:nvPr/>
        </p:nvGrpSpPr>
        <p:grpSpPr bwMode="auto">
          <a:xfrm>
            <a:off x="642910" y="2000240"/>
            <a:ext cx="8143932" cy="3987824"/>
            <a:chOff x="500004" y="1928802"/>
            <a:chExt cx="7772400" cy="3987824"/>
          </a:xfrm>
          <a:noFill/>
        </p:grpSpPr>
        <p:sp>
          <p:nvSpPr>
            <p:cNvPr id="16394" name="Rectangle 5"/>
            <p:cNvSpPr>
              <a:spLocks noChangeArrowheads="1"/>
            </p:cNvSpPr>
            <p:nvPr/>
          </p:nvSpPr>
          <p:spPr bwMode="auto">
            <a:xfrm>
              <a:off x="500004" y="2500306"/>
              <a:ext cx="7772400" cy="3416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1" algn="l">
                <a:buFont typeface="Arial" pitchFamily="34" charset="0"/>
                <a:buChar char="•"/>
                <a:defRPr/>
              </a:pPr>
              <a:r>
                <a:rPr lang="th-TH" sz="3600" b="1" dirty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 </a:t>
              </a:r>
              <a:r>
                <a:rPr lang="th-TH" sz="3600" b="1" dirty="0" err="1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บร.</a:t>
              </a:r>
              <a:r>
                <a:rPr lang="th-TH" sz="3600" b="1" dirty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สูญหายให้ใช้สำเนา และผู้รับเงินรับรอง</a:t>
              </a:r>
            </a:p>
            <a:p>
              <a:pPr lvl="1" algn="l">
                <a:buFont typeface="Arial" pitchFamily="34" charset="0"/>
                <a:buChar char="•"/>
                <a:defRPr/>
              </a:pPr>
              <a:r>
                <a:rPr lang="th-TH" sz="3600" b="1" dirty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 หลักฐานการจ่ายอื่นสูญ</a:t>
              </a:r>
              <a:r>
                <a:rPr lang="th-TH" sz="3600" b="1" dirty="0" smtClean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หาย</a:t>
              </a:r>
              <a:r>
                <a:rPr lang="th-TH" b="1" dirty="0" smtClean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 ( เช่น ใบสำคัญรับเงิน)</a:t>
              </a:r>
            </a:p>
            <a:p>
              <a:pPr lvl="1" algn="l">
                <a:defRPr/>
              </a:pPr>
              <a:r>
                <a:rPr lang="th-TH" b="1" dirty="0" smtClean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   </a:t>
              </a:r>
              <a:r>
                <a:rPr lang="th-TH" sz="3600" b="1" dirty="0" smtClean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หรือไม่</a:t>
              </a:r>
              <a:r>
                <a:rPr lang="th-TH" sz="3600" b="1" dirty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อาจ</a:t>
              </a:r>
              <a:r>
                <a:rPr lang="th-TH" sz="3600" b="1" dirty="0" err="1" smtClean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เรียกบร.</a:t>
              </a:r>
              <a:r>
                <a:rPr lang="th-TH" sz="3600" b="1" dirty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ได้ ให้ผู้จ่าย</a:t>
              </a:r>
              <a:r>
                <a:rPr lang="th-TH" sz="3200" b="1" dirty="0">
                  <a:solidFill>
                    <a:srgbClr val="FF0000"/>
                  </a:solidFill>
                  <a:latin typeface="Arial Black" pitchFamily="34" charset="0"/>
                  <a:cs typeface="JasmineUPC" pitchFamily="18" charset="-34"/>
                </a:rPr>
                <a:t>ทำใบรับรอง</a:t>
              </a:r>
              <a:r>
                <a:rPr lang="th-TH" sz="3200" b="1" dirty="0" smtClean="0">
                  <a:solidFill>
                    <a:srgbClr val="FF0000"/>
                  </a:solidFill>
                  <a:latin typeface="Arial Black" pitchFamily="34" charset="0"/>
                  <a:cs typeface="JasmineUPC" pitchFamily="18" charset="-34"/>
                </a:rPr>
                <a:t>การจ่าย</a:t>
              </a:r>
            </a:p>
            <a:p>
              <a:pPr lvl="1" algn="l">
                <a:defRPr/>
              </a:pPr>
              <a:r>
                <a:rPr lang="th-TH" sz="3600" b="1" dirty="0" smtClean="0">
                  <a:solidFill>
                    <a:srgbClr val="FF0000"/>
                  </a:solidFill>
                  <a:latin typeface="Arial Black" pitchFamily="34" charset="0"/>
                  <a:cs typeface="JasmineUPC" pitchFamily="18" charset="-34"/>
                </a:rPr>
                <a:t>  </a:t>
              </a:r>
              <a:r>
                <a:rPr lang="th-TH" sz="3600" b="1" dirty="0" smtClean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โดยชี้แจง</a:t>
              </a:r>
              <a:r>
                <a:rPr lang="th-TH" sz="3600" b="1" dirty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เหตุผล พฤติการณ์ที่สูญหายหรือไม่อาจ</a:t>
              </a:r>
            </a:p>
            <a:p>
              <a:pPr lvl="1" algn="l">
                <a:defRPr/>
              </a:pPr>
              <a:r>
                <a:rPr lang="th-TH" sz="3600" b="1" dirty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  </a:t>
              </a:r>
              <a:r>
                <a:rPr lang="th-TH" sz="3600" b="1" dirty="0" smtClean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 เรียก</a:t>
              </a:r>
              <a:r>
                <a:rPr lang="th-TH" sz="3600" b="1" dirty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สำเนา </a:t>
              </a:r>
              <a:r>
                <a:rPr lang="th-TH" sz="3600" b="1" dirty="0" err="1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บร.</a:t>
              </a:r>
              <a:r>
                <a:rPr lang="th-TH" sz="3600" b="1" dirty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ได้ เสนอผู้หน.</a:t>
              </a:r>
              <a:r>
                <a:rPr lang="th-TH" sz="3600" b="1" dirty="0" smtClean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หน่วยงานเพื่อ</a:t>
              </a:r>
              <a:endParaRPr lang="th-TH" sz="36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endParaRPr>
            </a:p>
            <a:p>
              <a:pPr lvl="1" algn="l">
                <a:defRPr/>
              </a:pPr>
              <a:r>
                <a:rPr lang="th-TH" sz="3600" b="1" dirty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  </a:t>
              </a:r>
              <a:r>
                <a:rPr lang="th-TH" sz="3600" b="1" dirty="0" smtClean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พิจารณา</a:t>
              </a:r>
              <a:r>
                <a:rPr lang="th-TH" sz="3600" b="1" dirty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อนุมัติ</a:t>
              </a:r>
              <a:r>
                <a:rPr lang="th-TH" sz="3600" dirty="0">
                  <a:solidFill>
                    <a:schemeClr val="bg1"/>
                  </a:solidFill>
                  <a:latin typeface="Arial Black" pitchFamily="34" charset="0"/>
                  <a:cs typeface="JasmineUPC" pitchFamily="18" charset="-34"/>
                </a:rPr>
                <a:t>    </a:t>
              </a:r>
            </a:p>
          </p:txBody>
        </p:sp>
        <p:pic>
          <p:nvPicPr>
            <p:cNvPr id="16395" name="รูปภาพ 5" descr="bFLOWERred.gif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85757" y="1928802"/>
              <a:ext cx="595312" cy="59531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1428750" y="1928813"/>
            <a:ext cx="62515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 b="1">
                <a:solidFill>
                  <a:srgbClr val="C00000"/>
                </a:solidFill>
                <a:latin typeface="Arial Black" pitchFamily="34" charset="0"/>
                <a:cs typeface="JasmineUPC" pitchFamily="18" charset="-34"/>
              </a:rPr>
              <a:t>กรณีสูญหายหลังจากเบิกเงินจากคลังแล้ว</a:t>
            </a:r>
            <a:endParaRPr lang="th-TH" sz="3600">
              <a:solidFill>
                <a:srgbClr val="C00000"/>
              </a:solidFill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มนมุมสี่เหลี่ยมด้านทแยงมุม 7"/>
          <p:cNvSpPr/>
          <p:nvPr/>
        </p:nvSpPr>
        <p:spPr>
          <a:xfrm rot="20909927">
            <a:off x="449920" y="198209"/>
            <a:ext cx="7097916" cy="928694"/>
          </a:xfrm>
          <a:prstGeom prst="round2DiagRect">
            <a:avLst/>
          </a:prstGeom>
          <a:solidFill>
            <a:srgbClr val="6600CC"/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18435" name="WordArt 3"/>
          <p:cNvSpPr>
            <a:spLocks noChangeArrowheads="1" noChangeShapeType="1" noTextEdit="1"/>
          </p:cNvSpPr>
          <p:nvPr/>
        </p:nvSpPr>
        <p:spPr bwMode="auto">
          <a:xfrm rot="40559">
            <a:off x="1575106" y="347547"/>
            <a:ext cx="5643602" cy="590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b="1" kern="1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JasmineUPC"/>
              </a:rPr>
              <a:t>วิธีปฏิบัติในการจ่ายเงิน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714348" y="1225689"/>
            <a:ext cx="8072494" cy="5632311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  <a:effectLst>
            <a:softEdge rad="317500"/>
          </a:effectLst>
        </p:spPr>
        <p:txBody>
          <a:bodyPr>
            <a:spAutoFit/>
          </a:bodyPr>
          <a:lstStyle/>
          <a:p>
            <a:pPr lvl="1" algn="l" eaLnBrk="0" hangingPunct="0">
              <a:buSzPct val="75000"/>
              <a:buFont typeface="Webdings" pitchFamily="18" charset="2"/>
              <a:buChar char="="/>
              <a:defRPr/>
            </a:pPr>
            <a:endParaRPr lang="th-TH" sz="3600" b="1" dirty="0">
              <a:solidFill>
                <a:schemeClr val="bg1"/>
              </a:solidFill>
              <a:latin typeface="FreesiaUPC" pitchFamily="34" charset="-34"/>
              <a:cs typeface="JasmineUPC" pitchFamily="18" charset="-34"/>
            </a:endParaRPr>
          </a:p>
          <a:p>
            <a:pPr lvl="1" algn="l" eaLnBrk="0" hangingPunct="0">
              <a:buSzPct val="75000"/>
              <a:defRPr/>
            </a:pP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 ให้จ่ายเป็นเช็ค ยกเว้นการจ่ายที่วงเงินต่ำ</a:t>
            </a:r>
          </a:p>
          <a:p>
            <a:pPr lvl="1" algn="l" eaLnBrk="0" hangingPunct="0">
              <a:buSzPct val="75000"/>
              <a:buFont typeface="Webdings" pitchFamily="18" charset="2"/>
              <a:buNone/>
              <a:defRPr/>
            </a:pP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 กว่า </a:t>
            </a:r>
            <a:r>
              <a:rPr lang="en-US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5,000 </a:t>
            </a: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บาท จะจ่ายเป็นเงินสดก็ได้</a:t>
            </a:r>
          </a:p>
          <a:p>
            <a:pPr lvl="1" algn="l" eaLnBrk="0" hangingPunct="0">
              <a:buSzPct val="75000"/>
              <a:defRPr/>
            </a:pP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 กรณีซื้อ/เช่า/จ้าง ให้ออกเช็คในนาม</a:t>
            </a:r>
          </a:p>
          <a:p>
            <a:pPr lvl="1" algn="l" eaLnBrk="0" hangingPunct="0">
              <a:buSzPct val="75000"/>
              <a:buFont typeface="Webdings" pitchFamily="18" charset="2"/>
              <a:buNone/>
              <a:defRPr/>
            </a:pP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</a:t>
            </a:r>
            <a:r>
              <a:rPr lang="th-TH" sz="3600" b="1" dirty="0">
                <a:solidFill>
                  <a:schemeClr val="bg1"/>
                </a:solidFill>
                <a:cs typeface="JasmineUPC" pitchFamily="18" charset="-34"/>
              </a:rPr>
              <a:t>“</a:t>
            </a: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เจ้าหนี้</a:t>
            </a:r>
            <a:r>
              <a:rPr lang="th-TH" sz="3600" b="1" dirty="0">
                <a:solidFill>
                  <a:schemeClr val="bg1"/>
                </a:solidFill>
                <a:cs typeface="JasmineUPC" pitchFamily="18" charset="-34"/>
              </a:rPr>
              <a:t>”</a:t>
            </a: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ขีดฆ่าคำว่า </a:t>
            </a:r>
            <a:r>
              <a:rPr lang="th-TH" sz="3600" b="1" dirty="0">
                <a:solidFill>
                  <a:schemeClr val="bg1"/>
                </a:solidFill>
                <a:cs typeface="JasmineUPC" pitchFamily="18" charset="-34"/>
              </a:rPr>
              <a:t>“</a:t>
            </a: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หรือผู้ถือ</a:t>
            </a:r>
            <a:r>
              <a:rPr lang="th-TH" sz="3600" b="1" dirty="0">
                <a:solidFill>
                  <a:schemeClr val="bg1"/>
                </a:solidFill>
                <a:cs typeface="JasmineUPC" pitchFamily="18" charset="-34"/>
              </a:rPr>
              <a:t>”</a:t>
            </a: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ออก และ</a:t>
            </a:r>
          </a:p>
          <a:p>
            <a:pPr lvl="1" algn="l" eaLnBrk="0" hangingPunct="0">
              <a:buSzPct val="75000"/>
              <a:buFont typeface="Webdings" pitchFamily="18" charset="2"/>
              <a:buNone/>
              <a:defRPr/>
            </a:pP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 ขีดคร่อม</a:t>
            </a:r>
          </a:p>
          <a:p>
            <a:pPr lvl="1" algn="l" eaLnBrk="0" hangingPunct="0">
              <a:buSzPct val="75000"/>
              <a:defRPr/>
            </a:pP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 กรณีอื่นให้ออกเช็คสั่งจ่ายในนามเจ้าหนี้/ผู้มี</a:t>
            </a:r>
          </a:p>
          <a:p>
            <a:pPr lvl="1" algn="l" eaLnBrk="0" hangingPunct="0">
              <a:buSzPct val="75000"/>
              <a:buFont typeface="Webdings" pitchFamily="18" charset="2"/>
              <a:buNone/>
              <a:defRPr/>
            </a:pP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 สิทธิ ขีดฆ่า คำว่า  </a:t>
            </a:r>
            <a:r>
              <a:rPr lang="th-TH" sz="3600" b="1" dirty="0">
                <a:solidFill>
                  <a:schemeClr val="bg1"/>
                </a:solidFill>
                <a:cs typeface="JasmineUPC" pitchFamily="18" charset="-34"/>
              </a:rPr>
              <a:t>“</a:t>
            </a: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หรือผู้ถือ</a:t>
            </a:r>
            <a:r>
              <a:rPr lang="th-TH" sz="3600" b="1" dirty="0">
                <a:solidFill>
                  <a:schemeClr val="bg1"/>
                </a:solidFill>
                <a:cs typeface="JasmineUPC" pitchFamily="18" charset="-34"/>
              </a:rPr>
              <a:t>”</a:t>
            </a: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ออก และ</a:t>
            </a:r>
          </a:p>
          <a:p>
            <a:pPr lvl="1" algn="l" eaLnBrk="0" hangingPunct="0">
              <a:buSzPct val="75000"/>
              <a:buFont typeface="Webdings" pitchFamily="18" charset="2"/>
              <a:buNone/>
              <a:defRPr/>
            </a:pPr>
            <a:r>
              <a:rPr lang="th-TH" sz="36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 จะขีดคร่อมหรือไม่ก็ได้  </a:t>
            </a:r>
          </a:p>
          <a:p>
            <a:pPr lvl="1" algn="l" eaLnBrk="0" hangingPunct="0">
              <a:buSzPct val="75000"/>
              <a:buFont typeface="Webdings" pitchFamily="18" charset="2"/>
              <a:buNone/>
              <a:defRPr/>
            </a:pPr>
            <a:endParaRPr lang="th-TH" sz="3600" b="1" dirty="0">
              <a:solidFill>
                <a:schemeClr val="bg1"/>
              </a:solidFill>
              <a:latin typeface="FreesiaUPC" pitchFamily="34" charset="-34"/>
              <a:cs typeface="JasmineUPC" pitchFamily="18" charset="-34"/>
            </a:endParaRPr>
          </a:p>
        </p:txBody>
      </p:sp>
      <p:pic>
        <p:nvPicPr>
          <p:cNvPr id="18439" name="Picture 7" descr="I:\Clip art\กาตูนเคลื่อนไหว\VLAM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2000250"/>
            <a:ext cx="223837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7" descr="I:\Clip art\กาตูนเคลื่อนไหว\VLAM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75" y="4714875"/>
            <a:ext cx="223838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7" descr="I:\Clip art\กาตูนเคลื่อนไหว\VLAM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3071813"/>
            <a:ext cx="223837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2"/>
          <p:cNvSpPr txBox="1">
            <a:spLocks noChangeArrowheads="1"/>
          </p:cNvSpPr>
          <p:nvPr/>
        </p:nvSpPr>
        <p:spPr bwMode="auto">
          <a:xfrm>
            <a:off x="285720" y="1643050"/>
            <a:ext cx="8643998" cy="4154984"/>
          </a:xfrm>
          <a:prstGeom prst="rect">
            <a:avLst/>
          </a:prstGeom>
          <a:solidFill>
            <a:srgbClr val="9933FF"/>
          </a:solidFill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12700"/>
          </a:effectLst>
          <a:scene3d>
            <a:camera prst="orthographicFron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  <a:buSzPct val="75000"/>
              <a:buFont typeface="Webdings" pitchFamily="18" charset="2"/>
              <a:buChar char="="/>
              <a:defRPr/>
            </a:pPr>
            <a:r>
              <a:rPr lang="th-TH" sz="4000" b="1" dirty="0">
                <a:solidFill>
                  <a:srgbClr val="FFFF00"/>
                </a:solidFill>
                <a:latin typeface="FreesiaUPC" pitchFamily="34" charset="-34"/>
              </a:rPr>
              <a:t>  </a:t>
            </a:r>
            <a:r>
              <a:rPr lang="th-TH" sz="4000" b="1" dirty="0">
                <a:solidFill>
                  <a:srgbClr val="FFFF00"/>
                </a:solidFill>
                <a:latin typeface="FreesiaUPC" pitchFamily="34" charset="-34"/>
                <a:cs typeface="JasmineUPC" pitchFamily="18" charset="-34"/>
              </a:rPr>
              <a:t>กรณีสั่งจ่ายเช็คเพื่อขอรับเงินสดมาจ่ายให้</a:t>
            </a:r>
          </a:p>
          <a:p>
            <a:pPr algn="l" eaLnBrk="0" hangingPunct="0">
              <a:lnSpc>
                <a:spcPct val="110000"/>
              </a:lnSpc>
              <a:buSzPct val="75000"/>
              <a:buFont typeface="Webdings" pitchFamily="18" charset="2"/>
              <a:buNone/>
              <a:defRPr/>
            </a:pPr>
            <a:r>
              <a:rPr lang="th-TH" sz="4000" b="1" dirty="0">
                <a:solidFill>
                  <a:srgbClr val="FFFF00"/>
                </a:solidFill>
                <a:latin typeface="FreesiaUPC" pitchFamily="34" charset="-34"/>
                <a:cs typeface="JasmineUPC" pitchFamily="18" charset="-34"/>
              </a:rPr>
              <a:t>     ออกเช็คสั่งจ่ายในนาม </a:t>
            </a:r>
            <a:r>
              <a:rPr lang="th-TH" sz="4000" b="1" dirty="0" err="1">
                <a:solidFill>
                  <a:srgbClr val="FFFF00"/>
                </a:solidFill>
                <a:latin typeface="FreesiaUPC" pitchFamily="34" charset="-34"/>
                <a:cs typeface="JasmineUPC" pitchFamily="18" charset="-34"/>
              </a:rPr>
              <a:t>จนท.</a:t>
            </a:r>
            <a:r>
              <a:rPr lang="th-TH" sz="4000" b="1" dirty="0">
                <a:solidFill>
                  <a:srgbClr val="FFFF00"/>
                </a:solidFill>
                <a:latin typeface="FreesiaUPC" pitchFamily="34" charset="-34"/>
                <a:cs typeface="JasmineUPC" pitchFamily="18" charset="-34"/>
              </a:rPr>
              <a:t>การเงิน และฆ่า</a:t>
            </a:r>
          </a:p>
          <a:p>
            <a:pPr algn="l" eaLnBrk="0" hangingPunct="0">
              <a:lnSpc>
                <a:spcPct val="110000"/>
              </a:lnSpc>
              <a:buSzPct val="75000"/>
              <a:buFont typeface="Webdings" pitchFamily="18" charset="2"/>
              <a:buNone/>
              <a:defRPr/>
            </a:pPr>
            <a:r>
              <a:rPr lang="th-TH" sz="4000" b="1" dirty="0">
                <a:solidFill>
                  <a:srgbClr val="FFFF00"/>
                </a:solidFill>
                <a:latin typeface="FreesiaUPC" pitchFamily="34" charset="-34"/>
                <a:cs typeface="JasmineUPC" pitchFamily="18" charset="-34"/>
              </a:rPr>
              <a:t>     คำว่า </a:t>
            </a:r>
            <a:r>
              <a:rPr lang="th-TH" sz="4000" b="1" dirty="0">
                <a:solidFill>
                  <a:srgbClr val="FFFF00"/>
                </a:solidFill>
                <a:cs typeface="JasmineUPC" pitchFamily="18" charset="-34"/>
              </a:rPr>
              <a:t>“</a:t>
            </a:r>
            <a:r>
              <a:rPr lang="th-TH" sz="4000" b="1" dirty="0">
                <a:solidFill>
                  <a:srgbClr val="FFFF00"/>
                </a:solidFill>
                <a:latin typeface="FreesiaUPC" pitchFamily="34" charset="-34"/>
                <a:cs typeface="JasmineUPC" pitchFamily="18" charset="-34"/>
              </a:rPr>
              <a:t>หรือผู้ถือ</a:t>
            </a:r>
            <a:r>
              <a:rPr lang="th-TH" sz="4000" b="1" dirty="0">
                <a:solidFill>
                  <a:srgbClr val="FFFF00"/>
                </a:solidFill>
                <a:cs typeface="JasmineUPC" pitchFamily="18" charset="-34"/>
              </a:rPr>
              <a:t>”</a:t>
            </a:r>
            <a:r>
              <a:rPr lang="th-TH" sz="4000" b="1" dirty="0">
                <a:solidFill>
                  <a:srgbClr val="FFFF00"/>
                </a:solidFill>
                <a:latin typeface="FreesiaUPC" pitchFamily="34" charset="-34"/>
                <a:cs typeface="JasmineUPC" pitchFamily="18" charset="-34"/>
              </a:rPr>
              <a:t> ออกห้ามออกเช็คจ่ายเงินสด</a:t>
            </a:r>
          </a:p>
          <a:p>
            <a:pPr algn="l" eaLnBrk="0" hangingPunct="0">
              <a:lnSpc>
                <a:spcPct val="110000"/>
              </a:lnSpc>
              <a:buSzPct val="75000"/>
              <a:buFont typeface="Webdings" pitchFamily="18" charset="2"/>
              <a:buChar char="="/>
              <a:defRPr/>
            </a:pPr>
            <a:r>
              <a:rPr lang="th-TH" sz="4000" b="1" dirty="0">
                <a:solidFill>
                  <a:srgbClr val="FFFF00"/>
                </a:solidFill>
                <a:latin typeface="FreesiaUPC" pitchFamily="34" charset="-34"/>
                <a:cs typeface="JasmineUPC" pitchFamily="18" charset="-34"/>
              </a:rPr>
              <a:t>   การเขียนจำนวนเงินในเช็คที่เป็นตัวเลขและ ตัว </a:t>
            </a:r>
          </a:p>
          <a:p>
            <a:pPr algn="l" eaLnBrk="0" hangingPunct="0">
              <a:lnSpc>
                <a:spcPct val="110000"/>
              </a:lnSpc>
              <a:buSzPct val="75000"/>
              <a:buFont typeface="Webdings" pitchFamily="18" charset="2"/>
              <a:buNone/>
              <a:defRPr/>
            </a:pPr>
            <a:r>
              <a:rPr lang="th-TH" sz="4000" b="1" dirty="0">
                <a:solidFill>
                  <a:srgbClr val="FFFF00"/>
                </a:solidFill>
                <a:latin typeface="FreesiaUPC" pitchFamily="34" charset="-34"/>
                <a:cs typeface="JasmineUPC" pitchFamily="18" charset="-34"/>
              </a:rPr>
              <a:t>      อักษรให้เขียนชิดคำว่า </a:t>
            </a:r>
            <a:r>
              <a:rPr lang="th-TH" sz="4000" b="1" dirty="0">
                <a:solidFill>
                  <a:srgbClr val="FFFF00"/>
                </a:solidFill>
                <a:cs typeface="JasmineUPC" pitchFamily="18" charset="-34"/>
              </a:rPr>
              <a:t>“</a:t>
            </a:r>
            <a:r>
              <a:rPr lang="th-TH" sz="4000" b="1" dirty="0">
                <a:solidFill>
                  <a:srgbClr val="FFFF00"/>
                </a:solidFill>
                <a:latin typeface="FreesiaUPC" pitchFamily="34" charset="-34"/>
                <a:cs typeface="JasmineUPC" pitchFamily="18" charset="-34"/>
              </a:rPr>
              <a:t>บาท</a:t>
            </a:r>
            <a:r>
              <a:rPr lang="th-TH" sz="4000" b="1" dirty="0">
                <a:solidFill>
                  <a:srgbClr val="FFFF00"/>
                </a:solidFill>
                <a:cs typeface="JasmineUPC" pitchFamily="18" charset="-34"/>
              </a:rPr>
              <a:t>”</a:t>
            </a:r>
            <a:r>
              <a:rPr lang="th-TH" sz="4000" b="1" dirty="0">
                <a:solidFill>
                  <a:srgbClr val="FFFF00"/>
                </a:solidFill>
                <a:latin typeface="FreesiaUPC" pitchFamily="34" charset="-34"/>
                <a:cs typeface="JasmineUPC" pitchFamily="18" charset="-34"/>
              </a:rPr>
              <a:t> หรือขีดเส้นหน้า</a:t>
            </a:r>
          </a:p>
          <a:p>
            <a:pPr algn="l" eaLnBrk="0" hangingPunct="0">
              <a:lnSpc>
                <a:spcPct val="110000"/>
              </a:lnSpc>
              <a:buSzPct val="75000"/>
              <a:buFont typeface="Webdings" pitchFamily="18" charset="2"/>
              <a:buNone/>
              <a:defRPr/>
            </a:pPr>
            <a:r>
              <a:rPr lang="th-TH" sz="4000" b="1" dirty="0">
                <a:solidFill>
                  <a:srgbClr val="FFFF00"/>
                </a:solidFill>
                <a:latin typeface="FreesiaUPC" pitchFamily="34" charset="-34"/>
                <a:cs typeface="JasmineUPC" pitchFamily="18" charset="-34"/>
              </a:rPr>
              <a:t>      จำนวนเงิน หรือขีดเส้นทั้งหน้าและหลังตัวอักษร</a:t>
            </a: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 rot="637065">
            <a:off x="1633250" y="-68450"/>
            <a:ext cx="5643602" cy="19689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fromWordArt="1">
            <a:prstTxWarp prst="textSlantUp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b="1" kern="1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JasmineUPC"/>
              </a:rPr>
              <a:t>วิธีปฏิบัติในการจ่ายเช็ค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templeat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1223" y="-33251"/>
            <a:ext cx="9324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1571604" y="1071546"/>
            <a:ext cx="5763116" cy="36317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115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การเบิกจ่าย</a:t>
            </a:r>
          </a:p>
          <a:p>
            <a:pPr algn="ctr"/>
            <a:r>
              <a:rPr lang="th-TH" sz="115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เงินยืม</a:t>
            </a:r>
            <a:endParaRPr lang="th-TH" sz="115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642918"/>
            <a:ext cx="8353569" cy="1754326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3600" b="1" dirty="0" smtClean="0">
                <a:ln w="11430"/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เงินยืม </a:t>
            </a:r>
            <a:r>
              <a:rPr lang="th-TH" sz="3600" b="1" dirty="0" smtClean="0">
                <a:ln w="11430"/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หมายถึง เงินที่ส่วนราชการจ่ายให้แก่ บุคคลใด</a:t>
            </a:r>
          </a:p>
          <a:p>
            <a:pPr algn="ctr"/>
            <a:r>
              <a:rPr lang="th-TH" sz="3600" b="1" dirty="0" smtClean="0">
                <a:ln w="11430"/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ยืมเพื่อเป็นค่าใช้จ่ายในการเดินทางไปราชการหรือปฏิบัติ</a:t>
            </a:r>
          </a:p>
          <a:p>
            <a:r>
              <a:rPr lang="th-TH" sz="3600" b="1" dirty="0" smtClean="0">
                <a:ln w="11430"/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ราชการอื่น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57356" y="3214686"/>
            <a:ext cx="5614037" cy="2308324"/>
          </a:xfrm>
          <a:prstGeom prst="rect">
            <a:avLst/>
          </a:prstGeom>
          <a:noFill/>
          <a:ln w="38100">
            <a:solidFill>
              <a:srgbClr val="FF0066"/>
            </a:solidFill>
            <a:prstDash val="sysDash"/>
          </a:ln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h-TH" sz="48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การจ่ายเงินยืม มี 2 ประเภท</a:t>
            </a:r>
          </a:p>
          <a:p>
            <a:pPr marL="457200" indent="-457200">
              <a:buAutoNum type="arabicPeriod"/>
            </a:pPr>
            <a:r>
              <a:rPr lang="th-TH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เงินงบประมาณ</a:t>
            </a:r>
          </a:p>
          <a:p>
            <a:pPr marL="457200" indent="-457200">
              <a:buAutoNum type="arabicPeriod"/>
            </a:pPr>
            <a:r>
              <a:rPr lang="th-TH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เงินทดรองราชกร</a:t>
            </a:r>
            <a:endParaRPr lang="th-TH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357166"/>
            <a:ext cx="2710999" cy="646331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EucrosiaUPC" pitchFamily="18" charset="-34"/>
              </a:rPr>
              <a:t>เงินยืมงบประมาณ 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00034" y="1285860"/>
            <a:ext cx="8429684" cy="4721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thaiDist">
              <a:spcBef>
                <a:spcPct val="20000"/>
              </a:spcBef>
              <a:buClr>
                <a:schemeClr val="tx2"/>
              </a:buClr>
              <a:tabLst>
                <a:tab pos="533400" algn="l"/>
                <a:tab pos="900113" algn="l"/>
                <a:tab pos="1431925" algn="l"/>
                <a:tab pos="2422525" algn="l"/>
              </a:tabLst>
              <a:defRPr/>
            </a:pP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1.  รายการค่าจ้างชั่วคราว สำหรับค่าจ้างซึ่งไม่มีกำหนดจ่าย</a:t>
            </a:r>
          </a:p>
          <a:p>
            <a:pPr marL="457200" indent="-457200" algn="thaiDist">
              <a:spcBef>
                <a:spcPct val="20000"/>
              </a:spcBef>
              <a:buClr>
                <a:schemeClr val="tx2"/>
              </a:buClr>
              <a:tabLst>
                <a:tab pos="533400" algn="l"/>
                <a:tab pos="900113" algn="l"/>
                <a:tab pos="1431925" algn="l"/>
                <a:tab pos="2422525" algn="l"/>
              </a:tabLst>
              <a:defRPr/>
            </a:pP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เป็นงวดแน่นอนเป็นประจำ แต่จำเป็นต้องจ่ายให้ลูกจ้างแต่</a:t>
            </a:r>
          </a:p>
          <a:p>
            <a:pPr marL="457200" indent="-457200" algn="thaiDist">
              <a:spcBef>
                <a:spcPct val="20000"/>
              </a:spcBef>
              <a:buClr>
                <a:schemeClr val="tx2"/>
              </a:buClr>
              <a:tabLst>
                <a:tab pos="533400" algn="l"/>
                <a:tab pos="900113" algn="l"/>
                <a:tab pos="1431925" algn="l"/>
                <a:tab pos="2422525" algn="l"/>
              </a:tabLst>
              <a:defRPr/>
            </a:pP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   ละวันหรือแต่ละคราวเมื่อเสร็จงานที่จ้าง</a:t>
            </a:r>
          </a:p>
          <a:p>
            <a:pPr algn="thaiDist">
              <a:spcBef>
                <a:spcPct val="20000"/>
              </a:spcBef>
              <a:buClr>
                <a:schemeClr val="tx2"/>
              </a:buClr>
              <a:tabLst>
                <a:tab pos="533400" algn="l"/>
                <a:tab pos="900113" algn="l"/>
                <a:tab pos="1431925" algn="l"/>
                <a:tab pos="2422525" algn="l"/>
              </a:tabLst>
              <a:defRPr/>
            </a:pPr>
            <a:r>
              <a:rPr lang="th-TH" sz="3200" b="1" dirty="0" smtClean="0">
                <a:solidFill>
                  <a:srgbClr val="008000"/>
                </a:solidFill>
                <a:latin typeface="JasmineUPC" pitchFamily="18" charset="-34"/>
                <a:cs typeface="JasmineUPC" pitchFamily="18" charset="-34"/>
              </a:rPr>
              <a:t>2.  รายการค่าตอบแทนใช้สอยและวัสดุ</a:t>
            </a:r>
          </a:p>
          <a:p>
            <a:pPr algn="thaiDist">
              <a:spcBef>
                <a:spcPct val="20000"/>
              </a:spcBef>
              <a:buClr>
                <a:schemeClr val="tx2"/>
              </a:buClr>
              <a:tabLst>
                <a:tab pos="533400" algn="l"/>
                <a:tab pos="900113" algn="l"/>
                <a:tab pos="1431925" algn="l"/>
                <a:tab pos="2422525" algn="l"/>
              </a:tabLst>
              <a:defRPr/>
            </a:pPr>
            <a:r>
              <a:rPr lang="th-TH" sz="32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3.  รายการค่าสาธารณูปโภค เฉพาะค่าบริการไปรษณีย์โทรเลข</a:t>
            </a:r>
          </a:p>
          <a:p>
            <a:pPr algn="thaiDist">
              <a:spcBef>
                <a:spcPct val="20000"/>
              </a:spcBef>
              <a:buClr>
                <a:schemeClr val="tx2"/>
              </a:buClr>
              <a:tabLst>
                <a:tab pos="533400" algn="l"/>
                <a:tab pos="900113" algn="l"/>
                <a:tab pos="1431925" algn="l"/>
                <a:tab pos="2422525" algn="l"/>
              </a:tabLst>
              <a:defRPr/>
            </a:pPr>
            <a:r>
              <a:rPr lang="th-TH" sz="3200" b="1" dirty="0" smtClean="0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4.  งบกลาง เฉพาะที่จ่ายเบิกเงินสวัสดิการเกี่ยวกับ</a:t>
            </a:r>
          </a:p>
          <a:p>
            <a:pPr algn="thaiDist">
              <a:spcBef>
                <a:spcPct val="20000"/>
              </a:spcBef>
              <a:buClr>
                <a:schemeClr val="tx2"/>
              </a:buClr>
              <a:tabLst>
                <a:tab pos="533400" algn="l"/>
                <a:tab pos="900113" algn="l"/>
                <a:tab pos="1431925" algn="l"/>
                <a:tab pos="2422525" algn="l"/>
              </a:tabLst>
              <a:defRPr/>
            </a:pPr>
            <a:r>
              <a:rPr lang="th-TH" sz="3200" b="1" dirty="0" smtClean="0">
                <a:solidFill>
                  <a:srgbClr val="6600CC"/>
                </a:solidFill>
                <a:latin typeface="JasmineUPC" pitchFamily="18" charset="-34"/>
                <a:cs typeface="JasmineUPC" pitchFamily="18" charset="-34"/>
              </a:rPr>
              <a:t>     การศึกษาบุตร เงินเพิ่มค่าครองชีพชั่วคราว</a:t>
            </a:r>
          </a:p>
          <a:p>
            <a:pPr algn="thaiDist">
              <a:spcBef>
                <a:spcPct val="20000"/>
              </a:spcBef>
              <a:buClr>
                <a:schemeClr val="tx2"/>
              </a:buClr>
              <a:tabLst>
                <a:tab pos="533400" algn="l"/>
                <a:tab pos="900113" algn="l"/>
                <a:tab pos="1431925" algn="l"/>
                <a:tab pos="2422525" algn="l"/>
              </a:tabLst>
              <a:defRPr/>
            </a:pPr>
            <a:r>
              <a:rPr lang="th-TH" sz="32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5.  งบรายจ่ายอื่น ๆ ที่จ่ายในลักษณะเกี่ยวกับ (1) (2) (3)</a:t>
            </a:r>
            <a:endParaRPr lang="th-TH" sz="3200" b="1" dirty="0">
              <a:solidFill>
                <a:srgbClr val="C00000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357166"/>
            <a:ext cx="3106940" cy="646331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EucrosiaUPC" pitchFamily="18" charset="-34"/>
              </a:rPr>
              <a:t>เงินยืมทดรองราชการ 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00034" y="1285860"/>
            <a:ext cx="8429684" cy="442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spcBef>
                <a:spcPct val="20000"/>
              </a:spcBef>
              <a:buClr>
                <a:schemeClr val="tx2"/>
              </a:buClr>
              <a:tabLst>
                <a:tab pos="533400" algn="l"/>
                <a:tab pos="989013" algn="l"/>
                <a:tab pos="1431925" algn="l"/>
                <a:tab pos="2422525" algn="l"/>
              </a:tabLst>
              <a:defRPr/>
            </a:pP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1.</a:t>
            </a:r>
            <a:r>
              <a:rPr lang="th-TH" sz="3200" b="1" dirty="0" smtClean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  </a:t>
            </a: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งบบุคลากร  เฉพาะค่าจ้างซึ่งไม่มีกำหนดจ่ายเป็นงวดแน่นอนเป็นประจำแต่จำเป็นต้องจ่ายให้ลูกจ้างแต่ละวันหรือ  แต่ละคราวเมื่อเสร็จงานที่จ้าง</a:t>
            </a:r>
          </a:p>
          <a:p>
            <a:pPr algn="thaiDist">
              <a:spcBef>
                <a:spcPct val="20000"/>
              </a:spcBef>
              <a:buClr>
                <a:schemeClr val="tx2"/>
              </a:buClr>
              <a:tabLst>
                <a:tab pos="533400" algn="l"/>
                <a:tab pos="989013" algn="l"/>
                <a:tab pos="1431925" algn="l"/>
                <a:tab pos="2422525" algn="l"/>
              </a:tabLst>
              <a:defRPr/>
            </a:pPr>
            <a:r>
              <a:rPr lang="th-TH" sz="3200" b="1" dirty="0" smtClean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2.  งบดำเนินงาน </a:t>
            </a:r>
            <a:r>
              <a:rPr lang="th-TH" sz="32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ยกเว้น</a:t>
            </a:r>
            <a:r>
              <a:rPr lang="th-TH" sz="3200" b="1" dirty="0" smtClean="0">
                <a:solidFill>
                  <a:srgbClr val="FF66FF"/>
                </a:solidFill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3200" b="1" dirty="0" smtClean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ค่าไฟฟ้า</a:t>
            </a:r>
          </a:p>
          <a:p>
            <a:pPr algn="thaiDist">
              <a:spcBef>
                <a:spcPct val="20000"/>
              </a:spcBef>
              <a:buClr>
                <a:schemeClr val="tx2"/>
              </a:buClr>
              <a:tabLst>
                <a:tab pos="533400" algn="l"/>
                <a:tab pos="989013" algn="l"/>
                <a:tab pos="1431925" algn="l"/>
                <a:tab pos="2422525" algn="l"/>
              </a:tabLst>
              <a:defRPr/>
            </a:pPr>
            <a:r>
              <a:rPr lang="th-TH" sz="3200" b="1" dirty="0" smtClean="0">
                <a:solidFill>
                  <a:srgbClr val="008000"/>
                </a:solidFill>
                <a:latin typeface="JasmineUPC" pitchFamily="18" charset="-34"/>
                <a:cs typeface="JasmineUPC" pitchFamily="18" charset="-34"/>
              </a:rPr>
              <a:t>3.  งบกลาง  เฉพาะที่จ่ายเป็นเงินสวัสดิการเกี่ยวกับการศึกษาบุตรและค่ารักษาพยาบาล</a:t>
            </a:r>
          </a:p>
          <a:p>
            <a:pPr algn="thaiDist">
              <a:spcBef>
                <a:spcPct val="20000"/>
              </a:spcBef>
              <a:buClr>
                <a:schemeClr val="tx2"/>
              </a:buClr>
              <a:tabLst>
                <a:tab pos="533400" algn="l"/>
                <a:tab pos="989013" algn="l"/>
                <a:tab pos="1431925" algn="l"/>
                <a:tab pos="2422525" algn="l"/>
              </a:tabLst>
              <a:defRPr/>
            </a:pPr>
            <a:r>
              <a:rPr lang="th-TH" sz="3200" b="1" dirty="0" smtClean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4.  งบอื่นที่จ่ายในลักษณะเช่นเดียวกับ (1) และ (2)</a:t>
            </a:r>
          </a:p>
          <a:p>
            <a:pPr marL="457200" indent="-457200" algn="thaiDist">
              <a:spcBef>
                <a:spcPct val="20000"/>
              </a:spcBef>
              <a:buClr>
                <a:schemeClr val="tx2"/>
              </a:buClr>
              <a:tabLst>
                <a:tab pos="533400" algn="l"/>
                <a:tab pos="900113" algn="l"/>
                <a:tab pos="1431925" algn="l"/>
                <a:tab pos="2422525" algn="l"/>
              </a:tabLst>
              <a:defRPr/>
            </a:pPr>
            <a:r>
              <a:rPr lang="th-TH" sz="3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  </a:t>
            </a:r>
            <a:endParaRPr lang="th-TH" sz="3200" b="1" dirty="0">
              <a:solidFill>
                <a:srgbClr val="C00000"/>
              </a:solidFill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6" name="Picture 12" descr="รูปภาพ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5359400"/>
            <a:ext cx="2665412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785786" y="1857364"/>
            <a:ext cx="7643866" cy="2287587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algn="l" eaLnBrk="0" hangingPunct="0">
              <a:buFont typeface="Monotype Sorts" pitchFamily="2" charset="2"/>
              <a:buNone/>
              <a:defRPr/>
            </a:pPr>
            <a:r>
              <a:rPr lang="th-TH" sz="48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เงินนอกงบประมาณ (เงินบำรุง/</a:t>
            </a:r>
            <a:r>
              <a:rPr lang="en-US" sz="48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UC</a:t>
            </a:r>
            <a:r>
              <a:rPr lang="th-TH" sz="48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)</a:t>
            </a:r>
          </a:p>
          <a:p>
            <a:pPr lvl="2" algn="l" eaLnBrk="0" hangingPunct="0">
              <a:buFont typeface="Monotype Sorts" pitchFamily="2" charset="2"/>
              <a:buBlip>
                <a:blip r:embed="rId2"/>
              </a:buBlip>
              <a:defRPr/>
            </a:pPr>
            <a:r>
              <a:rPr lang="th-TH" sz="48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จ่ายได้ตามวัตถุประสงค์ของ</a:t>
            </a:r>
          </a:p>
          <a:p>
            <a:pPr lvl="1" algn="l" eaLnBrk="0" hangingPunct="0">
              <a:buSzPct val="55000"/>
              <a:buFont typeface="Monotype Sorts" pitchFamily="2" charset="2"/>
              <a:buNone/>
              <a:defRPr/>
            </a:pPr>
            <a:r>
              <a:rPr lang="th-TH" sz="48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      เงินนั้น ๆ    </a:t>
            </a:r>
          </a:p>
        </p:txBody>
      </p:sp>
      <p:sp>
        <p:nvSpPr>
          <p:cNvPr id="20484" name="WordArt 5"/>
          <p:cNvSpPr>
            <a:spLocks noChangeArrowheads="1" noChangeShapeType="1" noTextEdit="1"/>
          </p:cNvSpPr>
          <p:nvPr/>
        </p:nvSpPr>
        <p:spPr bwMode="auto">
          <a:xfrm>
            <a:off x="2643174" y="785794"/>
            <a:ext cx="3857652" cy="895352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3600" b="1" kern="1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ittle_Star_0506" pitchFamily="2" charset="0"/>
                <a:cs typeface="Little_Star_0506" pitchFamily="2" charset="0"/>
              </a:rPr>
              <a:t>การจ่ายเงินยืม</a:t>
            </a: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500063" y="4643438"/>
            <a:ext cx="47450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000" b="1">
                <a:solidFill>
                  <a:srgbClr val="FF0066"/>
                </a:solidFill>
                <a:latin typeface="Garamond" pitchFamily="18" charset="0"/>
                <a:cs typeface="JasmineUPC" pitchFamily="18" charset="-34"/>
              </a:rPr>
              <a:t>ยกเว้นกรณีเร่งด่วน </a:t>
            </a:r>
          </a:p>
          <a:p>
            <a:r>
              <a:rPr lang="th-TH" sz="4000" b="1">
                <a:solidFill>
                  <a:srgbClr val="FF0066"/>
                </a:solidFill>
                <a:latin typeface="Garamond" pitchFamily="18" charset="0"/>
                <a:cs typeface="JasmineUPC" pitchFamily="18" charset="-34"/>
              </a:rPr>
              <a:t>ต้องได้รับอนุมัติจากหน.ส่วน</a:t>
            </a:r>
          </a:p>
        </p:txBody>
      </p:sp>
      <p:pic>
        <p:nvPicPr>
          <p:cNvPr id="20486" name="Picture 9" descr="Offce0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4724400"/>
            <a:ext cx="2665413" cy="1917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/>
          </p:cNvGraphicFramePr>
          <p:nvPr/>
        </p:nvGraphicFramePr>
        <p:xfrm>
          <a:off x="3048000" y="4884738"/>
          <a:ext cx="3589338" cy="1973262"/>
        </p:xfrm>
        <a:graphic>
          <a:graphicData uri="http://schemas.openxmlformats.org/presentationml/2006/ole">
            <p:oleObj spid="_x0000_s228354" name="Clip" r:id="rId3" imgW="2651040" imgH="1439640" progId="">
              <p:embed/>
            </p:oleObj>
          </a:graphicData>
        </a:graphic>
      </p:graphicFrame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500034" y="2214554"/>
            <a:ext cx="8204200" cy="26543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th-TH" sz="4000" b="1" dirty="0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กรณีผู้ยืมไม่มีเงินใด ๆ ที่ส่วนราชการจะหักคืนเงิน</a:t>
            </a:r>
          </a:p>
          <a:p>
            <a:pPr>
              <a:lnSpc>
                <a:spcPct val="140000"/>
              </a:lnSpc>
              <a:defRPr/>
            </a:pPr>
            <a:r>
              <a:rPr lang="th-TH" sz="4000" b="1" dirty="0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ยืมได้  ผู้ยืมต้องนำหลักทรัพย์วางประกันหรือหา</a:t>
            </a:r>
          </a:p>
          <a:p>
            <a:pPr>
              <a:lnSpc>
                <a:spcPct val="140000"/>
              </a:lnSpc>
              <a:defRPr/>
            </a:pPr>
            <a:r>
              <a:rPr lang="th-TH" sz="4000" b="1" dirty="0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บุคคลตามที่ </a:t>
            </a:r>
            <a:r>
              <a:rPr lang="th-TH" sz="4000" b="1" dirty="0" err="1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กค.</a:t>
            </a:r>
            <a:r>
              <a:rPr lang="th-TH" sz="4000" b="1" dirty="0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กำหนดมาทำสัญญาค้ำประกัน</a:t>
            </a:r>
          </a:p>
        </p:txBody>
      </p:sp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2643174" y="785794"/>
            <a:ext cx="3857652" cy="895352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3600" b="1" kern="1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ittle_Star_0506" pitchFamily="2" charset="0"/>
                <a:cs typeface="Little_Star_0506" pitchFamily="2" charset="0"/>
              </a:rPr>
              <a:t>การจ่ายเงินยืม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 Box 2"/>
          <p:cNvSpPr txBox="1">
            <a:spLocks noChangeArrowheads="1"/>
          </p:cNvSpPr>
          <p:nvPr/>
        </p:nvSpPr>
        <p:spPr bwMode="auto">
          <a:xfrm>
            <a:off x="0" y="2"/>
            <a:ext cx="9144000" cy="830983"/>
          </a:xfrm>
          <a:prstGeom prst="rect">
            <a:avLst/>
          </a:prstGeom>
          <a:solidFill>
            <a:srgbClr val="FF33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4" tIns="45713" rIns="91424" bIns="45713">
            <a:spAutoFit/>
          </a:bodyPr>
          <a:lstStyle/>
          <a:p>
            <a:pPr eaLnBrk="0" hangingPunct="0">
              <a:defRPr/>
            </a:pPr>
            <a:r>
              <a:rPr kumimoji="1" lang="th-TH" sz="4800" b="1" dirty="0">
                <a:solidFill>
                  <a:prstClr val="white"/>
                </a:solidFill>
                <a:latin typeface="FreesiaUPC" pitchFamily="34" charset="-34"/>
                <a:cs typeface="JasmineUPC" pitchFamily="18" charset="-34"/>
              </a:rPr>
              <a:t>  วิธีการสร้างสภาพแวดล้อมของการควบคุม</a:t>
            </a:r>
          </a:p>
        </p:txBody>
      </p:sp>
      <p:sp>
        <p:nvSpPr>
          <p:cNvPr id="39941" name="Text Box 3"/>
          <p:cNvSpPr txBox="1">
            <a:spLocks noChangeArrowheads="1"/>
          </p:cNvSpPr>
          <p:nvPr/>
        </p:nvSpPr>
        <p:spPr bwMode="auto">
          <a:xfrm>
            <a:off x="238127" y="836613"/>
            <a:ext cx="8905875" cy="56199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91424" tIns="45713" rIns="91424" bIns="45713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kumimoji="1" lang="th-TH" sz="3600" b="1" dirty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   </a:t>
            </a:r>
            <a:r>
              <a:rPr kumimoji="1" lang="th-TH" sz="3600" b="1" dirty="0" smtClean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     </a:t>
            </a:r>
            <a:r>
              <a:rPr kumimoji="1" lang="th-TH" sz="4400" b="1" dirty="0" smtClean="0">
                <a:solidFill>
                  <a:srgbClr val="FF0000"/>
                </a:solidFill>
                <a:latin typeface="FreesiaUPC" pitchFamily="34" charset="-34"/>
                <a:cs typeface="JasmineUPC" pitchFamily="18" charset="-34"/>
              </a:rPr>
              <a:t>กำหนดนโยบายกำกับดูแลองค์การที่ดี</a:t>
            </a:r>
            <a:endParaRPr kumimoji="1" lang="th-TH" sz="3600" b="1" dirty="0" smtClean="0">
              <a:solidFill>
                <a:srgbClr val="FF0000"/>
              </a:solidFill>
              <a:latin typeface="FreesiaUPC" pitchFamily="34" charset="-34"/>
              <a:cs typeface="JasmineUPC" pitchFamily="18" charset="-34"/>
            </a:endParaRPr>
          </a:p>
          <a:p>
            <a:pPr eaLnBrk="0" hangingPunct="0">
              <a:spcBef>
                <a:spcPts val="1200"/>
              </a:spcBef>
            </a:pPr>
            <a:r>
              <a:rPr kumimoji="1" lang="th-TH" sz="3600" b="1" dirty="0" smtClean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         </a:t>
            </a:r>
            <a:r>
              <a:rPr kumimoji="1" lang="th-TH" sz="3200" b="1" dirty="0" smtClean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จัดทำ</a:t>
            </a:r>
            <a:r>
              <a:rPr kumimoji="1" lang="th-TH" sz="3200" b="1" dirty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ข้อกำหนดด้านจริยธรรม/สร้างค่านิยม</a:t>
            </a:r>
            <a:r>
              <a:rPr kumimoji="1" lang="th-TH" sz="3200" b="1" dirty="0" smtClean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องค์กร</a:t>
            </a:r>
          </a:p>
          <a:p>
            <a:pPr eaLnBrk="0" hangingPunct="0"/>
            <a:r>
              <a:rPr kumimoji="1" lang="th-TH" sz="3200" b="1" dirty="0" smtClean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          กำหนดให้</a:t>
            </a:r>
            <a:r>
              <a:rPr kumimoji="1" lang="th-TH" sz="3200" b="1" dirty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มีนโยบาย มาตรฐานและแนวทางการปฏิบัติงาน</a:t>
            </a:r>
          </a:p>
          <a:p>
            <a:pPr eaLnBrk="0" hangingPunct="0"/>
            <a:r>
              <a:rPr kumimoji="1" lang="th-TH" sz="3200" b="1" dirty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   </a:t>
            </a:r>
            <a:r>
              <a:rPr kumimoji="1" lang="th-TH" sz="3200" b="1" dirty="0" smtClean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       </a:t>
            </a:r>
            <a:r>
              <a:rPr kumimoji="1" lang="th-TH" sz="3200" b="1" dirty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เกี่ยวกับการบริหารทรัพยากรบุคคล </a:t>
            </a:r>
          </a:p>
          <a:p>
            <a:pPr eaLnBrk="0" hangingPunct="0"/>
            <a:r>
              <a:rPr kumimoji="1" lang="th-TH" sz="3200" b="1" dirty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    </a:t>
            </a:r>
            <a:r>
              <a:rPr kumimoji="1" lang="th-TH" sz="3200" b="1" dirty="0" smtClean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      กำหนด</a:t>
            </a:r>
            <a:r>
              <a:rPr kumimoji="1" lang="th-TH" sz="3200" b="1" dirty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โครงสร้างการจัดองค์กรให้มีสายการบังคับบัญชา</a:t>
            </a:r>
          </a:p>
          <a:p>
            <a:pPr eaLnBrk="0" hangingPunct="0"/>
            <a:r>
              <a:rPr kumimoji="1" lang="th-TH" sz="3200" b="1" dirty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   </a:t>
            </a:r>
            <a:r>
              <a:rPr kumimoji="1" lang="th-TH" sz="3200" b="1" dirty="0" smtClean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       </a:t>
            </a:r>
            <a:r>
              <a:rPr kumimoji="1" lang="th-TH" sz="3200" b="1" dirty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กำหนดให้มีเอกสารกำหนดคุณลักษณะเฉพาะตำแหน่ง  </a:t>
            </a:r>
          </a:p>
          <a:p>
            <a:pPr eaLnBrk="0" hangingPunct="0"/>
            <a:r>
              <a:rPr kumimoji="1" lang="th-TH" sz="3200" b="1" dirty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   </a:t>
            </a:r>
            <a:r>
              <a:rPr kumimoji="1" lang="th-TH" sz="3200" b="1" dirty="0" smtClean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       </a:t>
            </a:r>
            <a:r>
              <a:rPr kumimoji="1" lang="th-TH" sz="3200" b="1" dirty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กำหนดบทลงโทษทางวินัย อย่างชัดเจน และเหมาะสม</a:t>
            </a:r>
          </a:p>
          <a:p>
            <a:pPr eaLnBrk="0" hangingPunct="0"/>
            <a:r>
              <a:rPr kumimoji="1" lang="th-TH" sz="3200" b="1" dirty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    </a:t>
            </a:r>
            <a:r>
              <a:rPr kumimoji="1" lang="th-TH" sz="3200" b="1" dirty="0" smtClean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      แบ่งแยก</a:t>
            </a:r>
            <a:r>
              <a:rPr kumimoji="1" lang="th-TH" sz="3200" b="1" dirty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หน้าที่งานและความรับผิดชอบให้ชัดเจนตาม</a:t>
            </a:r>
          </a:p>
          <a:p>
            <a:pPr eaLnBrk="0" hangingPunct="0"/>
            <a:r>
              <a:rPr kumimoji="1" lang="th-TH" sz="3200" b="1" dirty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    </a:t>
            </a:r>
            <a:r>
              <a:rPr kumimoji="1" lang="th-TH" sz="3200" b="1" dirty="0" smtClean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      กิจกรรม</a:t>
            </a:r>
            <a:r>
              <a:rPr kumimoji="1" lang="th-TH" sz="3200" b="1" dirty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ที่</a:t>
            </a:r>
            <a:r>
              <a:rPr kumimoji="1" lang="th-TH" sz="3200" b="1" dirty="0" smtClean="0">
                <a:solidFill>
                  <a:srgbClr val="3333FF"/>
                </a:solidFill>
                <a:latin typeface="FreesiaUPC" pitchFamily="34" charset="-34"/>
                <a:cs typeface="JasmineUPC" pitchFamily="18" charset="-34"/>
              </a:rPr>
              <a:t>กำหนด</a:t>
            </a:r>
          </a:p>
          <a:p>
            <a:pPr eaLnBrk="0" hangingPunct="0"/>
            <a:endParaRPr kumimoji="1" lang="th-TH" sz="3200" b="1" dirty="0">
              <a:solidFill>
                <a:srgbClr val="3333FF"/>
              </a:solidFill>
              <a:latin typeface="FreesiaUPC" pitchFamily="34" charset="-34"/>
              <a:cs typeface="JasmineUPC" pitchFamily="18" charset="-34"/>
            </a:endParaRP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 flipH="1">
            <a:off x="4357688" y="5572141"/>
            <a:ext cx="3303587" cy="760412"/>
            <a:chOff x="432" y="3423"/>
            <a:chExt cx="2108" cy="845"/>
          </a:xfrm>
        </p:grpSpPr>
        <p:sp>
          <p:nvSpPr>
            <p:cNvPr id="39949" name="Freeform 18"/>
            <p:cNvSpPr>
              <a:spLocks/>
            </p:cNvSpPr>
            <p:nvPr/>
          </p:nvSpPr>
          <p:spPr bwMode="auto">
            <a:xfrm>
              <a:off x="1611" y="3636"/>
              <a:ext cx="736" cy="565"/>
            </a:xfrm>
            <a:custGeom>
              <a:avLst/>
              <a:gdLst>
                <a:gd name="T0" fmla="*/ 9 w 736"/>
                <a:gd name="T1" fmla="*/ 227 h 565"/>
                <a:gd name="T2" fmla="*/ 32 w 736"/>
                <a:gd name="T3" fmla="*/ 267 h 565"/>
                <a:gd name="T4" fmla="*/ 81 w 736"/>
                <a:gd name="T5" fmla="*/ 316 h 565"/>
                <a:gd name="T6" fmla="*/ 103 w 736"/>
                <a:gd name="T7" fmla="*/ 347 h 565"/>
                <a:gd name="T8" fmla="*/ 153 w 736"/>
                <a:gd name="T9" fmla="*/ 409 h 565"/>
                <a:gd name="T10" fmla="*/ 202 w 736"/>
                <a:gd name="T11" fmla="*/ 463 h 565"/>
                <a:gd name="T12" fmla="*/ 225 w 736"/>
                <a:gd name="T13" fmla="*/ 489 h 565"/>
                <a:gd name="T14" fmla="*/ 238 w 736"/>
                <a:gd name="T15" fmla="*/ 507 h 565"/>
                <a:gd name="T16" fmla="*/ 260 w 736"/>
                <a:gd name="T17" fmla="*/ 534 h 565"/>
                <a:gd name="T18" fmla="*/ 426 w 736"/>
                <a:gd name="T19" fmla="*/ 547 h 565"/>
                <a:gd name="T20" fmla="*/ 377 w 736"/>
                <a:gd name="T21" fmla="*/ 485 h 565"/>
                <a:gd name="T22" fmla="*/ 337 w 736"/>
                <a:gd name="T23" fmla="*/ 440 h 565"/>
                <a:gd name="T24" fmla="*/ 305 w 736"/>
                <a:gd name="T25" fmla="*/ 400 h 565"/>
                <a:gd name="T26" fmla="*/ 287 w 736"/>
                <a:gd name="T27" fmla="*/ 374 h 565"/>
                <a:gd name="T28" fmla="*/ 278 w 736"/>
                <a:gd name="T29" fmla="*/ 360 h 565"/>
                <a:gd name="T30" fmla="*/ 274 w 736"/>
                <a:gd name="T31" fmla="*/ 352 h 565"/>
                <a:gd name="T32" fmla="*/ 238 w 736"/>
                <a:gd name="T33" fmla="*/ 312 h 565"/>
                <a:gd name="T34" fmla="*/ 202 w 736"/>
                <a:gd name="T35" fmla="*/ 267 h 565"/>
                <a:gd name="T36" fmla="*/ 207 w 736"/>
                <a:gd name="T37" fmla="*/ 223 h 565"/>
                <a:gd name="T38" fmla="*/ 247 w 736"/>
                <a:gd name="T39" fmla="*/ 200 h 565"/>
                <a:gd name="T40" fmla="*/ 292 w 736"/>
                <a:gd name="T41" fmla="*/ 218 h 565"/>
                <a:gd name="T42" fmla="*/ 381 w 736"/>
                <a:gd name="T43" fmla="*/ 276 h 565"/>
                <a:gd name="T44" fmla="*/ 435 w 736"/>
                <a:gd name="T45" fmla="*/ 320 h 565"/>
                <a:gd name="T46" fmla="*/ 476 w 736"/>
                <a:gd name="T47" fmla="*/ 352 h 565"/>
                <a:gd name="T48" fmla="*/ 538 w 736"/>
                <a:gd name="T49" fmla="*/ 427 h 565"/>
                <a:gd name="T50" fmla="*/ 642 w 736"/>
                <a:gd name="T51" fmla="*/ 516 h 565"/>
                <a:gd name="T52" fmla="*/ 677 w 736"/>
                <a:gd name="T53" fmla="*/ 560 h 565"/>
                <a:gd name="T54" fmla="*/ 695 w 736"/>
                <a:gd name="T55" fmla="*/ 556 h 565"/>
                <a:gd name="T56" fmla="*/ 727 w 736"/>
                <a:gd name="T57" fmla="*/ 525 h 565"/>
                <a:gd name="T58" fmla="*/ 664 w 736"/>
                <a:gd name="T59" fmla="*/ 440 h 565"/>
                <a:gd name="T60" fmla="*/ 570 w 736"/>
                <a:gd name="T61" fmla="*/ 343 h 565"/>
                <a:gd name="T62" fmla="*/ 498 w 736"/>
                <a:gd name="T63" fmla="*/ 267 h 565"/>
                <a:gd name="T64" fmla="*/ 444 w 736"/>
                <a:gd name="T65" fmla="*/ 209 h 565"/>
                <a:gd name="T66" fmla="*/ 404 w 736"/>
                <a:gd name="T67" fmla="*/ 174 h 565"/>
                <a:gd name="T68" fmla="*/ 359 w 736"/>
                <a:gd name="T69" fmla="*/ 134 h 565"/>
                <a:gd name="T70" fmla="*/ 296 w 736"/>
                <a:gd name="T71" fmla="*/ 89 h 565"/>
                <a:gd name="T72" fmla="*/ 269 w 736"/>
                <a:gd name="T73" fmla="*/ 71 h 565"/>
                <a:gd name="T74" fmla="*/ 216 w 736"/>
                <a:gd name="T75" fmla="*/ 40 h 565"/>
                <a:gd name="T76" fmla="*/ 184 w 736"/>
                <a:gd name="T77" fmla="*/ 18 h 565"/>
                <a:gd name="T78" fmla="*/ 153 w 736"/>
                <a:gd name="T79" fmla="*/ 0 h 565"/>
                <a:gd name="T80" fmla="*/ 144 w 736"/>
                <a:gd name="T81" fmla="*/ 9 h 565"/>
                <a:gd name="T82" fmla="*/ 130 w 736"/>
                <a:gd name="T83" fmla="*/ 23 h 565"/>
                <a:gd name="T84" fmla="*/ 103 w 736"/>
                <a:gd name="T85" fmla="*/ 54 h 565"/>
                <a:gd name="T86" fmla="*/ 72 w 736"/>
                <a:gd name="T87" fmla="*/ 94 h 565"/>
                <a:gd name="T88" fmla="*/ 32 w 736"/>
                <a:gd name="T89" fmla="*/ 151 h 56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36"/>
                <a:gd name="T136" fmla="*/ 0 h 565"/>
                <a:gd name="T137" fmla="*/ 736 w 736"/>
                <a:gd name="T138" fmla="*/ 565 h 56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36" h="565">
                  <a:moveTo>
                    <a:pt x="0" y="196"/>
                  </a:moveTo>
                  <a:lnTo>
                    <a:pt x="5" y="209"/>
                  </a:lnTo>
                  <a:lnTo>
                    <a:pt x="9" y="227"/>
                  </a:lnTo>
                  <a:lnTo>
                    <a:pt x="18" y="240"/>
                  </a:lnTo>
                  <a:lnTo>
                    <a:pt x="23" y="258"/>
                  </a:lnTo>
                  <a:lnTo>
                    <a:pt x="32" y="267"/>
                  </a:lnTo>
                  <a:lnTo>
                    <a:pt x="41" y="276"/>
                  </a:lnTo>
                  <a:lnTo>
                    <a:pt x="59" y="298"/>
                  </a:lnTo>
                  <a:lnTo>
                    <a:pt x="81" y="316"/>
                  </a:lnTo>
                  <a:lnTo>
                    <a:pt x="90" y="329"/>
                  </a:lnTo>
                  <a:lnTo>
                    <a:pt x="94" y="338"/>
                  </a:lnTo>
                  <a:lnTo>
                    <a:pt x="103" y="347"/>
                  </a:lnTo>
                  <a:lnTo>
                    <a:pt x="112" y="360"/>
                  </a:lnTo>
                  <a:lnTo>
                    <a:pt x="130" y="387"/>
                  </a:lnTo>
                  <a:lnTo>
                    <a:pt x="153" y="409"/>
                  </a:lnTo>
                  <a:lnTo>
                    <a:pt x="162" y="423"/>
                  </a:lnTo>
                  <a:lnTo>
                    <a:pt x="171" y="432"/>
                  </a:lnTo>
                  <a:lnTo>
                    <a:pt x="202" y="463"/>
                  </a:lnTo>
                  <a:lnTo>
                    <a:pt x="207" y="472"/>
                  </a:lnTo>
                  <a:lnTo>
                    <a:pt x="216" y="476"/>
                  </a:lnTo>
                  <a:lnTo>
                    <a:pt x="225" y="489"/>
                  </a:lnTo>
                  <a:lnTo>
                    <a:pt x="229" y="494"/>
                  </a:lnTo>
                  <a:lnTo>
                    <a:pt x="233" y="498"/>
                  </a:lnTo>
                  <a:lnTo>
                    <a:pt x="238" y="507"/>
                  </a:lnTo>
                  <a:lnTo>
                    <a:pt x="242" y="512"/>
                  </a:lnTo>
                  <a:lnTo>
                    <a:pt x="251" y="520"/>
                  </a:lnTo>
                  <a:lnTo>
                    <a:pt x="260" y="534"/>
                  </a:lnTo>
                  <a:lnTo>
                    <a:pt x="274" y="547"/>
                  </a:lnTo>
                  <a:lnTo>
                    <a:pt x="283" y="556"/>
                  </a:lnTo>
                  <a:lnTo>
                    <a:pt x="426" y="547"/>
                  </a:lnTo>
                  <a:lnTo>
                    <a:pt x="408" y="525"/>
                  </a:lnTo>
                  <a:lnTo>
                    <a:pt x="390" y="507"/>
                  </a:lnTo>
                  <a:lnTo>
                    <a:pt x="377" y="485"/>
                  </a:lnTo>
                  <a:lnTo>
                    <a:pt x="364" y="467"/>
                  </a:lnTo>
                  <a:lnTo>
                    <a:pt x="346" y="454"/>
                  </a:lnTo>
                  <a:lnTo>
                    <a:pt x="337" y="440"/>
                  </a:lnTo>
                  <a:lnTo>
                    <a:pt x="328" y="427"/>
                  </a:lnTo>
                  <a:lnTo>
                    <a:pt x="314" y="414"/>
                  </a:lnTo>
                  <a:lnTo>
                    <a:pt x="305" y="400"/>
                  </a:lnTo>
                  <a:lnTo>
                    <a:pt x="301" y="392"/>
                  </a:lnTo>
                  <a:lnTo>
                    <a:pt x="292" y="383"/>
                  </a:lnTo>
                  <a:lnTo>
                    <a:pt x="287" y="374"/>
                  </a:lnTo>
                  <a:lnTo>
                    <a:pt x="283" y="369"/>
                  </a:lnTo>
                  <a:lnTo>
                    <a:pt x="278" y="365"/>
                  </a:lnTo>
                  <a:lnTo>
                    <a:pt x="278" y="360"/>
                  </a:lnTo>
                  <a:lnTo>
                    <a:pt x="278" y="356"/>
                  </a:lnTo>
                  <a:lnTo>
                    <a:pt x="274" y="352"/>
                  </a:lnTo>
                  <a:lnTo>
                    <a:pt x="265" y="338"/>
                  </a:lnTo>
                  <a:lnTo>
                    <a:pt x="251" y="329"/>
                  </a:lnTo>
                  <a:lnTo>
                    <a:pt x="238" y="312"/>
                  </a:lnTo>
                  <a:lnTo>
                    <a:pt x="225" y="298"/>
                  </a:lnTo>
                  <a:lnTo>
                    <a:pt x="211" y="280"/>
                  </a:lnTo>
                  <a:lnTo>
                    <a:pt x="202" y="267"/>
                  </a:lnTo>
                  <a:lnTo>
                    <a:pt x="202" y="263"/>
                  </a:lnTo>
                  <a:lnTo>
                    <a:pt x="202" y="258"/>
                  </a:lnTo>
                  <a:lnTo>
                    <a:pt x="207" y="223"/>
                  </a:lnTo>
                  <a:lnTo>
                    <a:pt x="211" y="196"/>
                  </a:lnTo>
                  <a:lnTo>
                    <a:pt x="229" y="196"/>
                  </a:lnTo>
                  <a:lnTo>
                    <a:pt x="247" y="200"/>
                  </a:lnTo>
                  <a:lnTo>
                    <a:pt x="260" y="205"/>
                  </a:lnTo>
                  <a:lnTo>
                    <a:pt x="274" y="209"/>
                  </a:lnTo>
                  <a:lnTo>
                    <a:pt x="292" y="218"/>
                  </a:lnTo>
                  <a:lnTo>
                    <a:pt x="314" y="232"/>
                  </a:lnTo>
                  <a:lnTo>
                    <a:pt x="350" y="249"/>
                  </a:lnTo>
                  <a:lnTo>
                    <a:pt x="381" y="276"/>
                  </a:lnTo>
                  <a:lnTo>
                    <a:pt x="399" y="289"/>
                  </a:lnTo>
                  <a:lnTo>
                    <a:pt x="417" y="303"/>
                  </a:lnTo>
                  <a:lnTo>
                    <a:pt x="435" y="320"/>
                  </a:lnTo>
                  <a:lnTo>
                    <a:pt x="449" y="329"/>
                  </a:lnTo>
                  <a:lnTo>
                    <a:pt x="462" y="338"/>
                  </a:lnTo>
                  <a:lnTo>
                    <a:pt x="476" y="352"/>
                  </a:lnTo>
                  <a:lnTo>
                    <a:pt x="489" y="378"/>
                  </a:lnTo>
                  <a:lnTo>
                    <a:pt x="516" y="400"/>
                  </a:lnTo>
                  <a:lnTo>
                    <a:pt x="538" y="427"/>
                  </a:lnTo>
                  <a:lnTo>
                    <a:pt x="565" y="449"/>
                  </a:lnTo>
                  <a:lnTo>
                    <a:pt x="619" y="494"/>
                  </a:lnTo>
                  <a:lnTo>
                    <a:pt x="642" y="516"/>
                  </a:lnTo>
                  <a:lnTo>
                    <a:pt x="664" y="538"/>
                  </a:lnTo>
                  <a:lnTo>
                    <a:pt x="673" y="552"/>
                  </a:lnTo>
                  <a:lnTo>
                    <a:pt x="677" y="560"/>
                  </a:lnTo>
                  <a:lnTo>
                    <a:pt x="686" y="565"/>
                  </a:lnTo>
                  <a:lnTo>
                    <a:pt x="691" y="565"/>
                  </a:lnTo>
                  <a:lnTo>
                    <a:pt x="695" y="556"/>
                  </a:lnTo>
                  <a:lnTo>
                    <a:pt x="704" y="547"/>
                  </a:lnTo>
                  <a:lnTo>
                    <a:pt x="718" y="534"/>
                  </a:lnTo>
                  <a:lnTo>
                    <a:pt x="727" y="525"/>
                  </a:lnTo>
                  <a:lnTo>
                    <a:pt x="736" y="516"/>
                  </a:lnTo>
                  <a:lnTo>
                    <a:pt x="700" y="476"/>
                  </a:lnTo>
                  <a:lnTo>
                    <a:pt x="664" y="440"/>
                  </a:lnTo>
                  <a:lnTo>
                    <a:pt x="633" y="405"/>
                  </a:lnTo>
                  <a:lnTo>
                    <a:pt x="601" y="374"/>
                  </a:lnTo>
                  <a:lnTo>
                    <a:pt x="570" y="343"/>
                  </a:lnTo>
                  <a:lnTo>
                    <a:pt x="543" y="316"/>
                  </a:lnTo>
                  <a:lnTo>
                    <a:pt x="520" y="294"/>
                  </a:lnTo>
                  <a:lnTo>
                    <a:pt x="498" y="267"/>
                  </a:lnTo>
                  <a:lnTo>
                    <a:pt x="476" y="249"/>
                  </a:lnTo>
                  <a:lnTo>
                    <a:pt x="458" y="232"/>
                  </a:lnTo>
                  <a:lnTo>
                    <a:pt x="444" y="209"/>
                  </a:lnTo>
                  <a:lnTo>
                    <a:pt x="426" y="196"/>
                  </a:lnTo>
                  <a:lnTo>
                    <a:pt x="413" y="183"/>
                  </a:lnTo>
                  <a:lnTo>
                    <a:pt x="404" y="174"/>
                  </a:lnTo>
                  <a:lnTo>
                    <a:pt x="395" y="165"/>
                  </a:lnTo>
                  <a:lnTo>
                    <a:pt x="390" y="160"/>
                  </a:lnTo>
                  <a:lnTo>
                    <a:pt x="359" y="134"/>
                  </a:lnTo>
                  <a:lnTo>
                    <a:pt x="323" y="111"/>
                  </a:lnTo>
                  <a:lnTo>
                    <a:pt x="310" y="98"/>
                  </a:lnTo>
                  <a:lnTo>
                    <a:pt x="296" y="89"/>
                  </a:lnTo>
                  <a:lnTo>
                    <a:pt x="283" y="80"/>
                  </a:lnTo>
                  <a:lnTo>
                    <a:pt x="274" y="76"/>
                  </a:lnTo>
                  <a:lnTo>
                    <a:pt x="269" y="71"/>
                  </a:lnTo>
                  <a:lnTo>
                    <a:pt x="260" y="67"/>
                  </a:lnTo>
                  <a:lnTo>
                    <a:pt x="238" y="54"/>
                  </a:lnTo>
                  <a:lnTo>
                    <a:pt x="216" y="40"/>
                  </a:lnTo>
                  <a:lnTo>
                    <a:pt x="207" y="36"/>
                  </a:lnTo>
                  <a:lnTo>
                    <a:pt x="198" y="27"/>
                  </a:lnTo>
                  <a:lnTo>
                    <a:pt x="184" y="18"/>
                  </a:lnTo>
                  <a:lnTo>
                    <a:pt x="171" y="9"/>
                  </a:lnTo>
                  <a:lnTo>
                    <a:pt x="157" y="5"/>
                  </a:lnTo>
                  <a:lnTo>
                    <a:pt x="153" y="0"/>
                  </a:lnTo>
                  <a:lnTo>
                    <a:pt x="148" y="5"/>
                  </a:lnTo>
                  <a:lnTo>
                    <a:pt x="144" y="5"/>
                  </a:lnTo>
                  <a:lnTo>
                    <a:pt x="144" y="9"/>
                  </a:lnTo>
                  <a:lnTo>
                    <a:pt x="139" y="14"/>
                  </a:lnTo>
                  <a:lnTo>
                    <a:pt x="135" y="18"/>
                  </a:lnTo>
                  <a:lnTo>
                    <a:pt x="130" y="23"/>
                  </a:lnTo>
                  <a:lnTo>
                    <a:pt x="121" y="31"/>
                  </a:lnTo>
                  <a:lnTo>
                    <a:pt x="112" y="45"/>
                  </a:lnTo>
                  <a:lnTo>
                    <a:pt x="103" y="54"/>
                  </a:lnTo>
                  <a:lnTo>
                    <a:pt x="94" y="67"/>
                  </a:lnTo>
                  <a:lnTo>
                    <a:pt x="86" y="80"/>
                  </a:lnTo>
                  <a:lnTo>
                    <a:pt x="72" y="94"/>
                  </a:lnTo>
                  <a:lnTo>
                    <a:pt x="59" y="111"/>
                  </a:lnTo>
                  <a:lnTo>
                    <a:pt x="50" y="129"/>
                  </a:lnTo>
                  <a:lnTo>
                    <a:pt x="32" y="151"/>
                  </a:lnTo>
                  <a:lnTo>
                    <a:pt x="18" y="169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50" name="Freeform 19"/>
            <p:cNvSpPr>
              <a:spLocks/>
            </p:cNvSpPr>
            <p:nvPr/>
          </p:nvSpPr>
          <p:spPr bwMode="auto">
            <a:xfrm>
              <a:off x="436" y="3876"/>
              <a:ext cx="144" cy="360"/>
            </a:xfrm>
            <a:custGeom>
              <a:avLst/>
              <a:gdLst>
                <a:gd name="T0" fmla="*/ 144 w 144"/>
                <a:gd name="T1" fmla="*/ 0 h 360"/>
                <a:gd name="T2" fmla="*/ 139 w 144"/>
                <a:gd name="T3" fmla="*/ 0 h 360"/>
                <a:gd name="T4" fmla="*/ 135 w 144"/>
                <a:gd name="T5" fmla="*/ 5 h 360"/>
                <a:gd name="T6" fmla="*/ 131 w 144"/>
                <a:gd name="T7" fmla="*/ 14 h 360"/>
                <a:gd name="T8" fmla="*/ 126 w 144"/>
                <a:gd name="T9" fmla="*/ 23 h 360"/>
                <a:gd name="T10" fmla="*/ 122 w 144"/>
                <a:gd name="T11" fmla="*/ 32 h 360"/>
                <a:gd name="T12" fmla="*/ 117 w 144"/>
                <a:gd name="T13" fmla="*/ 40 h 360"/>
                <a:gd name="T14" fmla="*/ 113 w 144"/>
                <a:gd name="T15" fmla="*/ 54 h 360"/>
                <a:gd name="T16" fmla="*/ 108 w 144"/>
                <a:gd name="T17" fmla="*/ 63 h 360"/>
                <a:gd name="T18" fmla="*/ 104 w 144"/>
                <a:gd name="T19" fmla="*/ 80 h 360"/>
                <a:gd name="T20" fmla="*/ 95 w 144"/>
                <a:gd name="T21" fmla="*/ 107 h 360"/>
                <a:gd name="T22" fmla="*/ 90 w 144"/>
                <a:gd name="T23" fmla="*/ 138 h 360"/>
                <a:gd name="T24" fmla="*/ 90 w 144"/>
                <a:gd name="T25" fmla="*/ 169 h 360"/>
                <a:gd name="T26" fmla="*/ 86 w 144"/>
                <a:gd name="T27" fmla="*/ 205 h 360"/>
                <a:gd name="T28" fmla="*/ 81 w 144"/>
                <a:gd name="T29" fmla="*/ 232 h 360"/>
                <a:gd name="T30" fmla="*/ 72 w 144"/>
                <a:gd name="T31" fmla="*/ 258 h 360"/>
                <a:gd name="T32" fmla="*/ 68 w 144"/>
                <a:gd name="T33" fmla="*/ 272 h 360"/>
                <a:gd name="T34" fmla="*/ 63 w 144"/>
                <a:gd name="T35" fmla="*/ 280 h 360"/>
                <a:gd name="T36" fmla="*/ 54 w 144"/>
                <a:gd name="T37" fmla="*/ 289 h 360"/>
                <a:gd name="T38" fmla="*/ 50 w 144"/>
                <a:gd name="T39" fmla="*/ 294 h 360"/>
                <a:gd name="T40" fmla="*/ 36 w 144"/>
                <a:gd name="T41" fmla="*/ 303 h 360"/>
                <a:gd name="T42" fmla="*/ 23 w 144"/>
                <a:gd name="T43" fmla="*/ 316 h 360"/>
                <a:gd name="T44" fmla="*/ 9 w 144"/>
                <a:gd name="T45" fmla="*/ 338 h 360"/>
                <a:gd name="T46" fmla="*/ 0 w 144"/>
                <a:gd name="T47" fmla="*/ 360 h 360"/>
                <a:gd name="T48" fmla="*/ 18 w 144"/>
                <a:gd name="T49" fmla="*/ 360 h 360"/>
                <a:gd name="T50" fmla="*/ 23 w 144"/>
                <a:gd name="T51" fmla="*/ 343 h 360"/>
                <a:gd name="T52" fmla="*/ 27 w 144"/>
                <a:gd name="T53" fmla="*/ 329 h 360"/>
                <a:gd name="T54" fmla="*/ 36 w 144"/>
                <a:gd name="T55" fmla="*/ 320 h 360"/>
                <a:gd name="T56" fmla="*/ 45 w 144"/>
                <a:gd name="T57" fmla="*/ 312 h 360"/>
                <a:gd name="T58" fmla="*/ 59 w 144"/>
                <a:gd name="T59" fmla="*/ 303 h 360"/>
                <a:gd name="T60" fmla="*/ 72 w 144"/>
                <a:gd name="T61" fmla="*/ 294 h 360"/>
                <a:gd name="T62" fmla="*/ 81 w 144"/>
                <a:gd name="T63" fmla="*/ 280 h 360"/>
                <a:gd name="T64" fmla="*/ 86 w 144"/>
                <a:gd name="T65" fmla="*/ 267 h 360"/>
                <a:gd name="T66" fmla="*/ 90 w 144"/>
                <a:gd name="T67" fmla="*/ 254 h 360"/>
                <a:gd name="T68" fmla="*/ 95 w 144"/>
                <a:gd name="T69" fmla="*/ 240 h 360"/>
                <a:gd name="T70" fmla="*/ 99 w 144"/>
                <a:gd name="T71" fmla="*/ 205 h 360"/>
                <a:gd name="T72" fmla="*/ 104 w 144"/>
                <a:gd name="T73" fmla="*/ 174 h 360"/>
                <a:gd name="T74" fmla="*/ 104 w 144"/>
                <a:gd name="T75" fmla="*/ 156 h 360"/>
                <a:gd name="T76" fmla="*/ 108 w 144"/>
                <a:gd name="T77" fmla="*/ 138 h 360"/>
                <a:gd name="T78" fmla="*/ 113 w 144"/>
                <a:gd name="T79" fmla="*/ 103 h 360"/>
                <a:gd name="T80" fmla="*/ 117 w 144"/>
                <a:gd name="T81" fmla="*/ 85 h 360"/>
                <a:gd name="T82" fmla="*/ 126 w 144"/>
                <a:gd name="T83" fmla="*/ 67 h 360"/>
                <a:gd name="T84" fmla="*/ 131 w 144"/>
                <a:gd name="T85" fmla="*/ 58 h 360"/>
                <a:gd name="T86" fmla="*/ 135 w 144"/>
                <a:gd name="T87" fmla="*/ 45 h 360"/>
                <a:gd name="T88" fmla="*/ 139 w 144"/>
                <a:gd name="T89" fmla="*/ 27 h 360"/>
                <a:gd name="T90" fmla="*/ 144 w 144"/>
                <a:gd name="T91" fmla="*/ 0 h 3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4"/>
                <a:gd name="T139" fmla="*/ 0 h 360"/>
                <a:gd name="T140" fmla="*/ 144 w 144"/>
                <a:gd name="T141" fmla="*/ 360 h 3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4" h="360">
                  <a:moveTo>
                    <a:pt x="144" y="0"/>
                  </a:moveTo>
                  <a:lnTo>
                    <a:pt x="139" y="0"/>
                  </a:lnTo>
                  <a:lnTo>
                    <a:pt x="135" y="5"/>
                  </a:lnTo>
                  <a:lnTo>
                    <a:pt x="131" y="14"/>
                  </a:lnTo>
                  <a:lnTo>
                    <a:pt x="126" y="23"/>
                  </a:lnTo>
                  <a:lnTo>
                    <a:pt x="122" y="32"/>
                  </a:lnTo>
                  <a:lnTo>
                    <a:pt x="117" y="40"/>
                  </a:lnTo>
                  <a:lnTo>
                    <a:pt x="113" y="54"/>
                  </a:lnTo>
                  <a:lnTo>
                    <a:pt x="108" y="63"/>
                  </a:lnTo>
                  <a:lnTo>
                    <a:pt x="104" y="80"/>
                  </a:lnTo>
                  <a:lnTo>
                    <a:pt x="95" y="107"/>
                  </a:lnTo>
                  <a:lnTo>
                    <a:pt x="90" y="138"/>
                  </a:lnTo>
                  <a:lnTo>
                    <a:pt x="90" y="169"/>
                  </a:lnTo>
                  <a:lnTo>
                    <a:pt x="86" y="205"/>
                  </a:lnTo>
                  <a:lnTo>
                    <a:pt x="81" y="232"/>
                  </a:lnTo>
                  <a:lnTo>
                    <a:pt x="72" y="258"/>
                  </a:lnTo>
                  <a:lnTo>
                    <a:pt x="68" y="272"/>
                  </a:lnTo>
                  <a:lnTo>
                    <a:pt x="63" y="280"/>
                  </a:lnTo>
                  <a:lnTo>
                    <a:pt x="54" y="289"/>
                  </a:lnTo>
                  <a:lnTo>
                    <a:pt x="50" y="294"/>
                  </a:lnTo>
                  <a:lnTo>
                    <a:pt x="36" y="303"/>
                  </a:lnTo>
                  <a:lnTo>
                    <a:pt x="23" y="316"/>
                  </a:lnTo>
                  <a:lnTo>
                    <a:pt x="9" y="338"/>
                  </a:lnTo>
                  <a:lnTo>
                    <a:pt x="0" y="360"/>
                  </a:lnTo>
                  <a:lnTo>
                    <a:pt x="18" y="360"/>
                  </a:lnTo>
                  <a:lnTo>
                    <a:pt x="23" y="343"/>
                  </a:lnTo>
                  <a:lnTo>
                    <a:pt x="27" y="329"/>
                  </a:lnTo>
                  <a:lnTo>
                    <a:pt x="36" y="320"/>
                  </a:lnTo>
                  <a:lnTo>
                    <a:pt x="45" y="312"/>
                  </a:lnTo>
                  <a:lnTo>
                    <a:pt x="59" y="303"/>
                  </a:lnTo>
                  <a:lnTo>
                    <a:pt x="72" y="294"/>
                  </a:lnTo>
                  <a:lnTo>
                    <a:pt x="81" y="280"/>
                  </a:lnTo>
                  <a:lnTo>
                    <a:pt x="86" y="267"/>
                  </a:lnTo>
                  <a:lnTo>
                    <a:pt x="90" y="254"/>
                  </a:lnTo>
                  <a:lnTo>
                    <a:pt x="95" y="240"/>
                  </a:lnTo>
                  <a:lnTo>
                    <a:pt x="99" y="205"/>
                  </a:lnTo>
                  <a:lnTo>
                    <a:pt x="104" y="174"/>
                  </a:lnTo>
                  <a:lnTo>
                    <a:pt x="104" y="156"/>
                  </a:lnTo>
                  <a:lnTo>
                    <a:pt x="108" y="138"/>
                  </a:lnTo>
                  <a:lnTo>
                    <a:pt x="113" y="103"/>
                  </a:lnTo>
                  <a:lnTo>
                    <a:pt x="117" y="85"/>
                  </a:lnTo>
                  <a:lnTo>
                    <a:pt x="126" y="67"/>
                  </a:lnTo>
                  <a:lnTo>
                    <a:pt x="131" y="58"/>
                  </a:lnTo>
                  <a:lnTo>
                    <a:pt x="135" y="45"/>
                  </a:lnTo>
                  <a:lnTo>
                    <a:pt x="139" y="27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51" name="Freeform 20"/>
            <p:cNvSpPr>
              <a:spLocks/>
            </p:cNvSpPr>
            <p:nvPr/>
          </p:nvSpPr>
          <p:spPr bwMode="auto">
            <a:xfrm>
              <a:off x="1091" y="3730"/>
              <a:ext cx="502" cy="404"/>
            </a:xfrm>
            <a:custGeom>
              <a:avLst/>
              <a:gdLst>
                <a:gd name="T0" fmla="*/ 390 w 502"/>
                <a:gd name="T1" fmla="*/ 386 h 404"/>
                <a:gd name="T2" fmla="*/ 381 w 502"/>
                <a:gd name="T3" fmla="*/ 351 h 404"/>
                <a:gd name="T4" fmla="*/ 372 w 502"/>
                <a:gd name="T5" fmla="*/ 320 h 404"/>
                <a:gd name="T6" fmla="*/ 363 w 502"/>
                <a:gd name="T7" fmla="*/ 298 h 404"/>
                <a:gd name="T8" fmla="*/ 359 w 502"/>
                <a:gd name="T9" fmla="*/ 284 h 404"/>
                <a:gd name="T10" fmla="*/ 345 w 502"/>
                <a:gd name="T11" fmla="*/ 249 h 404"/>
                <a:gd name="T12" fmla="*/ 341 w 502"/>
                <a:gd name="T13" fmla="*/ 240 h 404"/>
                <a:gd name="T14" fmla="*/ 336 w 502"/>
                <a:gd name="T15" fmla="*/ 222 h 404"/>
                <a:gd name="T16" fmla="*/ 323 w 502"/>
                <a:gd name="T17" fmla="*/ 213 h 404"/>
                <a:gd name="T18" fmla="*/ 319 w 502"/>
                <a:gd name="T19" fmla="*/ 209 h 404"/>
                <a:gd name="T20" fmla="*/ 314 w 502"/>
                <a:gd name="T21" fmla="*/ 200 h 404"/>
                <a:gd name="T22" fmla="*/ 305 w 502"/>
                <a:gd name="T23" fmla="*/ 200 h 404"/>
                <a:gd name="T24" fmla="*/ 278 w 502"/>
                <a:gd name="T25" fmla="*/ 204 h 404"/>
                <a:gd name="T26" fmla="*/ 247 w 502"/>
                <a:gd name="T27" fmla="*/ 200 h 404"/>
                <a:gd name="T28" fmla="*/ 215 w 502"/>
                <a:gd name="T29" fmla="*/ 200 h 404"/>
                <a:gd name="T30" fmla="*/ 193 w 502"/>
                <a:gd name="T31" fmla="*/ 195 h 404"/>
                <a:gd name="T32" fmla="*/ 184 w 502"/>
                <a:gd name="T33" fmla="*/ 195 h 404"/>
                <a:gd name="T34" fmla="*/ 162 w 502"/>
                <a:gd name="T35" fmla="*/ 195 h 404"/>
                <a:gd name="T36" fmla="*/ 108 w 502"/>
                <a:gd name="T37" fmla="*/ 200 h 404"/>
                <a:gd name="T38" fmla="*/ 49 w 502"/>
                <a:gd name="T39" fmla="*/ 200 h 404"/>
                <a:gd name="T40" fmla="*/ 32 w 502"/>
                <a:gd name="T41" fmla="*/ 200 h 404"/>
                <a:gd name="T42" fmla="*/ 23 w 502"/>
                <a:gd name="T43" fmla="*/ 195 h 404"/>
                <a:gd name="T44" fmla="*/ 18 w 502"/>
                <a:gd name="T45" fmla="*/ 178 h 404"/>
                <a:gd name="T46" fmla="*/ 0 w 502"/>
                <a:gd name="T47" fmla="*/ 138 h 404"/>
                <a:gd name="T48" fmla="*/ 0 w 502"/>
                <a:gd name="T49" fmla="*/ 120 h 404"/>
                <a:gd name="T50" fmla="*/ 5 w 502"/>
                <a:gd name="T51" fmla="*/ 106 h 404"/>
                <a:gd name="T52" fmla="*/ 14 w 502"/>
                <a:gd name="T53" fmla="*/ 97 h 404"/>
                <a:gd name="T54" fmla="*/ 23 w 502"/>
                <a:gd name="T55" fmla="*/ 89 h 404"/>
                <a:gd name="T56" fmla="*/ 27 w 502"/>
                <a:gd name="T57" fmla="*/ 80 h 404"/>
                <a:gd name="T58" fmla="*/ 49 w 502"/>
                <a:gd name="T59" fmla="*/ 57 h 404"/>
                <a:gd name="T60" fmla="*/ 81 w 502"/>
                <a:gd name="T61" fmla="*/ 31 h 404"/>
                <a:gd name="T62" fmla="*/ 108 w 502"/>
                <a:gd name="T63" fmla="*/ 9 h 404"/>
                <a:gd name="T64" fmla="*/ 121 w 502"/>
                <a:gd name="T65" fmla="*/ 0 h 404"/>
                <a:gd name="T66" fmla="*/ 139 w 502"/>
                <a:gd name="T67" fmla="*/ 0 h 404"/>
                <a:gd name="T68" fmla="*/ 166 w 502"/>
                <a:gd name="T69" fmla="*/ 9 h 404"/>
                <a:gd name="T70" fmla="*/ 220 w 502"/>
                <a:gd name="T71" fmla="*/ 26 h 404"/>
                <a:gd name="T72" fmla="*/ 287 w 502"/>
                <a:gd name="T73" fmla="*/ 53 h 404"/>
                <a:gd name="T74" fmla="*/ 310 w 502"/>
                <a:gd name="T75" fmla="*/ 66 h 404"/>
                <a:gd name="T76" fmla="*/ 323 w 502"/>
                <a:gd name="T77" fmla="*/ 71 h 404"/>
                <a:gd name="T78" fmla="*/ 359 w 502"/>
                <a:gd name="T79" fmla="*/ 80 h 404"/>
                <a:gd name="T80" fmla="*/ 381 w 502"/>
                <a:gd name="T81" fmla="*/ 89 h 404"/>
                <a:gd name="T82" fmla="*/ 395 w 502"/>
                <a:gd name="T83" fmla="*/ 102 h 404"/>
                <a:gd name="T84" fmla="*/ 417 w 502"/>
                <a:gd name="T85" fmla="*/ 146 h 404"/>
                <a:gd name="T86" fmla="*/ 422 w 502"/>
                <a:gd name="T87" fmla="*/ 169 h 404"/>
                <a:gd name="T88" fmla="*/ 426 w 502"/>
                <a:gd name="T89" fmla="*/ 178 h 404"/>
                <a:gd name="T90" fmla="*/ 431 w 502"/>
                <a:gd name="T91" fmla="*/ 195 h 404"/>
                <a:gd name="T92" fmla="*/ 435 w 502"/>
                <a:gd name="T93" fmla="*/ 213 h 404"/>
                <a:gd name="T94" fmla="*/ 444 w 502"/>
                <a:gd name="T95" fmla="*/ 244 h 404"/>
                <a:gd name="T96" fmla="*/ 458 w 502"/>
                <a:gd name="T97" fmla="*/ 280 h 404"/>
                <a:gd name="T98" fmla="*/ 467 w 502"/>
                <a:gd name="T99" fmla="*/ 293 h 404"/>
                <a:gd name="T100" fmla="*/ 480 w 502"/>
                <a:gd name="T101" fmla="*/ 320 h 404"/>
                <a:gd name="T102" fmla="*/ 502 w 502"/>
                <a:gd name="T103" fmla="*/ 373 h 404"/>
                <a:gd name="T104" fmla="*/ 471 w 502"/>
                <a:gd name="T105" fmla="*/ 391 h 404"/>
                <a:gd name="T106" fmla="*/ 444 w 502"/>
                <a:gd name="T107" fmla="*/ 395 h 404"/>
                <a:gd name="T108" fmla="*/ 399 w 502"/>
                <a:gd name="T109" fmla="*/ 404 h 40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02"/>
                <a:gd name="T166" fmla="*/ 0 h 404"/>
                <a:gd name="T167" fmla="*/ 502 w 502"/>
                <a:gd name="T168" fmla="*/ 404 h 40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02" h="404">
                  <a:moveTo>
                    <a:pt x="399" y="404"/>
                  </a:moveTo>
                  <a:lnTo>
                    <a:pt x="390" y="386"/>
                  </a:lnTo>
                  <a:lnTo>
                    <a:pt x="386" y="373"/>
                  </a:lnTo>
                  <a:lnTo>
                    <a:pt x="381" y="351"/>
                  </a:lnTo>
                  <a:lnTo>
                    <a:pt x="377" y="333"/>
                  </a:lnTo>
                  <a:lnTo>
                    <a:pt x="372" y="320"/>
                  </a:lnTo>
                  <a:lnTo>
                    <a:pt x="368" y="311"/>
                  </a:lnTo>
                  <a:lnTo>
                    <a:pt x="363" y="298"/>
                  </a:lnTo>
                  <a:lnTo>
                    <a:pt x="363" y="293"/>
                  </a:lnTo>
                  <a:lnTo>
                    <a:pt x="359" y="284"/>
                  </a:lnTo>
                  <a:lnTo>
                    <a:pt x="354" y="266"/>
                  </a:lnTo>
                  <a:lnTo>
                    <a:pt x="345" y="249"/>
                  </a:lnTo>
                  <a:lnTo>
                    <a:pt x="345" y="244"/>
                  </a:lnTo>
                  <a:lnTo>
                    <a:pt x="341" y="240"/>
                  </a:lnTo>
                  <a:lnTo>
                    <a:pt x="341" y="231"/>
                  </a:lnTo>
                  <a:lnTo>
                    <a:pt x="336" y="222"/>
                  </a:lnTo>
                  <a:lnTo>
                    <a:pt x="327" y="218"/>
                  </a:lnTo>
                  <a:lnTo>
                    <a:pt x="323" y="213"/>
                  </a:lnTo>
                  <a:lnTo>
                    <a:pt x="319" y="213"/>
                  </a:lnTo>
                  <a:lnTo>
                    <a:pt x="319" y="209"/>
                  </a:lnTo>
                  <a:lnTo>
                    <a:pt x="319" y="204"/>
                  </a:lnTo>
                  <a:lnTo>
                    <a:pt x="314" y="200"/>
                  </a:lnTo>
                  <a:lnTo>
                    <a:pt x="310" y="200"/>
                  </a:lnTo>
                  <a:lnTo>
                    <a:pt x="305" y="200"/>
                  </a:lnTo>
                  <a:lnTo>
                    <a:pt x="292" y="200"/>
                  </a:lnTo>
                  <a:lnTo>
                    <a:pt x="278" y="204"/>
                  </a:lnTo>
                  <a:lnTo>
                    <a:pt x="260" y="204"/>
                  </a:lnTo>
                  <a:lnTo>
                    <a:pt x="247" y="200"/>
                  </a:lnTo>
                  <a:lnTo>
                    <a:pt x="229" y="200"/>
                  </a:lnTo>
                  <a:lnTo>
                    <a:pt x="215" y="200"/>
                  </a:lnTo>
                  <a:lnTo>
                    <a:pt x="202" y="195"/>
                  </a:lnTo>
                  <a:lnTo>
                    <a:pt x="193" y="195"/>
                  </a:lnTo>
                  <a:lnTo>
                    <a:pt x="188" y="195"/>
                  </a:lnTo>
                  <a:lnTo>
                    <a:pt x="184" y="195"/>
                  </a:lnTo>
                  <a:lnTo>
                    <a:pt x="175" y="195"/>
                  </a:lnTo>
                  <a:lnTo>
                    <a:pt x="162" y="195"/>
                  </a:lnTo>
                  <a:lnTo>
                    <a:pt x="135" y="200"/>
                  </a:lnTo>
                  <a:lnTo>
                    <a:pt x="108" y="200"/>
                  </a:lnTo>
                  <a:lnTo>
                    <a:pt x="76" y="200"/>
                  </a:lnTo>
                  <a:lnTo>
                    <a:pt x="49" y="200"/>
                  </a:lnTo>
                  <a:lnTo>
                    <a:pt x="41" y="200"/>
                  </a:lnTo>
                  <a:lnTo>
                    <a:pt x="32" y="200"/>
                  </a:lnTo>
                  <a:lnTo>
                    <a:pt x="27" y="195"/>
                  </a:lnTo>
                  <a:lnTo>
                    <a:pt x="23" y="195"/>
                  </a:lnTo>
                  <a:lnTo>
                    <a:pt x="23" y="186"/>
                  </a:lnTo>
                  <a:lnTo>
                    <a:pt x="18" y="178"/>
                  </a:lnTo>
                  <a:lnTo>
                    <a:pt x="9" y="160"/>
                  </a:lnTo>
                  <a:lnTo>
                    <a:pt x="0" y="138"/>
                  </a:lnTo>
                  <a:lnTo>
                    <a:pt x="0" y="129"/>
                  </a:lnTo>
                  <a:lnTo>
                    <a:pt x="0" y="120"/>
                  </a:lnTo>
                  <a:lnTo>
                    <a:pt x="0" y="111"/>
                  </a:lnTo>
                  <a:lnTo>
                    <a:pt x="5" y="106"/>
                  </a:lnTo>
                  <a:lnTo>
                    <a:pt x="9" y="102"/>
                  </a:lnTo>
                  <a:lnTo>
                    <a:pt x="14" y="97"/>
                  </a:lnTo>
                  <a:lnTo>
                    <a:pt x="18" y="93"/>
                  </a:lnTo>
                  <a:lnTo>
                    <a:pt x="23" y="89"/>
                  </a:lnTo>
                  <a:lnTo>
                    <a:pt x="23" y="84"/>
                  </a:lnTo>
                  <a:lnTo>
                    <a:pt x="27" y="80"/>
                  </a:lnTo>
                  <a:lnTo>
                    <a:pt x="36" y="66"/>
                  </a:lnTo>
                  <a:lnTo>
                    <a:pt x="49" y="57"/>
                  </a:lnTo>
                  <a:lnTo>
                    <a:pt x="67" y="44"/>
                  </a:lnTo>
                  <a:lnTo>
                    <a:pt x="81" y="31"/>
                  </a:lnTo>
                  <a:lnTo>
                    <a:pt x="99" y="17"/>
                  </a:lnTo>
                  <a:lnTo>
                    <a:pt x="108" y="9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30" y="0"/>
                  </a:lnTo>
                  <a:lnTo>
                    <a:pt x="139" y="0"/>
                  </a:lnTo>
                  <a:lnTo>
                    <a:pt x="153" y="4"/>
                  </a:lnTo>
                  <a:lnTo>
                    <a:pt x="166" y="9"/>
                  </a:lnTo>
                  <a:lnTo>
                    <a:pt x="184" y="13"/>
                  </a:lnTo>
                  <a:lnTo>
                    <a:pt x="220" y="26"/>
                  </a:lnTo>
                  <a:lnTo>
                    <a:pt x="251" y="40"/>
                  </a:lnTo>
                  <a:lnTo>
                    <a:pt x="287" y="53"/>
                  </a:lnTo>
                  <a:lnTo>
                    <a:pt x="296" y="57"/>
                  </a:lnTo>
                  <a:lnTo>
                    <a:pt x="310" y="66"/>
                  </a:lnTo>
                  <a:lnTo>
                    <a:pt x="319" y="66"/>
                  </a:lnTo>
                  <a:lnTo>
                    <a:pt x="323" y="71"/>
                  </a:lnTo>
                  <a:lnTo>
                    <a:pt x="341" y="75"/>
                  </a:lnTo>
                  <a:lnTo>
                    <a:pt x="359" y="80"/>
                  </a:lnTo>
                  <a:lnTo>
                    <a:pt x="372" y="80"/>
                  </a:lnTo>
                  <a:lnTo>
                    <a:pt x="381" y="89"/>
                  </a:lnTo>
                  <a:lnTo>
                    <a:pt x="390" y="93"/>
                  </a:lnTo>
                  <a:lnTo>
                    <a:pt x="395" y="102"/>
                  </a:lnTo>
                  <a:lnTo>
                    <a:pt x="404" y="120"/>
                  </a:lnTo>
                  <a:lnTo>
                    <a:pt x="417" y="146"/>
                  </a:lnTo>
                  <a:lnTo>
                    <a:pt x="417" y="160"/>
                  </a:lnTo>
                  <a:lnTo>
                    <a:pt x="422" y="169"/>
                  </a:lnTo>
                  <a:lnTo>
                    <a:pt x="422" y="173"/>
                  </a:lnTo>
                  <a:lnTo>
                    <a:pt x="426" y="178"/>
                  </a:lnTo>
                  <a:lnTo>
                    <a:pt x="426" y="186"/>
                  </a:lnTo>
                  <a:lnTo>
                    <a:pt x="431" y="195"/>
                  </a:lnTo>
                  <a:lnTo>
                    <a:pt x="435" y="204"/>
                  </a:lnTo>
                  <a:lnTo>
                    <a:pt x="435" y="213"/>
                  </a:lnTo>
                  <a:lnTo>
                    <a:pt x="440" y="231"/>
                  </a:lnTo>
                  <a:lnTo>
                    <a:pt x="444" y="244"/>
                  </a:lnTo>
                  <a:lnTo>
                    <a:pt x="449" y="262"/>
                  </a:lnTo>
                  <a:lnTo>
                    <a:pt x="458" y="280"/>
                  </a:lnTo>
                  <a:lnTo>
                    <a:pt x="462" y="289"/>
                  </a:lnTo>
                  <a:lnTo>
                    <a:pt x="467" y="293"/>
                  </a:lnTo>
                  <a:lnTo>
                    <a:pt x="475" y="306"/>
                  </a:lnTo>
                  <a:lnTo>
                    <a:pt x="480" y="320"/>
                  </a:lnTo>
                  <a:lnTo>
                    <a:pt x="484" y="333"/>
                  </a:lnTo>
                  <a:lnTo>
                    <a:pt x="502" y="373"/>
                  </a:lnTo>
                  <a:lnTo>
                    <a:pt x="484" y="382"/>
                  </a:lnTo>
                  <a:lnTo>
                    <a:pt x="471" y="391"/>
                  </a:lnTo>
                  <a:lnTo>
                    <a:pt x="458" y="391"/>
                  </a:lnTo>
                  <a:lnTo>
                    <a:pt x="444" y="395"/>
                  </a:lnTo>
                  <a:lnTo>
                    <a:pt x="422" y="400"/>
                  </a:lnTo>
                  <a:lnTo>
                    <a:pt x="399" y="404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52" name="Freeform 21"/>
            <p:cNvSpPr>
              <a:spLocks/>
            </p:cNvSpPr>
            <p:nvPr/>
          </p:nvSpPr>
          <p:spPr bwMode="auto">
            <a:xfrm>
              <a:off x="1194" y="3721"/>
              <a:ext cx="283" cy="142"/>
            </a:xfrm>
            <a:custGeom>
              <a:avLst/>
              <a:gdLst>
                <a:gd name="T0" fmla="*/ 117 w 283"/>
                <a:gd name="T1" fmla="*/ 31 h 142"/>
                <a:gd name="T2" fmla="*/ 171 w 283"/>
                <a:gd name="T3" fmla="*/ 44 h 142"/>
                <a:gd name="T4" fmla="*/ 207 w 283"/>
                <a:gd name="T5" fmla="*/ 58 h 142"/>
                <a:gd name="T6" fmla="*/ 229 w 283"/>
                <a:gd name="T7" fmla="*/ 66 h 142"/>
                <a:gd name="T8" fmla="*/ 251 w 283"/>
                <a:gd name="T9" fmla="*/ 75 h 142"/>
                <a:gd name="T10" fmla="*/ 274 w 283"/>
                <a:gd name="T11" fmla="*/ 89 h 142"/>
                <a:gd name="T12" fmla="*/ 278 w 283"/>
                <a:gd name="T13" fmla="*/ 98 h 142"/>
                <a:gd name="T14" fmla="*/ 278 w 283"/>
                <a:gd name="T15" fmla="*/ 111 h 142"/>
                <a:gd name="T16" fmla="*/ 265 w 283"/>
                <a:gd name="T17" fmla="*/ 115 h 142"/>
                <a:gd name="T18" fmla="*/ 251 w 283"/>
                <a:gd name="T19" fmla="*/ 120 h 142"/>
                <a:gd name="T20" fmla="*/ 229 w 283"/>
                <a:gd name="T21" fmla="*/ 120 h 142"/>
                <a:gd name="T22" fmla="*/ 207 w 283"/>
                <a:gd name="T23" fmla="*/ 111 h 142"/>
                <a:gd name="T24" fmla="*/ 180 w 283"/>
                <a:gd name="T25" fmla="*/ 93 h 142"/>
                <a:gd name="T26" fmla="*/ 139 w 283"/>
                <a:gd name="T27" fmla="*/ 75 h 142"/>
                <a:gd name="T28" fmla="*/ 103 w 283"/>
                <a:gd name="T29" fmla="*/ 66 h 142"/>
                <a:gd name="T30" fmla="*/ 85 w 283"/>
                <a:gd name="T31" fmla="*/ 71 h 142"/>
                <a:gd name="T32" fmla="*/ 85 w 283"/>
                <a:gd name="T33" fmla="*/ 80 h 142"/>
                <a:gd name="T34" fmla="*/ 85 w 283"/>
                <a:gd name="T35" fmla="*/ 98 h 142"/>
                <a:gd name="T36" fmla="*/ 81 w 283"/>
                <a:gd name="T37" fmla="*/ 115 h 142"/>
                <a:gd name="T38" fmla="*/ 81 w 283"/>
                <a:gd name="T39" fmla="*/ 133 h 142"/>
                <a:gd name="T40" fmla="*/ 77 w 283"/>
                <a:gd name="T41" fmla="*/ 142 h 142"/>
                <a:gd name="T42" fmla="*/ 63 w 283"/>
                <a:gd name="T43" fmla="*/ 138 h 142"/>
                <a:gd name="T44" fmla="*/ 59 w 283"/>
                <a:gd name="T45" fmla="*/ 124 h 142"/>
                <a:gd name="T46" fmla="*/ 63 w 283"/>
                <a:gd name="T47" fmla="*/ 111 h 142"/>
                <a:gd name="T48" fmla="*/ 59 w 283"/>
                <a:gd name="T49" fmla="*/ 102 h 142"/>
                <a:gd name="T50" fmla="*/ 50 w 283"/>
                <a:gd name="T51" fmla="*/ 102 h 142"/>
                <a:gd name="T52" fmla="*/ 36 w 283"/>
                <a:gd name="T53" fmla="*/ 115 h 142"/>
                <a:gd name="T54" fmla="*/ 27 w 283"/>
                <a:gd name="T55" fmla="*/ 124 h 142"/>
                <a:gd name="T56" fmla="*/ 23 w 283"/>
                <a:gd name="T57" fmla="*/ 120 h 142"/>
                <a:gd name="T58" fmla="*/ 32 w 283"/>
                <a:gd name="T59" fmla="*/ 98 h 142"/>
                <a:gd name="T60" fmla="*/ 32 w 283"/>
                <a:gd name="T61" fmla="*/ 80 h 142"/>
                <a:gd name="T62" fmla="*/ 32 w 283"/>
                <a:gd name="T63" fmla="*/ 71 h 142"/>
                <a:gd name="T64" fmla="*/ 18 w 283"/>
                <a:gd name="T65" fmla="*/ 75 h 142"/>
                <a:gd name="T66" fmla="*/ 9 w 283"/>
                <a:gd name="T67" fmla="*/ 75 h 142"/>
                <a:gd name="T68" fmla="*/ 9 w 283"/>
                <a:gd name="T69" fmla="*/ 75 h 142"/>
                <a:gd name="T70" fmla="*/ 9 w 283"/>
                <a:gd name="T71" fmla="*/ 66 h 142"/>
                <a:gd name="T72" fmla="*/ 9 w 283"/>
                <a:gd name="T73" fmla="*/ 49 h 142"/>
                <a:gd name="T74" fmla="*/ 0 w 283"/>
                <a:gd name="T75" fmla="*/ 40 h 142"/>
                <a:gd name="T76" fmla="*/ 9 w 283"/>
                <a:gd name="T77" fmla="*/ 26 h 142"/>
                <a:gd name="T78" fmla="*/ 41 w 283"/>
                <a:gd name="T79" fmla="*/ 0 h 14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83"/>
                <a:gd name="T121" fmla="*/ 0 h 142"/>
                <a:gd name="T122" fmla="*/ 283 w 283"/>
                <a:gd name="T123" fmla="*/ 142 h 14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83" h="142">
                  <a:moveTo>
                    <a:pt x="85" y="22"/>
                  </a:moveTo>
                  <a:lnTo>
                    <a:pt x="117" y="31"/>
                  </a:lnTo>
                  <a:lnTo>
                    <a:pt x="144" y="40"/>
                  </a:lnTo>
                  <a:lnTo>
                    <a:pt x="171" y="44"/>
                  </a:lnTo>
                  <a:lnTo>
                    <a:pt x="189" y="53"/>
                  </a:lnTo>
                  <a:lnTo>
                    <a:pt x="207" y="58"/>
                  </a:lnTo>
                  <a:lnTo>
                    <a:pt x="220" y="62"/>
                  </a:lnTo>
                  <a:lnTo>
                    <a:pt x="229" y="66"/>
                  </a:lnTo>
                  <a:lnTo>
                    <a:pt x="233" y="71"/>
                  </a:lnTo>
                  <a:lnTo>
                    <a:pt x="251" y="75"/>
                  </a:lnTo>
                  <a:lnTo>
                    <a:pt x="265" y="80"/>
                  </a:lnTo>
                  <a:lnTo>
                    <a:pt x="274" y="89"/>
                  </a:lnTo>
                  <a:lnTo>
                    <a:pt x="278" y="93"/>
                  </a:lnTo>
                  <a:lnTo>
                    <a:pt x="278" y="98"/>
                  </a:lnTo>
                  <a:lnTo>
                    <a:pt x="283" y="102"/>
                  </a:lnTo>
                  <a:lnTo>
                    <a:pt x="278" y="111"/>
                  </a:lnTo>
                  <a:lnTo>
                    <a:pt x="274" y="115"/>
                  </a:lnTo>
                  <a:lnTo>
                    <a:pt x="265" y="115"/>
                  </a:lnTo>
                  <a:lnTo>
                    <a:pt x="260" y="120"/>
                  </a:lnTo>
                  <a:lnTo>
                    <a:pt x="251" y="120"/>
                  </a:lnTo>
                  <a:lnTo>
                    <a:pt x="238" y="120"/>
                  </a:lnTo>
                  <a:lnTo>
                    <a:pt x="229" y="120"/>
                  </a:lnTo>
                  <a:lnTo>
                    <a:pt x="224" y="115"/>
                  </a:lnTo>
                  <a:lnTo>
                    <a:pt x="207" y="111"/>
                  </a:lnTo>
                  <a:lnTo>
                    <a:pt x="193" y="102"/>
                  </a:lnTo>
                  <a:lnTo>
                    <a:pt x="180" y="93"/>
                  </a:lnTo>
                  <a:lnTo>
                    <a:pt x="162" y="84"/>
                  </a:lnTo>
                  <a:lnTo>
                    <a:pt x="139" y="75"/>
                  </a:lnTo>
                  <a:lnTo>
                    <a:pt x="112" y="71"/>
                  </a:lnTo>
                  <a:lnTo>
                    <a:pt x="103" y="66"/>
                  </a:lnTo>
                  <a:lnTo>
                    <a:pt x="94" y="66"/>
                  </a:lnTo>
                  <a:lnTo>
                    <a:pt x="85" y="71"/>
                  </a:lnTo>
                  <a:lnTo>
                    <a:pt x="85" y="80"/>
                  </a:lnTo>
                  <a:lnTo>
                    <a:pt x="85" y="89"/>
                  </a:lnTo>
                  <a:lnTo>
                    <a:pt x="85" y="98"/>
                  </a:lnTo>
                  <a:lnTo>
                    <a:pt x="81" y="106"/>
                  </a:lnTo>
                  <a:lnTo>
                    <a:pt x="81" y="115"/>
                  </a:lnTo>
                  <a:lnTo>
                    <a:pt x="81" y="124"/>
                  </a:lnTo>
                  <a:lnTo>
                    <a:pt x="81" y="133"/>
                  </a:lnTo>
                  <a:lnTo>
                    <a:pt x="81" y="138"/>
                  </a:lnTo>
                  <a:lnTo>
                    <a:pt x="77" y="142"/>
                  </a:lnTo>
                  <a:lnTo>
                    <a:pt x="72" y="142"/>
                  </a:lnTo>
                  <a:lnTo>
                    <a:pt x="63" y="138"/>
                  </a:lnTo>
                  <a:lnTo>
                    <a:pt x="59" y="129"/>
                  </a:lnTo>
                  <a:lnTo>
                    <a:pt x="59" y="124"/>
                  </a:lnTo>
                  <a:lnTo>
                    <a:pt x="59" y="120"/>
                  </a:lnTo>
                  <a:lnTo>
                    <a:pt x="63" y="111"/>
                  </a:lnTo>
                  <a:lnTo>
                    <a:pt x="59" y="102"/>
                  </a:lnTo>
                  <a:lnTo>
                    <a:pt x="54" y="102"/>
                  </a:lnTo>
                  <a:lnTo>
                    <a:pt x="50" y="102"/>
                  </a:lnTo>
                  <a:lnTo>
                    <a:pt x="45" y="106"/>
                  </a:lnTo>
                  <a:lnTo>
                    <a:pt x="36" y="115"/>
                  </a:lnTo>
                  <a:lnTo>
                    <a:pt x="27" y="124"/>
                  </a:lnTo>
                  <a:lnTo>
                    <a:pt x="23" y="124"/>
                  </a:lnTo>
                  <a:lnTo>
                    <a:pt x="23" y="120"/>
                  </a:lnTo>
                  <a:lnTo>
                    <a:pt x="23" y="111"/>
                  </a:lnTo>
                  <a:lnTo>
                    <a:pt x="32" y="98"/>
                  </a:lnTo>
                  <a:lnTo>
                    <a:pt x="32" y="84"/>
                  </a:lnTo>
                  <a:lnTo>
                    <a:pt x="32" y="80"/>
                  </a:lnTo>
                  <a:lnTo>
                    <a:pt x="32" y="75"/>
                  </a:lnTo>
                  <a:lnTo>
                    <a:pt x="32" y="71"/>
                  </a:lnTo>
                  <a:lnTo>
                    <a:pt x="27" y="71"/>
                  </a:lnTo>
                  <a:lnTo>
                    <a:pt x="18" y="75"/>
                  </a:lnTo>
                  <a:lnTo>
                    <a:pt x="14" y="75"/>
                  </a:lnTo>
                  <a:lnTo>
                    <a:pt x="9" y="75"/>
                  </a:lnTo>
                  <a:lnTo>
                    <a:pt x="9" y="71"/>
                  </a:lnTo>
                  <a:lnTo>
                    <a:pt x="9" y="66"/>
                  </a:lnTo>
                  <a:lnTo>
                    <a:pt x="9" y="58"/>
                  </a:lnTo>
                  <a:lnTo>
                    <a:pt x="9" y="49"/>
                  </a:lnTo>
                  <a:lnTo>
                    <a:pt x="5" y="44"/>
                  </a:lnTo>
                  <a:lnTo>
                    <a:pt x="0" y="40"/>
                  </a:lnTo>
                  <a:lnTo>
                    <a:pt x="5" y="31"/>
                  </a:lnTo>
                  <a:lnTo>
                    <a:pt x="9" y="26"/>
                  </a:lnTo>
                  <a:lnTo>
                    <a:pt x="23" y="13"/>
                  </a:lnTo>
                  <a:lnTo>
                    <a:pt x="41" y="0"/>
                  </a:lnTo>
                  <a:lnTo>
                    <a:pt x="85" y="22"/>
                  </a:lnTo>
                  <a:close/>
                </a:path>
              </a:pathLst>
            </a:custGeom>
            <a:solidFill>
              <a:srgbClr val="6161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53" name="Freeform 22"/>
            <p:cNvSpPr>
              <a:spLocks/>
            </p:cNvSpPr>
            <p:nvPr/>
          </p:nvSpPr>
          <p:spPr bwMode="auto">
            <a:xfrm>
              <a:off x="952" y="3521"/>
              <a:ext cx="368" cy="347"/>
            </a:xfrm>
            <a:custGeom>
              <a:avLst/>
              <a:gdLst>
                <a:gd name="T0" fmla="*/ 350 w 368"/>
                <a:gd name="T1" fmla="*/ 129 h 347"/>
                <a:gd name="T2" fmla="*/ 319 w 368"/>
                <a:gd name="T3" fmla="*/ 98 h 347"/>
                <a:gd name="T4" fmla="*/ 296 w 368"/>
                <a:gd name="T5" fmla="*/ 75 h 347"/>
                <a:gd name="T6" fmla="*/ 283 w 368"/>
                <a:gd name="T7" fmla="*/ 62 h 347"/>
                <a:gd name="T8" fmla="*/ 274 w 368"/>
                <a:gd name="T9" fmla="*/ 53 h 347"/>
                <a:gd name="T10" fmla="*/ 251 w 368"/>
                <a:gd name="T11" fmla="*/ 31 h 347"/>
                <a:gd name="T12" fmla="*/ 229 w 368"/>
                <a:gd name="T13" fmla="*/ 13 h 347"/>
                <a:gd name="T14" fmla="*/ 206 w 368"/>
                <a:gd name="T15" fmla="*/ 4 h 347"/>
                <a:gd name="T16" fmla="*/ 166 w 368"/>
                <a:gd name="T17" fmla="*/ 0 h 347"/>
                <a:gd name="T18" fmla="*/ 148 w 368"/>
                <a:gd name="T19" fmla="*/ 0 h 347"/>
                <a:gd name="T20" fmla="*/ 130 w 368"/>
                <a:gd name="T21" fmla="*/ 0 h 347"/>
                <a:gd name="T22" fmla="*/ 112 w 368"/>
                <a:gd name="T23" fmla="*/ 9 h 347"/>
                <a:gd name="T24" fmla="*/ 85 w 368"/>
                <a:gd name="T25" fmla="*/ 13 h 347"/>
                <a:gd name="T26" fmla="*/ 76 w 368"/>
                <a:gd name="T27" fmla="*/ 13 h 347"/>
                <a:gd name="T28" fmla="*/ 63 w 368"/>
                <a:gd name="T29" fmla="*/ 13 h 347"/>
                <a:gd name="T30" fmla="*/ 54 w 368"/>
                <a:gd name="T31" fmla="*/ 18 h 347"/>
                <a:gd name="T32" fmla="*/ 49 w 368"/>
                <a:gd name="T33" fmla="*/ 31 h 347"/>
                <a:gd name="T34" fmla="*/ 36 w 368"/>
                <a:gd name="T35" fmla="*/ 62 h 347"/>
                <a:gd name="T36" fmla="*/ 18 w 368"/>
                <a:gd name="T37" fmla="*/ 111 h 347"/>
                <a:gd name="T38" fmla="*/ 5 w 368"/>
                <a:gd name="T39" fmla="*/ 142 h 347"/>
                <a:gd name="T40" fmla="*/ 5 w 368"/>
                <a:gd name="T41" fmla="*/ 160 h 347"/>
                <a:gd name="T42" fmla="*/ 0 w 368"/>
                <a:gd name="T43" fmla="*/ 173 h 347"/>
                <a:gd name="T44" fmla="*/ 9 w 368"/>
                <a:gd name="T45" fmla="*/ 209 h 347"/>
                <a:gd name="T46" fmla="*/ 18 w 368"/>
                <a:gd name="T47" fmla="*/ 231 h 347"/>
                <a:gd name="T48" fmla="*/ 27 w 368"/>
                <a:gd name="T49" fmla="*/ 244 h 347"/>
                <a:gd name="T50" fmla="*/ 54 w 368"/>
                <a:gd name="T51" fmla="*/ 262 h 347"/>
                <a:gd name="T52" fmla="*/ 67 w 368"/>
                <a:gd name="T53" fmla="*/ 271 h 347"/>
                <a:gd name="T54" fmla="*/ 72 w 368"/>
                <a:gd name="T55" fmla="*/ 275 h 347"/>
                <a:gd name="T56" fmla="*/ 81 w 368"/>
                <a:gd name="T57" fmla="*/ 284 h 347"/>
                <a:gd name="T58" fmla="*/ 103 w 368"/>
                <a:gd name="T59" fmla="*/ 302 h 347"/>
                <a:gd name="T60" fmla="*/ 130 w 368"/>
                <a:gd name="T61" fmla="*/ 329 h 347"/>
                <a:gd name="T62" fmla="*/ 148 w 368"/>
                <a:gd name="T63" fmla="*/ 329 h 347"/>
                <a:gd name="T64" fmla="*/ 157 w 368"/>
                <a:gd name="T65" fmla="*/ 311 h 347"/>
                <a:gd name="T66" fmla="*/ 180 w 368"/>
                <a:gd name="T67" fmla="*/ 284 h 347"/>
                <a:gd name="T68" fmla="*/ 197 w 368"/>
                <a:gd name="T69" fmla="*/ 262 h 347"/>
                <a:gd name="T70" fmla="*/ 202 w 368"/>
                <a:gd name="T71" fmla="*/ 258 h 347"/>
                <a:gd name="T72" fmla="*/ 206 w 368"/>
                <a:gd name="T73" fmla="*/ 258 h 347"/>
                <a:gd name="T74" fmla="*/ 215 w 368"/>
                <a:gd name="T75" fmla="*/ 244 h 347"/>
                <a:gd name="T76" fmla="*/ 238 w 368"/>
                <a:gd name="T77" fmla="*/ 231 h 347"/>
                <a:gd name="T78" fmla="*/ 251 w 368"/>
                <a:gd name="T79" fmla="*/ 218 h 347"/>
                <a:gd name="T80" fmla="*/ 256 w 368"/>
                <a:gd name="T81" fmla="*/ 213 h 347"/>
                <a:gd name="T82" fmla="*/ 260 w 368"/>
                <a:gd name="T83" fmla="*/ 209 h 347"/>
                <a:gd name="T84" fmla="*/ 274 w 368"/>
                <a:gd name="T85" fmla="*/ 209 h 347"/>
                <a:gd name="T86" fmla="*/ 283 w 368"/>
                <a:gd name="T87" fmla="*/ 204 h 347"/>
                <a:gd name="T88" fmla="*/ 301 w 368"/>
                <a:gd name="T89" fmla="*/ 200 h 347"/>
                <a:gd name="T90" fmla="*/ 305 w 368"/>
                <a:gd name="T91" fmla="*/ 204 h 347"/>
                <a:gd name="T92" fmla="*/ 305 w 368"/>
                <a:gd name="T93" fmla="*/ 204 h 347"/>
                <a:gd name="T94" fmla="*/ 319 w 368"/>
                <a:gd name="T95" fmla="*/ 200 h 347"/>
                <a:gd name="T96" fmla="*/ 345 w 368"/>
                <a:gd name="T97" fmla="*/ 186 h 347"/>
                <a:gd name="T98" fmla="*/ 363 w 368"/>
                <a:gd name="T99" fmla="*/ 169 h 347"/>
                <a:gd name="T100" fmla="*/ 368 w 368"/>
                <a:gd name="T101" fmla="*/ 160 h 34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68"/>
                <a:gd name="T154" fmla="*/ 0 h 347"/>
                <a:gd name="T155" fmla="*/ 368 w 368"/>
                <a:gd name="T156" fmla="*/ 347 h 34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68" h="347">
                  <a:moveTo>
                    <a:pt x="368" y="142"/>
                  </a:moveTo>
                  <a:lnTo>
                    <a:pt x="350" y="129"/>
                  </a:lnTo>
                  <a:lnTo>
                    <a:pt x="332" y="111"/>
                  </a:lnTo>
                  <a:lnTo>
                    <a:pt x="319" y="98"/>
                  </a:lnTo>
                  <a:lnTo>
                    <a:pt x="310" y="84"/>
                  </a:lnTo>
                  <a:lnTo>
                    <a:pt x="296" y="75"/>
                  </a:lnTo>
                  <a:lnTo>
                    <a:pt x="287" y="66"/>
                  </a:lnTo>
                  <a:lnTo>
                    <a:pt x="283" y="62"/>
                  </a:lnTo>
                  <a:lnTo>
                    <a:pt x="278" y="58"/>
                  </a:lnTo>
                  <a:lnTo>
                    <a:pt x="274" y="53"/>
                  </a:lnTo>
                  <a:lnTo>
                    <a:pt x="269" y="44"/>
                  </a:lnTo>
                  <a:lnTo>
                    <a:pt x="251" y="31"/>
                  </a:lnTo>
                  <a:lnTo>
                    <a:pt x="238" y="18"/>
                  </a:lnTo>
                  <a:lnTo>
                    <a:pt x="229" y="13"/>
                  </a:lnTo>
                  <a:lnTo>
                    <a:pt x="220" y="9"/>
                  </a:lnTo>
                  <a:lnTo>
                    <a:pt x="206" y="4"/>
                  </a:lnTo>
                  <a:lnTo>
                    <a:pt x="184" y="0"/>
                  </a:lnTo>
                  <a:lnTo>
                    <a:pt x="166" y="0"/>
                  </a:lnTo>
                  <a:lnTo>
                    <a:pt x="157" y="0"/>
                  </a:lnTo>
                  <a:lnTo>
                    <a:pt x="148" y="0"/>
                  </a:lnTo>
                  <a:lnTo>
                    <a:pt x="139" y="0"/>
                  </a:lnTo>
                  <a:lnTo>
                    <a:pt x="130" y="0"/>
                  </a:lnTo>
                  <a:lnTo>
                    <a:pt x="121" y="4"/>
                  </a:lnTo>
                  <a:lnTo>
                    <a:pt x="112" y="9"/>
                  </a:lnTo>
                  <a:lnTo>
                    <a:pt x="94" y="9"/>
                  </a:lnTo>
                  <a:lnTo>
                    <a:pt x="85" y="13"/>
                  </a:lnTo>
                  <a:lnTo>
                    <a:pt x="76" y="13"/>
                  </a:lnTo>
                  <a:lnTo>
                    <a:pt x="72" y="13"/>
                  </a:lnTo>
                  <a:lnTo>
                    <a:pt x="63" y="13"/>
                  </a:lnTo>
                  <a:lnTo>
                    <a:pt x="58" y="18"/>
                  </a:lnTo>
                  <a:lnTo>
                    <a:pt x="54" y="18"/>
                  </a:lnTo>
                  <a:lnTo>
                    <a:pt x="49" y="26"/>
                  </a:lnTo>
                  <a:lnTo>
                    <a:pt x="49" y="31"/>
                  </a:lnTo>
                  <a:lnTo>
                    <a:pt x="45" y="40"/>
                  </a:lnTo>
                  <a:lnTo>
                    <a:pt x="36" y="62"/>
                  </a:lnTo>
                  <a:lnTo>
                    <a:pt x="27" y="84"/>
                  </a:lnTo>
                  <a:lnTo>
                    <a:pt x="18" y="111"/>
                  </a:lnTo>
                  <a:lnTo>
                    <a:pt x="9" y="133"/>
                  </a:lnTo>
                  <a:lnTo>
                    <a:pt x="5" y="142"/>
                  </a:lnTo>
                  <a:lnTo>
                    <a:pt x="5" y="151"/>
                  </a:lnTo>
                  <a:lnTo>
                    <a:pt x="5" y="160"/>
                  </a:lnTo>
                  <a:lnTo>
                    <a:pt x="0" y="164"/>
                  </a:lnTo>
                  <a:lnTo>
                    <a:pt x="0" y="173"/>
                  </a:lnTo>
                  <a:lnTo>
                    <a:pt x="5" y="186"/>
                  </a:lnTo>
                  <a:lnTo>
                    <a:pt x="9" y="209"/>
                  </a:lnTo>
                  <a:lnTo>
                    <a:pt x="14" y="222"/>
                  </a:lnTo>
                  <a:lnTo>
                    <a:pt x="18" y="231"/>
                  </a:lnTo>
                  <a:lnTo>
                    <a:pt x="23" y="240"/>
                  </a:lnTo>
                  <a:lnTo>
                    <a:pt x="27" y="244"/>
                  </a:lnTo>
                  <a:lnTo>
                    <a:pt x="41" y="253"/>
                  </a:lnTo>
                  <a:lnTo>
                    <a:pt x="54" y="262"/>
                  </a:lnTo>
                  <a:lnTo>
                    <a:pt x="63" y="266"/>
                  </a:lnTo>
                  <a:lnTo>
                    <a:pt x="67" y="271"/>
                  </a:lnTo>
                  <a:lnTo>
                    <a:pt x="72" y="275"/>
                  </a:lnTo>
                  <a:lnTo>
                    <a:pt x="76" y="275"/>
                  </a:lnTo>
                  <a:lnTo>
                    <a:pt x="81" y="284"/>
                  </a:lnTo>
                  <a:lnTo>
                    <a:pt x="90" y="293"/>
                  </a:lnTo>
                  <a:lnTo>
                    <a:pt x="103" y="302"/>
                  </a:lnTo>
                  <a:lnTo>
                    <a:pt x="117" y="311"/>
                  </a:lnTo>
                  <a:lnTo>
                    <a:pt x="130" y="329"/>
                  </a:lnTo>
                  <a:lnTo>
                    <a:pt x="148" y="347"/>
                  </a:lnTo>
                  <a:lnTo>
                    <a:pt x="148" y="329"/>
                  </a:lnTo>
                  <a:lnTo>
                    <a:pt x="153" y="320"/>
                  </a:lnTo>
                  <a:lnTo>
                    <a:pt x="157" y="311"/>
                  </a:lnTo>
                  <a:lnTo>
                    <a:pt x="162" y="302"/>
                  </a:lnTo>
                  <a:lnTo>
                    <a:pt x="180" y="284"/>
                  </a:lnTo>
                  <a:lnTo>
                    <a:pt x="193" y="266"/>
                  </a:lnTo>
                  <a:lnTo>
                    <a:pt x="197" y="262"/>
                  </a:lnTo>
                  <a:lnTo>
                    <a:pt x="202" y="262"/>
                  </a:lnTo>
                  <a:lnTo>
                    <a:pt x="202" y="258"/>
                  </a:lnTo>
                  <a:lnTo>
                    <a:pt x="206" y="258"/>
                  </a:lnTo>
                  <a:lnTo>
                    <a:pt x="211" y="253"/>
                  </a:lnTo>
                  <a:lnTo>
                    <a:pt x="215" y="244"/>
                  </a:lnTo>
                  <a:lnTo>
                    <a:pt x="224" y="240"/>
                  </a:lnTo>
                  <a:lnTo>
                    <a:pt x="238" y="231"/>
                  </a:lnTo>
                  <a:lnTo>
                    <a:pt x="247" y="222"/>
                  </a:lnTo>
                  <a:lnTo>
                    <a:pt x="251" y="218"/>
                  </a:lnTo>
                  <a:lnTo>
                    <a:pt x="251" y="213"/>
                  </a:lnTo>
                  <a:lnTo>
                    <a:pt x="256" y="213"/>
                  </a:lnTo>
                  <a:lnTo>
                    <a:pt x="260" y="209"/>
                  </a:lnTo>
                  <a:lnTo>
                    <a:pt x="269" y="209"/>
                  </a:lnTo>
                  <a:lnTo>
                    <a:pt x="274" y="209"/>
                  </a:lnTo>
                  <a:lnTo>
                    <a:pt x="278" y="209"/>
                  </a:lnTo>
                  <a:lnTo>
                    <a:pt x="283" y="204"/>
                  </a:lnTo>
                  <a:lnTo>
                    <a:pt x="296" y="200"/>
                  </a:lnTo>
                  <a:lnTo>
                    <a:pt x="301" y="200"/>
                  </a:lnTo>
                  <a:lnTo>
                    <a:pt x="305" y="200"/>
                  </a:lnTo>
                  <a:lnTo>
                    <a:pt x="305" y="204"/>
                  </a:lnTo>
                  <a:lnTo>
                    <a:pt x="310" y="204"/>
                  </a:lnTo>
                  <a:lnTo>
                    <a:pt x="319" y="200"/>
                  </a:lnTo>
                  <a:lnTo>
                    <a:pt x="323" y="200"/>
                  </a:lnTo>
                  <a:lnTo>
                    <a:pt x="345" y="186"/>
                  </a:lnTo>
                  <a:lnTo>
                    <a:pt x="354" y="178"/>
                  </a:lnTo>
                  <a:lnTo>
                    <a:pt x="363" y="169"/>
                  </a:lnTo>
                  <a:lnTo>
                    <a:pt x="368" y="164"/>
                  </a:lnTo>
                  <a:lnTo>
                    <a:pt x="368" y="160"/>
                  </a:lnTo>
                  <a:lnTo>
                    <a:pt x="368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54" name="Freeform 23"/>
            <p:cNvSpPr>
              <a:spLocks/>
            </p:cNvSpPr>
            <p:nvPr/>
          </p:nvSpPr>
          <p:spPr bwMode="auto">
            <a:xfrm>
              <a:off x="1262" y="3667"/>
              <a:ext cx="58" cy="49"/>
            </a:xfrm>
            <a:custGeom>
              <a:avLst/>
              <a:gdLst>
                <a:gd name="T0" fmla="*/ 0 w 58"/>
                <a:gd name="T1" fmla="*/ 45 h 49"/>
                <a:gd name="T2" fmla="*/ 9 w 58"/>
                <a:gd name="T3" fmla="*/ 36 h 49"/>
                <a:gd name="T4" fmla="*/ 13 w 58"/>
                <a:gd name="T5" fmla="*/ 27 h 49"/>
                <a:gd name="T6" fmla="*/ 26 w 58"/>
                <a:gd name="T7" fmla="*/ 18 h 49"/>
                <a:gd name="T8" fmla="*/ 35 w 58"/>
                <a:gd name="T9" fmla="*/ 9 h 49"/>
                <a:gd name="T10" fmla="*/ 40 w 58"/>
                <a:gd name="T11" fmla="*/ 9 h 49"/>
                <a:gd name="T12" fmla="*/ 44 w 58"/>
                <a:gd name="T13" fmla="*/ 5 h 49"/>
                <a:gd name="T14" fmla="*/ 49 w 58"/>
                <a:gd name="T15" fmla="*/ 0 h 49"/>
                <a:gd name="T16" fmla="*/ 53 w 58"/>
                <a:gd name="T17" fmla="*/ 0 h 49"/>
                <a:gd name="T18" fmla="*/ 58 w 58"/>
                <a:gd name="T19" fmla="*/ 0 h 49"/>
                <a:gd name="T20" fmla="*/ 58 w 58"/>
                <a:gd name="T21" fmla="*/ 0 h 49"/>
                <a:gd name="T22" fmla="*/ 58 w 58"/>
                <a:gd name="T23" fmla="*/ 5 h 49"/>
                <a:gd name="T24" fmla="*/ 53 w 58"/>
                <a:gd name="T25" fmla="*/ 5 h 49"/>
                <a:gd name="T26" fmla="*/ 49 w 58"/>
                <a:gd name="T27" fmla="*/ 14 h 49"/>
                <a:gd name="T28" fmla="*/ 40 w 58"/>
                <a:gd name="T29" fmla="*/ 18 h 49"/>
                <a:gd name="T30" fmla="*/ 40 w 58"/>
                <a:gd name="T31" fmla="*/ 23 h 49"/>
                <a:gd name="T32" fmla="*/ 31 w 58"/>
                <a:gd name="T33" fmla="*/ 27 h 49"/>
                <a:gd name="T34" fmla="*/ 26 w 58"/>
                <a:gd name="T35" fmla="*/ 36 h 49"/>
                <a:gd name="T36" fmla="*/ 22 w 58"/>
                <a:gd name="T37" fmla="*/ 45 h 49"/>
                <a:gd name="T38" fmla="*/ 13 w 58"/>
                <a:gd name="T39" fmla="*/ 49 h 49"/>
                <a:gd name="T40" fmla="*/ 13 w 58"/>
                <a:gd name="T41" fmla="*/ 49 h 49"/>
                <a:gd name="T42" fmla="*/ 9 w 58"/>
                <a:gd name="T43" fmla="*/ 49 h 49"/>
                <a:gd name="T44" fmla="*/ 0 w 58"/>
                <a:gd name="T45" fmla="*/ 45 h 4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8"/>
                <a:gd name="T70" fmla="*/ 0 h 49"/>
                <a:gd name="T71" fmla="*/ 58 w 58"/>
                <a:gd name="T72" fmla="*/ 49 h 4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8" h="49">
                  <a:moveTo>
                    <a:pt x="0" y="45"/>
                  </a:moveTo>
                  <a:lnTo>
                    <a:pt x="9" y="36"/>
                  </a:lnTo>
                  <a:lnTo>
                    <a:pt x="13" y="27"/>
                  </a:lnTo>
                  <a:lnTo>
                    <a:pt x="26" y="18"/>
                  </a:lnTo>
                  <a:lnTo>
                    <a:pt x="35" y="9"/>
                  </a:lnTo>
                  <a:lnTo>
                    <a:pt x="40" y="9"/>
                  </a:lnTo>
                  <a:lnTo>
                    <a:pt x="44" y="5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8" y="0"/>
                  </a:lnTo>
                  <a:lnTo>
                    <a:pt x="58" y="5"/>
                  </a:lnTo>
                  <a:lnTo>
                    <a:pt x="53" y="5"/>
                  </a:lnTo>
                  <a:lnTo>
                    <a:pt x="49" y="14"/>
                  </a:lnTo>
                  <a:lnTo>
                    <a:pt x="40" y="18"/>
                  </a:lnTo>
                  <a:lnTo>
                    <a:pt x="40" y="23"/>
                  </a:lnTo>
                  <a:lnTo>
                    <a:pt x="31" y="27"/>
                  </a:lnTo>
                  <a:lnTo>
                    <a:pt x="26" y="36"/>
                  </a:lnTo>
                  <a:lnTo>
                    <a:pt x="22" y="45"/>
                  </a:lnTo>
                  <a:lnTo>
                    <a:pt x="13" y="49"/>
                  </a:lnTo>
                  <a:lnTo>
                    <a:pt x="9" y="49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55" name="Freeform 24"/>
            <p:cNvSpPr>
              <a:spLocks/>
            </p:cNvSpPr>
            <p:nvPr/>
          </p:nvSpPr>
          <p:spPr bwMode="auto">
            <a:xfrm>
              <a:off x="1105" y="3543"/>
              <a:ext cx="76" cy="89"/>
            </a:xfrm>
            <a:custGeom>
              <a:avLst/>
              <a:gdLst>
                <a:gd name="T0" fmla="*/ 71 w 76"/>
                <a:gd name="T1" fmla="*/ 62 h 89"/>
                <a:gd name="T2" fmla="*/ 71 w 76"/>
                <a:gd name="T3" fmla="*/ 53 h 89"/>
                <a:gd name="T4" fmla="*/ 76 w 76"/>
                <a:gd name="T5" fmla="*/ 36 h 89"/>
                <a:gd name="T6" fmla="*/ 76 w 76"/>
                <a:gd name="T7" fmla="*/ 13 h 89"/>
                <a:gd name="T8" fmla="*/ 76 w 76"/>
                <a:gd name="T9" fmla="*/ 13 h 89"/>
                <a:gd name="T10" fmla="*/ 71 w 76"/>
                <a:gd name="T11" fmla="*/ 31 h 89"/>
                <a:gd name="T12" fmla="*/ 71 w 76"/>
                <a:gd name="T13" fmla="*/ 44 h 89"/>
                <a:gd name="T14" fmla="*/ 67 w 76"/>
                <a:gd name="T15" fmla="*/ 53 h 89"/>
                <a:gd name="T16" fmla="*/ 67 w 76"/>
                <a:gd name="T17" fmla="*/ 49 h 89"/>
                <a:gd name="T18" fmla="*/ 58 w 76"/>
                <a:gd name="T19" fmla="*/ 31 h 89"/>
                <a:gd name="T20" fmla="*/ 53 w 76"/>
                <a:gd name="T21" fmla="*/ 13 h 89"/>
                <a:gd name="T22" fmla="*/ 49 w 76"/>
                <a:gd name="T23" fmla="*/ 18 h 89"/>
                <a:gd name="T24" fmla="*/ 53 w 76"/>
                <a:gd name="T25" fmla="*/ 31 h 89"/>
                <a:gd name="T26" fmla="*/ 58 w 76"/>
                <a:gd name="T27" fmla="*/ 44 h 89"/>
                <a:gd name="T28" fmla="*/ 62 w 76"/>
                <a:gd name="T29" fmla="*/ 53 h 89"/>
                <a:gd name="T30" fmla="*/ 58 w 76"/>
                <a:gd name="T31" fmla="*/ 58 h 89"/>
                <a:gd name="T32" fmla="*/ 44 w 76"/>
                <a:gd name="T33" fmla="*/ 44 h 89"/>
                <a:gd name="T34" fmla="*/ 22 w 76"/>
                <a:gd name="T35" fmla="*/ 18 h 89"/>
                <a:gd name="T36" fmla="*/ 18 w 76"/>
                <a:gd name="T37" fmla="*/ 13 h 89"/>
                <a:gd name="T38" fmla="*/ 18 w 76"/>
                <a:gd name="T39" fmla="*/ 22 h 89"/>
                <a:gd name="T40" fmla="*/ 31 w 76"/>
                <a:gd name="T41" fmla="*/ 44 h 89"/>
                <a:gd name="T42" fmla="*/ 40 w 76"/>
                <a:gd name="T43" fmla="*/ 53 h 89"/>
                <a:gd name="T44" fmla="*/ 53 w 76"/>
                <a:gd name="T45" fmla="*/ 67 h 89"/>
                <a:gd name="T46" fmla="*/ 49 w 76"/>
                <a:gd name="T47" fmla="*/ 67 h 89"/>
                <a:gd name="T48" fmla="*/ 31 w 76"/>
                <a:gd name="T49" fmla="*/ 53 h 89"/>
                <a:gd name="T50" fmla="*/ 13 w 76"/>
                <a:gd name="T51" fmla="*/ 44 h 89"/>
                <a:gd name="T52" fmla="*/ 4 w 76"/>
                <a:gd name="T53" fmla="*/ 36 h 89"/>
                <a:gd name="T54" fmla="*/ 0 w 76"/>
                <a:gd name="T55" fmla="*/ 36 h 89"/>
                <a:gd name="T56" fmla="*/ 4 w 76"/>
                <a:gd name="T57" fmla="*/ 40 h 89"/>
                <a:gd name="T58" fmla="*/ 18 w 76"/>
                <a:gd name="T59" fmla="*/ 62 h 89"/>
                <a:gd name="T60" fmla="*/ 31 w 76"/>
                <a:gd name="T61" fmla="*/ 76 h 89"/>
                <a:gd name="T62" fmla="*/ 44 w 76"/>
                <a:gd name="T63" fmla="*/ 76 h 89"/>
                <a:gd name="T64" fmla="*/ 58 w 76"/>
                <a:gd name="T65" fmla="*/ 80 h 89"/>
                <a:gd name="T66" fmla="*/ 76 w 76"/>
                <a:gd name="T67" fmla="*/ 76 h 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"/>
                <a:gd name="T103" fmla="*/ 0 h 89"/>
                <a:gd name="T104" fmla="*/ 76 w 76"/>
                <a:gd name="T105" fmla="*/ 89 h 8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" h="89">
                  <a:moveTo>
                    <a:pt x="76" y="67"/>
                  </a:moveTo>
                  <a:lnTo>
                    <a:pt x="71" y="62"/>
                  </a:lnTo>
                  <a:lnTo>
                    <a:pt x="71" y="58"/>
                  </a:lnTo>
                  <a:lnTo>
                    <a:pt x="71" y="53"/>
                  </a:lnTo>
                  <a:lnTo>
                    <a:pt x="76" y="44"/>
                  </a:lnTo>
                  <a:lnTo>
                    <a:pt x="76" y="36"/>
                  </a:lnTo>
                  <a:lnTo>
                    <a:pt x="76" y="27"/>
                  </a:lnTo>
                  <a:lnTo>
                    <a:pt x="76" y="13"/>
                  </a:lnTo>
                  <a:lnTo>
                    <a:pt x="76" y="0"/>
                  </a:lnTo>
                  <a:lnTo>
                    <a:pt x="76" y="13"/>
                  </a:lnTo>
                  <a:lnTo>
                    <a:pt x="71" y="22"/>
                  </a:lnTo>
                  <a:lnTo>
                    <a:pt x="71" y="31"/>
                  </a:lnTo>
                  <a:lnTo>
                    <a:pt x="71" y="40"/>
                  </a:lnTo>
                  <a:lnTo>
                    <a:pt x="71" y="44"/>
                  </a:lnTo>
                  <a:lnTo>
                    <a:pt x="67" y="53"/>
                  </a:lnTo>
                  <a:lnTo>
                    <a:pt x="67" y="49"/>
                  </a:lnTo>
                  <a:lnTo>
                    <a:pt x="62" y="44"/>
                  </a:lnTo>
                  <a:lnTo>
                    <a:pt x="58" y="31"/>
                  </a:lnTo>
                  <a:lnTo>
                    <a:pt x="53" y="18"/>
                  </a:lnTo>
                  <a:lnTo>
                    <a:pt x="53" y="13"/>
                  </a:lnTo>
                  <a:lnTo>
                    <a:pt x="49" y="13"/>
                  </a:lnTo>
                  <a:lnTo>
                    <a:pt x="49" y="18"/>
                  </a:lnTo>
                  <a:lnTo>
                    <a:pt x="53" y="27"/>
                  </a:lnTo>
                  <a:lnTo>
                    <a:pt x="53" y="31"/>
                  </a:lnTo>
                  <a:lnTo>
                    <a:pt x="53" y="36"/>
                  </a:lnTo>
                  <a:lnTo>
                    <a:pt x="58" y="44"/>
                  </a:lnTo>
                  <a:lnTo>
                    <a:pt x="58" y="49"/>
                  </a:lnTo>
                  <a:lnTo>
                    <a:pt x="62" y="53"/>
                  </a:lnTo>
                  <a:lnTo>
                    <a:pt x="62" y="58"/>
                  </a:lnTo>
                  <a:lnTo>
                    <a:pt x="58" y="58"/>
                  </a:lnTo>
                  <a:lnTo>
                    <a:pt x="58" y="53"/>
                  </a:lnTo>
                  <a:lnTo>
                    <a:pt x="44" y="44"/>
                  </a:lnTo>
                  <a:lnTo>
                    <a:pt x="31" y="31"/>
                  </a:lnTo>
                  <a:lnTo>
                    <a:pt x="22" y="18"/>
                  </a:lnTo>
                  <a:lnTo>
                    <a:pt x="18" y="13"/>
                  </a:lnTo>
                  <a:lnTo>
                    <a:pt x="18" y="18"/>
                  </a:lnTo>
                  <a:lnTo>
                    <a:pt x="18" y="22"/>
                  </a:lnTo>
                  <a:lnTo>
                    <a:pt x="22" y="36"/>
                  </a:lnTo>
                  <a:lnTo>
                    <a:pt x="31" y="44"/>
                  </a:lnTo>
                  <a:lnTo>
                    <a:pt x="35" y="49"/>
                  </a:lnTo>
                  <a:lnTo>
                    <a:pt x="40" y="53"/>
                  </a:lnTo>
                  <a:lnTo>
                    <a:pt x="49" y="62"/>
                  </a:lnTo>
                  <a:lnTo>
                    <a:pt x="53" y="67"/>
                  </a:lnTo>
                  <a:lnTo>
                    <a:pt x="49" y="67"/>
                  </a:lnTo>
                  <a:lnTo>
                    <a:pt x="40" y="62"/>
                  </a:lnTo>
                  <a:lnTo>
                    <a:pt x="31" y="53"/>
                  </a:lnTo>
                  <a:lnTo>
                    <a:pt x="22" y="49"/>
                  </a:lnTo>
                  <a:lnTo>
                    <a:pt x="13" y="44"/>
                  </a:lnTo>
                  <a:lnTo>
                    <a:pt x="9" y="4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4" y="40"/>
                  </a:lnTo>
                  <a:lnTo>
                    <a:pt x="13" y="53"/>
                  </a:lnTo>
                  <a:lnTo>
                    <a:pt x="18" y="62"/>
                  </a:lnTo>
                  <a:lnTo>
                    <a:pt x="27" y="67"/>
                  </a:lnTo>
                  <a:lnTo>
                    <a:pt x="31" y="76"/>
                  </a:lnTo>
                  <a:lnTo>
                    <a:pt x="40" y="76"/>
                  </a:lnTo>
                  <a:lnTo>
                    <a:pt x="44" y="76"/>
                  </a:lnTo>
                  <a:lnTo>
                    <a:pt x="53" y="76"/>
                  </a:lnTo>
                  <a:lnTo>
                    <a:pt x="58" y="80"/>
                  </a:lnTo>
                  <a:lnTo>
                    <a:pt x="76" y="89"/>
                  </a:lnTo>
                  <a:lnTo>
                    <a:pt x="76" y="76"/>
                  </a:lnTo>
                  <a:lnTo>
                    <a:pt x="76" y="67"/>
                  </a:lnTo>
                  <a:close/>
                </a:path>
              </a:pathLst>
            </a:custGeom>
            <a:solidFill>
              <a:srgbClr val="80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56" name="Freeform 25"/>
            <p:cNvSpPr>
              <a:spLocks/>
            </p:cNvSpPr>
            <p:nvPr/>
          </p:nvSpPr>
          <p:spPr bwMode="auto">
            <a:xfrm>
              <a:off x="1181" y="3654"/>
              <a:ext cx="36" cy="85"/>
            </a:xfrm>
            <a:custGeom>
              <a:avLst/>
              <a:gdLst>
                <a:gd name="T0" fmla="*/ 27 w 36"/>
                <a:gd name="T1" fmla="*/ 76 h 85"/>
                <a:gd name="T2" fmla="*/ 31 w 36"/>
                <a:gd name="T3" fmla="*/ 76 h 85"/>
                <a:gd name="T4" fmla="*/ 31 w 36"/>
                <a:gd name="T5" fmla="*/ 71 h 85"/>
                <a:gd name="T6" fmla="*/ 36 w 36"/>
                <a:gd name="T7" fmla="*/ 67 h 85"/>
                <a:gd name="T8" fmla="*/ 31 w 36"/>
                <a:gd name="T9" fmla="*/ 58 h 85"/>
                <a:gd name="T10" fmla="*/ 31 w 36"/>
                <a:gd name="T11" fmla="*/ 49 h 85"/>
                <a:gd name="T12" fmla="*/ 31 w 36"/>
                <a:gd name="T13" fmla="*/ 45 h 85"/>
                <a:gd name="T14" fmla="*/ 27 w 36"/>
                <a:gd name="T15" fmla="*/ 36 h 85"/>
                <a:gd name="T16" fmla="*/ 22 w 36"/>
                <a:gd name="T17" fmla="*/ 31 h 85"/>
                <a:gd name="T18" fmla="*/ 22 w 36"/>
                <a:gd name="T19" fmla="*/ 22 h 85"/>
                <a:gd name="T20" fmla="*/ 18 w 36"/>
                <a:gd name="T21" fmla="*/ 9 h 85"/>
                <a:gd name="T22" fmla="*/ 13 w 36"/>
                <a:gd name="T23" fmla="*/ 0 h 85"/>
                <a:gd name="T24" fmla="*/ 9 w 36"/>
                <a:gd name="T25" fmla="*/ 9 h 85"/>
                <a:gd name="T26" fmla="*/ 9 w 36"/>
                <a:gd name="T27" fmla="*/ 18 h 85"/>
                <a:gd name="T28" fmla="*/ 9 w 36"/>
                <a:gd name="T29" fmla="*/ 27 h 85"/>
                <a:gd name="T30" fmla="*/ 4 w 36"/>
                <a:gd name="T31" fmla="*/ 31 h 85"/>
                <a:gd name="T32" fmla="*/ 4 w 36"/>
                <a:gd name="T33" fmla="*/ 36 h 85"/>
                <a:gd name="T34" fmla="*/ 0 w 36"/>
                <a:gd name="T35" fmla="*/ 40 h 85"/>
                <a:gd name="T36" fmla="*/ 0 w 36"/>
                <a:gd name="T37" fmla="*/ 45 h 85"/>
                <a:gd name="T38" fmla="*/ 4 w 36"/>
                <a:gd name="T39" fmla="*/ 49 h 85"/>
                <a:gd name="T40" fmla="*/ 4 w 36"/>
                <a:gd name="T41" fmla="*/ 53 h 85"/>
                <a:gd name="T42" fmla="*/ 9 w 36"/>
                <a:gd name="T43" fmla="*/ 53 h 85"/>
                <a:gd name="T44" fmla="*/ 9 w 36"/>
                <a:gd name="T45" fmla="*/ 58 h 85"/>
                <a:gd name="T46" fmla="*/ 13 w 36"/>
                <a:gd name="T47" fmla="*/ 58 h 85"/>
                <a:gd name="T48" fmla="*/ 13 w 36"/>
                <a:gd name="T49" fmla="*/ 67 h 85"/>
                <a:gd name="T50" fmla="*/ 13 w 36"/>
                <a:gd name="T51" fmla="*/ 71 h 85"/>
                <a:gd name="T52" fmla="*/ 9 w 36"/>
                <a:gd name="T53" fmla="*/ 76 h 85"/>
                <a:gd name="T54" fmla="*/ 9 w 36"/>
                <a:gd name="T55" fmla="*/ 80 h 85"/>
                <a:gd name="T56" fmla="*/ 9 w 36"/>
                <a:gd name="T57" fmla="*/ 85 h 85"/>
                <a:gd name="T58" fmla="*/ 13 w 36"/>
                <a:gd name="T59" fmla="*/ 85 h 85"/>
                <a:gd name="T60" fmla="*/ 22 w 36"/>
                <a:gd name="T61" fmla="*/ 85 h 85"/>
                <a:gd name="T62" fmla="*/ 22 w 36"/>
                <a:gd name="T63" fmla="*/ 85 h 85"/>
                <a:gd name="T64" fmla="*/ 27 w 36"/>
                <a:gd name="T65" fmla="*/ 80 h 85"/>
                <a:gd name="T66" fmla="*/ 27 w 36"/>
                <a:gd name="T67" fmla="*/ 76 h 8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6"/>
                <a:gd name="T103" fmla="*/ 0 h 85"/>
                <a:gd name="T104" fmla="*/ 36 w 36"/>
                <a:gd name="T105" fmla="*/ 85 h 8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6" h="85">
                  <a:moveTo>
                    <a:pt x="27" y="76"/>
                  </a:moveTo>
                  <a:lnTo>
                    <a:pt x="31" y="76"/>
                  </a:lnTo>
                  <a:lnTo>
                    <a:pt x="31" y="71"/>
                  </a:lnTo>
                  <a:lnTo>
                    <a:pt x="36" y="67"/>
                  </a:lnTo>
                  <a:lnTo>
                    <a:pt x="31" y="58"/>
                  </a:lnTo>
                  <a:lnTo>
                    <a:pt x="31" y="49"/>
                  </a:lnTo>
                  <a:lnTo>
                    <a:pt x="31" y="45"/>
                  </a:lnTo>
                  <a:lnTo>
                    <a:pt x="27" y="36"/>
                  </a:lnTo>
                  <a:lnTo>
                    <a:pt x="22" y="31"/>
                  </a:lnTo>
                  <a:lnTo>
                    <a:pt x="22" y="22"/>
                  </a:lnTo>
                  <a:lnTo>
                    <a:pt x="18" y="9"/>
                  </a:lnTo>
                  <a:lnTo>
                    <a:pt x="13" y="0"/>
                  </a:lnTo>
                  <a:lnTo>
                    <a:pt x="9" y="9"/>
                  </a:lnTo>
                  <a:lnTo>
                    <a:pt x="9" y="18"/>
                  </a:lnTo>
                  <a:lnTo>
                    <a:pt x="9" y="27"/>
                  </a:lnTo>
                  <a:lnTo>
                    <a:pt x="4" y="31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4" y="49"/>
                  </a:lnTo>
                  <a:lnTo>
                    <a:pt x="4" y="53"/>
                  </a:lnTo>
                  <a:lnTo>
                    <a:pt x="9" y="53"/>
                  </a:lnTo>
                  <a:lnTo>
                    <a:pt x="9" y="58"/>
                  </a:lnTo>
                  <a:lnTo>
                    <a:pt x="13" y="58"/>
                  </a:lnTo>
                  <a:lnTo>
                    <a:pt x="13" y="67"/>
                  </a:lnTo>
                  <a:lnTo>
                    <a:pt x="13" y="71"/>
                  </a:lnTo>
                  <a:lnTo>
                    <a:pt x="9" y="76"/>
                  </a:lnTo>
                  <a:lnTo>
                    <a:pt x="9" y="80"/>
                  </a:lnTo>
                  <a:lnTo>
                    <a:pt x="9" y="85"/>
                  </a:lnTo>
                  <a:lnTo>
                    <a:pt x="13" y="85"/>
                  </a:lnTo>
                  <a:lnTo>
                    <a:pt x="22" y="85"/>
                  </a:lnTo>
                  <a:lnTo>
                    <a:pt x="27" y="80"/>
                  </a:lnTo>
                  <a:lnTo>
                    <a:pt x="27" y="76"/>
                  </a:lnTo>
                  <a:close/>
                </a:path>
              </a:pathLst>
            </a:custGeom>
            <a:solidFill>
              <a:srgbClr val="80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57" name="Freeform 26"/>
            <p:cNvSpPr>
              <a:spLocks/>
            </p:cNvSpPr>
            <p:nvPr/>
          </p:nvSpPr>
          <p:spPr bwMode="auto">
            <a:xfrm>
              <a:off x="943" y="3627"/>
              <a:ext cx="175" cy="241"/>
            </a:xfrm>
            <a:custGeom>
              <a:avLst/>
              <a:gdLst>
                <a:gd name="T0" fmla="*/ 121 w 175"/>
                <a:gd name="T1" fmla="*/ 23 h 241"/>
                <a:gd name="T2" fmla="*/ 121 w 175"/>
                <a:gd name="T3" fmla="*/ 36 h 241"/>
                <a:gd name="T4" fmla="*/ 121 w 175"/>
                <a:gd name="T5" fmla="*/ 49 h 241"/>
                <a:gd name="T6" fmla="*/ 112 w 175"/>
                <a:gd name="T7" fmla="*/ 54 h 241"/>
                <a:gd name="T8" fmla="*/ 103 w 175"/>
                <a:gd name="T9" fmla="*/ 58 h 241"/>
                <a:gd name="T10" fmla="*/ 99 w 175"/>
                <a:gd name="T11" fmla="*/ 63 h 241"/>
                <a:gd name="T12" fmla="*/ 94 w 175"/>
                <a:gd name="T13" fmla="*/ 67 h 241"/>
                <a:gd name="T14" fmla="*/ 81 w 175"/>
                <a:gd name="T15" fmla="*/ 76 h 241"/>
                <a:gd name="T16" fmla="*/ 67 w 175"/>
                <a:gd name="T17" fmla="*/ 80 h 241"/>
                <a:gd name="T18" fmla="*/ 54 w 175"/>
                <a:gd name="T19" fmla="*/ 94 h 241"/>
                <a:gd name="T20" fmla="*/ 50 w 175"/>
                <a:gd name="T21" fmla="*/ 98 h 241"/>
                <a:gd name="T22" fmla="*/ 50 w 175"/>
                <a:gd name="T23" fmla="*/ 116 h 241"/>
                <a:gd name="T24" fmla="*/ 54 w 175"/>
                <a:gd name="T25" fmla="*/ 120 h 241"/>
                <a:gd name="T26" fmla="*/ 67 w 175"/>
                <a:gd name="T27" fmla="*/ 125 h 241"/>
                <a:gd name="T28" fmla="*/ 94 w 175"/>
                <a:gd name="T29" fmla="*/ 129 h 241"/>
                <a:gd name="T30" fmla="*/ 103 w 175"/>
                <a:gd name="T31" fmla="*/ 129 h 241"/>
                <a:gd name="T32" fmla="*/ 103 w 175"/>
                <a:gd name="T33" fmla="*/ 134 h 241"/>
                <a:gd name="T34" fmla="*/ 81 w 175"/>
                <a:gd name="T35" fmla="*/ 134 h 241"/>
                <a:gd name="T36" fmla="*/ 54 w 175"/>
                <a:gd name="T37" fmla="*/ 129 h 241"/>
                <a:gd name="T38" fmla="*/ 36 w 175"/>
                <a:gd name="T39" fmla="*/ 120 h 241"/>
                <a:gd name="T40" fmla="*/ 27 w 175"/>
                <a:gd name="T41" fmla="*/ 120 h 241"/>
                <a:gd name="T42" fmla="*/ 36 w 175"/>
                <a:gd name="T43" fmla="*/ 129 h 241"/>
                <a:gd name="T44" fmla="*/ 50 w 175"/>
                <a:gd name="T45" fmla="*/ 143 h 241"/>
                <a:gd name="T46" fmla="*/ 58 w 175"/>
                <a:gd name="T47" fmla="*/ 152 h 241"/>
                <a:gd name="T48" fmla="*/ 81 w 175"/>
                <a:gd name="T49" fmla="*/ 156 h 241"/>
                <a:gd name="T50" fmla="*/ 108 w 175"/>
                <a:gd name="T51" fmla="*/ 160 h 241"/>
                <a:gd name="T52" fmla="*/ 117 w 175"/>
                <a:gd name="T53" fmla="*/ 169 h 241"/>
                <a:gd name="T54" fmla="*/ 117 w 175"/>
                <a:gd name="T55" fmla="*/ 169 h 241"/>
                <a:gd name="T56" fmla="*/ 108 w 175"/>
                <a:gd name="T57" fmla="*/ 169 h 241"/>
                <a:gd name="T58" fmla="*/ 94 w 175"/>
                <a:gd name="T59" fmla="*/ 169 h 241"/>
                <a:gd name="T60" fmla="*/ 94 w 175"/>
                <a:gd name="T61" fmla="*/ 174 h 241"/>
                <a:gd name="T62" fmla="*/ 103 w 175"/>
                <a:gd name="T63" fmla="*/ 183 h 241"/>
                <a:gd name="T64" fmla="*/ 117 w 175"/>
                <a:gd name="T65" fmla="*/ 192 h 241"/>
                <a:gd name="T66" fmla="*/ 121 w 175"/>
                <a:gd name="T67" fmla="*/ 196 h 241"/>
                <a:gd name="T68" fmla="*/ 130 w 175"/>
                <a:gd name="T69" fmla="*/ 200 h 241"/>
                <a:gd name="T70" fmla="*/ 144 w 175"/>
                <a:gd name="T71" fmla="*/ 200 h 241"/>
                <a:gd name="T72" fmla="*/ 153 w 175"/>
                <a:gd name="T73" fmla="*/ 200 h 241"/>
                <a:gd name="T74" fmla="*/ 162 w 175"/>
                <a:gd name="T75" fmla="*/ 196 h 241"/>
                <a:gd name="T76" fmla="*/ 166 w 175"/>
                <a:gd name="T77" fmla="*/ 196 h 241"/>
                <a:gd name="T78" fmla="*/ 175 w 175"/>
                <a:gd name="T79" fmla="*/ 192 h 241"/>
                <a:gd name="T80" fmla="*/ 171 w 175"/>
                <a:gd name="T81" fmla="*/ 200 h 241"/>
                <a:gd name="T82" fmla="*/ 162 w 175"/>
                <a:gd name="T83" fmla="*/ 218 h 241"/>
                <a:gd name="T84" fmla="*/ 162 w 175"/>
                <a:gd name="T85" fmla="*/ 241 h 241"/>
                <a:gd name="T86" fmla="*/ 148 w 175"/>
                <a:gd name="T87" fmla="*/ 232 h 241"/>
                <a:gd name="T88" fmla="*/ 139 w 175"/>
                <a:gd name="T89" fmla="*/ 223 h 241"/>
                <a:gd name="T90" fmla="*/ 126 w 175"/>
                <a:gd name="T91" fmla="*/ 209 h 241"/>
                <a:gd name="T92" fmla="*/ 108 w 175"/>
                <a:gd name="T93" fmla="*/ 196 h 241"/>
                <a:gd name="T94" fmla="*/ 72 w 175"/>
                <a:gd name="T95" fmla="*/ 165 h 241"/>
                <a:gd name="T96" fmla="*/ 41 w 175"/>
                <a:gd name="T97" fmla="*/ 147 h 241"/>
                <a:gd name="T98" fmla="*/ 27 w 175"/>
                <a:gd name="T99" fmla="*/ 129 h 241"/>
                <a:gd name="T100" fmla="*/ 14 w 175"/>
                <a:gd name="T101" fmla="*/ 107 h 241"/>
                <a:gd name="T102" fmla="*/ 0 w 175"/>
                <a:gd name="T103" fmla="*/ 85 h 241"/>
                <a:gd name="T104" fmla="*/ 0 w 175"/>
                <a:gd name="T105" fmla="*/ 72 h 241"/>
                <a:gd name="T106" fmla="*/ 0 w 175"/>
                <a:gd name="T107" fmla="*/ 54 h 241"/>
                <a:gd name="T108" fmla="*/ 0 w 175"/>
                <a:gd name="T109" fmla="*/ 23 h 241"/>
                <a:gd name="T110" fmla="*/ 5 w 175"/>
                <a:gd name="T111" fmla="*/ 5 h 241"/>
                <a:gd name="T112" fmla="*/ 9 w 175"/>
                <a:gd name="T113" fmla="*/ 0 h 241"/>
                <a:gd name="T114" fmla="*/ 23 w 175"/>
                <a:gd name="T115" fmla="*/ 0 h 241"/>
                <a:gd name="T116" fmla="*/ 54 w 175"/>
                <a:gd name="T117" fmla="*/ 5 h 241"/>
                <a:gd name="T118" fmla="*/ 94 w 175"/>
                <a:gd name="T119" fmla="*/ 9 h 24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75"/>
                <a:gd name="T181" fmla="*/ 0 h 241"/>
                <a:gd name="T182" fmla="*/ 175 w 175"/>
                <a:gd name="T183" fmla="*/ 241 h 24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75" h="241">
                  <a:moveTo>
                    <a:pt x="117" y="18"/>
                  </a:moveTo>
                  <a:lnTo>
                    <a:pt x="121" y="23"/>
                  </a:lnTo>
                  <a:lnTo>
                    <a:pt x="121" y="27"/>
                  </a:lnTo>
                  <a:lnTo>
                    <a:pt x="121" y="36"/>
                  </a:lnTo>
                  <a:lnTo>
                    <a:pt x="121" y="40"/>
                  </a:lnTo>
                  <a:lnTo>
                    <a:pt x="121" y="49"/>
                  </a:lnTo>
                  <a:lnTo>
                    <a:pt x="121" y="54"/>
                  </a:lnTo>
                  <a:lnTo>
                    <a:pt x="112" y="54"/>
                  </a:lnTo>
                  <a:lnTo>
                    <a:pt x="108" y="54"/>
                  </a:lnTo>
                  <a:lnTo>
                    <a:pt x="103" y="58"/>
                  </a:lnTo>
                  <a:lnTo>
                    <a:pt x="99" y="63"/>
                  </a:lnTo>
                  <a:lnTo>
                    <a:pt x="99" y="67"/>
                  </a:lnTo>
                  <a:lnTo>
                    <a:pt x="94" y="67"/>
                  </a:lnTo>
                  <a:lnTo>
                    <a:pt x="90" y="72"/>
                  </a:lnTo>
                  <a:lnTo>
                    <a:pt x="81" y="76"/>
                  </a:lnTo>
                  <a:lnTo>
                    <a:pt x="76" y="80"/>
                  </a:lnTo>
                  <a:lnTo>
                    <a:pt x="67" y="80"/>
                  </a:lnTo>
                  <a:lnTo>
                    <a:pt x="63" y="85"/>
                  </a:lnTo>
                  <a:lnTo>
                    <a:pt x="54" y="94"/>
                  </a:lnTo>
                  <a:lnTo>
                    <a:pt x="50" y="98"/>
                  </a:lnTo>
                  <a:lnTo>
                    <a:pt x="50" y="103"/>
                  </a:lnTo>
                  <a:lnTo>
                    <a:pt x="50" y="116"/>
                  </a:lnTo>
                  <a:lnTo>
                    <a:pt x="54" y="120"/>
                  </a:lnTo>
                  <a:lnTo>
                    <a:pt x="58" y="125"/>
                  </a:lnTo>
                  <a:lnTo>
                    <a:pt x="67" y="125"/>
                  </a:lnTo>
                  <a:lnTo>
                    <a:pt x="76" y="125"/>
                  </a:lnTo>
                  <a:lnTo>
                    <a:pt x="94" y="129"/>
                  </a:lnTo>
                  <a:lnTo>
                    <a:pt x="99" y="129"/>
                  </a:lnTo>
                  <a:lnTo>
                    <a:pt x="103" y="129"/>
                  </a:lnTo>
                  <a:lnTo>
                    <a:pt x="103" y="134"/>
                  </a:lnTo>
                  <a:lnTo>
                    <a:pt x="99" y="134"/>
                  </a:lnTo>
                  <a:lnTo>
                    <a:pt x="81" y="134"/>
                  </a:lnTo>
                  <a:lnTo>
                    <a:pt x="67" y="129"/>
                  </a:lnTo>
                  <a:lnTo>
                    <a:pt x="54" y="129"/>
                  </a:lnTo>
                  <a:lnTo>
                    <a:pt x="45" y="125"/>
                  </a:lnTo>
                  <a:lnTo>
                    <a:pt x="36" y="120"/>
                  </a:lnTo>
                  <a:lnTo>
                    <a:pt x="32" y="120"/>
                  </a:lnTo>
                  <a:lnTo>
                    <a:pt x="27" y="120"/>
                  </a:lnTo>
                  <a:lnTo>
                    <a:pt x="32" y="120"/>
                  </a:lnTo>
                  <a:lnTo>
                    <a:pt x="36" y="129"/>
                  </a:lnTo>
                  <a:lnTo>
                    <a:pt x="41" y="134"/>
                  </a:lnTo>
                  <a:lnTo>
                    <a:pt x="50" y="143"/>
                  </a:lnTo>
                  <a:lnTo>
                    <a:pt x="58" y="147"/>
                  </a:lnTo>
                  <a:lnTo>
                    <a:pt x="58" y="152"/>
                  </a:lnTo>
                  <a:lnTo>
                    <a:pt x="67" y="152"/>
                  </a:lnTo>
                  <a:lnTo>
                    <a:pt x="81" y="156"/>
                  </a:lnTo>
                  <a:lnTo>
                    <a:pt x="99" y="160"/>
                  </a:lnTo>
                  <a:lnTo>
                    <a:pt x="108" y="160"/>
                  </a:lnTo>
                  <a:lnTo>
                    <a:pt x="117" y="169"/>
                  </a:lnTo>
                  <a:lnTo>
                    <a:pt x="121" y="169"/>
                  </a:lnTo>
                  <a:lnTo>
                    <a:pt x="117" y="169"/>
                  </a:lnTo>
                  <a:lnTo>
                    <a:pt x="108" y="169"/>
                  </a:lnTo>
                  <a:lnTo>
                    <a:pt x="99" y="169"/>
                  </a:lnTo>
                  <a:lnTo>
                    <a:pt x="94" y="169"/>
                  </a:lnTo>
                  <a:lnTo>
                    <a:pt x="94" y="174"/>
                  </a:lnTo>
                  <a:lnTo>
                    <a:pt x="99" y="178"/>
                  </a:lnTo>
                  <a:lnTo>
                    <a:pt x="103" y="183"/>
                  </a:lnTo>
                  <a:lnTo>
                    <a:pt x="108" y="187"/>
                  </a:lnTo>
                  <a:lnTo>
                    <a:pt x="117" y="192"/>
                  </a:lnTo>
                  <a:lnTo>
                    <a:pt x="117" y="196"/>
                  </a:lnTo>
                  <a:lnTo>
                    <a:pt x="121" y="196"/>
                  </a:lnTo>
                  <a:lnTo>
                    <a:pt x="126" y="200"/>
                  </a:lnTo>
                  <a:lnTo>
                    <a:pt x="130" y="200"/>
                  </a:lnTo>
                  <a:lnTo>
                    <a:pt x="135" y="200"/>
                  </a:lnTo>
                  <a:lnTo>
                    <a:pt x="144" y="200"/>
                  </a:lnTo>
                  <a:lnTo>
                    <a:pt x="148" y="200"/>
                  </a:lnTo>
                  <a:lnTo>
                    <a:pt x="153" y="200"/>
                  </a:lnTo>
                  <a:lnTo>
                    <a:pt x="157" y="196"/>
                  </a:lnTo>
                  <a:lnTo>
                    <a:pt x="162" y="196"/>
                  </a:lnTo>
                  <a:lnTo>
                    <a:pt x="166" y="196"/>
                  </a:lnTo>
                  <a:lnTo>
                    <a:pt x="171" y="192"/>
                  </a:lnTo>
                  <a:lnTo>
                    <a:pt x="175" y="192"/>
                  </a:lnTo>
                  <a:lnTo>
                    <a:pt x="171" y="196"/>
                  </a:lnTo>
                  <a:lnTo>
                    <a:pt x="171" y="200"/>
                  </a:lnTo>
                  <a:lnTo>
                    <a:pt x="162" y="209"/>
                  </a:lnTo>
                  <a:lnTo>
                    <a:pt x="162" y="218"/>
                  </a:lnTo>
                  <a:lnTo>
                    <a:pt x="162" y="232"/>
                  </a:lnTo>
                  <a:lnTo>
                    <a:pt x="162" y="241"/>
                  </a:lnTo>
                  <a:lnTo>
                    <a:pt x="148" y="232"/>
                  </a:lnTo>
                  <a:lnTo>
                    <a:pt x="144" y="227"/>
                  </a:lnTo>
                  <a:lnTo>
                    <a:pt x="139" y="223"/>
                  </a:lnTo>
                  <a:lnTo>
                    <a:pt x="130" y="218"/>
                  </a:lnTo>
                  <a:lnTo>
                    <a:pt x="126" y="209"/>
                  </a:lnTo>
                  <a:lnTo>
                    <a:pt x="117" y="205"/>
                  </a:lnTo>
                  <a:lnTo>
                    <a:pt x="108" y="196"/>
                  </a:lnTo>
                  <a:lnTo>
                    <a:pt x="81" y="174"/>
                  </a:lnTo>
                  <a:lnTo>
                    <a:pt x="72" y="165"/>
                  </a:lnTo>
                  <a:lnTo>
                    <a:pt x="54" y="156"/>
                  </a:lnTo>
                  <a:lnTo>
                    <a:pt x="41" y="147"/>
                  </a:lnTo>
                  <a:lnTo>
                    <a:pt x="32" y="134"/>
                  </a:lnTo>
                  <a:lnTo>
                    <a:pt x="27" y="129"/>
                  </a:lnTo>
                  <a:lnTo>
                    <a:pt x="23" y="125"/>
                  </a:lnTo>
                  <a:lnTo>
                    <a:pt x="14" y="107"/>
                  </a:lnTo>
                  <a:lnTo>
                    <a:pt x="5" y="89"/>
                  </a:lnTo>
                  <a:lnTo>
                    <a:pt x="0" y="85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0" y="63"/>
                  </a:lnTo>
                  <a:lnTo>
                    <a:pt x="0" y="54"/>
                  </a:lnTo>
                  <a:lnTo>
                    <a:pt x="0" y="36"/>
                  </a:lnTo>
                  <a:lnTo>
                    <a:pt x="0" y="23"/>
                  </a:lnTo>
                  <a:lnTo>
                    <a:pt x="0" y="14"/>
                  </a:lnTo>
                  <a:lnTo>
                    <a:pt x="5" y="5"/>
                  </a:lnTo>
                  <a:lnTo>
                    <a:pt x="9" y="0"/>
                  </a:lnTo>
                  <a:lnTo>
                    <a:pt x="14" y="0"/>
                  </a:lnTo>
                  <a:lnTo>
                    <a:pt x="23" y="0"/>
                  </a:lnTo>
                  <a:lnTo>
                    <a:pt x="36" y="0"/>
                  </a:lnTo>
                  <a:lnTo>
                    <a:pt x="54" y="5"/>
                  </a:lnTo>
                  <a:lnTo>
                    <a:pt x="72" y="5"/>
                  </a:lnTo>
                  <a:lnTo>
                    <a:pt x="94" y="9"/>
                  </a:lnTo>
                  <a:lnTo>
                    <a:pt x="117" y="18"/>
                  </a:lnTo>
                  <a:close/>
                </a:path>
              </a:pathLst>
            </a:custGeom>
            <a:solidFill>
              <a:srgbClr val="80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58" name="Freeform 27"/>
            <p:cNvSpPr>
              <a:spLocks/>
            </p:cNvSpPr>
            <p:nvPr/>
          </p:nvSpPr>
          <p:spPr bwMode="auto">
            <a:xfrm>
              <a:off x="1015" y="3530"/>
              <a:ext cx="85" cy="173"/>
            </a:xfrm>
            <a:custGeom>
              <a:avLst/>
              <a:gdLst>
                <a:gd name="T0" fmla="*/ 85 w 85"/>
                <a:gd name="T1" fmla="*/ 173 h 173"/>
                <a:gd name="T2" fmla="*/ 81 w 85"/>
                <a:gd name="T3" fmla="*/ 160 h 173"/>
                <a:gd name="T4" fmla="*/ 76 w 85"/>
                <a:gd name="T5" fmla="*/ 146 h 173"/>
                <a:gd name="T6" fmla="*/ 72 w 85"/>
                <a:gd name="T7" fmla="*/ 133 h 173"/>
                <a:gd name="T8" fmla="*/ 67 w 85"/>
                <a:gd name="T9" fmla="*/ 129 h 173"/>
                <a:gd name="T10" fmla="*/ 63 w 85"/>
                <a:gd name="T11" fmla="*/ 120 h 173"/>
                <a:gd name="T12" fmla="*/ 63 w 85"/>
                <a:gd name="T13" fmla="*/ 111 h 173"/>
                <a:gd name="T14" fmla="*/ 63 w 85"/>
                <a:gd name="T15" fmla="*/ 93 h 173"/>
                <a:gd name="T16" fmla="*/ 63 w 85"/>
                <a:gd name="T17" fmla="*/ 75 h 173"/>
                <a:gd name="T18" fmla="*/ 67 w 85"/>
                <a:gd name="T19" fmla="*/ 66 h 173"/>
                <a:gd name="T20" fmla="*/ 63 w 85"/>
                <a:gd name="T21" fmla="*/ 57 h 173"/>
                <a:gd name="T22" fmla="*/ 63 w 85"/>
                <a:gd name="T23" fmla="*/ 49 h 173"/>
                <a:gd name="T24" fmla="*/ 58 w 85"/>
                <a:gd name="T25" fmla="*/ 40 h 173"/>
                <a:gd name="T26" fmla="*/ 54 w 85"/>
                <a:gd name="T27" fmla="*/ 31 h 173"/>
                <a:gd name="T28" fmla="*/ 49 w 85"/>
                <a:gd name="T29" fmla="*/ 22 h 173"/>
                <a:gd name="T30" fmla="*/ 45 w 85"/>
                <a:gd name="T31" fmla="*/ 17 h 173"/>
                <a:gd name="T32" fmla="*/ 36 w 85"/>
                <a:gd name="T33" fmla="*/ 13 h 173"/>
                <a:gd name="T34" fmla="*/ 27 w 85"/>
                <a:gd name="T35" fmla="*/ 4 h 173"/>
                <a:gd name="T36" fmla="*/ 18 w 85"/>
                <a:gd name="T37" fmla="*/ 4 h 173"/>
                <a:gd name="T38" fmla="*/ 9 w 85"/>
                <a:gd name="T39" fmla="*/ 0 h 173"/>
                <a:gd name="T40" fmla="*/ 0 w 85"/>
                <a:gd name="T41" fmla="*/ 0 h 173"/>
                <a:gd name="T42" fmla="*/ 54 w 85"/>
                <a:gd name="T43" fmla="*/ 115 h 173"/>
                <a:gd name="T44" fmla="*/ 63 w 85"/>
                <a:gd name="T45" fmla="*/ 129 h 173"/>
                <a:gd name="T46" fmla="*/ 63 w 85"/>
                <a:gd name="T47" fmla="*/ 133 h 173"/>
                <a:gd name="T48" fmla="*/ 67 w 85"/>
                <a:gd name="T49" fmla="*/ 146 h 173"/>
                <a:gd name="T50" fmla="*/ 76 w 85"/>
                <a:gd name="T51" fmla="*/ 160 h 173"/>
                <a:gd name="T52" fmla="*/ 85 w 85"/>
                <a:gd name="T53" fmla="*/ 173 h 17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5"/>
                <a:gd name="T82" fmla="*/ 0 h 173"/>
                <a:gd name="T83" fmla="*/ 85 w 85"/>
                <a:gd name="T84" fmla="*/ 173 h 17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5" h="173">
                  <a:moveTo>
                    <a:pt x="85" y="173"/>
                  </a:moveTo>
                  <a:lnTo>
                    <a:pt x="81" y="160"/>
                  </a:lnTo>
                  <a:lnTo>
                    <a:pt x="76" y="146"/>
                  </a:lnTo>
                  <a:lnTo>
                    <a:pt x="72" y="133"/>
                  </a:lnTo>
                  <a:lnTo>
                    <a:pt x="67" y="129"/>
                  </a:lnTo>
                  <a:lnTo>
                    <a:pt x="63" y="120"/>
                  </a:lnTo>
                  <a:lnTo>
                    <a:pt x="63" y="111"/>
                  </a:lnTo>
                  <a:lnTo>
                    <a:pt x="63" y="93"/>
                  </a:lnTo>
                  <a:lnTo>
                    <a:pt x="63" y="75"/>
                  </a:lnTo>
                  <a:lnTo>
                    <a:pt x="67" y="66"/>
                  </a:lnTo>
                  <a:lnTo>
                    <a:pt x="63" y="57"/>
                  </a:lnTo>
                  <a:lnTo>
                    <a:pt x="63" y="49"/>
                  </a:lnTo>
                  <a:lnTo>
                    <a:pt x="58" y="40"/>
                  </a:lnTo>
                  <a:lnTo>
                    <a:pt x="54" y="31"/>
                  </a:lnTo>
                  <a:lnTo>
                    <a:pt x="49" y="22"/>
                  </a:lnTo>
                  <a:lnTo>
                    <a:pt x="45" y="17"/>
                  </a:lnTo>
                  <a:lnTo>
                    <a:pt x="36" y="13"/>
                  </a:lnTo>
                  <a:lnTo>
                    <a:pt x="27" y="4"/>
                  </a:lnTo>
                  <a:lnTo>
                    <a:pt x="18" y="4"/>
                  </a:lnTo>
                  <a:lnTo>
                    <a:pt x="9" y="0"/>
                  </a:lnTo>
                  <a:lnTo>
                    <a:pt x="0" y="0"/>
                  </a:lnTo>
                  <a:lnTo>
                    <a:pt x="54" y="115"/>
                  </a:lnTo>
                  <a:lnTo>
                    <a:pt x="63" y="129"/>
                  </a:lnTo>
                  <a:lnTo>
                    <a:pt x="63" y="133"/>
                  </a:lnTo>
                  <a:lnTo>
                    <a:pt x="67" y="146"/>
                  </a:lnTo>
                  <a:lnTo>
                    <a:pt x="76" y="160"/>
                  </a:lnTo>
                  <a:lnTo>
                    <a:pt x="85" y="173"/>
                  </a:lnTo>
                  <a:close/>
                </a:path>
              </a:pathLst>
            </a:custGeom>
            <a:solidFill>
              <a:srgbClr val="2161A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59" name="Freeform 28"/>
            <p:cNvSpPr>
              <a:spLocks/>
            </p:cNvSpPr>
            <p:nvPr/>
          </p:nvSpPr>
          <p:spPr bwMode="auto">
            <a:xfrm>
              <a:off x="970" y="3632"/>
              <a:ext cx="90" cy="35"/>
            </a:xfrm>
            <a:custGeom>
              <a:avLst/>
              <a:gdLst>
                <a:gd name="T0" fmla="*/ 0 w 90"/>
                <a:gd name="T1" fmla="*/ 0 h 35"/>
                <a:gd name="T2" fmla="*/ 5 w 90"/>
                <a:gd name="T3" fmla="*/ 9 h 35"/>
                <a:gd name="T4" fmla="*/ 5 w 90"/>
                <a:gd name="T5" fmla="*/ 9 h 35"/>
                <a:gd name="T6" fmla="*/ 5 w 90"/>
                <a:gd name="T7" fmla="*/ 13 h 35"/>
                <a:gd name="T8" fmla="*/ 5 w 90"/>
                <a:gd name="T9" fmla="*/ 13 h 35"/>
                <a:gd name="T10" fmla="*/ 0 w 90"/>
                <a:gd name="T11" fmla="*/ 18 h 35"/>
                <a:gd name="T12" fmla="*/ 0 w 90"/>
                <a:gd name="T13" fmla="*/ 18 h 35"/>
                <a:gd name="T14" fmla="*/ 5 w 90"/>
                <a:gd name="T15" fmla="*/ 22 h 35"/>
                <a:gd name="T16" fmla="*/ 5 w 90"/>
                <a:gd name="T17" fmla="*/ 27 h 35"/>
                <a:gd name="T18" fmla="*/ 9 w 90"/>
                <a:gd name="T19" fmla="*/ 31 h 35"/>
                <a:gd name="T20" fmla="*/ 14 w 90"/>
                <a:gd name="T21" fmla="*/ 31 h 35"/>
                <a:gd name="T22" fmla="*/ 23 w 90"/>
                <a:gd name="T23" fmla="*/ 31 h 35"/>
                <a:gd name="T24" fmla="*/ 31 w 90"/>
                <a:gd name="T25" fmla="*/ 31 h 35"/>
                <a:gd name="T26" fmla="*/ 36 w 90"/>
                <a:gd name="T27" fmla="*/ 31 h 35"/>
                <a:gd name="T28" fmla="*/ 40 w 90"/>
                <a:gd name="T29" fmla="*/ 27 h 35"/>
                <a:gd name="T30" fmla="*/ 45 w 90"/>
                <a:gd name="T31" fmla="*/ 27 h 35"/>
                <a:gd name="T32" fmla="*/ 54 w 90"/>
                <a:gd name="T33" fmla="*/ 31 h 35"/>
                <a:gd name="T34" fmla="*/ 58 w 90"/>
                <a:gd name="T35" fmla="*/ 35 h 35"/>
                <a:gd name="T36" fmla="*/ 63 w 90"/>
                <a:gd name="T37" fmla="*/ 31 h 35"/>
                <a:gd name="T38" fmla="*/ 63 w 90"/>
                <a:gd name="T39" fmla="*/ 31 h 35"/>
                <a:gd name="T40" fmla="*/ 63 w 90"/>
                <a:gd name="T41" fmla="*/ 27 h 35"/>
                <a:gd name="T42" fmla="*/ 67 w 90"/>
                <a:gd name="T43" fmla="*/ 27 h 35"/>
                <a:gd name="T44" fmla="*/ 67 w 90"/>
                <a:gd name="T45" fmla="*/ 27 h 35"/>
                <a:gd name="T46" fmla="*/ 72 w 90"/>
                <a:gd name="T47" fmla="*/ 22 h 35"/>
                <a:gd name="T48" fmla="*/ 81 w 90"/>
                <a:gd name="T49" fmla="*/ 22 h 35"/>
                <a:gd name="T50" fmla="*/ 90 w 90"/>
                <a:gd name="T51" fmla="*/ 18 h 35"/>
                <a:gd name="T52" fmla="*/ 90 w 90"/>
                <a:gd name="T53" fmla="*/ 18 h 35"/>
                <a:gd name="T54" fmla="*/ 90 w 90"/>
                <a:gd name="T55" fmla="*/ 13 h 35"/>
                <a:gd name="T56" fmla="*/ 85 w 90"/>
                <a:gd name="T57" fmla="*/ 4 h 35"/>
                <a:gd name="T58" fmla="*/ 85 w 90"/>
                <a:gd name="T59" fmla="*/ 4 h 35"/>
                <a:gd name="T60" fmla="*/ 81 w 90"/>
                <a:gd name="T61" fmla="*/ 4 h 35"/>
                <a:gd name="T62" fmla="*/ 72 w 90"/>
                <a:gd name="T63" fmla="*/ 4 h 35"/>
                <a:gd name="T64" fmla="*/ 63 w 90"/>
                <a:gd name="T65" fmla="*/ 4 h 35"/>
                <a:gd name="T66" fmla="*/ 49 w 90"/>
                <a:gd name="T67" fmla="*/ 4 h 35"/>
                <a:gd name="T68" fmla="*/ 36 w 90"/>
                <a:gd name="T69" fmla="*/ 4 h 35"/>
                <a:gd name="T70" fmla="*/ 18 w 90"/>
                <a:gd name="T71" fmla="*/ 0 h 35"/>
                <a:gd name="T72" fmla="*/ 0 w 90"/>
                <a:gd name="T73" fmla="*/ 0 h 3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90"/>
                <a:gd name="T112" fmla="*/ 0 h 35"/>
                <a:gd name="T113" fmla="*/ 90 w 90"/>
                <a:gd name="T114" fmla="*/ 35 h 3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90" h="35">
                  <a:moveTo>
                    <a:pt x="0" y="0"/>
                  </a:moveTo>
                  <a:lnTo>
                    <a:pt x="5" y="9"/>
                  </a:lnTo>
                  <a:lnTo>
                    <a:pt x="5" y="13"/>
                  </a:lnTo>
                  <a:lnTo>
                    <a:pt x="0" y="18"/>
                  </a:lnTo>
                  <a:lnTo>
                    <a:pt x="5" y="22"/>
                  </a:lnTo>
                  <a:lnTo>
                    <a:pt x="5" y="27"/>
                  </a:lnTo>
                  <a:lnTo>
                    <a:pt x="9" y="31"/>
                  </a:lnTo>
                  <a:lnTo>
                    <a:pt x="14" y="31"/>
                  </a:lnTo>
                  <a:lnTo>
                    <a:pt x="23" y="31"/>
                  </a:lnTo>
                  <a:lnTo>
                    <a:pt x="31" y="31"/>
                  </a:lnTo>
                  <a:lnTo>
                    <a:pt x="36" y="31"/>
                  </a:lnTo>
                  <a:lnTo>
                    <a:pt x="40" y="27"/>
                  </a:lnTo>
                  <a:lnTo>
                    <a:pt x="45" y="27"/>
                  </a:lnTo>
                  <a:lnTo>
                    <a:pt x="54" y="31"/>
                  </a:lnTo>
                  <a:lnTo>
                    <a:pt x="58" y="35"/>
                  </a:lnTo>
                  <a:lnTo>
                    <a:pt x="63" y="31"/>
                  </a:lnTo>
                  <a:lnTo>
                    <a:pt x="63" y="27"/>
                  </a:lnTo>
                  <a:lnTo>
                    <a:pt x="67" y="27"/>
                  </a:lnTo>
                  <a:lnTo>
                    <a:pt x="72" y="22"/>
                  </a:lnTo>
                  <a:lnTo>
                    <a:pt x="81" y="22"/>
                  </a:lnTo>
                  <a:lnTo>
                    <a:pt x="90" y="18"/>
                  </a:lnTo>
                  <a:lnTo>
                    <a:pt x="90" y="13"/>
                  </a:lnTo>
                  <a:lnTo>
                    <a:pt x="85" y="4"/>
                  </a:lnTo>
                  <a:lnTo>
                    <a:pt x="81" y="4"/>
                  </a:lnTo>
                  <a:lnTo>
                    <a:pt x="72" y="4"/>
                  </a:lnTo>
                  <a:lnTo>
                    <a:pt x="63" y="4"/>
                  </a:lnTo>
                  <a:lnTo>
                    <a:pt x="49" y="4"/>
                  </a:lnTo>
                  <a:lnTo>
                    <a:pt x="36" y="4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61A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60" name="Freeform 29"/>
            <p:cNvSpPr>
              <a:spLocks/>
            </p:cNvSpPr>
            <p:nvPr/>
          </p:nvSpPr>
          <p:spPr bwMode="auto">
            <a:xfrm>
              <a:off x="1360" y="3739"/>
              <a:ext cx="72" cy="57"/>
            </a:xfrm>
            <a:custGeom>
              <a:avLst/>
              <a:gdLst>
                <a:gd name="T0" fmla="*/ 0 w 72"/>
                <a:gd name="T1" fmla="*/ 35 h 57"/>
                <a:gd name="T2" fmla="*/ 0 w 72"/>
                <a:gd name="T3" fmla="*/ 40 h 57"/>
                <a:gd name="T4" fmla="*/ 0 w 72"/>
                <a:gd name="T5" fmla="*/ 44 h 57"/>
                <a:gd name="T6" fmla="*/ 9 w 72"/>
                <a:gd name="T7" fmla="*/ 53 h 57"/>
                <a:gd name="T8" fmla="*/ 18 w 72"/>
                <a:gd name="T9" fmla="*/ 57 h 57"/>
                <a:gd name="T10" fmla="*/ 23 w 72"/>
                <a:gd name="T11" fmla="*/ 57 h 57"/>
                <a:gd name="T12" fmla="*/ 23 w 72"/>
                <a:gd name="T13" fmla="*/ 57 h 57"/>
                <a:gd name="T14" fmla="*/ 27 w 72"/>
                <a:gd name="T15" fmla="*/ 57 h 57"/>
                <a:gd name="T16" fmla="*/ 36 w 72"/>
                <a:gd name="T17" fmla="*/ 57 h 57"/>
                <a:gd name="T18" fmla="*/ 41 w 72"/>
                <a:gd name="T19" fmla="*/ 57 h 57"/>
                <a:gd name="T20" fmla="*/ 45 w 72"/>
                <a:gd name="T21" fmla="*/ 53 h 57"/>
                <a:gd name="T22" fmla="*/ 45 w 72"/>
                <a:gd name="T23" fmla="*/ 53 h 57"/>
                <a:gd name="T24" fmla="*/ 50 w 72"/>
                <a:gd name="T25" fmla="*/ 53 h 57"/>
                <a:gd name="T26" fmla="*/ 54 w 72"/>
                <a:gd name="T27" fmla="*/ 48 h 57"/>
                <a:gd name="T28" fmla="*/ 58 w 72"/>
                <a:gd name="T29" fmla="*/ 48 h 57"/>
                <a:gd name="T30" fmla="*/ 58 w 72"/>
                <a:gd name="T31" fmla="*/ 48 h 57"/>
                <a:gd name="T32" fmla="*/ 63 w 72"/>
                <a:gd name="T33" fmla="*/ 48 h 57"/>
                <a:gd name="T34" fmla="*/ 67 w 72"/>
                <a:gd name="T35" fmla="*/ 44 h 57"/>
                <a:gd name="T36" fmla="*/ 67 w 72"/>
                <a:gd name="T37" fmla="*/ 44 h 57"/>
                <a:gd name="T38" fmla="*/ 72 w 72"/>
                <a:gd name="T39" fmla="*/ 40 h 57"/>
                <a:gd name="T40" fmla="*/ 72 w 72"/>
                <a:gd name="T41" fmla="*/ 40 h 57"/>
                <a:gd name="T42" fmla="*/ 72 w 72"/>
                <a:gd name="T43" fmla="*/ 35 h 57"/>
                <a:gd name="T44" fmla="*/ 67 w 72"/>
                <a:gd name="T45" fmla="*/ 31 h 57"/>
                <a:gd name="T46" fmla="*/ 67 w 72"/>
                <a:gd name="T47" fmla="*/ 26 h 57"/>
                <a:gd name="T48" fmla="*/ 63 w 72"/>
                <a:gd name="T49" fmla="*/ 22 h 57"/>
                <a:gd name="T50" fmla="*/ 58 w 72"/>
                <a:gd name="T51" fmla="*/ 13 h 57"/>
                <a:gd name="T52" fmla="*/ 50 w 72"/>
                <a:gd name="T53" fmla="*/ 0 h 57"/>
                <a:gd name="T54" fmla="*/ 41 w 72"/>
                <a:gd name="T55" fmla="*/ 0 h 57"/>
                <a:gd name="T56" fmla="*/ 32 w 72"/>
                <a:gd name="T57" fmla="*/ 4 h 57"/>
                <a:gd name="T58" fmla="*/ 27 w 72"/>
                <a:gd name="T59" fmla="*/ 4 h 57"/>
                <a:gd name="T60" fmla="*/ 23 w 72"/>
                <a:gd name="T61" fmla="*/ 8 h 57"/>
                <a:gd name="T62" fmla="*/ 18 w 72"/>
                <a:gd name="T63" fmla="*/ 8 h 57"/>
                <a:gd name="T64" fmla="*/ 14 w 72"/>
                <a:gd name="T65" fmla="*/ 17 h 57"/>
                <a:gd name="T66" fmla="*/ 9 w 72"/>
                <a:gd name="T67" fmla="*/ 22 h 57"/>
                <a:gd name="T68" fmla="*/ 0 w 72"/>
                <a:gd name="T69" fmla="*/ 35 h 5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2"/>
                <a:gd name="T106" fmla="*/ 0 h 57"/>
                <a:gd name="T107" fmla="*/ 72 w 72"/>
                <a:gd name="T108" fmla="*/ 57 h 5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2" h="57">
                  <a:moveTo>
                    <a:pt x="0" y="35"/>
                  </a:moveTo>
                  <a:lnTo>
                    <a:pt x="0" y="40"/>
                  </a:lnTo>
                  <a:lnTo>
                    <a:pt x="0" y="44"/>
                  </a:lnTo>
                  <a:lnTo>
                    <a:pt x="9" y="53"/>
                  </a:lnTo>
                  <a:lnTo>
                    <a:pt x="18" y="57"/>
                  </a:lnTo>
                  <a:lnTo>
                    <a:pt x="23" y="57"/>
                  </a:lnTo>
                  <a:lnTo>
                    <a:pt x="27" y="57"/>
                  </a:lnTo>
                  <a:lnTo>
                    <a:pt x="36" y="57"/>
                  </a:lnTo>
                  <a:lnTo>
                    <a:pt x="41" y="57"/>
                  </a:lnTo>
                  <a:lnTo>
                    <a:pt x="45" y="53"/>
                  </a:lnTo>
                  <a:lnTo>
                    <a:pt x="50" y="53"/>
                  </a:lnTo>
                  <a:lnTo>
                    <a:pt x="54" y="48"/>
                  </a:lnTo>
                  <a:lnTo>
                    <a:pt x="58" y="48"/>
                  </a:lnTo>
                  <a:lnTo>
                    <a:pt x="63" y="48"/>
                  </a:lnTo>
                  <a:lnTo>
                    <a:pt x="67" y="44"/>
                  </a:lnTo>
                  <a:lnTo>
                    <a:pt x="72" y="40"/>
                  </a:lnTo>
                  <a:lnTo>
                    <a:pt x="72" y="35"/>
                  </a:lnTo>
                  <a:lnTo>
                    <a:pt x="67" y="31"/>
                  </a:lnTo>
                  <a:lnTo>
                    <a:pt x="67" y="26"/>
                  </a:lnTo>
                  <a:lnTo>
                    <a:pt x="63" y="22"/>
                  </a:lnTo>
                  <a:lnTo>
                    <a:pt x="58" y="13"/>
                  </a:lnTo>
                  <a:lnTo>
                    <a:pt x="50" y="0"/>
                  </a:lnTo>
                  <a:lnTo>
                    <a:pt x="41" y="0"/>
                  </a:lnTo>
                  <a:lnTo>
                    <a:pt x="32" y="4"/>
                  </a:lnTo>
                  <a:lnTo>
                    <a:pt x="27" y="4"/>
                  </a:lnTo>
                  <a:lnTo>
                    <a:pt x="23" y="8"/>
                  </a:lnTo>
                  <a:lnTo>
                    <a:pt x="18" y="8"/>
                  </a:lnTo>
                  <a:lnTo>
                    <a:pt x="14" y="17"/>
                  </a:lnTo>
                  <a:lnTo>
                    <a:pt x="9" y="22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61" name="Freeform 30"/>
            <p:cNvSpPr>
              <a:spLocks/>
            </p:cNvSpPr>
            <p:nvPr/>
          </p:nvSpPr>
          <p:spPr bwMode="auto">
            <a:xfrm>
              <a:off x="1271" y="3676"/>
              <a:ext cx="139" cy="98"/>
            </a:xfrm>
            <a:custGeom>
              <a:avLst/>
              <a:gdLst>
                <a:gd name="T0" fmla="*/ 35 w 139"/>
                <a:gd name="T1" fmla="*/ 0 h 98"/>
                <a:gd name="T2" fmla="*/ 22 w 139"/>
                <a:gd name="T3" fmla="*/ 14 h 98"/>
                <a:gd name="T4" fmla="*/ 13 w 139"/>
                <a:gd name="T5" fmla="*/ 23 h 98"/>
                <a:gd name="T6" fmla="*/ 8 w 139"/>
                <a:gd name="T7" fmla="*/ 27 h 98"/>
                <a:gd name="T8" fmla="*/ 4 w 139"/>
                <a:gd name="T9" fmla="*/ 31 h 98"/>
                <a:gd name="T10" fmla="*/ 4 w 139"/>
                <a:gd name="T11" fmla="*/ 31 h 98"/>
                <a:gd name="T12" fmla="*/ 0 w 139"/>
                <a:gd name="T13" fmla="*/ 36 h 98"/>
                <a:gd name="T14" fmla="*/ 4 w 139"/>
                <a:gd name="T15" fmla="*/ 49 h 98"/>
                <a:gd name="T16" fmla="*/ 17 w 139"/>
                <a:gd name="T17" fmla="*/ 63 h 98"/>
                <a:gd name="T18" fmla="*/ 26 w 139"/>
                <a:gd name="T19" fmla="*/ 67 h 98"/>
                <a:gd name="T20" fmla="*/ 31 w 139"/>
                <a:gd name="T21" fmla="*/ 71 h 98"/>
                <a:gd name="T22" fmla="*/ 44 w 139"/>
                <a:gd name="T23" fmla="*/ 80 h 98"/>
                <a:gd name="T24" fmla="*/ 58 w 139"/>
                <a:gd name="T25" fmla="*/ 85 h 98"/>
                <a:gd name="T26" fmla="*/ 71 w 139"/>
                <a:gd name="T27" fmla="*/ 89 h 98"/>
                <a:gd name="T28" fmla="*/ 80 w 139"/>
                <a:gd name="T29" fmla="*/ 94 h 98"/>
                <a:gd name="T30" fmla="*/ 85 w 139"/>
                <a:gd name="T31" fmla="*/ 94 h 98"/>
                <a:gd name="T32" fmla="*/ 89 w 139"/>
                <a:gd name="T33" fmla="*/ 98 h 98"/>
                <a:gd name="T34" fmla="*/ 89 w 139"/>
                <a:gd name="T35" fmla="*/ 98 h 98"/>
                <a:gd name="T36" fmla="*/ 94 w 139"/>
                <a:gd name="T37" fmla="*/ 94 h 98"/>
                <a:gd name="T38" fmla="*/ 94 w 139"/>
                <a:gd name="T39" fmla="*/ 94 h 98"/>
                <a:gd name="T40" fmla="*/ 103 w 139"/>
                <a:gd name="T41" fmla="*/ 94 h 98"/>
                <a:gd name="T42" fmla="*/ 107 w 139"/>
                <a:gd name="T43" fmla="*/ 94 h 98"/>
                <a:gd name="T44" fmla="*/ 121 w 139"/>
                <a:gd name="T45" fmla="*/ 94 h 98"/>
                <a:gd name="T46" fmla="*/ 130 w 139"/>
                <a:gd name="T47" fmla="*/ 89 h 98"/>
                <a:gd name="T48" fmla="*/ 134 w 139"/>
                <a:gd name="T49" fmla="*/ 85 h 98"/>
                <a:gd name="T50" fmla="*/ 134 w 139"/>
                <a:gd name="T51" fmla="*/ 85 h 98"/>
                <a:gd name="T52" fmla="*/ 139 w 139"/>
                <a:gd name="T53" fmla="*/ 80 h 98"/>
                <a:gd name="T54" fmla="*/ 139 w 139"/>
                <a:gd name="T55" fmla="*/ 76 h 98"/>
                <a:gd name="T56" fmla="*/ 139 w 139"/>
                <a:gd name="T57" fmla="*/ 71 h 98"/>
                <a:gd name="T58" fmla="*/ 139 w 139"/>
                <a:gd name="T59" fmla="*/ 67 h 98"/>
                <a:gd name="T60" fmla="*/ 139 w 139"/>
                <a:gd name="T61" fmla="*/ 63 h 98"/>
                <a:gd name="T62" fmla="*/ 134 w 139"/>
                <a:gd name="T63" fmla="*/ 63 h 98"/>
                <a:gd name="T64" fmla="*/ 134 w 139"/>
                <a:gd name="T65" fmla="*/ 63 h 98"/>
                <a:gd name="T66" fmla="*/ 121 w 139"/>
                <a:gd name="T67" fmla="*/ 63 h 98"/>
                <a:gd name="T68" fmla="*/ 112 w 139"/>
                <a:gd name="T69" fmla="*/ 63 h 98"/>
                <a:gd name="T70" fmla="*/ 98 w 139"/>
                <a:gd name="T71" fmla="*/ 58 h 98"/>
                <a:gd name="T72" fmla="*/ 94 w 139"/>
                <a:gd name="T73" fmla="*/ 58 h 98"/>
                <a:gd name="T74" fmla="*/ 89 w 139"/>
                <a:gd name="T75" fmla="*/ 54 h 98"/>
                <a:gd name="T76" fmla="*/ 80 w 139"/>
                <a:gd name="T77" fmla="*/ 49 h 98"/>
                <a:gd name="T78" fmla="*/ 76 w 139"/>
                <a:gd name="T79" fmla="*/ 45 h 98"/>
                <a:gd name="T80" fmla="*/ 67 w 139"/>
                <a:gd name="T81" fmla="*/ 36 h 98"/>
                <a:gd name="T82" fmla="*/ 58 w 139"/>
                <a:gd name="T83" fmla="*/ 23 h 98"/>
                <a:gd name="T84" fmla="*/ 44 w 139"/>
                <a:gd name="T85" fmla="*/ 14 h 98"/>
                <a:gd name="T86" fmla="*/ 35 w 139"/>
                <a:gd name="T87" fmla="*/ 0 h 9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9"/>
                <a:gd name="T133" fmla="*/ 0 h 98"/>
                <a:gd name="T134" fmla="*/ 139 w 139"/>
                <a:gd name="T135" fmla="*/ 98 h 9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9" h="98">
                  <a:moveTo>
                    <a:pt x="35" y="0"/>
                  </a:moveTo>
                  <a:lnTo>
                    <a:pt x="22" y="14"/>
                  </a:lnTo>
                  <a:lnTo>
                    <a:pt x="13" y="23"/>
                  </a:lnTo>
                  <a:lnTo>
                    <a:pt x="8" y="27"/>
                  </a:lnTo>
                  <a:lnTo>
                    <a:pt x="4" y="31"/>
                  </a:lnTo>
                  <a:lnTo>
                    <a:pt x="0" y="36"/>
                  </a:lnTo>
                  <a:lnTo>
                    <a:pt x="4" y="49"/>
                  </a:lnTo>
                  <a:lnTo>
                    <a:pt x="17" y="63"/>
                  </a:lnTo>
                  <a:lnTo>
                    <a:pt x="26" y="67"/>
                  </a:lnTo>
                  <a:lnTo>
                    <a:pt x="31" y="71"/>
                  </a:lnTo>
                  <a:lnTo>
                    <a:pt x="44" y="80"/>
                  </a:lnTo>
                  <a:lnTo>
                    <a:pt x="58" y="85"/>
                  </a:lnTo>
                  <a:lnTo>
                    <a:pt x="71" y="89"/>
                  </a:lnTo>
                  <a:lnTo>
                    <a:pt x="80" y="94"/>
                  </a:lnTo>
                  <a:lnTo>
                    <a:pt x="85" y="94"/>
                  </a:lnTo>
                  <a:lnTo>
                    <a:pt x="89" y="98"/>
                  </a:lnTo>
                  <a:lnTo>
                    <a:pt x="94" y="94"/>
                  </a:lnTo>
                  <a:lnTo>
                    <a:pt x="103" y="94"/>
                  </a:lnTo>
                  <a:lnTo>
                    <a:pt x="107" y="94"/>
                  </a:lnTo>
                  <a:lnTo>
                    <a:pt x="121" y="94"/>
                  </a:lnTo>
                  <a:lnTo>
                    <a:pt x="130" y="89"/>
                  </a:lnTo>
                  <a:lnTo>
                    <a:pt x="134" y="85"/>
                  </a:lnTo>
                  <a:lnTo>
                    <a:pt x="139" y="80"/>
                  </a:lnTo>
                  <a:lnTo>
                    <a:pt x="139" y="76"/>
                  </a:lnTo>
                  <a:lnTo>
                    <a:pt x="139" y="71"/>
                  </a:lnTo>
                  <a:lnTo>
                    <a:pt x="139" y="67"/>
                  </a:lnTo>
                  <a:lnTo>
                    <a:pt x="139" y="63"/>
                  </a:lnTo>
                  <a:lnTo>
                    <a:pt x="134" y="63"/>
                  </a:lnTo>
                  <a:lnTo>
                    <a:pt x="121" y="63"/>
                  </a:lnTo>
                  <a:lnTo>
                    <a:pt x="112" y="63"/>
                  </a:lnTo>
                  <a:lnTo>
                    <a:pt x="98" y="58"/>
                  </a:lnTo>
                  <a:lnTo>
                    <a:pt x="94" y="58"/>
                  </a:lnTo>
                  <a:lnTo>
                    <a:pt x="89" y="54"/>
                  </a:lnTo>
                  <a:lnTo>
                    <a:pt x="80" y="49"/>
                  </a:lnTo>
                  <a:lnTo>
                    <a:pt x="76" y="45"/>
                  </a:lnTo>
                  <a:lnTo>
                    <a:pt x="67" y="36"/>
                  </a:lnTo>
                  <a:lnTo>
                    <a:pt x="58" y="23"/>
                  </a:lnTo>
                  <a:lnTo>
                    <a:pt x="44" y="1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7A523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62" name="Freeform 31"/>
            <p:cNvSpPr>
              <a:spLocks/>
            </p:cNvSpPr>
            <p:nvPr/>
          </p:nvSpPr>
          <p:spPr bwMode="auto">
            <a:xfrm>
              <a:off x="1279" y="3676"/>
              <a:ext cx="104" cy="85"/>
            </a:xfrm>
            <a:custGeom>
              <a:avLst/>
              <a:gdLst>
                <a:gd name="T0" fmla="*/ 104 w 104"/>
                <a:gd name="T1" fmla="*/ 63 h 85"/>
                <a:gd name="T2" fmla="*/ 90 w 104"/>
                <a:gd name="T3" fmla="*/ 54 h 85"/>
                <a:gd name="T4" fmla="*/ 86 w 104"/>
                <a:gd name="T5" fmla="*/ 45 h 85"/>
                <a:gd name="T6" fmla="*/ 77 w 104"/>
                <a:gd name="T7" fmla="*/ 40 h 85"/>
                <a:gd name="T8" fmla="*/ 72 w 104"/>
                <a:gd name="T9" fmla="*/ 31 h 85"/>
                <a:gd name="T10" fmla="*/ 63 w 104"/>
                <a:gd name="T11" fmla="*/ 18 h 85"/>
                <a:gd name="T12" fmla="*/ 50 w 104"/>
                <a:gd name="T13" fmla="*/ 9 h 85"/>
                <a:gd name="T14" fmla="*/ 45 w 104"/>
                <a:gd name="T15" fmla="*/ 5 h 85"/>
                <a:gd name="T16" fmla="*/ 36 w 104"/>
                <a:gd name="T17" fmla="*/ 0 h 85"/>
                <a:gd name="T18" fmla="*/ 27 w 104"/>
                <a:gd name="T19" fmla="*/ 5 h 85"/>
                <a:gd name="T20" fmla="*/ 23 w 104"/>
                <a:gd name="T21" fmla="*/ 9 h 85"/>
                <a:gd name="T22" fmla="*/ 14 w 104"/>
                <a:gd name="T23" fmla="*/ 18 h 85"/>
                <a:gd name="T24" fmla="*/ 9 w 104"/>
                <a:gd name="T25" fmla="*/ 27 h 85"/>
                <a:gd name="T26" fmla="*/ 5 w 104"/>
                <a:gd name="T27" fmla="*/ 31 h 85"/>
                <a:gd name="T28" fmla="*/ 0 w 104"/>
                <a:gd name="T29" fmla="*/ 36 h 85"/>
                <a:gd name="T30" fmla="*/ 0 w 104"/>
                <a:gd name="T31" fmla="*/ 40 h 85"/>
                <a:gd name="T32" fmla="*/ 5 w 104"/>
                <a:gd name="T33" fmla="*/ 45 h 85"/>
                <a:gd name="T34" fmla="*/ 14 w 104"/>
                <a:gd name="T35" fmla="*/ 49 h 85"/>
                <a:gd name="T36" fmla="*/ 18 w 104"/>
                <a:gd name="T37" fmla="*/ 54 h 85"/>
                <a:gd name="T38" fmla="*/ 23 w 104"/>
                <a:gd name="T39" fmla="*/ 58 h 85"/>
                <a:gd name="T40" fmla="*/ 32 w 104"/>
                <a:gd name="T41" fmla="*/ 63 h 85"/>
                <a:gd name="T42" fmla="*/ 41 w 104"/>
                <a:gd name="T43" fmla="*/ 63 h 85"/>
                <a:gd name="T44" fmla="*/ 50 w 104"/>
                <a:gd name="T45" fmla="*/ 67 h 85"/>
                <a:gd name="T46" fmla="*/ 54 w 104"/>
                <a:gd name="T47" fmla="*/ 71 h 85"/>
                <a:gd name="T48" fmla="*/ 59 w 104"/>
                <a:gd name="T49" fmla="*/ 76 h 85"/>
                <a:gd name="T50" fmla="*/ 63 w 104"/>
                <a:gd name="T51" fmla="*/ 80 h 85"/>
                <a:gd name="T52" fmla="*/ 68 w 104"/>
                <a:gd name="T53" fmla="*/ 80 h 85"/>
                <a:gd name="T54" fmla="*/ 68 w 104"/>
                <a:gd name="T55" fmla="*/ 85 h 85"/>
                <a:gd name="T56" fmla="*/ 77 w 104"/>
                <a:gd name="T57" fmla="*/ 80 h 85"/>
                <a:gd name="T58" fmla="*/ 86 w 104"/>
                <a:gd name="T59" fmla="*/ 76 h 85"/>
                <a:gd name="T60" fmla="*/ 95 w 104"/>
                <a:gd name="T61" fmla="*/ 71 h 85"/>
                <a:gd name="T62" fmla="*/ 95 w 104"/>
                <a:gd name="T63" fmla="*/ 67 h 85"/>
                <a:gd name="T64" fmla="*/ 104 w 104"/>
                <a:gd name="T65" fmla="*/ 63 h 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4"/>
                <a:gd name="T100" fmla="*/ 0 h 85"/>
                <a:gd name="T101" fmla="*/ 104 w 104"/>
                <a:gd name="T102" fmla="*/ 85 h 8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4" h="85">
                  <a:moveTo>
                    <a:pt x="104" y="63"/>
                  </a:moveTo>
                  <a:lnTo>
                    <a:pt x="90" y="54"/>
                  </a:lnTo>
                  <a:lnTo>
                    <a:pt x="86" y="45"/>
                  </a:lnTo>
                  <a:lnTo>
                    <a:pt x="77" y="40"/>
                  </a:lnTo>
                  <a:lnTo>
                    <a:pt x="72" y="31"/>
                  </a:lnTo>
                  <a:lnTo>
                    <a:pt x="63" y="18"/>
                  </a:lnTo>
                  <a:lnTo>
                    <a:pt x="50" y="9"/>
                  </a:lnTo>
                  <a:lnTo>
                    <a:pt x="45" y="5"/>
                  </a:lnTo>
                  <a:lnTo>
                    <a:pt x="36" y="0"/>
                  </a:lnTo>
                  <a:lnTo>
                    <a:pt x="27" y="5"/>
                  </a:lnTo>
                  <a:lnTo>
                    <a:pt x="23" y="9"/>
                  </a:lnTo>
                  <a:lnTo>
                    <a:pt x="14" y="18"/>
                  </a:lnTo>
                  <a:lnTo>
                    <a:pt x="9" y="27"/>
                  </a:lnTo>
                  <a:lnTo>
                    <a:pt x="5" y="31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5" y="45"/>
                  </a:lnTo>
                  <a:lnTo>
                    <a:pt x="14" y="49"/>
                  </a:lnTo>
                  <a:lnTo>
                    <a:pt x="18" y="54"/>
                  </a:lnTo>
                  <a:lnTo>
                    <a:pt x="23" y="58"/>
                  </a:lnTo>
                  <a:lnTo>
                    <a:pt x="32" y="63"/>
                  </a:lnTo>
                  <a:lnTo>
                    <a:pt x="41" y="63"/>
                  </a:lnTo>
                  <a:lnTo>
                    <a:pt x="50" y="67"/>
                  </a:lnTo>
                  <a:lnTo>
                    <a:pt x="54" y="71"/>
                  </a:lnTo>
                  <a:lnTo>
                    <a:pt x="59" y="76"/>
                  </a:lnTo>
                  <a:lnTo>
                    <a:pt x="63" y="80"/>
                  </a:lnTo>
                  <a:lnTo>
                    <a:pt x="68" y="80"/>
                  </a:lnTo>
                  <a:lnTo>
                    <a:pt x="68" y="85"/>
                  </a:lnTo>
                  <a:lnTo>
                    <a:pt x="77" y="80"/>
                  </a:lnTo>
                  <a:lnTo>
                    <a:pt x="86" y="76"/>
                  </a:lnTo>
                  <a:lnTo>
                    <a:pt x="95" y="71"/>
                  </a:lnTo>
                  <a:lnTo>
                    <a:pt x="95" y="67"/>
                  </a:lnTo>
                  <a:lnTo>
                    <a:pt x="104" y="63"/>
                  </a:lnTo>
                  <a:close/>
                </a:path>
              </a:pathLst>
            </a:custGeom>
            <a:solidFill>
              <a:srgbClr val="D1B1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63" name="Freeform 32"/>
            <p:cNvSpPr>
              <a:spLocks/>
            </p:cNvSpPr>
            <p:nvPr/>
          </p:nvSpPr>
          <p:spPr bwMode="auto">
            <a:xfrm>
              <a:off x="921" y="3494"/>
              <a:ext cx="116" cy="85"/>
            </a:xfrm>
            <a:custGeom>
              <a:avLst/>
              <a:gdLst>
                <a:gd name="T0" fmla="*/ 0 w 116"/>
                <a:gd name="T1" fmla="*/ 9 h 85"/>
                <a:gd name="T2" fmla="*/ 4 w 116"/>
                <a:gd name="T3" fmla="*/ 9 h 85"/>
                <a:gd name="T4" fmla="*/ 9 w 116"/>
                <a:gd name="T5" fmla="*/ 9 h 85"/>
                <a:gd name="T6" fmla="*/ 31 w 116"/>
                <a:gd name="T7" fmla="*/ 5 h 85"/>
                <a:gd name="T8" fmla="*/ 40 w 116"/>
                <a:gd name="T9" fmla="*/ 0 h 85"/>
                <a:gd name="T10" fmla="*/ 49 w 116"/>
                <a:gd name="T11" fmla="*/ 0 h 85"/>
                <a:gd name="T12" fmla="*/ 54 w 116"/>
                <a:gd name="T13" fmla="*/ 5 h 85"/>
                <a:gd name="T14" fmla="*/ 72 w 116"/>
                <a:gd name="T15" fmla="*/ 13 h 85"/>
                <a:gd name="T16" fmla="*/ 85 w 116"/>
                <a:gd name="T17" fmla="*/ 18 h 85"/>
                <a:gd name="T18" fmla="*/ 94 w 116"/>
                <a:gd name="T19" fmla="*/ 27 h 85"/>
                <a:gd name="T20" fmla="*/ 98 w 116"/>
                <a:gd name="T21" fmla="*/ 31 h 85"/>
                <a:gd name="T22" fmla="*/ 103 w 116"/>
                <a:gd name="T23" fmla="*/ 40 h 85"/>
                <a:gd name="T24" fmla="*/ 107 w 116"/>
                <a:gd name="T25" fmla="*/ 40 h 85"/>
                <a:gd name="T26" fmla="*/ 116 w 116"/>
                <a:gd name="T27" fmla="*/ 49 h 85"/>
                <a:gd name="T28" fmla="*/ 112 w 116"/>
                <a:gd name="T29" fmla="*/ 53 h 85"/>
                <a:gd name="T30" fmla="*/ 107 w 116"/>
                <a:gd name="T31" fmla="*/ 58 h 85"/>
                <a:gd name="T32" fmla="*/ 107 w 116"/>
                <a:gd name="T33" fmla="*/ 67 h 85"/>
                <a:gd name="T34" fmla="*/ 107 w 116"/>
                <a:gd name="T35" fmla="*/ 76 h 85"/>
                <a:gd name="T36" fmla="*/ 107 w 116"/>
                <a:gd name="T37" fmla="*/ 80 h 85"/>
                <a:gd name="T38" fmla="*/ 107 w 116"/>
                <a:gd name="T39" fmla="*/ 80 h 85"/>
                <a:gd name="T40" fmla="*/ 98 w 116"/>
                <a:gd name="T41" fmla="*/ 80 h 85"/>
                <a:gd name="T42" fmla="*/ 89 w 116"/>
                <a:gd name="T43" fmla="*/ 85 h 85"/>
                <a:gd name="T44" fmla="*/ 76 w 116"/>
                <a:gd name="T45" fmla="*/ 85 h 85"/>
                <a:gd name="T46" fmla="*/ 72 w 116"/>
                <a:gd name="T47" fmla="*/ 85 h 85"/>
                <a:gd name="T48" fmla="*/ 72 w 116"/>
                <a:gd name="T49" fmla="*/ 85 h 85"/>
                <a:gd name="T50" fmla="*/ 67 w 116"/>
                <a:gd name="T51" fmla="*/ 85 h 85"/>
                <a:gd name="T52" fmla="*/ 58 w 116"/>
                <a:gd name="T53" fmla="*/ 85 h 85"/>
                <a:gd name="T54" fmla="*/ 54 w 116"/>
                <a:gd name="T55" fmla="*/ 85 h 85"/>
                <a:gd name="T56" fmla="*/ 45 w 116"/>
                <a:gd name="T57" fmla="*/ 80 h 85"/>
                <a:gd name="T58" fmla="*/ 40 w 116"/>
                <a:gd name="T59" fmla="*/ 76 h 85"/>
                <a:gd name="T60" fmla="*/ 36 w 116"/>
                <a:gd name="T61" fmla="*/ 71 h 85"/>
                <a:gd name="T62" fmla="*/ 31 w 116"/>
                <a:gd name="T63" fmla="*/ 67 h 85"/>
                <a:gd name="T64" fmla="*/ 18 w 116"/>
                <a:gd name="T65" fmla="*/ 62 h 85"/>
                <a:gd name="T66" fmla="*/ 9 w 116"/>
                <a:gd name="T67" fmla="*/ 58 h 85"/>
                <a:gd name="T68" fmla="*/ 0 w 116"/>
                <a:gd name="T69" fmla="*/ 58 h 85"/>
                <a:gd name="T70" fmla="*/ 0 w 116"/>
                <a:gd name="T71" fmla="*/ 53 h 85"/>
                <a:gd name="T72" fmla="*/ 0 w 116"/>
                <a:gd name="T73" fmla="*/ 49 h 85"/>
                <a:gd name="T74" fmla="*/ 0 w 116"/>
                <a:gd name="T75" fmla="*/ 45 h 85"/>
                <a:gd name="T76" fmla="*/ 0 w 116"/>
                <a:gd name="T77" fmla="*/ 40 h 85"/>
                <a:gd name="T78" fmla="*/ 0 w 116"/>
                <a:gd name="T79" fmla="*/ 31 h 85"/>
                <a:gd name="T80" fmla="*/ 0 w 116"/>
                <a:gd name="T81" fmla="*/ 27 h 85"/>
                <a:gd name="T82" fmla="*/ 0 w 116"/>
                <a:gd name="T83" fmla="*/ 22 h 85"/>
                <a:gd name="T84" fmla="*/ 0 w 116"/>
                <a:gd name="T85" fmla="*/ 18 h 85"/>
                <a:gd name="T86" fmla="*/ 0 w 116"/>
                <a:gd name="T87" fmla="*/ 9 h 8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6"/>
                <a:gd name="T133" fmla="*/ 0 h 85"/>
                <a:gd name="T134" fmla="*/ 116 w 116"/>
                <a:gd name="T135" fmla="*/ 85 h 8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6" h="85">
                  <a:moveTo>
                    <a:pt x="0" y="9"/>
                  </a:moveTo>
                  <a:lnTo>
                    <a:pt x="4" y="9"/>
                  </a:lnTo>
                  <a:lnTo>
                    <a:pt x="9" y="9"/>
                  </a:lnTo>
                  <a:lnTo>
                    <a:pt x="31" y="5"/>
                  </a:lnTo>
                  <a:lnTo>
                    <a:pt x="40" y="0"/>
                  </a:lnTo>
                  <a:lnTo>
                    <a:pt x="49" y="0"/>
                  </a:lnTo>
                  <a:lnTo>
                    <a:pt x="54" y="5"/>
                  </a:lnTo>
                  <a:lnTo>
                    <a:pt x="72" y="13"/>
                  </a:lnTo>
                  <a:lnTo>
                    <a:pt x="85" y="18"/>
                  </a:lnTo>
                  <a:lnTo>
                    <a:pt x="94" y="27"/>
                  </a:lnTo>
                  <a:lnTo>
                    <a:pt x="98" y="31"/>
                  </a:lnTo>
                  <a:lnTo>
                    <a:pt x="103" y="40"/>
                  </a:lnTo>
                  <a:lnTo>
                    <a:pt x="107" y="40"/>
                  </a:lnTo>
                  <a:lnTo>
                    <a:pt x="116" y="49"/>
                  </a:lnTo>
                  <a:lnTo>
                    <a:pt x="112" y="53"/>
                  </a:lnTo>
                  <a:lnTo>
                    <a:pt x="107" y="58"/>
                  </a:lnTo>
                  <a:lnTo>
                    <a:pt x="107" y="67"/>
                  </a:lnTo>
                  <a:lnTo>
                    <a:pt x="107" y="76"/>
                  </a:lnTo>
                  <a:lnTo>
                    <a:pt x="107" y="80"/>
                  </a:lnTo>
                  <a:lnTo>
                    <a:pt x="98" y="80"/>
                  </a:lnTo>
                  <a:lnTo>
                    <a:pt x="89" y="85"/>
                  </a:lnTo>
                  <a:lnTo>
                    <a:pt x="76" y="85"/>
                  </a:lnTo>
                  <a:lnTo>
                    <a:pt x="72" y="85"/>
                  </a:lnTo>
                  <a:lnTo>
                    <a:pt x="67" y="85"/>
                  </a:lnTo>
                  <a:lnTo>
                    <a:pt x="58" y="85"/>
                  </a:lnTo>
                  <a:lnTo>
                    <a:pt x="54" y="85"/>
                  </a:lnTo>
                  <a:lnTo>
                    <a:pt x="45" y="80"/>
                  </a:lnTo>
                  <a:lnTo>
                    <a:pt x="40" y="76"/>
                  </a:lnTo>
                  <a:lnTo>
                    <a:pt x="36" y="71"/>
                  </a:lnTo>
                  <a:lnTo>
                    <a:pt x="31" y="67"/>
                  </a:lnTo>
                  <a:lnTo>
                    <a:pt x="18" y="62"/>
                  </a:lnTo>
                  <a:lnTo>
                    <a:pt x="9" y="58"/>
                  </a:lnTo>
                  <a:lnTo>
                    <a:pt x="0" y="58"/>
                  </a:lnTo>
                  <a:lnTo>
                    <a:pt x="0" y="53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64" name="Freeform 33"/>
            <p:cNvSpPr>
              <a:spLocks/>
            </p:cNvSpPr>
            <p:nvPr/>
          </p:nvSpPr>
          <p:spPr bwMode="auto">
            <a:xfrm>
              <a:off x="943" y="3592"/>
              <a:ext cx="121" cy="58"/>
            </a:xfrm>
            <a:custGeom>
              <a:avLst/>
              <a:gdLst>
                <a:gd name="T0" fmla="*/ 117 w 121"/>
                <a:gd name="T1" fmla="*/ 44 h 58"/>
                <a:gd name="T2" fmla="*/ 117 w 121"/>
                <a:gd name="T3" fmla="*/ 49 h 58"/>
                <a:gd name="T4" fmla="*/ 112 w 121"/>
                <a:gd name="T5" fmla="*/ 53 h 58"/>
                <a:gd name="T6" fmla="*/ 108 w 121"/>
                <a:gd name="T7" fmla="*/ 53 h 58"/>
                <a:gd name="T8" fmla="*/ 103 w 121"/>
                <a:gd name="T9" fmla="*/ 58 h 58"/>
                <a:gd name="T10" fmla="*/ 94 w 121"/>
                <a:gd name="T11" fmla="*/ 58 h 58"/>
                <a:gd name="T12" fmla="*/ 81 w 121"/>
                <a:gd name="T13" fmla="*/ 58 h 58"/>
                <a:gd name="T14" fmla="*/ 76 w 121"/>
                <a:gd name="T15" fmla="*/ 58 h 58"/>
                <a:gd name="T16" fmla="*/ 67 w 121"/>
                <a:gd name="T17" fmla="*/ 58 h 58"/>
                <a:gd name="T18" fmla="*/ 58 w 121"/>
                <a:gd name="T19" fmla="*/ 58 h 58"/>
                <a:gd name="T20" fmla="*/ 54 w 121"/>
                <a:gd name="T21" fmla="*/ 53 h 58"/>
                <a:gd name="T22" fmla="*/ 45 w 121"/>
                <a:gd name="T23" fmla="*/ 49 h 58"/>
                <a:gd name="T24" fmla="*/ 41 w 121"/>
                <a:gd name="T25" fmla="*/ 49 h 58"/>
                <a:gd name="T26" fmla="*/ 36 w 121"/>
                <a:gd name="T27" fmla="*/ 49 h 58"/>
                <a:gd name="T28" fmla="*/ 32 w 121"/>
                <a:gd name="T29" fmla="*/ 49 h 58"/>
                <a:gd name="T30" fmla="*/ 32 w 121"/>
                <a:gd name="T31" fmla="*/ 49 h 58"/>
                <a:gd name="T32" fmla="*/ 27 w 121"/>
                <a:gd name="T33" fmla="*/ 49 h 58"/>
                <a:gd name="T34" fmla="*/ 18 w 121"/>
                <a:gd name="T35" fmla="*/ 44 h 58"/>
                <a:gd name="T36" fmla="*/ 14 w 121"/>
                <a:gd name="T37" fmla="*/ 44 h 58"/>
                <a:gd name="T38" fmla="*/ 14 w 121"/>
                <a:gd name="T39" fmla="*/ 40 h 58"/>
                <a:gd name="T40" fmla="*/ 0 w 121"/>
                <a:gd name="T41" fmla="*/ 31 h 58"/>
                <a:gd name="T42" fmla="*/ 9 w 121"/>
                <a:gd name="T43" fmla="*/ 27 h 58"/>
                <a:gd name="T44" fmla="*/ 18 w 121"/>
                <a:gd name="T45" fmla="*/ 22 h 58"/>
                <a:gd name="T46" fmla="*/ 32 w 121"/>
                <a:gd name="T47" fmla="*/ 18 h 58"/>
                <a:gd name="T48" fmla="*/ 32 w 121"/>
                <a:gd name="T49" fmla="*/ 13 h 58"/>
                <a:gd name="T50" fmla="*/ 36 w 121"/>
                <a:gd name="T51" fmla="*/ 9 h 58"/>
                <a:gd name="T52" fmla="*/ 41 w 121"/>
                <a:gd name="T53" fmla="*/ 4 h 58"/>
                <a:gd name="T54" fmla="*/ 45 w 121"/>
                <a:gd name="T55" fmla="*/ 0 h 58"/>
                <a:gd name="T56" fmla="*/ 50 w 121"/>
                <a:gd name="T57" fmla="*/ 0 h 58"/>
                <a:gd name="T58" fmla="*/ 58 w 121"/>
                <a:gd name="T59" fmla="*/ 0 h 58"/>
                <a:gd name="T60" fmla="*/ 67 w 121"/>
                <a:gd name="T61" fmla="*/ 0 h 58"/>
                <a:gd name="T62" fmla="*/ 76 w 121"/>
                <a:gd name="T63" fmla="*/ 0 h 58"/>
                <a:gd name="T64" fmla="*/ 81 w 121"/>
                <a:gd name="T65" fmla="*/ 0 h 58"/>
                <a:gd name="T66" fmla="*/ 90 w 121"/>
                <a:gd name="T67" fmla="*/ 4 h 58"/>
                <a:gd name="T68" fmla="*/ 99 w 121"/>
                <a:gd name="T69" fmla="*/ 9 h 58"/>
                <a:gd name="T70" fmla="*/ 103 w 121"/>
                <a:gd name="T71" fmla="*/ 13 h 58"/>
                <a:gd name="T72" fmla="*/ 112 w 121"/>
                <a:gd name="T73" fmla="*/ 18 h 58"/>
                <a:gd name="T74" fmla="*/ 121 w 121"/>
                <a:gd name="T75" fmla="*/ 31 h 58"/>
                <a:gd name="T76" fmla="*/ 121 w 121"/>
                <a:gd name="T77" fmla="*/ 35 h 58"/>
                <a:gd name="T78" fmla="*/ 121 w 121"/>
                <a:gd name="T79" fmla="*/ 40 h 58"/>
                <a:gd name="T80" fmla="*/ 121 w 121"/>
                <a:gd name="T81" fmla="*/ 44 h 58"/>
                <a:gd name="T82" fmla="*/ 117 w 121"/>
                <a:gd name="T83" fmla="*/ 44 h 5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1"/>
                <a:gd name="T127" fmla="*/ 0 h 58"/>
                <a:gd name="T128" fmla="*/ 121 w 121"/>
                <a:gd name="T129" fmla="*/ 58 h 5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1" h="58">
                  <a:moveTo>
                    <a:pt x="117" y="44"/>
                  </a:moveTo>
                  <a:lnTo>
                    <a:pt x="117" y="49"/>
                  </a:lnTo>
                  <a:lnTo>
                    <a:pt x="112" y="53"/>
                  </a:lnTo>
                  <a:lnTo>
                    <a:pt x="108" y="53"/>
                  </a:lnTo>
                  <a:lnTo>
                    <a:pt x="103" y="58"/>
                  </a:lnTo>
                  <a:lnTo>
                    <a:pt x="94" y="58"/>
                  </a:lnTo>
                  <a:lnTo>
                    <a:pt x="81" y="58"/>
                  </a:lnTo>
                  <a:lnTo>
                    <a:pt x="76" y="58"/>
                  </a:lnTo>
                  <a:lnTo>
                    <a:pt x="67" y="58"/>
                  </a:lnTo>
                  <a:lnTo>
                    <a:pt x="58" y="58"/>
                  </a:lnTo>
                  <a:lnTo>
                    <a:pt x="54" y="53"/>
                  </a:lnTo>
                  <a:lnTo>
                    <a:pt x="45" y="49"/>
                  </a:lnTo>
                  <a:lnTo>
                    <a:pt x="41" y="49"/>
                  </a:lnTo>
                  <a:lnTo>
                    <a:pt x="36" y="49"/>
                  </a:lnTo>
                  <a:lnTo>
                    <a:pt x="32" y="49"/>
                  </a:lnTo>
                  <a:lnTo>
                    <a:pt x="27" y="49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4" y="40"/>
                  </a:lnTo>
                  <a:lnTo>
                    <a:pt x="0" y="31"/>
                  </a:lnTo>
                  <a:lnTo>
                    <a:pt x="9" y="27"/>
                  </a:lnTo>
                  <a:lnTo>
                    <a:pt x="18" y="22"/>
                  </a:lnTo>
                  <a:lnTo>
                    <a:pt x="32" y="18"/>
                  </a:lnTo>
                  <a:lnTo>
                    <a:pt x="32" y="13"/>
                  </a:lnTo>
                  <a:lnTo>
                    <a:pt x="36" y="9"/>
                  </a:lnTo>
                  <a:lnTo>
                    <a:pt x="41" y="4"/>
                  </a:lnTo>
                  <a:lnTo>
                    <a:pt x="45" y="0"/>
                  </a:lnTo>
                  <a:lnTo>
                    <a:pt x="50" y="0"/>
                  </a:lnTo>
                  <a:lnTo>
                    <a:pt x="58" y="0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90" y="4"/>
                  </a:lnTo>
                  <a:lnTo>
                    <a:pt x="99" y="9"/>
                  </a:lnTo>
                  <a:lnTo>
                    <a:pt x="103" y="13"/>
                  </a:lnTo>
                  <a:lnTo>
                    <a:pt x="112" y="18"/>
                  </a:lnTo>
                  <a:lnTo>
                    <a:pt x="121" y="31"/>
                  </a:lnTo>
                  <a:lnTo>
                    <a:pt x="121" y="35"/>
                  </a:lnTo>
                  <a:lnTo>
                    <a:pt x="121" y="40"/>
                  </a:lnTo>
                  <a:lnTo>
                    <a:pt x="121" y="44"/>
                  </a:lnTo>
                  <a:lnTo>
                    <a:pt x="117" y="44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65" name="Freeform 34"/>
            <p:cNvSpPr>
              <a:spLocks/>
            </p:cNvSpPr>
            <p:nvPr/>
          </p:nvSpPr>
          <p:spPr bwMode="auto">
            <a:xfrm>
              <a:off x="1046" y="3552"/>
              <a:ext cx="27" cy="102"/>
            </a:xfrm>
            <a:custGeom>
              <a:avLst/>
              <a:gdLst>
                <a:gd name="T0" fmla="*/ 14 w 27"/>
                <a:gd name="T1" fmla="*/ 89 h 102"/>
                <a:gd name="T2" fmla="*/ 23 w 27"/>
                <a:gd name="T3" fmla="*/ 98 h 102"/>
                <a:gd name="T4" fmla="*/ 27 w 27"/>
                <a:gd name="T5" fmla="*/ 98 h 102"/>
                <a:gd name="T6" fmla="*/ 27 w 27"/>
                <a:gd name="T7" fmla="*/ 102 h 102"/>
                <a:gd name="T8" fmla="*/ 27 w 27"/>
                <a:gd name="T9" fmla="*/ 98 h 102"/>
                <a:gd name="T10" fmla="*/ 27 w 27"/>
                <a:gd name="T11" fmla="*/ 93 h 102"/>
                <a:gd name="T12" fmla="*/ 27 w 27"/>
                <a:gd name="T13" fmla="*/ 84 h 102"/>
                <a:gd name="T14" fmla="*/ 27 w 27"/>
                <a:gd name="T15" fmla="*/ 75 h 102"/>
                <a:gd name="T16" fmla="*/ 27 w 27"/>
                <a:gd name="T17" fmla="*/ 67 h 102"/>
                <a:gd name="T18" fmla="*/ 27 w 27"/>
                <a:gd name="T19" fmla="*/ 58 h 102"/>
                <a:gd name="T20" fmla="*/ 27 w 27"/>
                <a:gd name="T21" fmla="*/ 49 h 102"/>
                <a:gd name="T22" fmla="*/ 27 w 27"/>
                <a:gd name="T23" fmla="*/ 44 h 102"/>
                <a:gd name="T24" fmla="*/ 27 w 27"/>
                <a:gd name="T25" fmla="*/ 40 h 102"/>
                <a:gd name="T26" fmla="*/ 27 w 27"/>
                <a:gd name="T27" fmla="*/ 31 h 102"/>
                <a:gd name="T28" fmla="*/ 27 w 27"/>
                <a:gd name="T29" fmla="*/ 22 h 102"/>
                <a:gd name="T30" fmla="*/ 23 w 27"/>
                <a:gd name="T31" fmla="*/ 13 h 102"/>
                <a:gd name="T32" fmla="*/ 18 w 27"/>
                <a:gd name="T33" fmla="*/ 9 h 102"/>
                <a:gd name="T34" fmla="*/ 14 w 27"/>
                <a:gd name="T35" fmla="*/ 0 h 102"/>
                <a:gd name="T36" fmla="*/ 0 w 27"/>
                <a:gd name="T37" fmla="*/ 0 h 102"/>
                <a:gd name="T38" fmla="*/ 5 w 27"/>
                <a:gd name="T39" fmla="*/ 18 h 102"/>
                <a:gd name="T40" fmla="*/ 5 w 27"/>
                <a:gd name="T41" fmla="*/ 35 h 102"/>
                <a:gd name="T42" fmla="*/ 5 w 27"/>
                <a:gd name="T43" fmla="*/ 49 h 102"/>
                <a:gd name="T44" fmla="*/ 5 w 27"/>
                <a:gd name="T45" fmla="*/ 53 h 102"/>
                <a:gd name="T46" fmla="*/ 5 w 27"/>
                <a:gd name="T47" fmla="*/ 58 h 102"/>
                <a:gd name="T48" fmla="*/ 14 w 27"/>
                <a:gd name="T49" fmla="*/ 62 h 102"/>
                <a:gd name="T50" fmla="*/ 14 w 27"/>
                <a:gd name="T51" fmla="*/ 67 h 102"/>
                <a:gd name="T52" fmla="*/ 18 w 27"/>
                <a:gd name="T53" fmla="*/ 71 h 102"/>
                <a:gd name="T54" fmla="*/ 18 w 27"/>
                <a:gd name="T55" fmla="*/ 80 h 102"/>
                <a:gd name="T56" fmla="*/ 14 w 27"/>
                <a:gd name="T57" fmla="*/ 84 h 102"/>
                <a:gd name="T58" fmla="*/ 14 w 27"/>
                <a:gd name="T59" fmla="*/ 89 h 10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7"/>
                <a:gd name="T91" fmla="*/ 0 h 102"/>
                <a:gd name="T92" fmla="*/ 27 w 27"/>
                <a:gd name="T93" fmla="*/ 102 h 10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7" h="102">
                  <a:moveTo>
                    <a:pt x="14" y="89"/>
                  </a:moveTo>
                  <a:lnTo>
                    <a:pt x="23" y="98"/>
                  </a:lnTo>
                  <a:lnTo>
                    <a:pt x="27" y="98"/>
                  </a:lnTo>
                  <a:lnTo>
                    <a:pt x="27" y="102"/>
                  </a:lnTo>
                  <a:lnTo>
                    <a:pt x="27" y="98"/>
                  </a:lnTo>
                  <a:lnTo>
                    <a:pt x="27" y="93"/>
                  </a:lnTo>
                  <a:lnTo>
                    <a:pt x="27" y="84"/>
                  </a:lnTo>
                  <a:lnTo>
                    <a:pt x="27" y="75"/>
                  </a:lnTo>
                  <a:lnTo>
                    <a:pt x="27" y="67"/>
                  </a:lnTo>
                  <a:lnTo>
                    <a:pt x="27" y="58"/>
                  </a:lnTo>
                  <a:lnTo>
                    <a:pt x="27" y="49"/>
                  </a:lnTo>
                  <a:lnTo>
                    <a:pt x="27" y="44"/>
                  </a:lnTo>
                  <a:lnTo>
                    <a:pt x="27" y="40"/>
                  </a:lnTo>
                  <a:lnTo>
                    <a:pt x="27" y="31"/>
                  </a:lnTo>
                  <a:lnTo>
                    <a:pt x="27" y="22"/>
                  </a:lnTo>
                  <a:lnTo>
                    <a:pt x="23" y="13"/>
                  </a:lnTo>
                  <a:lnTo>
                    <a:pt x="18" y="9"/>
                  </a:lnTo>
                  <a:lnTo>
                    <a:pt x="14" y="0"/>
                  </a:lnTo>
                  <a:lnTo>
                    <a:pt x="0" y="0"/>
                  </a:lnTo>
                  <a:lnTo>
                    <a:pt x="5" y="18"/>
                  </a:lnTo>
                  <a:lnTo>
                    <a:pt x="5" y="35"/>
                  </a:lnTo>
                  <a:lnTo>
                    <a:pt x="5" y="49"/>
                  </a:lnTo>
                  <a:lnTo>
                    <a:pt x="5" y="53"/>
                  </a:lnTo>
                  <a:lnTo>
                    <a:pt x="5" y="58"/>
                  </a:lnTo>
                  <a:lnTo>
                    <a:pt x="14" y="62"/>
                  </a:lnTo>
                  <a:lnTo>
                    <a:pt x="14" y="67"/>
                  </a:lnTo>
                  <a:lnTo>
                    <a:pt x="18" y="71"/>
                  </a:lnTo>
                  <a:lnTo>
                    <a:pt x="18" y="80"/>
                  </a:lnTo>
                  <a:lnTo>
                    <a:pt x="14" y="84"/>
                  </a:lnTo>
                  <a:lnTo>
                    <a:pt x="14" y="89"/>
                  </a:lnTo>
                  <a:close/>
                </a:path>
              </a:pathLst>
            </a:custGeom>
            <a:solidFill>
              <a:srgbClr val="A88046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66" name="Freeform 35"/>
            <p:cNvSpPr>
              <a:spLocks/>
            </p:cNvSpPr>
            <p:nvPr/>
          </p:nvSpPr>
          <p:spPr bwMode="auto">
            <a:xfrm>
              <a:off x="1019" y="3534"/>
              <a:ext cx="27" cy="31"/>
            </a:xfrm>
            <a:custGeom>
              <a:avLst/>
              <a:gdLst>
                <a:gd name="T0" fmla="*/ 23 w 27"/>
                <a:gd name="T1" fmla="*/ 18 h 31"/>
                <a:gd name="T2" fmla="*/ 23 w 27"/>
                <a:gd name="T3" fmla="*/ 13 h 31"/>
                <a:gd name="T4" fmla="*/ 23 w 27"/>
                <a:gd name="T5" fmla="*/ 9 h 31"/>
                <a:gd name="T6" fmla="*/ 18 w 27"/>
                <a:gd name="T7" fmla="*/ 5 h 31"/>
                <a:gd name="T8" fmla="*/ 14 w 27"/>
                <a:gd name="T9" fmla="*/ 0 h 31"/>
                <a:gd name="T10" fmla="*/ 5 w 27"/>
                <a:gd name="T11" fmla="*/ 5 h 31"/>
                <a:gd name="T12" fmla="*/ 5 w 27"/>
                <a:gd name="T13" fmla="*/ 5 h 31"/>
                <a:gd name="T14" fmla="*/ 0 w 27"/>
                <a:gd name="T15" fmla="*/ 9 h 31"/>
                <a:gd name="T16" fmla="*/ 0 w 27"/>
                <a:gd name="T17" fmla="*/ 13 h 31"/>
                <a:gd name="T18" fmla="*/ 0 w 27"/>
                <a:gd name="T19" fmla="*/ 13 h 31"/>
                <a:gd name="T20" fmla="*/ 0 w 27"/>
                <a:gd name="T21" fmla="*/ 18 h 31"/>
                <a:gd name="T22" fmla="*/ 0 w 27"/>
                <a:gd name="T23" fmla="*/ 18 h 31"/>
                <a:gd name="T24" fmla="*/ 5 w 27"/>
                <a:gd name="T25" fmla="*/ 22 h 31"/>
                <a:gd name="T26" fmla="*/ 14 w 27"/>
                <a:gd name="T27" fmla="*/ 27 h 31"/>
                <a:gd name="T28" fmla="*/ 18 w 27"/>
                <a:gd name="T29" fmla="*/ 31 h 31"/>
                <a:gd name="T30" fmla="*/ 23 w 27"/>
                <a:gd name="T31" fmla="*/ 27 h 31"/>
                <a:gd name="T32" fmla="*/ 23 w 27"/>
                <a:gd name="T33" fmla="*/ 27 h 31"/>
                <a:gd name="T34" fmla="*/ 27 w 27"/>
                <a:gd name="T35" fmla="*/ 22 h 31"/>
                <a:gd name="T36" fmla="*/ 23 w 27"/>
                <a:gd name="T37" fmla="*/ 18 h 3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"/>
                <a:gd name="T58" fmla="*/ 0 h 31"/>
                <a:gd name="T59" fmla="*/ 27 w 27"/>
                <a:gd name="T60" fmla="*/ 31 h 3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" h="31">
                  <a:moveTo>
                    <a:pt x="23" y="18"/>
                  </a:moveTo>
                  <a:lnTo>
                    <a:pt x="23" y="13"/>
                  </a:lnTo>
                  <a:lnTo>
                    <a:pt x="23" y="9"/>
                  </a:lnTo>
                  <a:lnTo>
                    <a:pt x="18" y="5"/>
                  </a:lnTo>
                  <a:lnTo>
                    <a:pt x="14" y="0"/>
                  </a:lnTo>
                  <a:lnTo>
                    <a:pt x="5" y="5"/>
                  </a:lnTo>
                  <a:lnTo>
                    <a:pt x="0" y="9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5" y="22"/>
                  </a:lnTo>
                  <a:lnTo>
                    <a:pt x="14" y="27"/>
                  </a:lnTo>
                  <a:lnTo>
                    <a:pt x="18" y="31"/>
                  </a:lnTo>
                  <a:lnTo>
                    <a:pt x="23" y="27"/>
                  </a:lnTo>
                  <a:lnTo>
                    <a:pt x="27" y="22"/>
                  </a:lnTo>
                  <a:lnTo>
                    <a:pt x="23" y="18"/>
                  </a:lnTo>
                  <a:close/>
                </a:path>
              </a:pathLst>
            </a:custGeom>
            <a:solidFill>
              <a:srgbClr val="A8804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67" name="Freeform 36"/>
            <p:cNvSpPr>
              <a:spLocks/>
            </p:cNvSpPr>
            <p:nvPr/>
          </p:nvSpPr>
          <p:spPr bwMode="auto">
            <a:xfrm>
              <a:off x="1015" y="3543"/>
              <a:ext cx="22" cy="18"/>
            </a:xfrm>
            <a:custGeom>
              <a:avLst/>
              <a:gdLst>
                <a:gd name="T0" fmla="*/ 22 w 22"/>
                <a:gd name="T1" fmla="*/ 13 h 18"/>
                <a:gd name="T2" fmla="*/ 22 w 22"/>
                <a:gd name="T3" fmla="*/ 9 h 18"/>
                <a:gd name="T4" fmla="*/ 22 w 22"/>
                <a:gd name="T5" fmla="*/ 4 h 18"/>
                <a:gd name="T6" fmla="*/ 22 w 22"/>
                <a:gd name="T7" fmla="*/ 4 h 18"/>
                <a:gd name="T8" fmla="*/ 22 w 22"/>
                <a:gd name="T9" fmla="*/ 0 h 18"/>
                <a:gd name="T10" fmla="*/ 22 w 22"/>
                <a:gd name="T11" fmla="*/ 0 h 18"/>
                <a:gd name="T12" fmla="*/ 18 w 22"/>
                <a:gd name="T13" fmla="*/ 0 h 18"/>
                <a:gd name="T14" fmla="*/ 13 w 22"/>
                <a:gd name="T15" fmla="*/ 0 h 18"/>
                <a:gd name="T16" fmla="*/ 9 w 22"/>
                <a:gd name="T17" fmla="*/ 4 h 18"/>
                <a:gd name="T18" fmla="*/ 9 w 22"/>
                <a:gd name="T19" fmla="*/ 4 h 18"/>
                <a:gd name="T20" fmla="*/ 9 w 22"/>
                <a:gd name="T21" fmla="*/ 9 h 18"/>
                <a:gd name="T22" fmla="*/ 9 w 22"/>
                <a:gd name="T23" fmla="*/ 9 h 18"/>
                <a:gd name="T24" fmla="*/ 9 w 22"/>
                <a:gd name="T25" fmla="*/ 9 h 18"/>
                <a:gd name="T26" fmla="*/ 4 w 22"/>
                <a:gd name="T27" fmla="*/ 9 h 18"/>
                <a:gd name="T28" fmla="*/ 4 w 22"/>
                <a:gd name="T29" fmla="*/ 9 h 18"/>
                <a:gd name="T30" fmla="*/ 0 w 22"/>
                <a:gd name="T31" fmla="*/ 9 h 18"/>
                <a:gd name="T32" fmla="*/ 4 w 22"/>
                <a:gd name="T33" fmla="*/ 9 h 18"/>
                <a:gd name="T34" fmla="*/ 4 w 22"/>
                <a:gd name="T35" fmla="*/ 13 h 18"/>
                <a:gd name="T36" fmla="*/ 9 w 22"/>
                <a:gd name="T37" fmla="*/ 18 h 18"/>
                <a:gd name="T38" fmla="*/ 9 w 22"/>
                <a:gd name="T39" fmla="*/ 13 h 18"/>
                <a:gd name="T40" fmla="*/ 9 w 22"/>
                <a:gd name="T41" fmla="*/ 13 h 18"/>
                <a:gd name="T42" fmla="*/ 9 w 22"/>
                <a:gd name="T43" fmla="*/ 9 h 18"/>
                <a:gd name="T44" fmla="*/ 13 w 22"/>
                <a:gd name="T45" fmla="*/ 9 h 18"/>
                <a:gd name="T46" fmla="*/ 22 w 22"/>
                <a:gd name="T47" fmla="*/ 13 h 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"/>
                <a:gd name="T73" fmla="*/ 0 h 18"/>
                <a:gd name="T74" fmla="*/ 22 w 22"/>
                <a:gd name="T75" fmla="*/ 18 h 1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" h="18">
                  <a:moveTo>
                    <a:pt x="22" y="13"/>
                  </a:moveTo>
                  <a:lnTo>
                    <a:pt x="22" y="9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9" y="4"/>
                  </a:lnTo>
                  <a:lnTo>
                    <a:pt x="9" y="9"/>
                  </a:lnTo>
                  <a:lnTo>
                    <a:pt x="4" y="9"/>
                  </a:lnTo>
                  <a:lnTo>
                    <a:pt x="0" y="9"/>
                  </a:lnTo>
                  <a:lnTo>
                    <a:pt x="4" y="9"/>
                  </a:lnTo>
                  <a:lnTo>
                    <a:pt x="4" y="13"/>
                  </a:lnTo>
                  <a:lnTo>
                    <a:pt x="9" y="18"/>
                  </a:lnTo>
                  <a:lnTo>
                    <a:pt x="9" y="13"/>
                  </a:lnTo>
                  <a:lnTo>
                    <a:pt x="9" y="9"/>
                  </a:lnTo>
                  <a:lnTo>
                    <a:pt x="13" y="9"/>
                  </a:lnTo>
                  <a:lnTo>
                    <a:pt x="22" y="13"/>
                  </a:lnTo>
                  <a:close/>
                </a:path>
              </a:pathLst>
            </a:custGeom>
            <a:solidFill>
              <a:srgbClr val="754E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68" name="Freeform 37"/>
            <p:cNvSpPr>
              <a:spLocks/>
            </p:cNvSpPr>
            <p:nvPr/>
          </p:nvSpPr>
          <p:spPr bwMode="auto">
            <a:xfrm>
              <a:off x="979" y="3543"/>
              <a:ext cx="90" cy="98"/>
            </a:xfrm>
            <a:custGeom>
              <a:avLst/>
              <a:gdLst>
                <a:gd name="T0" fmla="*/ 31 w 90"/>
                <a:gd name="T1" fmla="*/ 31 h 98"/>
                <a:gd name="T2" fmla="*/ 18 w 90"/>
                <a:gd name="T3" fmla="*/ 31 h 98"/>
                <a:gd name="T4" fmla="*/ 9 w 90"/>
                <a:gd name="T5" fmla="*/ 36 h 98"/>
                <a:gd name="T6" fmla="*/ 0 w 90"/>
                <a:gd name="T7" fmla="*/ 49 h 98"/>
                <a:gd name="T8" fmla="*/ 0 w 90"/>
                <a:gd name="T9" fmla="*/ 58 h 98"/>
                <a:gd name="T10" fmla="*/ 9 w 90"/>
                <a:gd name="T11" fmla="*/ 58 h 98"/>
                <a:gd name="T12" fmla="*/ 14 w 90"/>
                <a:gd name="T13" fmla="*/ 58 h 98"/>
                <a:gd name="T14" fmla="*/ 18 w 90"/>
                <a:gd name="T15" fmla="*/ 71 h 98"/>
                <a:gd name="T16" fmla="*/ 22 w 90"/>
                <a:gd name="T17" fmla="*/ 71 h 98"/>
                <a:gd name="T18" fmla="*/ 36 w 90"/>
                <a:gd name="T19" fmla="*/ 62 h 98"/>
                <a:gd name="T20" fmla="*/ 45 w 90"/>
                <a:gd name="T21" fmla="*/ 53 h 98"/>
                <a:gd name="T22" fmla="*/ 45 w 90"/>
                <a:gd name="T23" fmla="*/ 58 h 98"/>
                <a:gd name="T24" fmla="*/ 45 w 90"/>
                <a:gd name="T25" fmla="*/ 62 h 98"/>
                <a:gd name="T26" fmla="*/ 45 w 90"/>
                <a:gd name="T27" fmla="*/ 71 h 98"/>
                <a:gd name="T28" fmla="*/ 45 w 90"/>
                <a:gd name="T29" fmla="*/ 76 h 98"/>
                <a:gd name="T30" fmla="*/ 49 w 90"/>
                <a:gd name="T31" fmla="*/ 80 h 98"/>
                <a:gd name="T32" fmla="*/ 54 w 90"/>
                <a:gd name="T33" fmla="*/ 80 h 98"/>
                <a:gd name="T34" fmla="*/ 63 w 90"/>
                <a:gd name="T35" fmla="*/ 76 h 98"/>
                <a:gd name="T36" fmla="*/ 72 w 90"/>
                <a:gd name="T37" fmla="*/ 76 h 98"/>
                <a:gd name="T38" fmla="*/ 81 w 90"/>
                <a:gd name="T39" fmla="*/ 80 h 98"/>
                <a:gd name="T40" fmla="*/ 81 w 90"/>
                <a:gd name="T41" fmla="*/ 84 h 98"/>
                <a:gd name="T42" fmla="*/ 81 w 90"/>
                <a:gd name="T43" fmla="*/ 89 h 98"/>
                <a:gd name="T44" fmla="*/ 76 w 90"/>
                <a:gd name="T45" fmla="*/ 89 h 98"/>
                <a:gd name="T46" fmla="*/ 72 w 90"/>
                <a:gd name="T47" fmla="*/ 89 h 98"/>
                <a:gd name="T48" fmla="*/ 58 w 90"/>
                <a:gd name="T49" fmla="*/ 98 h 98"/>
                <a:gd name="T50" fmla="*/ 67 w 90"/>
                <a:gd name="T51" fmla="*/ 98 h 98"/>
                <a:gd name="T52" fmla="*/ 76 w 90"/>
                <a:gd name="T53" fmla="*/ 89 h 98"/>
                <a:gd name="T54" fmla="*/ 85 w 90"/>
                <a:gd name="T55" fmla="*/ 84 h 98"/>
                <a:gd name="T56" fmla="*/ 81 w 90"/>
                <a:gd name="T57" fmla="*/ 89 h 98"/>
                <a:gd name="T58" fmla="*/ 81 w 90"/>
                <a:gd name="T59" fmla="*/ 98 h 98"/>
                <a:gd name="T60" fmla="*/ 90 w 90"/>
                <a:gd name="T61" fmla="*/ 89 h 98"/>
                <a:gd name="T62" fmla="*/ 90 w 90"/>
                <a:gd name="T63" fmla="*/ 71 h 98"/>
                <a:gd name="T64" fmla="*/ 85 w 90"/>
                <a:gd name="T65" fmla="*/ 58 h 98"/>
                <a:gd name="T66" fmla="*/ 85 w 90"/>
                <a:gd name="T67" fmla="*/ 49 h 98"/>
                <a:gd name="T68" fmla="*/ 90 w 90"/>
                <a:gd name="T69" fmla="*/ 36 h 98"/>
                <a:gd name="T70" fmla="*/ 85 w 90"/>
                <a:gd name="T71" fmla="*/ 18 h 98"/>
                <a:gd name="T72" fmla="*/ 76 w 90"/>
                <a:gd name="T73" fmla="*/ 9 h 98"/>
                <a:gd name="T74" fmla="*/ 63 w 90"/>
                <a:gd name="T75" fmla="*/ 0 h 98"/>
                <a:gd name="T76" fmla="*/ 63 w 90"/>
                <a:gd name="T77" fmla="*/ 13 h 98"/>
                <a:gd name="T78" fmla="*/ 58 w 90"/>
                <a:gd name="T79" fmla="*/ 18 h 98"/>
                <a:gd name="T80" fmla="*/ 58 w 90"/>
                <a:gd name="T81" fmla="*/ 13 h 98"/>
                <a:gd name="T82" fmla="*/ 54 w 90"/>
                <a:gd name="T83" fmla="*/ 9 h 98"/>
                <a:gd name="T84" fmla="*/ 45 w 90"/>
                <a:gd name="T85" fmla="*/ 9 h 98"/>
                <a:gd name="T86" fmla="*/ 45 w 90"/>
                <a:gd name="T87" fmla="*/ 4 h 98"/>
                <a:gd name="T88" fmla="*/ 45 w 90"/>
                <a:gd name="T89" fmla="*/ 18 h 98"/>
                <a:gd name="T90" fmla="*/ 45 w 90"/>
                <a:gd name="T91" fmla="*/ 31 h 9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0"/>
                <a:gd name="T139" fmla="*/ 0 h 98"/>
                <a:gd name="T140" fmla="*/ 90 w 90"/>
                <a:gd name="T141" fmla="*/ 98 h 9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0" h="98">
                  <a:moveTo>
                    <a:pt x="45" y="31"/>
                  </a:moveTo>
                  <a:lnTo>
                    <a:pt x="31" y="31"/>
                  </a:lnTo>
                  <a:lnTo>
                    <a:pt x="22" y="31"/>
                  </a:lnTo>
                  <a:lnTo>
                    <a:pt x="18" y="31"/>
                  </a:lnTo>
                  <a:lnTo>
                    <a:pt x="14" y="36"/>
                  </a:lnTo>
                  <a:lnTo>
                    <a:pt x="9" y="36"/>
                  </a:lnTo>
                  <a:lnTo>
                    <a:pt x="5" y="40"/>
                  </a:lnTo>
                  <a:lnTo>
                    <a:pt x="0" y="49"/>
                  </a:lnTo>
                  <a:lnTo>
                    <a:pt x="0" y="53"/>
                  </a:lnTo>
                  <a:lnTo>
                    <a:pt x="0" y="58"/>
                  </a:lnTo>
                  <a:lnTo>
                    <a:pt x="5" y="62"/>
                  </a:lnTo>
                  <a:lnTo>
                    <a:pt x="9" y="58"/>
                  </a:lnTo>
                  <a:lnTo>
                    <a:pt x="14" y="58"/>
                  </a:lnTo>
                  <a:lnTo>
                    <a:pt x="18" y="67"/>
                  </a:lnTo>
                  <a:lnTo>
                    <a:pt x="18" y="71"/>
                  </a:lnTo>
                  <a:lnTo>
                    <a:pt x="22" y="71"/>
                  </a:lnTo>
                  <a:lnTo>
                    <a:pt x="31" y="67"/>
                  </a:lnTo>
                  <a:lnTo>
                    <a:pt x="36" y="62"/>
                  </a:lnTo>
                  <a:lnTo>
                    <a:pt x="40" y="58"/>
                  </a:lnTo>
                  <a:lnTo>
                    <a:pt x="45" y="53"/>
                  </a:lnTo>
                  <a:lnTo>
                    <a:pt x="45" y="58"/>
                  </a:lnTo>
                  <a:lnTo>
                    <a:pt x="45" y="62"/>
                  </a:lnTo>
                  <a:lnTo>
                    <a:pt x="45" y="67"/>
                  </a:lnTo>
                  <a:lnTo>
                    <a:pt x="45" y="71"/>
                  </a:lnTo>
                  <a:lnTo>
                    <a:pt x="45" y="76"/>
                  </a:lnTo>
                  <a:lnTo>
                    <a:pt x="45" y="80"/>
                  </a:lnTo>
                  <a:lnTo>
                    <a:pt x="49" y="80"/>
                  </a:lnTo>
                  <a:lnTo>
                    <a:pt x="54" y="80"/>
                  </a:lnTo>
                  <a:lnTo>
                    <a:pt x="58" y="76"/>
                  </a:lnTo>
                  <a:lnTo>
                    <a:pt x="63" y="76"/>
                  </a:lnTo>
                  <a:lnTo>
                    <a:pt x="67" y="76"/>
                  </a:lnTo>
                  <a:lnTo>
                    <a:pt x="72" y="76"/>
                  </a:lnTo>
                  <a:lnTo>
                    <a:pt x="76" y="76"/>
                  </a:lnTo>
                  <a:lnTo>
                    <a:pt x="81" y="80"/>
                  </a:lnTo>
                  <a:lnTo>
                    <a:pt x="81" y="84"/>
                  </a:lnTo>
                  <a:lnTo>
                    <a:pt x="81" y="89"/>
                  </a:lnTo>
                  <a:lnTo>
                    <a:pt x="76" y="89"/>
                  </a:lnTo>
                  <a:lnTo>
                    <a:pt x="72" y="89"/>
                  </a:lnTo>
                  <a:lnTo>
                    <a:pt x="63" y="98"/>
                  </a:lnTo>
                  <a:lnTo>
                    <a:pt x="58" y="98"/>
                  </a:lnTo>
                  <a:lnTo>
                    <a:pt x="63" y="98"/>
                  </a:lnTo>
                  <a:lnTo>
                    <a:pt x="67" y="98"/>
                  </a:lnTo>
                  <a:lnTo>
                    <a:pt x="76" y="93"/>
                  </a:lnTo>
                  <a:lnTo>
                    <a:pt x="76" y="89"/>
                  </a:lnTo>
                  <a:lnTo>
                    <a:pt x="81" y="89"/>
                  </a:lnTo>
                  <a:lnTo>
                    <a:pt x="85" y="84"/>
                  </a:lnTo>
                  <a:lnTo>
                    <a:pt x="81" y="89"/>
                  </a:lnTo>
                  <a:lnTo>
                    <a:pt x="81" y="98"/>
                  </a:lnTo>
                  <a:lnTo>
                    <a:pt x="85" y="93"/>
                  </a:lnTo>
                  <a:lnTo>
                    <a:pt x="90" y="89"/>
                  </a:lnTo>
                  <a:lnTo>
                    <a:pt x="90" y="80"/>
                  </a:lnTo>
                  <a:lnTo>
                    <a:pt x="90" y="71"/>
                  </a:lnTo>
                  <a:lnTo>
                    <a:pt x="90" y="62"/>
                  </a:lnTo>
                  <a:lnTo>
                    <a:pt x="85" y="58"/>
                  </a:lnTo>
                  <a:lnTo>
                    <a:pt x="85" y="53"/>
                  </a:lnTo>
                  <a:lnTo>
                    <a:pt x="85" y="49"/>
                  </a:lnTo>
                  <a:lnTo>
                    <a:pt x="90" y="44"/>
                  </a:lnTo>
                  <a:lnTo>
                    <a:pt x="90" y="36"/>
                  </a:lnTo>
                  <a:lnTo>
                    <a:pt x="85" y="27"/>
                  </a:lnTo>
                  <a:lnTo>
                    <a:pt x="85" y="18"/>
                  </a:lnTo>
                  <a:lnTo>
                    <a:pt x="81" y="13"/>
                  </a:lnTo>
                  <a:lnTo>
                    <a:pt x="76" y="9"/>
                  </a:lnTo>
                  <a:lnTo>
                    <a:pt x="63" y="0"/>
                  </a:lnTo>
                  <a:lnTo>
                    <a:pt x="63" y="9"/>
                  </a:lnTo>
                  <a:lnTo>
                    <a:pt x="63" y="13"/>
                  </a:lnTo>
                  <a:lnTo>
                    <a:pt x="63" y="18"/>
                  </a:lnTo>
                  <a:lnTo>
                    <a:pt x="58" y="18"/>
                  </a:lnTo>
                  <a:lnTo>
                    <a:pt x="58" y="13"/>
                  </a:lnTo>
                  <a:lnTo>
                    <a:pt x="58" y="9"/>
                  </a:lnTo>
                  <a:lnTo>
                    <a:pt x="54" y="9"/>
                  </a:lnTo>
                  <a:lnTo>
                    <a:pt x="49" y="9"/>
                  </a:lnTo>
                  <a:lnTo>
                    <a:pt x="45" y="9"/>
                  </a:lnTo>
                  <a:lnTo>
                    <a:pt x="45" y="4"/>
                  </a:lnTo>
                  <a:lnTo>
                    <a:pt x="45" y="9"/>
                  </a:lnTo>
                  <a:lnTo>
                    <a:pt x="45" y="18"/>
                  </a:lnTo>
                  <a:lnTo>
                    <a:pt x="45" y="31"/>
                  </a:lnTo>
                  <a:close/>
                </a:path>
              </a:pathLst>
            </a:custGeom>
            <a:solidFill>
              <a:srgbClr val="D1B1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69" name="Freeform 38"/>
            <p:cNvSpPr>
              <a:spLocks/>
            </p:cNvSpPr>
            <p:nvPr/>
          </p:nvSpPr>
          <p:spPr bwMode="auto">
            <a:xfrm>
              <a:off x="1010" y="3632"/>
              <a:ext cx="14" cy="18"/>
            </a:xfrm>
            <a:custGeom>
              <a:avLst/>
              <a:gdLst>
                <a:gd name="T0" fmla="*/ 0 w 14"/>
                <a:gd name="T1" fmla="*/ 0 h 18"/>
                <a:gd name="T2" fmla="*/ 0 w 14"/>
                <a:gd name="T3" fmla="*/ 4 h 18"/>
                <a:gd name="T4" fmla="*/ 5 w 14"/>
                <a:gd name="T5" fmla="*/ 9 h 18"/>
                <a:gd name="T6" fmla="*/ 5 w 14"/>
                <a:gd name="T7" fmla="*/ 13 h 18"/>
                <a:gd name="T8" fmla="*/ 9 w 14"/>
                <a:gd name="T9" fmla="*/ 18 h 18"/>
                <a:gd name="T10" fmla="*/ 14 w 14"/>
                <a:gd name="T11" fmla="*/ 18 h 18"/>
                <a:gd name="T12" fmla="*/ 14 w 14"/>
                <a:gd name="T13" fmla="*/ 18 h 18"/>
                <a:gd name="T14" fmla="*/ 14 w 14"/>
                <a:gd name="T15" fmla="*/ 13 h 18"/>
                <a:gd name="T16" fmla="*/ 14 w 14"/>
                <a:gd name="T17" fmla="*/ 13 h 18"/>
                <a:gd name="T18" fmla="*/ 14 w 14"/>
                <a:gd name="T19" fmla="*/ 9 h 18"/>
                <a:gd name="T20" fmla="*/ 14 w 14"/>
                <a:gd name="T21" fmla="*/ 4 h 18"/>
                <a:gd name="T22" fmla="*/ 14 w 14"/>
                <a:gd name="T23" fmla="*/ 0 h 18"/>
                <a:gd name="T24" fmla="*/ 9 w 14"/>
                <a:gd name="T25" fmla="*/ 0 h 18"/>
                <a:gd name="T26" fmla="*/ 5 w 14"/>
                <a:gd name="T27" fmla="*/ 0 h 18"/>
                <a:gd name="T28" fmla="*/ 0 w 14"/>
                <a:gd name="T29" fmla="*/ 0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"/>
                <a:gd name="T46" fmla="*/ 0 h 18"/>
                <a:gd name="T47" fmla="*/ 14 w 14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" h="18">
                  <a:moveTo>
                    <a:pt x="0" y="0"/>
                  </a:moveTo>
                  <a:lnTo>
                    <a:pt x="0" y="4"/>
                  </a:lnTo>
                  <a:lnTo>
                    <a:pt x="5" y="9"/>
                  </a:lnTo>
                  <a:lnTo>
                    <a:pt x="5" y="13"/>
                  </a:lnTo>
                  <a:lnTo>
                    <a:pt x="9" y="18"/>
                  </a:lnTo>
                  <a:lnTo>
                    <a:pt x="14" y="18"/>
                  </a:lnTo>
                  <a:lnTo>
                    <a:pt x="14" y="13"/>
                  </a:lnTo>
                  <a:lnTo>
                    <a:pt x="14" y="9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1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70" name="Freeform 39"/>
            <p:cNvSpPr>
              <a:spLocks/>
            </p:cNvSpPr>
            <p:nvPr/>
          </p:nvSpPr>
          <p:spPr bwMode="auto">
            <a:xfrm>
              <a:off x="894" y="3499"/>
              <a:ext cx="112" cy="124"/>
            </a:xfrm>
            <a:custGeom>
              <a:avLst/>
              <a:gdLst>
                <a:gd name="T0" fmla="*/ 76 w 112"/>
                <a:gd name="T1" fmla="*/ 111 h 124"/>
                <a:gd name="T2" fmla="*/ 67 w 112"/>
                <a:gd name="T3" fmla="*/ 120 h 124"/>
                <a:gd name="T4" fmla="*/ 63 w 112"/>
                <a:gd name="T5" fmla="*/ 120 h 124"/>
                <a:gd name="T6" fmla="*/ 54 w 112"/>
                <a:gd name="T7" fmla="*/ 124 h 124"/>
                <a:gd name="T8" fmla="*/ 40 w 112"/>
                <a:gd name="T9" fmla="*/ 124 h 124"/>
                <a:gd name="T10" fmla="*/ 27 w 112"/>
                <a:gd name="T11" fmla="*/ 124 h 124"/>
                <a:gd name="T12" fmla="*/ 18 w 112"/>
                <a:gd name="T13" fmla="*/ 115 h 124"/>
                <a:gd name="T14" fmla="*/ 9 w 112"/>
                <a:gd name="T15" fmla="*/ 111 h 124"/>
                <a:gd name="T16" fmla="*/ 9 w 112"/>
                <a:gd name="T17" fmla="*/ 93 h 124"/>
                <a:gd name="T18" fmla="*/ 9 w 112"/>
                <a:gd name="T19" fmla="*/ 84 h 124"/>
                <a:gd name="T20" fmla="*/ 4 w 112"/>
                <a:gd name="T21" fmla="*/ 75 h 124"/>
                <a:gd name="T22" fmla="*/ 0 w 112"/>
                <a:gd name="T23" fmla="*/ 66 h 124"/>
                <a:gd name="T24" fmla="*/ 4 w 112"/>
                <a:gd name="T25" fmla="*/ 53 h 124"/>
                <a:gd name="T26" fmla="*/ 9 w 112"/>
                <a:gd name="T27" fmla="*/ 40 h 124"/>
                <a:gd name="T28" fmla="*/ 9 w 112"/>
                <a:gd name="T29" fmla="*/ 26 h 124"/>
                <a:gd name="T30" fmla="*/ 18 w 112"/>
                <a:gd name="T31" fmla="*/ 17 h 124"/>
                <a:gd name="T32" fmla="*/ 27 w 112"/>
                <a:gd name="T33" fmla="*/ 8 h 124"/>
                <a:gd name="T34" fmla="*/ 31 w 112"/>
                <a:gd name="T35" fmla="*/ 8 h 124"/>
                <a:gd name="T36" fmla="*/ 31 w 112"/>
                <a:gd name="T37" fmla="*/ 17 h 124"/>
                <a:gd name="T38" fmla="*/ 31 w 112"/>
                <a:gd name="T39" fmla="*/ 35 h 124"/>
                <a:gd name="T40" fmla="*/ 40 w 112"/>
                <a:gd name="T41" fmla="*/ 40 h 124"/>
                <a:gd name="T42" fmla="*/ 45 w 112"/>
                <a:gd name="T43" fmla="*/ 31 h 124"/>
                <a:gd name="T44" fmla="*/ 45 w 112"/>
                <a:gd name="T45" fmla="*/ 22 h 124"/>
                <a:gd name="T46" fmla="*/ 40 w 112"/>
                <a:gd name="T47" fmla="*/ 17 h 124"/>
                <a:gd name="T48" fmla="*/ 40 w 112"/>
                <a:gd name="T49" fmla="*/ 13 h 124"/>
                <a:gd name="T50" fmla="*/ 40 w 112"/>
                <a:gd name="T51" fmla="*/ 4 h 124"/>
                <a:gd name="T52" fmla="*/ 67 w 112"/>
                <a:gd name="T53" fmla="*/ 0 h 124"/>
                <a:gd name="T54" fmla="*/ 81 w 112"/>
                <a:gd name="T55" fmla="*/ 4 h 124"/>
                <a:gd name="T56" fmla="*/ 85 w 112"/>
                <a:gd name="T57" fmla="*/ 13 h 124"/>
                <a:gd name="T58" fmla="*/ 81 w 112"/>
                <a:gd name="T59" fmla="*/ 17 h 124"/>
                <a:gd name="T60" fmla="*/ 85 w 112"/>
                <a:gd name="T61" fmla="*/ 22 h 124"/>
                <a:gd name="T62" fmla="*/ 94 w 112"/>
                <a:gd name="T63" fmla="*/ 31 h 124"/>
                <a:gd name="T64" fmla="*/ 94 w 112"/>
                <a:gd name="T65" fmla="*/ 35 h 124"/>
                <a:gd name="T66" fmla="*/ 90 w 112"/>
                <a:gd name="T67" fmla="*/ 48 h 124"/>
                <a:gd name="T68" fmla="*/ 90 w 112"/>
                <a:gd name="T69" fmla="*/ 53 h 124"/>
                <a:gd name="T70" fmla="*/ 94 w 112"/>
                <a:gd name="T71" fmla="*/ 57 h 124"/>
                <a:gd name="T72" fmla="*/ 99 w 112"/>
                <a:gd name="T73" fmla="*/ 62 h 124"/>
                <a:gd name="T74" fmla="*/ 112 w 112"/>
                <a:gd name="T75" fmla="*/ 66 h 124"/>
                <a:gd name="T76" fmla="*/ 103 w 112"/>
                <a:gd name="T77" fmla="*/ 71 h 124"/>
                <a:gd name="T78" fmla="*/ 99 w 112"/>
                <a:gd name="T79" fmla="*/ 80 h 124"/>
                <a:gd name="T80" fmla="*/ 90 w 112"/>
                <a:gd name="T81" fmla="*/ 84 h 124"/>
                <a:gd name="T82" fmla="*/ 90 w 112"/>
                <a:gd name="T83" fmla="*/ 88 h 124"/>
                <a:gd name="T84" fmla="*/ 90 w 112"/>
                <a:gd name="T85" fmla="*/ 97 h 12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2"/>
                <a:gd name="T130" fmla="*/ 0 h 124"/>
                <a:gd name="T131" fmla="*/ 112 w 112"/>
                <a:gd name="T132" fmla="*/ 124 h 12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2" h="124">
                  <a:moveTo>
                    <a:pt x="85" y="102"/>
                  </a:moveTo>
                  <a:lnTo>
                    <a:pt x="76" y="111"/>
                  </a:lnTo>
                  <a:lnTo>
                    <a:pt x="72" y="115"/>
                  </a:lnTo>
                  <a:lnTo>
                    <a:pt x="67" y="120"/>
                  </a:lnTo>
                  <a:lnTo>
                    <a:pt x="63" y="120"/>
                  </a:lnTo>
                  <a:lnTo>
                    <a:pt x="58" y="124"/>
                  </a:lnTo>
                  <a:lnTo>
                    <a:pt x="54" y="124"/>
                  </a:lnTo>
                  <a:lnTo>
                    <a:pt x="45" y="124"/>
                  </a:lnTo>
                  <a:lnTo>
                    <a:pt x="40" y="124"/>
                  </a:lnTo>
                  <a:lnTo>
                    <a:pt x="31" y="124"/>
                  </a:lnTo>
                  <a:lnTo>
                    <a:pt x="27" y="124"/>
                  </a:lnTo>
                  <a:lnTo>
                    <a:pt x="22" y="120"/>
                  </a:lnTo>
                  <a:lnTo>
                    <a:pt x="18" y="115"/>
                  </a:lnTo>
                  <a:lnTo>
                    <a:pt x="13" y="111"/>
                  </a:lnTo>
                  <a:lnTo>
                    <a:pt x="9" y="111"/>
                  </a:lnTo>
                  <a:lnTo>
                    <a:pt x="9" y="102"/>
                  </a:lnTo>
                  <a:lnTo>
                    <a:pt x="9" y="93"/>
                  </a:lnTo>
                  <a:lnTo>
                    <a:pt x="9" y="88"/>
                  </a:lnTo>
                  <a:lnTo>
                    <a:pt x="9" y="84"/>
                  </a:lnTo>
                  <a:lnTo>
                    <a:pt x="9" y="80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0" y="66"/>
                  </a:lnTo>
                  <a:lnTo>
                    <a:pt x="0" y="62"/>
                  </a:lnTo>
                  <a:lnTo>
                    <a:pt x="4" y="53"/>
                  </a:lnTo>
                  <a:lnTo>
                    <a:pt x="4" y="44"/>
                  </a:lnTo>
                  <a:lnTo>
                    <a:pt x="9" y="40"/>
                  </a:lnTo>
                  <a:lnTo>
                    <a:pt x="9" y="35"/>
                  </a:lnTo>
                  <a:lnTo>
                    <a:pt x="9" y="26"/>
                  </a:lnTo>
                  <a:lnTo>
                    <a:pt x="13" y="22"/>
                  </a:lnTo>
                  <a:lnTo>
                    <a:pt x="18" y="17"/>
                  </a:lnTo>
                  <a:lnTo>
                    <a:pt x="22" y="13"/>
                  </a:lnTo>
                  <a:lnTo>
                    <a:pt x="27" y="8"/>
                  </a:lnTo>
                  <a:lnTo>
                    <a:pt x="27" y="4"/>
                  </a:lnTo>
                  <a:lnTo>
                    <a:pt x="31" y="8"/>
                  </a:lnTo>
                  <a:lnTo>
                    <a:pt x="31" y="13"/>
                  </a:lnTo>
                  <a:lnTo>
                    <a:pt x="31" y="17"/>
                  </a:lnTo>
                  <a:lnTo>
                    <a:pt x="31" y="26"/>
                  </a:lnTo>
                  <a:lnTo>
                    <a:pt x="31" y="35"/>
                  </a:lnTo>
                  <a:lnTo>
                    <a:pt x="36" y="35"/>
                  </a:lnTo>
                  <a:lnTo>
                    <a:pt x="40" y="40"/>
                  </a:lnTo>
                  <a:lnTo>
                    <a:pt x="45" y="35"/>
                  </a:lnTo>
                  <a:lnTo>
                    <a:pt x="45" y="31"/>
                  </a:lnTo>
                  <a:lnTo>
                    <a:pt x="45" y="26"/>
                  </a:lnTo>
                  <a:lnTo>
                    <a:pt x="45" y="22"/>
                  </a:lnTo>
                  <a:lnTo>
                    <a:pt x="40" y="22"/>
                  </a:lnTo>
                  <a:lnTo>
                    <a:pt x="40" y="17"/>
                  </a:lnTo>
                  <a:lnTo>
                    <a:pt x="40" y="13"/>
                  </a:lnTo>
                  <a:lnTo>
                    <a:pt x="40" y="8"/>
                  </a:lnTo>
                  <a:lnTo>
                    <a:pt x="40" y="4"/>
                  </a:lnTo>
                  <a:lnTo>
                    <a:pt x="54" y="4"/>
                  </a:lnTo>
                  <a:lnTo>
                    <a:pt x="67" y="0"/>
                  </a:lnTo>
                  <a:lnTo>
                    <a:pt x="76" y="4"/>
                  </a:lnTo>
                  <a:lnTo>
                    <a:pt x="81" y="4"/>
                  </a:lnTo>
                  <a:lnTo>
                    <a:pt x="81" y="8"/>
                  </a:lnTo>
                  <a:lnTo>
                    <a:pt x="85" y="13"/>
                  </a:lnTo>
                  <a:lnTo>
                    <a:pt x="81" y="17"/>
                  </a:lnTo>
                  <a:lnTo>
                    <a:pt x="85" y="22"/>
                  </a:lnTo>
                  <a:lnTo>
                    <a:pt x="90" y="26"/>
                  </a:lnTo>
                  <a:lnTo>
                    <a:pt x="94" y="31"/>
                  </a:lnTo>
                  <a:lnTo>
                    <a:pt x="99" y="31"/>
                  </a:lnTo>
                  <a:lnTo>
                    <a:pt x="94" y="35"/>
                  </a:lnTo>
                  <a:lnTo>
                    <a:pt x="90" y="40"/>
                  </a:lnTo>
                  <a:lnTo>
                    <a:pt x="90" y="48"/>
                  </a:lnTo>
                  <a:lnTo>
                    <a:pt x="90" y="53"/>
                  </a:lnTo>
                  <a:lnTo>
                    <a:pt x="94" y="57"/>
                  </a:lnTo>
                  <a:lnTo>
                    <a:pt x="99" y="57"/>
                  </a:lnTo>
                  <a:lnTo>
                    <a:pt x="99" y="62"/>
                  </a:lnTo>
                  <a:lnTo>
                    <a:pt x="107" y="62"/>
                  </a:lnTo>
                  <a:lnTo>
                    <a:pt x="112" y="66"/>
                  </a:lnTo>
                  <a:lnTo>
                    <a:pt x="107" y="66"/>
                  </a:lnTo>
                  <a:lnTo>
                    <a:pt x="103" y="71"/>
                  </a:lnTo>
                  <a:lnTo>
                    <a:pt x="99" y="80"/>
                  </a:lnTo>
                  <a:lnTo>
                    <a:pt x="94" y="80"/>
                  </a:lnTo>
                  <a:lnTo>
                    <a:pt x="90" y="84"/>
                  </a:lnTo>
                  <a:lnTo>
                    <a:pt x="90" y="88"/>
                  </a:lnTo>
                  <a:lnTo>
                    <a:pt x="90" y="97"/>
                  </a:lnTo>
                  <a:lnTo>
                    <a:pt x="85" y="102"/>
                  </a:lnTo>
                  <a:close/>
                </a:path>
              </a:pathLst>
            </a:custGeom>
            <a:solidFill>
              <a:srgbClr val="0F06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71" name="Freeform 40"/>
            <p:cNvSpPr>
              <a:spLocks/>
            </p:cNvSpPr>
            <p:nvPr/>
          </p:nvSpPr>
          <p:spPr bwMode="auto">
            <a:xfrm>
              <a:off x="979" y="3663"/>
              <a:ext cx="99" cy="62"/>
            </a:xfrm>
            <a:custGeom>
              <a:avLst/>
              <a:gdLst>
                <a:gd name="T0" fmla="*/ 99 w 99"/>
                <a:gd name="T1" fmla="*/ 62 h 62"/>
                <a:gd name="T2" fmla="*/ 49 w 99"/>
                <a:gd name="T3" fmla="*/ 0 h 62"/>
                <a:gd name="T4" fmla="*/ 81 w 99"/>
                <a:gd name="T5" fmla="*/ 58 h 62"/>
                <a:gd name="T6" fmla="*/ 72 w 99"/>
                <a:gd name="T7" fmla="*/ 44 h 62"/>
                <a:gd name="T8" fmla="*/ 58 w 99"/>
                <a:gd name="T9" fmla="*/ 40 h 62"/>
                <a:gd name="T10" fmla="*/ 54 w 99"/>
                <a:gd name="T11" fmla="*/ 36 h 62"/>
                <a:gd name="T12" fmla="*/ 49 w 99"/>
                <a:gd name="T13" fmla="*/ 31 h 62"/>
                <a:gd name="T14" fmla="*/ 31 w 99"/>
                <a:gd name="T15" fmla="*/ 22 h 62"/>
                <a:gd name="T16" fmla="*/ 18 w 99"/>
                <a:gd name="T17" fmla="*/ 13 h 62"/>
                <a:gd name="T18" fmla="*/ 14 w 99"/>
                <a:gd name="T19" fmla="*/ 9 h 62"/>
                <a:gd name="T20" fmla="*/ 14 w 99"/>
                <a:gd name="T21" fmla="*/ 9 h 62"/>
                <a:gd name="T22" fmla="*/ 9 w 99"/>
                <a:gd name="T23" fmla="*/ 9 h 62"/>
                <a:gd name="T24" fmla="*/ 9 w 99"/>
                <a:gd name="T25" fmla="*/ 4 h 62"/>
                <a:gd name="T26" fmla="*/ 5 w 99"/>
                <a:gd name="T27" fmla="*/ 4 h 62"/>
                <a:gd name="T28" fmla="*/ 0 w 99"/>
                <a:gd name="T29" fmla="*/ 4 h 62"/>
                <a:gd name="T30" fmla="*/ 0 w 99"/>
                <a:gd name="T31" fmla="*/ 4 h 62"/>
                <a:gd name="T32" fmla="*/ 5 w 99"/>
                <a:gd name="T33" fmla="*/ 9 h 62"/>
                <a:gd name="T34" fmla="*/ 9 w 99"/>
                <a:gd name="T35" fmla="*/ 13 h 62"/>
                <a:gd name="T36" fmla="*/ 18 w 99"/>
                <a:gd name="T37" fmla="*/ 18 h 62"/>
                <a:gd name="T38" fmla="*/ 36 w 99"/>
                <a:gd name="T39" fmla="*/ 31 h 62"/>
                <a:gd name="T40" fmla="*/ 54 w 99"/>
                <a:gd name="T41" fmla="*/ 40 h 62"/>
                <a:gd name="T42" fmla="*/ 58 w 99"/>
                <a:gd name="T43" fmla="*/ 44 h 62"/>
                <a:gd name="T44" fmla="*/ 63 w 99"/>
                <a:gd name="T45" fmla="*/ 49 h 62"/>
                <a:gd name="T46" fmla="*/ 72 w 99"/>
                <a:gd name="T47" fmla="*/ 53 h 62"/>
                <a:gd name="T48" fmla="*/ 81 w 99"/>
                <a:gd name="T49" fmla="*/ 58 h 62"/>
                <a:gd name="T50" fmla="*/ 94 w 99"/>
                <a:gd name="T51" fmla="*/ 58 h 62"/>
                <a:gd name="T52" fmla="*/ 99 w 99"/>
                <a:gd name="T53" fmla="*/ 62 h 62"/>
                <a:gd name="T54" fmla="*/ 99 w 99"/>
                <a:gd name="T55" fmla="*/ 62 h 6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9"/>
                <a:gd name="T85" fmla="*/ 0 h 62"/>
                <a:gd name="T86" fmla="*/ 99 w 99"/>
                <a:gd name="T87" fmla="*/ 62 h 6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9" h="62">
                  <a:moveTo>
                    <a:pt x="99" y="62"/>
                  </a:moveTo>
                  <a:lnTo>
                    <a:pt x="49" y="0"/>
                  </a:lnTo>
                  <a:lnTo>
                    <a:pt x="81" y="58"/>
                  </a:lnTo>
                  <a:lnTo>
                    <a:pt x="72" y="44"/>
                  </a:lnTo>
                  <a:lnTo>
                    <a:pt x="58" y="40"/>
                  </a:lnTo>
                  <a:lnTo>
                    <a:pt x="54" y="36"/>
                  </a:lnTo>
                  <a:lnTo>
                    <a:pt x="49" y="31"/>
                  </a:lnTo>
                  <a:lnTo>
                    <a:pt x="31" y="22"/>
                  </a:lnTo>
                  <a:lnTo>
                    <a:pt x="18" y="13"/>
                  </a:lnTo>
                  <a:lnTo>
                    <a:pt x="14" y="9"/>
                  </a:lnTo>
                  <a:lnTo>
                    <a:pt x="9" y="9"/>
                  </a:lnTo>
                  <a:lnTo>
                    <a:pt x="9" y="4"/>
                  </a:lnTo>
                  <a:lnTo>
                    <a:pt x="5" y="4"/>
                  </a:lnTo>
                  <a:lnTo>
                    <a:pt x="0" y="4"/>
                  </a:lnTo>
                  <a:lnTo>
                    <a:pt x="5" y="9"/>
                  </a:lnTo>
                  <a:lnTo>
                    <a:pt x="9" y="13"/>
                  </a:lnTo>
                  <a:lnTo>
                    <a:pt x="18" y="18"/>
                  </a:lnTo>
                  <a:lnTo>
                    <a:pt x="36" y="31"/>
                  </a:lnTo>
                  <a:lnTo>
                    <a:pt x="54" y="40"/>
                  </a:lnTo>
                  <a:lnTo>
                    <a:pt x="58" y="44"/>
                  </a:lnTo>
                  <a:lnTo>
                    <a:pt x="63" y="49"/>
                  </a:lnTo>
                  <a:lnTo>
                    <a:pt x="72" y="53"/>
                  </a:lnTo>
                  <a:lnTo>
                    <a:pt x="81" y="58"/>
                  </a:lnTo>
                  <a:lnTo>
                    <a:pt x="94" y="58"/>
                  </a:lnTo>
                  <a:lnTo>
                    <a:pt x="99" y="62"/>
                  </a:lnTo>
                  <a:close/>
                </a:path>
              </a:pathLst>
            </a:custGeom>
            <a:solidFill>
              <a:srgbClr val="2161A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72" name="Freeform 41"/>
            <p:cNvSpPr>
              <a:spLocks/>
            </p:cNvSpPr>
            <p:nvPr/>
          </p:nvSpPr>
          <p:spPr bwMode="auto">
            <a:xfrm>
              <a:off x="966" y="3716"/>
              <a:ext cx="85" cy="14"/>
            </a:xfrm>
            <a:custGeom>
              <a:avLst/>
              <a:gdLst>
                <a:gd name="T0" fmla="*/ 76 w 85"/>
                <a:gd name="T1" fmla="*/ 9 h 14"/>
                <a:gd name="T2" fmla="*/ 62 w 85"/>
                <a:gd name="T3" fmla="*/ 9 h 14"/>
                <a:gd name="T4" fmla="*/ 53 w 85"/>
                <a:gd name="T5" fmla="*/ 5 h 14"/>
                <a:gd name="T6" fmla="*/ 40 w 85"/>
                <a:gd name="T7" fmla="*/ 5 h 14"/>
                <a:gd name="T8" fmla="*/ 31 w 85"/>
                <a:gd name="T9" fmla="*/ 5 h 14"/>
                <a:gd name="T10" fmla="*/ 27 w 85"/>
                <a:gd name="T11" fmla="*/ 5 h 14"/>
                <a:gd name="T12" fmla="*/ 22 w 85"/>
                <a:gd name="T13" fmla="*/ 0 h 14"/>
                <a:gd name="T14" fmla="*/ 18 w 85"/>
                <a:gd name="T15" fmla="*/ 0 h 14"/>
                <a:gd name="T16" fmla="*/ 13 w 85"/>
                <a:gd name="T17" fmla="*/ 0 h 14"/>
                <a:gd name="T18" fmla="*/ 4 w 85"/>
                <a:gd name="T19" fmla="*/ 0 h 14"/>
                <a:gd name="T20" fmla="*/ 0 w 85"/>
                <a:gd name="T21" fmla="*/ 0 h 14"/>
                <a:gd name="T22" fmla="*/ 4 w 85"/>
                <a:gd name="T23" fmla="*/ 0 h 14"/>
                <a:gd name="T24" fmla="*/ 4 w 85"/>
                <a:gd name="T25" fmla="*/ 0 h 14"/>
                <a:gd name="T26" fmla="*/ 18 w 85"/>
                <a:gd name="T27" fmla="*/ 5 h 14"/>
                <a:gd name="T28" fmla="*/ 27 w 85"/>
                <a:gd name="T29" fmla="*/ 9 h 14"/>
                <a:gd name="T30" fmla="*/ 44 w 85"/>
                <a:gd name="T31" fmla="*/ 9 h 14"/>
                <a:gd name="T32" fmla="*/ 53 w 85"/>
                <a:gd name="T33" fmla="*/ 14 h 14"/>
                <a:gd name="T34" fmla="*/ 67 w 85"/>
                <a:gd name="T35" fmla="*/ 14 h 14"/>
                <a:gd name="T36" fmla="*/ 85 w 85"/>
                <a:gd name="T37" fmla="*/ 14 h 14"/>
                <a:gd name="T38" fmla="*/ 76 w 85"/>
                <a:gd name="T39" fmla="*/ 9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5"/>
                <a:gd name="T61" fmla="*/ 0 h 14"/>
                <a:gd name="T62" fmla="*/ 85 w 85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5" h="14">
                  <a:moveTo>
                    <a:pt x="76" y="9"/>
                  </a:moveTo>
                  <a:lnTo>
                    <a:pt x="62" y="9"/>
                  </a:lnTo>
                  <a:lnTo>
                    <a:pt x="53" y="5"/>
                  </a:lnTo>
                  <a:lnTo>
                    <a:pt x="40" y="5"/>
                  </a:lnTo>
                  <a:lnTo>
                    <a:pt x="31" y="5"/>
                  </a:lnTo>
                  <a:lnTo>
                    <a:pt x="27" y="5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18" y="5"/>
                  </a:lnTo>
                  <a:lnTo>
                    <a:pt x="27" y="9"/>
                  </a:lnTo>
                  <a:lnTo>
                    <a:pt x="44" y="9"/>
                  </a:lnTo>
                  <a:lnTo>
                    <a:pt x="53" y="14"/>
                  </a:lnTo>
                  <a:lnTo>
                    <a:pt x="67" y="14"/>
                  </a:lnTo>
                  <a:lnTo>
                    <a:pt x="85" y="14"/>
                  </a:lnTo>
                  <a:lnTo>
                    <a:pt x="76" y="9"/>
                  </a:lnTo>
                  <a:close/>
                </a:path>
              </a:pathLst>
            </a:custGeom>
            <a:solidFill>
              <a:srgbClr val="2161A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73" name="Freeform 42"/>
            <p:cNvSpPr>
              <a:spLocks/>
            </p:cNvSpPr>
            <p:nvPr/>
          </p:nvSpPr>
          <p:spPr bwMode="auto">
            <a:xfrm>
              <a:off x="979" y="3725"/>
              <a:ext cx="67" cy="18"/>
            </a:xfrm>
            <a:custGeom>
              <a:avLst/>
              <a:gdLst>
                <a:gd name="T0" fmla="*/ 67 w 67"/>
                <a:gd name="T1" fmla="*/ 14 h 18"/>
                <a:gd name="T2" fmla="*/ 54 w 67"/>
                <a:gd name="T3" fmla="*/ 14 h 18"/>
                <a:gd name="T4" fmla="*/ 45 w 67"/>
                <a:gd name="T5" fmla="*/ 14 h 18"/>
                <a:gd name="T6" fmla="*/ 36 w 67"/>
                <a:gd name="T7" fmla="*/ 9 h 18"/>
                <a:gd name="T8" fmla="*/ 22 w 67"/>
                <a:gd name="T9" fmla="*/ 5 h 18"/>
                <a:gd name="T10" fmla="*/ 14 w 67"/>
                <a:gd name="T11" fmla="*/ 5 h 18"/>
                <a:gd name="T12" fmla="*/ 9 w 67"/>
                <a:gd name="T13" fmla="*/ 0 h 18"/>
                <a:gd name="T14" fmla="*/ 5 w 67"/>
                <a:gd name="T15" fmla="*/ 0 h 18"/>
                <a:gd name="T16" fmla="*/ 0 w 67"/>
                <a:gd name="T17" fmla="*/ 0 h 18"/>
                <a:gd name="T18" fmla="*/ 5 w 67"/>
                <a:gd name="T19" fmla="*/ 0 h 18"/>
                <a:gd name="T20" fmla="*/ 14 w 67"/>
                <a:gd name="T21" fmla="*/ 9 h 18"/>
                <a:gd name="T22" fmla="*/ 22 w 67"/>
                <a:gd name="T23" fmla="*/ 14 h 18"/>
                <a:gd name="T24" fmla="*/ 36 w 67"/>
                <a:gd name="T25" fmla="*/ 14 h 18"/>
                <a:gd name="T26" fmla="*/ 49 w 67"/>
                <a:gd name="T27" fmla="*/ 18 h 18"/>
                <a:gd name="T28" fmla="*/ 67 w 67"/>
                <a:gd name="T29" fmla="*/ 14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7"/>
                <a:gd name="T46" fmla="*/ 0 h 18"/>
                <a:gd name="T47" fmla="*/ 67 w 67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7" h="18">
                  <a:moveTo>
                    <a:pt x="67" y="14"/>
                  </a:moveTo>
                  <a:lnTo>
                    <a:pt x="54" y="14"/>
                  </a:lnTo>
                  <a:lnTo>
                    <a:pt x="45" y="14"/>
                  </a:lnTo>
                  <a:lnTo>
                    <a:pt x="36" y="9"/>
                  </a:lnTo>
                  <a:lnTo>
                    <a:pt x="22" y="5"/>
                  </a:lnTo>
                  <a:lnTo>
                    <a:pt x="14" y="5"/>
                  </a:lnTo>
                  <a:lnTo>
                    <a:pt x="9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4" y="9"/>
                  </a:lnTo>
                  <a:lnTo>
                    <a:pt x="22" y="14"/>
                  </a:lnTo>
                  <a:lnTo>
                    <a:pt x="36" y="14"/>
                  </a:lnTo>
                  <a:lnTo>
                    <a:pt x="49" y="18"/>
                  </a:lnTo>
                  <a:lnTo>
                    <a:pt x="67" y="14"/>
                  </a:lnTo>
                  <a:close/>
                </a:path>
              </a:pathLst>
            </a:custGeom>
            <a:solidFill>
              <a:srgbClr val="2161A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74" name="Freeform 43"/>
            <p:cNvSpPr>
              <a:spLocks/>
            </p:cNvSpPr>
            <p:nvPr/>
          </p:nvSpPr>
          <p:spPr bwMode="auto">
            <a:xfrm>
              <a:off x="1154" y="3610"/>
              <a:ext cx="117" cy="97"/>
            </a:xfrm>
            <a:custGeom>
              <a:avLst/>
              <a:gdLst>
                <a:gd name="T0" fmla="*/ 36 w 117"/>
                <a:gd name="T1" fmla="*/ 13 h 97"/>
                <a:gd name="T2" fmla="*/ 40 w 117"/>
                <a:gd name="T3" fmla="*/ 26 h 97"/>
                <a:gd name="T4" fmla="*/ 45 w 117"/>
                <a:gd name="T5" fmla="*/ 31 h 97"/>
                <a:gd name="T6" fmla="*/ 49 w 117"/>
                <a:gd name="T7" fmla="*/ 35 h 97"/>
                <a:gd name="T8" fmla="*/ 63 w 117"/>
                <a:gd name="T9" fmla="*/ 26 h 97"/>
                <a:gd name="T10" fmla="*/ 67 w 117"/>
                <a:gd name="T11" fmla="*/ 26 h 97"/>
                <a:gd name="T12" fmla="*/ 58 w 117"/>
                <a:gd name="T13" fmla="*/ 31 h 97"/>
                <a:gd name="T14" fmla="*/ 54 w 117"/>
                <a:gd name="T15" fmla="*/ 40 h 97"/>
                <a:gd name="T16" fmla="*/ 54 w 117"/>
                <a:gd name="T17" fmla="*/ 49 h 97"/>
                <a:gd name="T18" fmla="*/ 72 w 117"/>
                <a:gd name="T19" fmla="*/ 40 h 97"/>
                <a:gd name="T20" fmla="*/ 76 w 117"/>
                <a:gd name="T21" fmla="*/ 40 h 97"/>
                <a:gd name="T22" fmla="*/ 72 w 117"/>
                <a:gd name="T23" fmla="*/ 44 h 97"/>
                <a:gd name="T24" fmla="*/ 67 w 117"/>
                <a:gd name="T25" fmla="*/ 49 h 97"/>
                <a:gd name="T26" fmla="*/ 72 w 117"/>
                <a:gd name="T27" fmla="*/ 53 h 97"/>
                <a:gd name="T28" fmla="*/ 76 w 117"/>
                <a:gd name="T29" fmla="*/ 53 h 97"/>
                <a:gd name="T30" fmla="*/ 81 w 117"/>
                <a:gd name="T31" fmla="*/ 53 h 97"/>
                <a:gd name="T32" fmla="*/ 85 w 117"/>
                <a:gd name="T33" fmla="*/ 53 h 97"/>
                <a:gd name="T34" fmla="*/ 85 w 117"/>
                <a:gd name="T35" fmla="*/ 57 h 97"/>
                <a:gd name="T36" fmla="*/ 85 w 117"/>
                <a:gd name="T37" fmla="*/ 66 h 97"/>
                <a:gd name="T38" fmla="*/ 85 w 117"/>
                <a:gd name="T39" fmla="*/ 75 h 97"/>
                <a:gd name="T40" fmla="*/ 85 w 117"/>
                <a:gd name="T41" fmla="*/ 80 h 97"/>
                <a:gd name="T42" fmla="*/ 103 w 117"/>
                <a:gd name="T43" fmla="*/ 75 h 97"/>
                <a:gd name="T44" fmla="*/ 117 w 117"/>
                <a:gd name="T45" fmla="*/ 71 h 97"/>
                <a:gd name="T46" fmla="*/ 103 w 117"/>
                <a:gd name="T47" fmla="*/ 84 h 97"/>
                <a:gd name="T48" fmla="*/ 99 w 117"/>
                <a:gd name="T49" fmla="*/ 89 h 97"/>
                <a:gd name="T50" fmla="*/ 90 w 117"/>
                <a:gd name="T51" fmla="*/ 93 h 97"/>
                <a:gd name="T52" fmla="*/ 81 w 117"/>
                <a:gd name="T53" fmla="*/ 80 h 97"/>
                <a:gd name="T54" fmla="*/ 63 w 117"/>
                <a:gd name="T55" fmla="*/ 62 h 97"/>
                <a:gd name="T56" fmla="*/ 49 w 117"/>
                <a:gd name="T57" fmla="*/ 53 h 97"/>
                <a:gd name="T58" fmla="*/ 49 w 117"/>
                <a:gd name="T59" fmla="*/ 53 h 97"/>
                <a:gd name="T60" fmla="*/ 45 w 117"/>
                <a:gd name="T61" fmla="*/ 62 h 97"/>
                <a:gd name="T62" fmla="*/ 45 w 117"/>
                <a:gd name="T63" fmla="*/ 80 h 97"/>
                <a:gd name="T64" fmla="*/ 40 w 117"/>
                <a:gd name="T65" fmla="*/ 84 h 97"/>
                <a:gd name="T66" fmla="*/ 31 w 117"/>
                <a:gd name="T67" fmla="*/ 93 h 97"/>
                <a:gd name="T68" fmla="*/ 13 w 117"/>
                <a:gd name="T69" fmla="*/ 97 h 97"/>
                <a:gd name="T70" fmla="*/ 9 w 117"/>
                <a:gd name="T71" fmla="*/ 97 h 97"/>
                <a:gd name="T72" fmla="*/ 22 w 117"/>
                <a:gd name="T73" fmla="*/ 93 h 97"/>
                <a:gd name="T74" fmla="*/ 31 w 117"/>
                <a:gd name="T75" fmla="*/ 84 h 97"/>
                <a:gd name="T76" fmla="*/ 31 w 117"/>
                <a:gd name="T77" fmla="*/ 84 h 97"/>
                <a:gd name="T78" fmla="*/ 18 w 117"/>
                <a:gd name="T79" fmla="*/ 80 h 97"/>
                <a:gd name="T80" fmla="*/ 0 w 117"/>
                <a:gd name="T81" fmla="*/ 75 h 97"/>
                <a:gd name="T82" fmla="*/ 13 w 117"/>
                <a:gd name="T83" fmla="*/ 75 h 97"/>
                <a:gd name="T84" fmla="*/ 22 w 117"/>
                <a:gd name="T85" fmla="*/ 71 h 97"/>
                <a:gd name="T86" fmla="*/ 31 w 117"/>
                <a:gd name="T87" fmla="*/ 57 h 97"/>
                <a:gd name="T88" fmla="*/ 27 w 117"/>
                <a:gd name="T89" fmla="*/ 53 h 97"/>
                <a:gd name="T90" fmla="*/ 22 w 117"/>
                <a:gd name="T91" fmla="*/ 49 h 97"/>
                <a:gd name="T92" fmla="*/ 27 w 117"/>
                <a:gd name="T93" fmla="*/ 40 h 97"/>
                <a:gd name="T94" fmla="*/ 22 w 117"/>
                <a:gd name="T95" fmla="*/ 35 h 97"/>
                <a:gd name="T96" fmla="*/ 18 w 117"/>
                <a:gd name="T97" fmla="*/ 26 h 97"/>
                <a:gd name="T98" fmla="*/ 13 w 117"/>
                <a:gd name="T99" fmla="*/ 22 h 97"/>
                <a:gd name="T100" fmla="*/ 18 w 117"/>
                <a:gd name="T101" fmla="*/ 17 h 97"/>
                <a:gd name="T102" fmla="*/ 27 w 117"/>
                <a:gd name="T103" fmla="*/ 0 h 9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7"/>
                <a:gd name="T157" fmla="*/ 0 h 97"/>
                <a:gd name="T158" fmla="*/ 117 w 117"/>
                <a:gd name="T159" fmla="*/ 97 h 9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7" h="97">
                  <a:moveTo>
                    <a:pt x="27" y="0"/>
                  </a:moveTo>
                  <a:lnTo>
                    <a:pt x="36" y="13"/>
                  </a:lnTo>
                  <a:lnTo>
                    <a:pt x="36" y="22"/>
                  </a:lnTo>
                  <a:lnTo>
                    <a:pt x="40" y="26"/>
                  </a:lnTo>
                  <a:lnTo>
                    <a:pt x="45" y="31"/>
                  </a:lnTo>
                  <a:lnTo>
                    <a:pt x="49" y="35"/>
                  </a:lnTo>
                  <a:lnTo>
                    <a:pt x="54" y="31"/>
                  </a:lnTo>
                  <a:lnTo>
                    <a:pt x="63" y="26"/>
                  </a:lnTo>
                  <a:lnTo>
                    <a:pt x="67" y="22"/>
                  </a:lnTo>
                  <a:lnTo>
                    <a:pt x="67" y="26"/>
                  </a:lnTo>
                  <a:lnTo>
                    <a:pt x="63" y="26"/>
                  </a:lnTo>
                  <a:lnTo>
                    <a:pt x="58" y="31"/>
                  </a:lnTo>
                  <a:lnTo>
                    <a:pt x="58" y="35"/>
                  </a:lnTo>
                  <a:lnTo>
                    <a:pt x="54" y="40"/>
                  </a:lnTo>
                  <a:lnTo>
                    <a:pt x="54" y="44"/>
                  </a:lnTo>
                  <a:lnTo>
                    <a:pt x="54" y="49"/>
                  </a:lnTo>
                  <a:lnTo>
                    <a:pt x="58" y="44"/>
                  </a:lnTo>
                  <a:lnTo>
                    <a:pt x="72" y="40"/>
                  </a:lnTo>
                  <a:lnTo>
                    <a:pt x="76" y="35"/>
                  </a:lnTo>
                  <a:lnTo>
                    <a:pt x="76" y="40"/>
                  </a:lnTo>
                  <a:lnTo>
                    <a:pt x="72" y="44"/>
                  </a:lnTo>
                  <a:lnTo>
                    <a:pt x="67" y="49"/>
                  </a:lnTo>
                  <a:lnTo>
                    <a:pt x="72" y="53"/>
                  </a:lnTo>
                  <a:lnTo>
                    <a:pt x="76" y="53"/>
                  </a:lnTo>
                  <a:lnTo>
                    <a:pt x="81" y="53"/>
                  </a:lnTo>
                  <a:lnTo>
                    <a:pt x="85" y="53"/>
                  </a:lnTo>
                  <a:lnTo>
                    <a:pt x="85" y="57"/>
                  </a:lnTo>
                  <a:lnTo>
                    <a:pt x="85" y="62"/>
                  </a:lnTo>
                  <a:lnTo>
                    <a:pt x="85" y="66"/>
                  </a:lnTo>
                  <a:lnTo>
                    <a:pt x="85" y="71"/>
                  </a:lnTo>
                  <a:lnTo>
                    <a:pt x="85" y="75"/>
                  </a:lnTo>
                  <a:lnTo>
                    <a:pt x="85" y="80"/>
                  </a:lnTo>
                  <a:lnTo>
                    <a:pt x="90" y="80"/>
                  </a:lnTo>
                  <a:lnTo>
                    <a:pt x="103" y="75"/>
                  </a:lnTo>
                  <a:lnTo>
                    <a:pt x="108" y="75"/>
                  </a:lnTo>
                  <a:lnTo>
                    <a:pt x="117" y="71"/>
                  </a:lnTo>
                  <a:lnTo>
                    <a:pt x="108" y="80"/>
                  </a:lnTo>
                  <a:lnTo>
                    <a:pt x="103" y="84"/>
                  </a:lnTo>
                  <a:lnTo>
                    <a:pt x="99" y="89"/>
                  </a:lnTo>
                  <a:lnTo>
                    <a:pt x="99" y="97"/>
                  </a:lnTo>
                  <a:lnTo>
                    <a:pt x="90" y="93"/>
                  </a:lnTo>
                  <a:lnTo>
                    <a:pt x="85" y="89"/>
                  </a:lnTo>
                  <a:lnTo>
                    <a:pt x="81" y="80"/>
                  </a:lnTo>
                  <a:lnTo>
                    <a:pt x="72" y="71"/>
                  </a:lnTo>
                  <a:lnTo>
                    <a:pt x="63" y="62"/>
                  </a:lnTo>
                  <a:lnTo>
                    <a:pt x="54" y="57"/>
                  </a:lnTo>
                  <a:lnTo>
                    <a:pt x="49" y="53"/>
                  </a:lnTo>
                  <a:lnTo>
                    <a:pt x="49" y="49"/>
                  </a:lnTo>
                  <a:lnTo>
                    <a:pt x="49" y="53"/>
                  </a:lnTo>
                  <a:lnTo>
                    <a:pt x="45" y="57"/>
                  </a:lnTo>
                  <a:lnTo>
                    <a:pt x="45" y="62"/>
                  </a:lnTo>
                  <a:lnTo>
                    <a:pt x="45" y="71"/>
                  </a:lnTo>
                  <a:lnTo>
                    <a:pt x="45" y="80"/>
                  </a:lnTo>
                  <a:lnTo>
                    <a:pt x="45" y="84"/>
                  </a:lnTo>
                  <a:lnTo>
                    <a:pt x="40" y="84"/>
                  </a:lnTo>
                  <a:lnTo>
                    <a:pt x="36" y="89"/>
                  </a:lnTo>
                  <a:lnTo>
                    <a:pt x="31" y="93"/>
                  </a:lnTo>
                  <a:lnTo>
                    <a:pt x="22" y="93"/>
                  </a:lnTo>
                  <a:lnTo>
                    <a:pt x="13" y="97"/>
                  </a:lnTo>
                  <a:lnTo>
                    <a:pt x="9" y="97"/>
                  </a:lnTo>
                  <a:lnTo>
                    <a:pt x="13" y="97"/>
                  </a:lnTo>
                  <a:lnTo>
                    <a:pt x="22" y="93"/>
                  </a:lnTo>
                  <a:lnTo>
                    <a:pt x="31" y="89"/>
                  </a:lnTo>
                  <a:lnTo>
                    <a:pt x="31" y="84"/>
                  </a:lnTo>
                  <a:lnTo>
                    <a:pt x="36" y="84"/>
                  </a:lnTo>
                  <a:lnTo>
                    <a:pt x="31" y="84"/>
                  </a:lnTo>
                  <a:lnTo>
                    <a:pt x="27" y="80"/>
                  </a:lnTo>
                  <a:lnTo>
                    <a:pt x="18" y="80"/>
                  </a:lnTo>
                  <a:lnTo>
                    <a:pt x="4" y="75"/>
                  </a:lnTo>
                  <a:lnTo>
                    <a:pt x="0" y="75"/>
                  </a:lnTo>
                  <a:lnTo>
                    <a:pt x="4" y="75"/>
                  </a:lnTo>
                  <a:lnTo>
                    <a:pt x="13" y="75"/>
                  </a:lnTo>
                  <a:lnTo>
                    <a:pt x="18" y="75"/>
                  </a:lnTo>
                  <a:lnTo>
                    <a:pt x="22" y="71"/>
                  </a:lnTo>
                  <a:lnTo>
                    <a:pt x="31" y="62"/>
                  </a:lnTo>
                  <a:lnTo>
                    <a:pt x="31" y="57"/>
                  </a:lnTo>
                  <a:lnTo>
                    <a:pt x="27" y="57"/>
                  </a:lnTo>
                  <a:lnTo>
                    <a:pt x="27" y="53"/>
                  </a:lnTo>
                  <a:lnTo>
                    <a:pt x="22" y="53"/>
                  </a:lnTo>
                  <a:lnTo>
                    <a:pt x="22" y="49"/>
                  </a:lnTo>
                  <a:lnTo>
                    <a:pt x="27" y="40"/>
                  </a:lnTo>
                  <a:lnTo>
                    <a:pt x="22" y="35"/>
                  </a:lnTo>
                  <a:lnTo>
                    <a:pt x="18" y="31"/>
                  </a:lnTo>
                  <a:lnTo>
                    <a:pt x="18" y="26"/>
                  </a:lnTo>
                  <a:lnTo>
                    <a:pt x="13" y="22"/>
                  </a:lnTo>
                  <a:lnTo>
                    <a:pt x="13" y="17"/>
                  </a:lnTo>
                  <a:lnTo>
                    <a:pt x="18" y="17"/>
                  </a:lnTo>
                  <a:lnTo>
                    <a:pt x="22" y="9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2161A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75" name="Freeform 44"/>
            <p:cNvSpPr>
              <a:spLocks/>
            </p:cNvSpPr>
            <p:nvPr/>
          </p:nvSpPr>
          <p:spPr bwMode="auto">
            <a:xfrm>
              <a:off x="1096" y="3703"/>
              <a:ext cx="89" cy="84"/>
            </a:xfrm>
            <a:custGeom>
              <a:avLst/>
              <a:gdLst>
                <a:gd name="T0" fmla="*/ 67 w 89"/>
                <a:gd name="T1" fmla="*/ 71 h 84"/>
                <a:gd name="T2" fmla="*/ 62 w 89"/>
                <a:gd name="T3" fmla="*/ 76 h 84"/>
                <a:gd name="T4" fmla="*/ 58 w 89"/>
                <a:gd name="T5" fmla="*/ 76 h 84"/>
                <a:gd name="T6" fmla="*/ 58 w 89"/>
                <a:gd name="T7" fmla="*/ 76 h 84"/>
                <a:gd name="T8" fmla="*/ 58 w 89"/>
                <a:gd name="T9" fmla="*/ 71 h 84"/>
                <a:gd name="T10" fmla="*/ 58 w 89"/>
                <a:gd name="T11" fmla="*/ 67 h 84"/>
                <a:gd name="T12" fmla="*/ 62 w 89"/>
                <a:gd name="T13" fmla="*/ 58 h 84"/>
                <a:gd name="T14" fmla="*/ 71 w 89"/>
                <a:gd name="T15" fmla="*/ 40 h 84"/>
                <a:gd name="T16" fmla="*/ 76 w 89"/>
                <a:gd name="T17" fmla="*/ 31 h 84"/>
                <a:gd name="T18" fmla="*/ 80 w 89"/>
                <a:gd name="T19" fmla="*/ 22 h 84"/>
                <a:gd name="T20" fmla="*/ 85 w 89"/>
                <a:gd name="T21" fmla="*/ 13 h 84"/>
                <a:gd name="T22" fmla="*/ 89 w 89"/>
                <a:gd name="T23" fmla="*/ 0 h 84"/>
                <a:gd name="T24" fmla="*/ 80 w 89"/>
                <a:gd name="T25" fmla="*/ 9 h 84"/>
                <a:gd name="T26" fmla="*/ 76 w 89"/>
                <a:gd name="T27" fmla="*/ 22 h 84"/>
                <a:gd name="T28" fmla="*/ 71 w 89"/>
                <a:gd name="T29" fmla="*/ 27 h 84"/>
                <a:gd name="T30" fmla="*/ 67 w 89"/>
                <a:gd name="T31" fmla="*/ 36 h 84"/>
                <a:gd name="T32" fmla="*/ 58 w 89"/>
                <a:gd name="T33" fmla="*/ 49 h 84"/>
                <a:gd name="T34" fmla="*/ 53 w 89"/>
                <a:gd name="T35" fmla="*/ 58 h 84"/>
                <a:gd name="T36" fmla="*/ 49 w 89"/>
                <a:gd name="T37" fmla="*/ 62 h 84"/>
                <a:gd name="T38" fmla="*/ 44 w 89"/>
                <a:gd name="T39" fmla="*/ 67 h 84"/>
                <a:gd name="T40" fmla="*/ 40 w 89"/>
                <a:gd name="T41" fmla="*/ 67 h 84"/>
                <a:gd name="T42" fmla="*/ 40 w 89"/>
                <a:gd name="T43" fmla="*/ 67 h 84"/>
                <a:gd name="T44" fmla="*/ 40 w 89"/>
                <a:gd name="T45" fmla="*/ 67 h 84"/>
                <a:gd name="T46" fmla="*/ 36 w 89"/>
                <a:gd name="T47" fmla="*/ 58 h 84"/>
                <a:gd name="T48" fmla="*/ 36 w 89"/>
                <a:gd name="T49" fmla="*/ 58 h 84"/>
                <a:gd name="T50" fmla="*/ 31 w 89"/>
                <a:gd name="T51" fmla="*/ 53 h 84"/>
                <a:gd name="T52" fmla="*/ 27 w 89"/>
                <a:gd name="T53" fmla="*/ 53 h 84"/>
                <a:gd name="T54" fmla="*/ 22 w 89"/>
                <a:gd name="T55" fmla="*/ 49 h 84"/>
                <a:gd name="T56" fmla="*/ 13 w 89"/>
                <a:gd name="T57" fmla="*/ 49 h 84"/>
                <a:gd name="T58" fmla="*/ 0 w 89"/>
                <a:gd name="T59" fmla="*/ 49 h 84"/>
                <a:gd name="T60" fmla="*/ 0 w 89"/>
                <a:gd name="T61" fmla="*/ 58 h 84"/>
                <a:gd name="T62" fmla="*/ 4 w 89"/>
                <a:gd name="T63" fmla="*/ 62 h 84"/>
                <a:gd name="T64" fmla="*/ 13 w 89"/>
                <a:gd name="T65" fmla="*/ 76 h 84"/>
                <a:gd name="T66" fmla="*/ 18 w 89"/>
                <a:gd name="T67" fmla="*/ 80 h 84"/>
                <a:gd name="T68" fmla="*/ 22 w 89"/>
                <a:gd name="T69" fmla="*/ 80 h 84"/>
                <a:gd name="T70" fmla="*/ 36 w 89"/>
                <a:gd name="T71" fmla="*/ 84 h 84"/>
                <a:gd name="T72" fmla="*/ 40 w 89"/>
                <a:gd name="T73" fmla="*/ 84 h 84"/>
                <a:gd name="T74" fmla="*/ 44 w 89"/>
                <a:gd name="T75" fmla="*/ 84 h 84"/>
                <a:gd name="T76" fmla="*/ 49 w 89"/>
                <a:gd name="T77" fmla="*/ 84 h 84"/>
                <a:gd name="T78" fmla="*/ 53 w 89"/>
                <a:gd name="T79" fmla="*/ 80 h 84"/>
                <a:gd name="T80" fmla="*/ 53 w 89"/>
                <a:gd name="T81" fmla="*/ 80 h 84"/>
                <a:gd name="T82" fmla="*/ 58 w 89"/>
                <a:gd name="T83" fmla="*/ 80 h 84"/>
                <a:gd name="T84" fmla="*/ 67 w 89"/>
                <a:gd name="T85" fmla="*/ 71 h 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9"/>
                <a:gd name="T130" fmla="*/ 0 h 84"/>
                <a:gd name="T131" fmla="*/ 89 w 89"/>
                <a:gd name="T132" fmla="*/ 84 h 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9" h="84">
                  <a:moveTo>
                    <a:pt x="67" y="71"/>
                  </a:moveTo>
                  <a:lnTo>
                    <a:pt x="62" y="76"/>
                  </a:lnTo>
                  <a:lnTo>
                    <a:pt x="58" y="76"/>
                  </a:lnTo>
                  <a:lnTo>
                    <a:pt x="58" y="71"/>
                  </a:lnTo>
                  <a:lnTo>
                    <a:pt x="58" y="67"/>
                  </a:lnTo>
                  <a:lnTo>
                    <a:pt x="62" y="58"/>
                  </a:lnTo>
                  <a:lnTo>
                    <a:pt x="71" y="40"/>
                  </a:lnTo>
                  <a:lnTo>
                    <a:pt x="76" y="31"/>
                  </a:lnTo>
                  <a:lnTo>
                    <a:pt x="80" y="22"/>
                  </a:lnTo>
                  <a:lnTo>
                    <a:pt x="85" y="13"/>
                  </a:lnTo>
                  <a:lnTo>
                    <a:pt x="89" y="0"/>
                  </a:lnTo>
                  <a:lnTo>
                    <a:pt x="80" y="9"/>
                  </a:lnTo>
                  <a:lnTo>
                    <a:pt x="76" y="22"/>
                  </a:lnTo>
                  <a:lnTo>
                    <a:pt x="71" y="27"/>
                  </a:lnTo>
                  <a:lnTo>
                    <a:pt x="67" y="36"/>
                  </a:lnTo>
                  <a:lnTo>
                    <a:pt x="58" y="49"/>
                  </a:lnTo>
                  <a:lnTo>
                    <a:pt x="53" y="58"/>
                  </a:lnTo>
                  <a:lnTo>
                    <a:pt x="49" y="62"/>
                  </a:lnTo>
                  <a:lnTo>
                    <a:pt x="44" y="67"/>
                  </a:lnTo>
                  <a:lnTo>
                    <a:pt x="40" y="67"/>
                  </a:lnTo>
                  <a:lnTo>
                    <a:pt x="36" y="58"/>
                  </a:lnTo>
                  <a:lnTo>
                    <a:pt x="31" y="53"/>
                  </a:lnTo>
                  <a:lnTo>
                    <a:pt x="27" y="53"/>
                  </a:lnTo>
                  <a:lnTo>
                    <a:pt x="22" y="49"/>
                  </a:lnTo>
                  <a:lnTo>
                    <a:pt x="13" y="49"/>
                  </a:lnTo>
                  <a:lnTo>
                    <a:pt x="0" y="49"/>
                  </a:lnTo>
                  <a:lnTo>
                    <a:pt x="0" y="58"/>
                  </a:lnTo>
                  <a:lnTo>
                    <a:pt x="4" y="62"/>
                  </a:lnTo>
                  <a:lnTo>
                    <a:pt x="13" y="76"/>
                  </a:lnTo>
                  <a:lnTo>
                    <a:pt x="18" y="80"/>
                  </a:lnTo>
                  <a:lnTo>
                    <a:pt x="22" y="80"/>
                  </a:lnTo>
                  <a:lnTo>
                    <a:pt x="36" y="84"/>
                  </a:lnTo>
                  <a:lnTo>
                    <a:pt x="40" y="84"/>
                  </a:lnTo>
                  <a:lnTo>
                    <a:pt x="44" y="84"/>
                  </a:lnTo>
                  <a:lnTo>
                    <a:pt x="49" y="84"/>
                  </a:lnTo>
                  <a:lnTo>
                    <a:pt x="53" y="80"/>
                  </a:lnTo>
                  <a:lnTo>
                    <a:pt x="58" y="80"/>
                  </a:lnTo>
                  <a:lnTo>
                    <a:pt x="67" y="71"/>
                  </a:lnTo>
                  <a:close/>
                </a:path>
              </a:pathLst>
            </a:custGeom>
            <a:solidFill>
              <a:srgbClr val="80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76" name="Freeform 45"/>
            <p:cNvSpPr>
              <a:spLocks/>
            </p:cNvSpPr>
            <p:nvPr/>
          </p:nvSpPr>
          <p:spPr bwMode="auto">
            <a:xfrm>
              <a:off x="876" y="3792"/>
              <a:ext cx="67" cy="53"/>
            </a:xfrm>
            <a:custGeom>
              <a:avLst/>
              <a:gdLst>
                <a:gd name="T0" fmla="*/ 0 w 67"/>
                <a:gd name="T1" fmla="*/ 31 h 53"/>
                <a:gd name="T2" fmla="*/ 0 w 67"/>
                <a:gd name="T3" fmla="*/ 35 h 53"/>
                <a:gd name="T4" fmla="*/ 4 w 67"/>
                <a:gd name="T5" fmla="*/ 40 h 53"/>
                <a:gd name="T6" fmla="*/ 9 w 67"/>
                <a:gd name="T7" fmla="*/ 49 h 53"/>
                <a:gd name="T8" fmla="*/ 18 w 67"/>
                <a:gd name="T9" fmla="*/ 53 h 53"/>
                <a:gd name="T10" fmla="*/ 22 w 67"/>
                <a:gd name="T11" fmla="*/ 53 h 53"/>
                <a:gd name="T12" fmla="*/ 27 w 67"/>
                <a:gd name="T13" fmla="*/ 49 h 53"/>
                <a:gd name="T14" fmla="*/ 36 w 67"/>
                <a:gd name="T15" fmla="*/ 49 h 53"/>
                <a:gd name="T16" fmla="*/ 40 w 67"/>
                <a:gd name="T17" fmla="*/ 49 h 53"/>
                <a:gd name="T18" fmla="*/ 40 w 67"/>
                <a:gd name="T19" fmla="*/ 49 h 53"/>
                <a:gd name="T20" fmla="*/ 40 w 67"/>
                <a:gd name="T21" fmla="*/ 44 h 53"/>
                <a:gd name="T22" fmla="*/ 45 w 67"/>
                <a:gd name="T23" fmla="*/ 44 h 53"/>
                <a:gd name="T24" fmla="*/ 45 w 67"/>
                <a:gd name="T25" fmla="*/ 44 h 53"/>
                <a:gd name="T26" fmla="*/ 49 w 67"/>
                <a:gd name="T27" fmla="*/ 44 h 53"/>
                <a:gd name="T28" fmla="*/ 54 w 67"/>
                <a:gd name="T29" fmla="*/ 44 h 53"/>
                <a:gd name="T30" fmla="*/ 54 w 67"/>
                <a:gd name="T31" fmla="*/ 40 h 53"/>
                <a:gd name="T32" fmla="*/ 58 w 67"/>
                <a:gd name="T33" fmla="*/ 40 h 53"/>
                <a:gd name="T34" fmla="*/ 63 w 67"/>
                <a:gd name="T35" fmla="*/ 40 h 53"/>
                <a:gd name="T36" fmla="*/ 63 w 67"/>
                <a:gd name="T37" fmla="*/ 40 h 53"/>
                <a:gd name="T38" fmla="*/ 67 w 67"/>
                <a:gd name="T39" fmla="*/ 35 h 53"/>
                <a:gd name="T40" fmla="*/ 67 w 67"/>
                <a:gd name="T41" fmla="*/ 35 h 53"/>
                <a:gd name="T42" fmla="*/ 67 w 67"/>
                <a:gd name="T43" fmla="*/ 31 h 53"/>
                <a:gd name="T44" fmla="*/ 67 w 67"/>
                <a:gd name="T45" fmla="*/ 27 h 53"/>
                <a:gd name="T46" fmla="*/ 63 w 67"/>
                <a:gd name="T47" fmla="*/ 22 h 53"/>
                <a:gd name="T48" fmla="*/ 58 w 67"/>
                <a:gd name="T49" fmla="*/ 18 h 53"/>
                <a:gd name="T50" fmla="*/ 54 w 67"/>
                <a:gd name="T51" fmla="*/ 9 h 53"/>
                <a:gd name="T52" fmla="*/ 45 w 67"/>
                <a:gd name="T53" fmla="*/ 0 h 53"/>
                <a:gd name="T54" fmla="*/ 40 w 67"/>
                <a:gd name="T55" fmla="*/ 0 h 53"/>
                <a:gd name="T56" fmla="*/ 31 w 67"/>
                <a:gd name="T57" fmla="*/ 4 h 53"/>
                <a:gd name="T58" fmla="*/ 27 w 67"/>
                <a:gd name="T59" fmla="*/ 4 h 53"/>
                <a:gd name="T60" fmla="*/ 22 w 67"/>
                <a:gd name="T61" fmla="*/ 4 h 53"/>
                <a:gd name="T62" fmla="*/ 18 w 67"/>
                <a:gd name="T63" fmla="*/ 9 h 53"/>
                <a:gd name="T64" fmla="*/ 13 w 67"/>
                <a:gd name="T65" fmla="*/ 13 h 53"/>
                <a:gd name="T66" fmla="*/ 9 w 67"/>
                <a:gd name="T67" fmla="*/ 22 h 53"/>
                <a:gd name="T68" fmla="*/ 0 w 67"/>
                <a:gd name="T69" fmla="*/ 31 h 5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7"/>
                <a:gd name="T106" fmla="*/ 0 h 53"/>
                <a:gd name="T107" fmla="*/ 67 w 67"/>
                <a:gd name="T108" fmla="*/ 53 h 5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7" h="53">
                  <a:moveTo>
                    <a:pt x="0" y="31"/>
                  </a:moveTo>
                  <a:lnTo>
                    <a:pt x="0" y="35"/>
                  </a:lnTo>
                  <a:lnTo>
                    <a:pt x="4" y="40"/>
                  </a:lnTo>
                  <a:lnTo>
                    <a:pt x="9" y="49"/>
                  </a:lnTo>
                  <a:lnTo>
                    <a:pt x="18" y="53"/>
                  </a:lnTo>
                  <a:lnTo>
                    <a:pt x="22" y="53"/>
                  </a:lnTo>
                  <a:lnTo>
                    <a:pt x="27" y="49"/>
                  </a:lnTo>
                  <a:lnTo>
                    <a:pt x="36" y="49"/>
                  </a:lnTo>
                  <a:lnTo>
                    <a:pt x="40" y="49"/>
                  </a:lnTo>
                  <a:lnTo>
                    <a:pt x="40" y="44"/>
                  </a:lnTo>
                  <a:lnTo>
                    <a:pt x="45" y="44"/>
                  </a:lnTo>
                  <a:lnTo>
                    <a:pt x="49" y="44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58" y="40"/>
                  </a:lnTo>
                  <a:lnTo>
                    <a:pt x="63" y="40"/>
                  </a:lnTo>
                  <a:lnTo>
                    <a:pt x="67" y="35"/>
                  </a:lnTo>
                  <a:lnTo>
                    <a:pt x="67" y="31"/>
                  </a:lnTo>
                  <a:lnTo>
                    <a:pt x="67" y="27"/>
                  </a:lnTo>
                  <a:lnTo>
                    <a:pt x="63" y="22"/>
                  </a:lnTo>
                  <a:lnTo>
                    <a:pt x="58" y="18"/>
                  </a:lnTo>
                  <a:lnTo>
                    <a:pt x="54" y="9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31" y="4"/>
                  </a:lnTo>
                  <a:lnTo>
                    <a:pt x="27" y="4"/>
                  </a:lnTo>
                  <a:lnTo>
                    <a:pt x="22" y="4"/>
                  </a:lnTo>
                  <a:lnTo>
                    <a:pt x="18" y="9"/>
                  </a:lnTo>
                  <a:lnTo>
                    <a:pt x="13" y="13"/>
                  </a:lnTo>
                  <a:lnTo>
                    <a:pt x="9" y="22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77" name="Freeform 46"/>
            <p:cNvSpPr>
              <a:spLocks/>
            </p:cNvSpPr>
            <p:nvPr/>
          </p:nvSpPr>
          <p:spPr bwMode="auto">
            <a:xfrm>
              <a:off x="876" y="3787"/>
              <a:ext cx="45" cy="23"/>
            </a:xfrm>
            <a:custGeom>
              <a:avLst/>
              <a:gdLst>
                <a:gd name="T0" fmla="*/ 0 w 45"/>
                <a:gd name="T1" fmla="*/ 14 h 23"/>
                <a:gd name="T2" fmla="*/ 0 w 45"/>
                <a:gd name="T3" fmla="*/ 9 h 23"/>
                <a:gd name="T4" fmla="*/ 4 w 45"/>
                <a:gd name="T5" fmla="*/ 9 h 23"/>
                <a:gd name="T6" fmla="*/ 9 w 45"/>
                <a:gd name="T7" fmla="*/ 9 h 23"/>
                <a:gd name="T8" fmla="*/ 9 w 45"/>
                <a:gd name="T9" fmla="*/ 9 h 23"/>
                <a:gd name="T10" fmla="*/ 13 w 45"/>
                <a:gd name="T11" fmla="*/ 5 h 23"/>
                <a:gd name="T12" fmla="*/ 18 w 45"/>
                <a:gd name="T13" fmla="*/ 5 h 23"/>
                <a:gd name="T14" fmla="*/ 22 w 45"/>
                <a:gd name="T15" fmla="*/ 5 h 23"/>
                <a:gd name="T16" fmla="*/ 27 w 45"/>
                <a:gd name="T17" fmla="*/ 5 h 23"/>
                <a:gd name="T18" fmla="*/ 31 w 45"/>
                <a:gd name="T19" fmla="*/ 5 h 23"/>
                <a:gd name="T20" fmla="*/ 36 w 45"/>
                <a:gd name="T21" fmla="*/ 5 h 23"/>
                <a:gd name="T22" fmla="*/ 40 w 45"/>
                <a:gd name="T23" fmla="*/ 0 h 23"/>
                <a:gd name="T24" fmla="*/ 45 w 45"/>
                <a:gd name="T25" fmla="*/ 0 h 23"/>
                <a:gd name="T26" fmla="*/ 45 w 45"/>
                <a:gd name="T27" fmla="*/ 5 h 23"/>
                <a:gd name="T28" fmla="*/ 45 w 45"/>
                <a:gd name="T29" fmla="*/ 9 h 23"/>
                <a:gd name="T30" fmla="*/ 45 w 45"/>
                <a:gd name="T31" fmla="*/ 9 h 23"/>
                <a:gd name="T32" fmla="*/ 40 w 45"/>
                <a:gd name="T33" fmla="*/ 9 h 23"/>
                <a:gd name="T34" fmla="*/ 40 w 45"/>
                <a:gd name="T35" fmla="*/ 9 h 23"/>
                <a:gd name="T36" fmla="*/ 40 w 45"/>
                <a:gd name="T37" fmla="*/ 14 h 23"/>
                <a:gd name="T38" fmla="*/ 40 w 45"/>
                <a:gd name="T39" fmla="*/ 14 h 23"/>
                <a:gd name="T40" fmla="*/ 36 w 45"/>
                <a:gd name="T41" fmla="*/ 18 h 23"/>
                <a:gd name="T42" fmla="*/ 36 w 45"/>
                <a:gd name="T43" fmla="*/ 18 h 23"/>
                <a:gd name="T44" fmla="*/ 31 w 45"/>
                <a:gd name="T45" fmla="*/ 18 h 23"/>
                <a:gd name="T46" fmla="*/ 27 w 45"/>
                <a:gd name="T47" fmla="*/ 18 h 23"/>
                <a:gd name="T48" fmla="*/ 27 w 45"/>
                <a:gd name="T49" fmla="*/ 18 h 23"/>
                <a:gd name="T50" fmla="*/ 27 w 45"/>
                <a:gd name="T51" fmla="*/ 18 h 23"/>
                <a:gd name="T52" fmla="*/ 18 w 45"/>
                <a:gd name="T53" fmla="*/ 23 h 23"/>
                <a:gd name="T54" fmla="*/ 18 w 45"/>
                <a:gd name="T55" fmla="*/ 23 h 23"/>
                <a:gd name="T56" fmla="*/ 13 w 45"/>
                <a:gd name="T57" fmla="*/ 23 h 23"/>
                <a:gd name="T58" fmla="*/ 9 w 45"/>
                <a:gd name="T59" fmla="*/ 23 h 23"/>
                <a:gd name="T60" fmla="*/ 9 w 45"/>
                <a:gd name="T61" fmla="*/ 23 h 23"/>
                <a:gd name="T62" fmla="*/ 4 w 45"/>
                <a:gd name="T63" fmla="*/ 23 h 23"/>
                <a:gd name="T64" fmla="*/ 4 w 45"/>
                <a:gd name="T65" fmla="*/ 18 h 23"/>
                <a:gd name="T66" fmla="*/ 0 w 45"/>
                <a:gd name="T67" fmla="*/ 14 h 2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5"/>
                <a:gd name="T103" fmla="*/ 0 h 23"/>
                <a:gd name="T104" fmla="*/ 45 w 45"/>
                <a:gd name="T105" fmla="*/ 23 h 2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5" h="23">
                  <a:moveTo>
                    <a:pt x="0" y="14"/>
                  </a:moveTo>
                  <a:lnTo>
                    <a:pt x="0" y="9"/>
                  </a:lnTo>
                  <a:lnTo>
                    <a:pt x="4" y="9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5"/>
                  </a:lnTo>
                  <a:lnTo>
                    <a:pt x="22" y="5"/>
                  </a:lnTo>
                  <a:lnTo>
                    <a:pt x="27" y="5"/>
                  </a:lnTo>
                  <a:lnTo>
                    <a:pt x="31" y="5"/>
                  </a:lnTo>
                  <a:lnTo>
                    <a:pt x="36" y="5"/>
                  </a:lnTo>
                  <a:lnTo>
                    <a:pt x="40" y="0"/>
                  </a:lnTo>
                  <a:lnTo>
                    <a:pt x="45" y="0"/>
                  </a:lnTo>
                  <a:lnTo>
                    <a:pt x="45" y="5"/>
                  </a:lnTo>
                  <a:lnTo>
                    <a:pt x="45" y="9"/>
                  </a:lnTo>
                  <a:lnTo>
                    <a:pt x="40" y="9"/>
                  </a:lnTo>
                  <a:lnTo>
                    <a:pt x="40" y="14"/>
                  </a:lnTo>
                  <a:lnTo>
                    <a:pt x="36" y="18"/>
                  </a:lnTo>
                  <a:lnTo>
                    <a:pt x="31" y="18"/>
                  </a:lnTo>
                  <a:lnTo>
                    <a:pt x="27" y="18"/>
                  </a:lnTo>
                  <a:lnTo>
                    <a:pt x="18" y="23"/>
                  </a:lnTo>
                  <a:lnTo>
                    <a:pt x="13" y="23"/>
                  </a:lnTo>
                  <a:lnTo>
                    <a:pt x="9" y="23"/>
                  </a:lnTo>
                  <a:lnTo>
                    <a:pt x="4" y="23"/>
                  </a:lnTo>
                  <a:lnTo>
                    <a:pt x="4" y="1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96F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78" name="Freeform 47"/>
            <p:cNvSpPr>
              <a:spLocks/>
            </p:cNvSpPr>
            <p:nvPr/>
          </p:nvSpPr>
          <p:spPr bwMode="auto">
            <a:xfrm>
              <a:off x="1517" y="4094"/>
              <a:ext cx="197" cy="111"/>
            </a:xfrm>
            <a:custGeom>
              <a:avLst/>
              <a:gdLst>
                <a:gd name="T0" fmla="*/ 0 w 197"/>
                <a:gd name="T1" fmla="*/ 18 h 111"/>
                <a:gd name="T2" fmla="*/ 0 w 197"/>
                <a:gd name="T3" fmla="*/ 36 h 111"/>
                <a:gd name="T4" fmla="*/ 0 w 197"/>
                <a:gd name="T5" fmla="*/ 40 h 111"/>
                <a:gd name="T6" fmla="*/ 0 w 197"/>
                <a:gd name="T7" fmla="*/ 45 h 111"/>
                <a:gd name="T8" fmla="*/ 5 w 197"/>
                <a:gd name="T9" fmla="*/ 58 h 111"/>
                <a:gd name="T10" fmla="*/ 5 w 197"/>
                <a:gd name="T11" fmla="*/ 76 h 111"/>
                <a:gd name="T12" fmla="*/ 5 w 197"/>
                <a:gd name="T13" fmla="*/ 80 h 111"/>
                <a:gd name="T14" fmla="*/ 5 w 197"/>
                <a:gd name="T15" fmla="*/ 80 h 111"/>
                <a:gd name="T16" fmla="*/ 9 w 197"/>
                <a:gd name="T17" fmla="*/ 85 h 111"/>
                <a:gd name="T18" fmla="*/ 9 w 197"/>
                <a:gd name="T19" fmla="*/ 85 h 111"/>
                <a:gd name="T20" fmla="*/ 23 w 197"/>
                <a:gd name="T21" fmla="*/ 85 h 111"/>
                <a:gd name="T22" fmla="*/ 32 w 197"/>
                <a:gd name="T23" fmla="*/ 85 h 111"/>
                <a:gd name="T24" fmla="*/ 36 w 197"/>
                <a:gd name="T25" fmla="*/ 85 h 111"/>
                <a:gd name="T26" fmla="*/ 36 w 197"/>
                <a:gd name="T27" fmla="*/ 85 h 111"/>
                <a:gd name="T28" fmla="*/ 45 w 197"/>
                <a:gd name="T29" fmla="*/ 80 h 111"/>
                <a:gd name="T30" fmla="*/ 54 w 197"/>
                <a:gd name="T31" fmla="*/ 80 h 111"/>
                <a:gd name="T32" fmla="*/ 63 w 197"/>
                <a:gd name="T33" fmla="*/ 80 h 111"/>
                <a:gd name="T34" fmla="*/ 67 w 197"/>
                <a:gd name="T35" fmla="*/ 85 h 111"/>
                <a:gd name="T36" fmla="*/ 81 w 197"/>
                <a:gd name="T37" fmla="*/ 94 h 111"/>
                <a:gd name="T38" fmla="*/ 81 w 197"/>
                <a:gd name="T39" fmla="*/ 98 h 111"/>
                <a:gd name="T40" fmla="*/ 85 w 197"/>
                <a:gd name="T41" fmla="*/ 98 h 111"/>
                <a:gd name="T42" fmla="*/ 90 w 197"/>
                <a:gd name="T43" fmla="*/ 98 h 111"/>
                <a:gd name="T44" fmla="*/ 94 w 197"/>
                <a:gd name="T45" fmla="*/ 98 h 111"/>
                <a:gd name="T46" fmla="*/ 108 w 197"/>
                <a:gd name="T47" fmla="*/ 102 h 111"/>
                <a:gd name="T48" fmla="*/ 121 w 197"/>
                <a:gd name="T49" fmla="*/ 102 h 111"/>
                <a:gd name="T50" fmla="*/ 148 w 197"/>
                <a:gd name="T51" fmla="*/ 107 h 111"/>
                <a:gd name="T52" fmla="*/ 157 w 197"/>
                <a:gd name="T53" fmla="*/ 111 h 111"/>
                <a:gd name="T54" fmla="*/ 166 w 197"/>
                <a:gd name="T55" fmla="*/ 111 h 111"/>
                <a:gd name="T56" fmla="*/ 180 w 197"/>
                <a:gd name="T57" fmla="*/ 111 h 111"/>
                <a:gd name="T58" fmla="*/ 197 w 197"/>
                <a:gd name="T59" fmla="*/ 111 h 111"/>
                <a:gd name="T60" fmla="*/ 197 w 197"/>
                <a:gd name="T61" fmla="*/ 107 h 111"/>
                <a:gd name="T62" fmla="*/ 197 w 197"/>
                <a:gd name="T63" fmla="*/ 102 h 111"/>
                <a:gd name="T64" fmla="*/ 197 w 197"/>
                <a:gd name="T65" fmla="*/ 98 h 111"/>
                <a:gd name="T66" fmla="*/ 188 w 197"/>
                <a:gd name="T67" fmla="*/ 94 h 111"/>
                <a:gd name="T68" fmla="*/ 180 w 197"/>
                <a:gd name="T69" fmla="*/ 89 h 111"/>
                <a:gd name="T70" fmla="*/ 175 w 197"/>
                <a:gd name="T71" fmla="*/ 89 h 111"/>
                <a:gd name="T72" fmla="*/ 162 w 197"/>
                <a:gd name="T73" fmla="*/ 85 h 111"/>
                <a:gd name="T74" fmla="*/ 153 w 197"/>
                <a:gd name="T75" fmla="*/ 80 h 111"/>
                <a:gd name="T76" fmla="*/ 144 w 197"/>
                <a:gd name="T77" fmla="*/ 80 h 111"/>
                <a:gd name="T78" fmla="*/ 139 w 197"/>
                <a:gd name="T79" fmla="*/ 76 h 111"/>
                <a:gd name="T80" fmla="*/ 126 w 197"/>
                <a:gd name="T81" fmla="*/ 62 h 111"/>
                <a:gd name="T82" fmla="*/ 121 w 197"/>
                <a:gd name="T83" fmla="*/ 58 h 111"/>
                <a:gd name="T84" fmla="*/ 117 w 197"/>
                <a:gd name="T85" fmla="*/ 54 h 111"/>
                <a:gd name="T86" fmla="*/ 112 w 197"/>
                <a:gd name="T87" fmla="*/ 49 h 111"/>
                <a:gd name="T88" fmla="*/ 108 w 197"/>
                <a:gd name="T89" fmla="*/ 45 h 111"/>
                <a:gd name="T90" fmla="*/ 103 w 197"/>
                <a:gd name="T91" fmla="*/ 40 h 111"/>
                <a:gd name="T92" fmla="*/ 94 w 197"/>
                <a:gd name="T93" fmla="*/ 36 h 111"/>
                <a:gd name="T94" fmla="*/ 90 w 197"/>
                <a:gd name="T95" fmla="*/ 27 h 111"/>
                <a:gd name="T96" fmla="*/ 81 w 197"/>
                <a:gd name="T97" fmla="*/ 18 h 111"/>
                <a:gd name="T98" fmla="*/ 67 w 197"/>
                <a:gd name="T99" fmla="*/ 9 h 111"/>
                <a:gd name="T100" fmla="*/ 58 w 197"/>
                <a:gd name="T101" fmla="*/ 0 h 111"/>
                <a:gd name="T102" fmla="*/ 0 w 197"/>
                <a:gd name="T103" fmla="*/ 18 h 11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97"/>
                <a:gd name="T157" fmla="*/ 0 h 111"/>
                <a:gd name="T158" fmla="*/ 197 w 197"/>
                <a:gd name="T159" fmla="*/ 111 h 11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97" h="111">
                  <a:moveTo>
                    <a:pt x="0" y="18"/>
                  </a:moveTo>
                  <a:lnTo>
                    <a:pt x="0" y="36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5" y="58"/>
                  </a:lnTo>
                  <a:lnTo>
                    <a:pt x="5" y="76"/>
                  </a:lnTo>
                  <a:lnTo>
                    <a:pt x="5" y="80"/>
                  </a:lnTo>
                  <a:lnTo>
                    <a:pt x="9" y="85"/>
                  </a:lnTo>
                  <a:lnTo>
                    <a:pt x="23" y="85"/>
                  </a:lnTo>
                  <a:lnTo>
                    <a:pt x="32" y="85"/>
                  </a:lnTo>
                  <a:lnTo>
                    <a:pt x="36" y="85"/>
                  </a:lnTo>
                  <a:lnTo>
                    <a:pt x="45" y="80"/>
                  </a:lnTo>
                  <a:lnTo>
                    <a:pt x="54" y="80"/>
                  </a:lnTo>
                  <a:lnTo>
                    <a:pt x="63" y="80"/>
                  </a:lnTo>
                  <a:lnTo>
                    <a:pt x="67" y="85"/>
                  </a:lnTo>
                  <a:lnTo>
                    <a:pt x="81" y="94"/>
                  </a:lnTo>
                  <a:lnTo>
                    <a:pt x="81" y="98"/>
                  </a:lnTo>
                  <a:lnTo>
                    <a:pt x="85" y="98"/>
                  </a:lnTo>
                  <a:lnTo>
                    <a:pt x="90" y="98"/>
                  </a:lnTo>
                  <a:lnTo>
                    <a:pt x="94" y="98"/>
                  </a:lnTo>
                  <a:lnTo>
                    <a:pt x="108" y="102"/>
                  </a:lnTo>
                  <a:lnTo>
                    <a:pt x="121" y="102"/>
                  </a:lnTo>
                  <a:lnTo>
                    <a:pt x="148" y="107"/>
                  </a:lnTo>
                  <a:lnTo>
                    <a:pt x="157" y="111"/>
                  </a:lnTo>
                  <a:lnTo>
                    <a:pt x="166" y="111"/>
                  </a:lnTo>
                  <a:lnTo>
                    <a:pt x="180" y="111"/>
                  </a:lnTo>
                  <a:lnTo>
                    <a:pt x="197" y="111"/>
                  </a:lnTo>
                  <a:lnTo>
                    <a:pt x="197" y="107"/>
                  </a:lnTo>
                  <a:lnTo>
                    <a:pt x="197" y="102"/>
                  </a:lnTo>
                  <a:lnTo>
                    <a:pt x="197" y="98"/>
                  </a:lnTo>
                  <a:lnTo>
                    <a:pt x="188" y="94"/>
                  </a:lnTo>
                  <a:lnTo>
                    <a:pt x="180" y="89"/>
                  </a:lnTo>
                  <a:lnTo>
                    <a:pt x="175" y="89"/>
                  </a:lnTo>
                  <a:lnTo>
                    <a:pt x="162" y="85"/>
                  </a:lnTo>
                  <a:lnTo>
                    <a:pt x="153" y="80"/>
                  </a:lnTo>
                  <a:lnTo>
                    <a:pt x="144" y="80"/>
                  </a:lnTo>
                  <a:lnTo>
                    <a:pt x="139" y="76"/>
                  </a:lnTo>
                  <a:lnTo>
                    <a:pt x="126" y="62"/>
                  </a:lnTo>
                  <a:lnTo>
                    <a:pt x="121" y="58"/>
                  </a:lnTo>
                  <a:lnTo>
                    <a:pt x="117" y="54"/>
                  </a:lnTo>
                  <a:lnTo>
                    <a:pt x="112" y="49"/>
                  </a:lnTo>
                  <a:lnTo>
                    <a:pt x="108" y="45"/>
                  </a:lnTo>
                  <a:lnTo>
                    <a:pt x="103" y="40"/>
                  </a:lnTo>
                  <a:lnTo>
                    <a:pt x="94" y="36"/>
                  </a:lnTo>
                  <a:lnTo>
                    <a:pt x="90" y="27"/>
                  </a:lnTo>
                  <a:lnTo>
                    <a:pt x="81" y="18"/>
                  </a:lnTo>
                  <a:lnTo>
                    <a:pt x="67" y="9"/>
                  </a:lnTo>
                  <a:lnTo>
                    <a:pt x="58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79" name="Freeform 48"/>
            <p:cNvSpPr>
              <a:spLocks/>
            </p:cNvSpPr>
            <p:nvPr/>
          </p:nvSpPr>
          <p:spPr bwMode="auto">
            <a:xfrm>
              <a:off x="2306" y="4134"/>
              <a:ext cx="234" cy="102"/>
            </a:xfrm>
            <a:custGeom>
              <a:avLst/>
              <a:gdLst>
                <a:gd name="T0" fmla="*/ 0 w 234"/>
                <a:gd name="T1" fmla="*/ 36 h 102"/>
                <a:gd name="T2" fmla="*/ 9 w 234"/>
                <a:gd name="T3" fmla="*/ 54 h 102"/>
                <a:gd name="T4" fmla="*/ 9 w 234"/>
                <a:gd name="T5" fmla="*/ 58 h 102"/>
                <a:gd name="T6" fmla="*/ 9 w 234"/>
                <a:gd name="T7" fmla="*/ 62 h 102"/>
                <a:gd name="T8" fmla="*/ 14 w 234"/>
                <a:gd name="T9" fmla="*/ 80 h 102"/>
                <a:gd name="T10" fmla="*/ 23 w 234"/>
                <a:gd name="T11" fmla="*/ 94 h 102"/>
                <a:gd name="T12" fmla="*/ 23 w 234"/>
                <a:gd name="T13" fmla="*/ 98 h 102"/>
                <a:gd name="T14" fmla="*/ 27 w 234"/>
                <a:gd name="T15" fmla="*/ 102 h 102"/>
                <a:gd name="T16" fmla="*/ 27 w 234"/>
                <a:gd name="T17" fmla="*/ 102 h 102"/>
                <a:gd name="T18" fmla="*/ 32 w 234"/>
                <a:gd name="T19" fmla="*/ 102 h 102"/>
                <a:gd name="T20" fmla="*/ 45 w 234"/>
                <a:gd name="T21" fmla="*/ 102 h 102"/>
                <a:gd name="T22" fmla="*/ 54 w 234"/>
                <a:gd name="T23" fmla="*/ 98 h 102"/>
                <a:gd name="T24" fmla="*/ 59 w 234"/>
                <a:gd name="T25" fmla="*/ 98 h 102"/>
                <a:gd name="T26" fmla="*/ 59 w 234"/>
                <a:gd name="T27" fmla="*/ 94 h 102"/>
                <a:gd name="T28" fmla="*/ 68 w 234"/>
                <a:gd name="T29" fmla="*/ 89 h 102"/>
                <a:gd name="T30" fmla="*/ 77 w 234"/>
                <a:gd name="T31" fmla="*/ 85 h 102"/>
                <a:gd name="T32" fmla="*/ 81 w 234"/>
                <a:gd name="T33" fmla="*/ 85 h 102"/>
                <a:gd name="T34" fmla="*/ 90 w 234"/>
                <a:gd name="T35" fmla="*/ 85 h 102"/>
                <a:gd name="T36" fmla="*/ 108 w 234"/>
                <a:gd name="T37" fmla="*/ 89 h 102"/>
                <a:gd name="T38" fmla="*/ 112 w 234"/>
                <a:gd name="T39" fmla="*/ 94 h 102"/>
                <a:gd name="T40" fmla="*/ 112 w 234"/>
                <a:gd name="T41" fmla="*/ 94 h 102"/>
                <a:gd name="T42" fmla="*/ 117 w 234"/>
                <a:gd name="T43" fmla="*/ 94 h 102"/>
                <a:gd name="T44" fmla="*/ 126 w 234"/>
                <a:gd name="T45" fmla="*/ 94 h 102"/>
                <a:gd name="T46" fmla="*/ 139 w 234"/>
                <a:gd name="T47" fmla="*/ 89 h 102"/>
                <a:gd name="T48" fmla="*/ 153 w 234"/>
                <a:gd name="T49" fmla="*/ 89 h 102"/>
                <a:gd name="T50" fmla="*/ 180 w 234"/>
                <a:gd name="T51" fmla="*/ 89 h 102"/>
                <a:gd name="T52" fmla="*/ 189 w 234"/>
                <a:gd name="T53" fmla="*/ 85 h 102"/>
                <a:gd name="T54" fmla="*/ 198 w 234"/>
                <a:gd name="T55" fmla="*/ 85 h 102"/>
                <a:gd name="T56" fmla="*/ 216 w 234"/>
                <a:gd name="T57" fmla="*/ 80 h 102"/>
                <a:gd name="T58" fmla="*/ 234 w 234"/>
                <a:gd name="T59" fmla="*/ 71 h 102"/>
                <a:gd name="T60" fmla="*/ 234 w 234"/>
                <a:gd name="T61" fmla="*/ 67 h 102"/>
                <a:gd name="T62" fmla="*/ 234 w 234"/>
                <a:gd name="T63" fmla="*/ 62 h 102"/>
                <a:gd name="T64" fmla="*/ 229 w 234"/>
                <a:gd name="T65" fmla="*/ 58 h 102"/>
                <a:gd name="T66" fmla="*/ 225 w 234"/>
                <a:gd name="T67" fmla="*/ 58 h 102"/>
                <a:gd name="T68" fmla="*/ 220 w 234"/>
                <a:gd name="T69" fmla="*/ 54 h 102"/>
                <a:gd name="T70" fmla="*/ 216 w 234"/>
                <a:gd name="T71" fmla="*/ 54 h 102"/>
                <a:gd name="T72" fmla="*/ 207 w 234"/>
                <a:gd name="T73" fmla="*/ 54 h 102"/>
                <a:gd name="T74" fmla="*/ 202 w 234"/>
                <a:gd name="T75" fmla="*/ 54 h 102"/>
                <a:gd name="T76" fmla="*/ 189 w 234"/>
                <a:gd name="T77" fmla="*/ 54 h 102"/>
                <a:gd name="T78" fmla="*/ 180 w 234"/>
                <a:gd name="T79" fmla="*/ 58 h 102"/>
                <a:gd name="T80" fmla="*/ 171 w 234"/>
                <a:gd name="T81" fmla="*/ 54 h 102"/>
                <a:gd name="T82" fmla="*/ 162 w 234"/>
                <a:gd name="T83" fmla="*/ 54 h 102"/>
                <a:gd name="T84" fmla="*/ 153 w 234"/>
                <a:gd name="T85" fmla="*/ 49 h 102"/>
                <a:gd name="T86" fmla="*/ 148 w 234"/>
                <a:gd name="T87" fmla="*/ 45 h 102"/>
                <a:gd name="T88" fmla="*/ 139 w 234"/>
                <a:gd name="T89" fmla="*/ 40 h 102"/>
                <a:gd name="T90" fmla="*/ 130 w 234"/>
                <a:gd name="T91" fmla="*/ 36 h 102"/>
                <a:gd name="T92" fmla="*/ 126 w 234"/>
                <a:gd name="T93" fmla="*/ 36 h 102"/>
                <a:gd name="T94" fmla="*/ 121 w 234"/>
                <a:gd name="T95" fmla="*/ 31 h 102"/>
                <a:gd name="T96" fmla="*/ 117 w 234"/>
                <a:gd name="T97" fmla="*/ 27 h 102"/>
                <a:gd name="T98" fmla="*/ 103 w 234"/>
                <a:gd name="T99" fmla="*/ 27 h 102"/>
                <a:gd name="T100" fmla="*/ 95 w 234"/>
                <a:gd name="T101" fmla="*/ 18 h 102"/>
                <a:gd name="T102" fmla="*/ 81 w 234"/>
                <a:gd name="T103" fmla="*/ 14 h 102"/>
                <a:gd name="T104" fmla="*/ 68 w 234"/>
                <a:gd name="T105" fmla="*/ 9 h 102"/>
                <a:gd name="T106" fmla="*/ 54 w 234"/>
                <a:gd name="T107" fmla="*/ 0 h 102"/>
                <a:gd name="T108" fmla="*/ 0 w 234"/>
                <a:gd name="T109" fmla="*/ 36 h 1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34"/>
                <a:gd name="T166" fmla="*/ 0 h 102"/>
                <a:gd name="T167" fmla="*/ 234 w 234"/>
                <a:gd name="T168" fmla="*/ 102 h 10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34" h="102">
                  <a:moveTo>
                    <a:pt x="0" y="36"/>
                  </a:moveTo>
                  <a:lnTo>
                    <a:pt x="9" y="54"/>
                  </a:lnTo>
                  <a:lnTo>
                    <a:pt x="9" y="58"/>
                  </a:lnTo>
                  <a:lnTo>
                    <a:pt x="9" y="62"/>
                  </a:lnTo>
                  <a:lnTo>
                    <a:pt x="14" y="80"/>
                  </a:lnTo>
                  <a:lnTo>
                    <a:pt x="23" y="94"/>
                  </a:lnTo>
                  <a:lnTo>
                    <a:pt x="23" y="98"/>
                  </a:lnTo>
                  <a:lnTo>
                    <a:pt x="27" y="102"/>
                  </a:lnTo>
                  <a:lnTo>
                    <a:pt x="32" y="102"/>
                  </a:lnTo>
                  <a:lnTo>
                    <a:pt x="45" y="102"/>
                  </a:lnTo>
                  <a:lnTo>
                    <a:pt x="54" y="98"/>
                  </a:lnTo>
                  <a:lnTo>
                    <a:pt x="59" y="98"/>
                  </a:lnTo>
                  <a:lnTo>
                    <a:pt x="59" y="94"/>
                  </a:lnTo>
                  <a:lnTo>
                    <a:pt x="68" y="89"/>
                  </a:lnTo>
                  <a:lnTo>
                    <a:pt x="77" y="85"/>
                  </a:lnTo>
                  <a:lnTo>
                    <a:pt x="81" y="85"/>
                  </a:lnTo>
                  <a:lnTo>
                    <a:pt x="90" y="85"/>
                  </a:lnTo>
                  <a:lnTo>
                    <a:pt x="108" y="89"/>
                  </a:lnTo>
                  <a:lnTo>
                    <a:pt x="112" y="94"/>
                  </a:lnTo>
                  <a:lnTo>
                    <a:pt x="117" y="94"/>
                  </a:lnTo>
                  <a:lnTo>
                    <a:pt x="126" y="94"/>
                  </a:lnTo>
                  <a:lnTo>
                    <a:pt x="139" y="89"/>
                  </a:lnTo>
                  <a:lnTo>
                    <a:pt x="153" y="89"/>
                  </a:lnTo>
                  <a:lnTo>
                    <a:pt x="180" y="89"/>
                  </a:lnTo>
                  <a:lnTo>
                    <a:pt x="189" y="85"/>
                  </a:lnTo>
                  <a:lnTo>
                    <a:pt x="198" y="85"/>
                  </a:lnTo>
                  <a:lnTo>
                    <a:pt x="216" y="80"/>
                  </a:lnTo>
                  <a:lnTo>
                    <a:pt x="234" y="71"/>
                  </a:lnTo>
                  <a:lnTo>
                    <a:pt x="234" y="67"/>
                  </a:lnTo>
                  <a:lnTo>
                    <a:pt x="234" y="62"/>
                  </a:lnTo>
                  <a:lnTo>
                    <a:pt x="229" y="58"/>
                  </a:lnTo>
                  <a:lnTo>
                    <a:pt x="225" y="58"/>
                  </a:lnTo>
                  <a:lnTo>
                    <a:pt x="220" y="54"/>
                  </a:lnTo>
                  <a:lnTo>
                    <a:pt x="216" y="54"/>
                  </a:lnTo>
                  <a:lnTo>
                    <a:pt x="207" y="54"/>
                  </a:lnTo>
                  <a:lnTo>
                    <a:pt x="202" y="54"/>
                  </a:lnTo>
                  <a:lnTo>
                    <a:pt x="189" y="54"/>
                  </a:lnTo>
                  <a:lnTo>
                    <a:pt x="180" y="58"/>
                  </a:lnTo>
                  <a:lnTo>
                    <a:pt x="171" y="54"/>
                  </a:lnTo>
                  <a:lnTo>
                    <a:pt x="162" y="54"/>
                  </a:lnTo>
                  <a:lnTo>
                    <a:pt x="153" y="49"/>
                  </a:lnTo>
                  <a:lnTo>
                    <a:pt x="148" y="45"/>
                  </a:lnTo>
                  <a:lnTo>
                    <a:pt x="139" y="40"/>
                  </a:lnTo>
                  <a:lnTo>
                    <a:pt x="130" y="36"/>
                  </a:lnTo>
                  <a:lnTo>
                    <a:pt x="126" y="36"/>
                  </a:lnTo>
                  <a:lnTo>
                    <a:pt x="121" y="31"/>
                  </a:lnTo>
                  <a:lnTo>
                    <a:pt x="117" y="27"/>
                  </a:lnTo>
                  <a:lnTo>
                    <a:pt x="103" y="27"/>
                  </a:lnTo>
                  <a:lnTo>
                    <a:pt x="95" y="18"/>
                  </a:lnTo>
                  <a:lnTo>
                    <a:pt x="81" y="14"/>
                  </a:lnTo>
                  <a:lnTo>
                    <a:pt x="68" y="9"/>
                  </a:lnTo>
                  <a:lnTo>
                    <a:pt x="54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80" name="Freeform 49"/>
            <p:cNvSpPr>
              <a:spLocks/>
            </p:cNvSpPr>
            <p:nvPr/>
          </p:nvSpPr>
          <p:spPr bwMode="auto">
            <a:xfrm>
              <a:off x="1898" y="4161"/>
              <a:ext cx="162" cy="107"/>
            </a:xfrm>
            <a:custGeom>
              <a:avLst/>
              <a:gdLst>
                <a:gd name="T0" fmla="*/ 126 w 162"/>
                <a:gd name="T1" fmla="*/ 98 h 107"/>
                <a:gd name="T2" fmla="*/ 117 w 162"/>
                <a:gd name="T3" fmla="*/ 98 h 107"/>
                <a:gd name="T4" fmla="*/ 103 w 162"/>
                <a:gd name="T5" fmla="*/ 102 h 107"/>
                <a:gd name="T6" fmla="*/ 72 w 162"/>
                <a:gd name="T7" fmla="*/ 107 h 107"/>
                <a:gd name="T8" fmla="*/ 45 w 162"/>
                <a:gd name="T9" fmla="*/ 107 h 107"/>
                <a:gd name="T10" fmla="*/ 32 w 162"/>
                <a:gd name="T11" fmla="*/ 107 h 107"/>
                <a:gd name="T12" fmla="*/ 23 w 162"/>
                <a:gd name="T13" fmla="*/ 107 h 107"/>
                <a:gd name="T14" fmla="*/ 9 w 162"/>
                <a:gd name="T15" fmla="*/ 98 h 107"/>
                <a:gd name="T16" fmla="*/ 5 w 162"/>
                <a:gd name="T17" fmla="*/ 89 h 107"/>
                <a:gd name="T18" fmla="*/ 0 w 162"/>
                <a:gd name="T19" fmla="*/ 80 h 107"/>
                <a:gd name="T20" fmla="*/ 0 w 162"/>
                <a:gd name="T21" fmla="*/ 71 h 107"/>
                <a:gd name="T22" fmla="*/ 0 w 162"/>
                <a:gd name="T23" fmla="*/ 67 h 107"/>
                <a:gd name="T24" fmla="*/ 9 w 162"/>
                <a:gd name="T25" fmla="*/ 62 h 107"/>
                <a:gd name="T26" fmla="*/ 14 w 162"/>
                <a:gd name="T27" fmla="*/ 58 h 107"/>
                <a:gd name="T28" fmla="*/ 32 w 162"/>
                <a:gd name="T29" fmla="*/ 53 h 107"/>
                <a:gd name="T30" fmla="*/ 41 w 162"/>
                <a:gd name="T31" fmla="*/ 49 h 107"/>
                <a:gd name="T32" fmla="*/ 50 w 162"/>
                <a:gd name="T33" fmla="*/ 49 h 107"/>
                <a:gd name="T34" fmla="*/ 54 w 162"/>
                <a:gd name="T35" fmla="*/ 44 h 107"/>
                <a:gd name="T36" fmla="*/ 54 w 162"/>
                <a:gd name="T37" fmla="*/ 44 h 107"/>
                <a:gd name="T38" fmla="*/ 50 w 162"/>
                <a:gd name="T39" fmla="*/ 40 h 107"/>
                <a:gd name="T40" fmla="*/ 41 w 162"/>
                <a:gd name="T41" fmla="*/ 35 h 107"/>
                <a:gd name="T42" fmla="*/ 36 w 162"/>
                <a:gd name="T43" fmla="*/ 27 h 107"/>
                <a:gd name="T44" fmla="*/ 27 w 162"/>
                <a:gd name="T45" fmla="*/ 18 h 107"/>
                <a:gd name="T46" fmla="*/ 27 w 162"/>
                <a:gd name="T47" fmla="*/ 13 h 107"/>
                <a:gd name="T48" fmla="*/ 27 w 162"/>
                <a:gd name="T49" fmla="*/ 9 h 107"/>
                <a:gd name="T50" fmla="*/ 27 w 162"/>
                <a:gd name="T51" fmla="*/ 4 h 107"/>
                <a:gd name="T52" fmla="*/ 32 w 162"/>
                <a:gd name="T53" fmla="*/ 0 h 107"/>
                <a:gd name="T54" fmla="*/ 36 w 162"/>
                <a:gd name="T55" fmla="*/ 0 h 107"/>
                <a:gd name="T56" fmla="*/ 45 w 162"/>
                <a:gd name="T57" fmla="*/ 0 h 107"/>
                <a:gd name="T58" fmla="*/ 68 w 162"/>
                <a:gd name="T59" fmla="*/ 4 h 107"/>
                <a:gd name="T60" fmla="*/ 90 w 162"/>
                <a:gd name="T61" fmla="*/ 9 h 107"/>
                <a:gd name="T62" fmla="*/ 99 w 162"/>
                <a:gd name="T63" fmla="*/ 9 h 107"/>
                <a:gd name="T64" fmla="*/ 103 w 162"/>
                <a:gd name="T65" fmla="*/ 13 h 107"/>
                <a:gd name="T66" fmla="*/ 121 w 162"/>
                <a:gd name="T67" fmla="*/ 27 h 107"/>
                <a:gd name="T68" fmla="*/ 135 w 162"/>
                <a:gd name="T69" fmla="*/ 40 h 107"/>
                <a:gd name="T70" fmla="*/ 139 w 162"/>
                <a:gd name="T71" fmla="*/ 44 h 107"/>
                <a:gd name="T72" fmla="*/ 144 w 162"/>
                <a:gd name="T73" fmla="*/ 53 h 107"/>
                <a:gd name="T74" fmla="*/ 153 w 162"/>
                <a:gd name="T75" fmla="*/ 67 h 107"/>
                <a:gd name="T76" fmla="*/ 157 w 162"/>
                <a:gd name="T77" fmla="*/ 80 h 107"/>
                <a:gd name="T78" fmla="*/ 157 w 162"/>
                <a:gd name="T79" fmla="*/ 84 h 107"/>
                <a:gd name="T80" fmla="*/ 162 w 162"/>
                <a:gd name="T81" fmla="*/ 84 h 107"/>
                <a:gd name="T82" fmla="*/ 157 w 162"/>
                <a:gd name="T83" fmla="*/ 84 h 107"/>
                <a:gd name="T84" fmla="*/ 153 w 162"/>
                <a:gd name="T85" fmla="*/ 89 h 107"/>
                <a:gd name="T86" fmla="*/ 139 w 162"/>
                <a:gd name="T87" fmla="*/ 93 h 107"/>
                <a:gd name="T88" fmla="*/ 126 w 162"/>
                <a:gd name="T89" fmla="*/ 98 h 10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62"/>
                <a:gd name="T136" fmla="*/ 0 h 107"/>
                <a:gd name="T137" fmla="*/ 162 w 162"/>
                <a:gd name="T138" fmla="*/ 107 h 10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62" h="107">
                  <a:moveTo>
                    <a:pt x="126" y="98"/>
                  </a:moveTo>
                  <a:lnTo>
                    <a:pt x="117" y="98"/>
                  </a:lnTo>
                  <a:lnTo>
                    <a:pt x="103" y="102"/>
                  </a:lnTo>
                  <a:lnTo>
                    <a:pt x="72" y="107"/>
                  </a:lnTo>
                  <a:lnTo>
                    <a:pt x="45" y="107"/>
                  </a:lnTo>
                  <a:lnTo>
                    <a:pt x="32" y="107"/>
                  </a:lnTo>
                  <a:lnTo>
                    <a:pt x="23" y="107"/>
                  </a:lnTo>
                  <a:lnTo>
                    <a:pt x="9" y="98"/>
                  </a:lnTo>
                  <a:lnTo>
                    <a:pt x="5" y="89"/>
                  </a:lnTo>
                  <a:lnTo>
                    <a:pt x="0" y="80"/>
                  </a:lnTo>
                  <a:lnTo>
                    <a:pt x="0" y="71"/>
                  </a:lnTo>
                  <a:lnTo>
                    <a:pt x="0" y="67"/>
                  </a:lnTo>
                  <a:lnTo>
                    <a:pt x="9" y="62"/>
                  </a:lnTo>
                  <a:lnTo>
                    <a:pt x="14" y="58"/>
                  </a:lnTo>
                  <a:lnTo>
                    <a:pt x="32" y="53"/>
                  </a:lnTo>
                  <a:lnTo>
                    <a:pt x="41" y="49"/>
                  </a:lnTo>
                  <a:lnTo>
                    <a:pt x="50" y="49"/>
                  </a:lnTo>
                  <a:lnTo>
                    <a:pt x="54" y="44"/>
                  </a:lnTo>
                  <a:lnTo>
                    <a:pt x="50" y="40"/>
                  </a:lnTo>
                  <a:lnTo>
                    <a:pt x="41" y="35"/>
                  </a:lnTo>
                  <a:lnTo>
                    <a:pt x="36" y="27"/>
                  </a:lnTo>
                  <a:lnTo>
                    <a:pt x="27" y="18"/>
                  </a:lnTo>
                  <a:lnTo>
                    <a:pt x="27" y="13"/>
                  </a:lnTo>
                  <a:lnTo>
                    <a:pt x="27" y="9"/>
                  </a:lnTo>
                  <a:lnTo>
                    <a:pt x="27" y="4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68" y="4"/>
                  </a:lnTo>
                  <a:lnTo>
                    <a:pt x="90" y="9"/>
                  </a:lnTo>
                  <a:lnTo>
                    <a:pt x="99" y="9"/>
                  </a:lnTo>
                  <a:lnTo>
                    <a:pt x="103" y="13"/>
                  </a:lnTo>
                  <a:lnTo>
                    <a:pt x="121" y="27"/>
                  </a:lnTo>
                  <a:lnTo>
                    <a:pt x="135" y="40"/>
                  </a:lnTo>
                  <a:lnTo>
                    <a:pt x="139" y="44"/>
                  </a:lnTo>
                  <a:lnTo>
                    <a:pt x="144" y="53"/>
                  </a:lnTo>
                  <a:lnTo>
                    <a:pt x="153" y="67"/>
                  </a:lnTo>
                  <a:lnTo>
                    <a:pt x="157" y="80"/>
                  </a:lnTo>
                  <a:lnTo>
                    <a:pt x="157" y="84"/>
                  </a:lnTo>
                  <a:lnTo>
                    <a:pt x="162" y="84"/>
                  </a:lnTo>
                  <a:lnTo>
                    <a:pt x="157" y="84"/>
                  </a:lnTo>
                  <a:lnTo>
                    <a:pt x="153" y="89"/>
                  </a:lnTo>
                  <a:lnTo>
                    <a:pt x="139" y="93"/>
                  </a:lnTo>
                  <a:lnTo>
                    <a:pt x="126" y="98"/>
                  </a:lnTo>
                  <a:close/>
                </a:path>
              </a:pathLst>
            </a:custGeom>
            <a:solidFill>
              <a:srgbClr val="150B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81" name="Freeform 50"/>
            <p:cNvSpPr>
              <a:spLocks/>
            </p:cNvSpPr>
            <p:nvPr/>
          </p:nvSpPr>
          <p:spPr bwMode="auto">
            <a:xfrm>
              <a:off x="1894" y="4148"/>
              <a:ext cx="116" cy="53"/>
            </a:xfrm>
            <a:custGeom>
              <a:avLst/>
              <a:gdLst>
                <a:gd name="T0" fmla="*/ 0 w 116"/>
                <a:gd name="T1" fmla="*/ 44 h 53"/>
                <a:gd name="T2" fmla="*/ 9 w 116"/>
                <a:gd name="T3" fmla="*/ 48 h 53"/>
                <a:gd name="T4" fmla="*/ 18 w 116"/>
                <a:gd name="T5" fmla="*/ 48 h 53"/>
                <a:gd name="T6" fmla="*/ 40 w 116"/>
                <a:gd name="T7" fmla="*/ 48 h 53"/>
                <a:gd name="T8" fmla="*/ 63 w 116"/>
                <a:gd name="T9" fmla="*/ 48 h 53"/>
                <a:gd name="T10" fmla="*/ 72 w 116"/>
                <a:gd name="T11" fmla="*/ 48 h 53"/>
                <a:gd name="T12" fmla="*/ 76 w 116"/>
                <a:gd name="T13" fmla="*/ 53 h 53"/>
                <a:gd name="T14" fmla="*/ 76 w 116"/>
                <a:gd name="T15" fmla="*/ 53 h 53"/>
                <a:gd name="T16" fmla="*/ 85 w 116"/>
                <a:gd name="T17" fmla="*/ 53 h 53"/>
                <a:gd name="T18" fmla="*/ 89 w 116"/>
                <a:gd name="T19" fmla="*/ 53 h 53"/>
                <a:gd name="T20" fmla="*/ 94 w 116"/>
                <a:gd name="T21" fmla="*/ 48 h 53"/>
                <a:gd name="T22" fmla="*/ 103 w 116"/>
                <a:gd name="T23" fmla="*/ 44 h 53"/>
                <a:gd name="T24" fmla="*/ 107 w 116"/>
                <a:gd name="T25" fmla="*/ 40 h 53"/>
                <a:gd name="T26" fmla="*/ 112 w 116"/>
                <a:gd name="T27" fmla="*/ 35 h 53"/>
                <a:gd name="T28" fmla="*/ 116 w 116"/>
                <a:gd name="T29" fmla="*/ 22 h 53"/>
                <a:gd name="T30" fmla="*/ 98 w 116"/>
                <a:gd name="T31" fmla="*/ 8 h 53"/>
                <a:gd name="T32" fmla="*/ 76 w 116"/>
                <a:gd name="T33" fmla="*/ 4 h 53"/>
                <a:gd name="T34" fmla="*/ 63 w 116"/>
                <a:gd name="T35" fmla="*/ 0 h 53"/>
                <a:gd name="T36" fmla="*/ 54 w 116"/>
                <a:gd name="T37" fmla="*/ 0 h 53"/>
                <a:gd name="T38" fmla="*/ 45 w 116"/>
                <a:gd name="T39" fmla="*/ 0 h 53"/>
                <a:gd name="T40" fmla="*/ 31 w 116"/>
                <a:gd name="T41" fmla="*/ 4 h 53"/>
                <a:gd name="T42" fmla="*/ 22 w 116"/>
                <a:gd name="T43" fmla="*/ 8 h 53"/>
                <a:gd name="T44" fmla="*/ 13 w 116"/>
                <a:gd name="T45" fmla="*/ 17 h 53"/>
                <a:gd name="T46" fmla="*/ 4 w 116"/>
                <a:gd name="T47" fmla="*/ 31 h 53"/>
                <a:gd name="T48" fmla="*/ 0 w 116"/>
                <a:gd name="T49" fmla="*/ 44 h 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6"/>
                <a:gd name="T76" fmla="*/ 0 h 53"/>
                <a:gd name="T77" fmla="*/ 116 w 116"/>
                <a:gd name="T78" fmla="*/ 53 h 5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6" h="53">
                  <a:moveTo>
                    <a:pt x="0" y="44"/>
                  </a:moveTo>
                  <a:lnTo>
                    <a:pt x="9" y="48"/>
                  </a:lnTo>
                  <a:lnTo>
                    <a:pt x="18" y="48"/>
                  </a:lnTo>
                  <a:lnTo>
                    <a:pt x="40" y="48"/>
                  </a:lnTo>
                  <a:lnTo>
                    <a:pt x="63" y="48"/>
                  </a:lnTo>
                  <a:lnTo>
                    <a:pt x="72" y="48"/>
                  </a:lnTo>
                  <a:lnTo>
                    <a:pt x="76" y="53"/>
                  </a:lnTo>
                  <a:lnTo>
                    <a:pt x="85" y="53"/>
                  </a:lnTo>
                  <a:lnTo>
                    <a:pt x="89" y="53"/>
                  </a:lnTo>
                  <a:lnTo>
                    <a:pt x="94" y="48"/>
                  </a:lnTo>
                  <a:lnTo>
                    <a:pt x="103" y="44"/>
                  </a:lnTo>
                  <a:lnTo>
                    <a:pt x="107" y="40"/>
                  </a:lnTo>
                  <a:lnTo>
                    <a:pt x="112" y="35"/>
                  </a:lnTo>
                  <a:lnTo>
                    <a:pt x="116" y="22"/>
                  </a:lnTo>
                  <a:lnTo>
                    <a:pt x="98" y="8"/>
                  </a:lnTo>
                  <a:lnTo>
                    <a:pt x="76" y="4"/>
                  </a:lnTo>
                  <a:lnTo>
                    <a:pt x="63" y="0"/>
                  </a:lnTo>
                  <a:lnTo>
                    <a:pt x="54" y="0"/>
                  </a:lnTo>
                  <a:lnTo>
                    <a:pt x="45" y="0"/>
                  </a:lnTo>
                  <a:lnTo>
                    <a:pt x="31" y="4"/>
                  </a:lnTo>
                  <a:lnTo>
                    <a:pt x="22" y="8"/>
                  </a:lnTo>
                  <a:lnTo>
                    <a:pt x="13" y="17"/>
                  </a:lnTo>
                  <a:lnTo>
                    <a:pt x="4" y="31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82" name="Freeform 51"/>
            <p:cNvSpPr>
              <a:spLocks/>
            </p:cNvSpPr>
            <p:nvPr/>
          </p:nvSpPr>
          <p:spPr bwMode="auto">
            <a:xfrm>
              <a:off x="589" y="3805"/>
              <a:ext cx="578" cy="343"/>
            </a:xfrm>
            <a:custGeom>
              <a:avLst/>
              <a:gdLst>
                <a:gd name="T0" fmla="*/ 435 w 578"/>
                <a:gd name="T1" fmla="*/ 311 h 343"/>
                <a:gd name="T2" fmla="*/ 421 w 578"/>
                <a:gd name="T3" fmla="*/ 298 h 343"/>
                <a:gd name="T4" fmla="*/ 395 w 578"/>
                <a:gd name="T5" fmla="*/ 276 h 343"/>
                <a:gd name="T6" fmla="*/ 368 w 578"/>
                <a:gd name="T7" fmla="*/ 245 h 343"/>
                <a:gd name="T8" fmla="*/ 359 w 578"/>
                <a:gd name="T9" fmla="*/ 231 h 343"/>
                <a:gd name="T10" fmla="*/ 354 w 578"/>
                <a:gd name="T11" fmla="*/ 227 h 343"/>
                <a:gd name="T12" fmla="*/ 336 w 578"/>
                <a:gd name="T13" fmla="*/ 196 h 343"/>
                <a:gd name="T14" fmla="*/ 314 w 578"/>
                <a:gd name="T15" fmla="*/ 174 h 343"/>
                <a:gd name="T16" fmla="*/ 309 w 578"/>
                <a:gd name="T17" fmla="*/ 169 h 343"/>
                <a:gd name="T18" fmla="*/ 305 w 578"/>
                <a:gd name="T19" fmla="*/ 160 h 343"/>
                <a:gd name="T20" fmla="*/ 300 w 578"/>
                <a:gd name="T21" fmla="*/ 143 h 343"/>
                <a:gd name="T22" fmla="*/ 296 w 578"/>
                <a:gd name="T23" fmla="*/ 138 h 343"/>
                <a:gd name="T24" fmla="*/ 287 w 578"/>
                <a:gd name="T25" fmla="*/ 138 h 343"/>
                <a:gd name="T26" fmla="*/ 251 w 578"/>
                <a:gd name="T27" fmla="*/ 134 h 343"/>
                <a:gd name="T28" fmla="*/ 206 w 578"/>
                <a:gd name="T29" fmla="*/ 129 h 343"/>
                <a:gd name="T30" fmla="*/ 170 w 578"/>
                <a:gd name="T31" fmla="*/ 125 h 343"/>
                <a:gd name="T32" fmla="*/ 161 w 578"/>
                <a:gd name="T33" fmla="*/ 120 h 343"/>
                <a:gd name="T34" fmla="*/ 157 w 578"/>
                <a:gd name="T35" fmla="*/ 120 h 343"/>
                <a:gd name="T36" fmla="*/ 152 w 578"/>
                <a:gd name="T37" fmla="*/ 134 h 343"/>
                <a:gd name="T38" fmla="*/ 157 w 578"/>
                <a:gd name="T39" fmla="*/ 156 h 343"/>
                <a:gd name="T40" fmla="*/ 161 w 578"/>
                <a:gd name="T41" fmla="*/ 169 h 343"/>
                <a:gd name="T42" fmla="*/ 157 w 578"/>
                <a:gd name="T43" fmla="*/ 169 h 343"/>
                <a:gd name="T44" fmla="*/ 143 w 578"/>
                <a:gd name="T45" fmla="*/ 169 h 343"/>
                <a:gd name="T46" fmla="*/ 112 w 578"/>
                <a:gd name="T47" fmla="*/ 169 h 343"/>
                <a:gd name="T48" fmla="*/ 58 w 578"/>
                <a:gd name="T49" fmla="*/ 165 h 343"/>
                <a:gd name="T50" fmla="*/ 31 w 578"/>
                <a:gd name="T51" fmla="*/ 165 h 343"/>
                <a:gd name="T52" fmla="*/ 18 w 578"/>
                <a:gd name="T53" fmla="*/ 160 h 343"/>
                <a:gd name="T54" fmla="*/ 9 w 578"/>
                <a:gd name="T55" fmla="*/ 147 h 343"/>
                <a:gd name="T56" fmla="*/ 4 w 578"/>
                <a:gd name="T57" fmla="*/ 138 h 343"/>
                <a:gd name="T58" fmla="*/ 0 w 578"/>
                <a:gd name="T59" fmla="*/ 129 h 343"/>
                <a:gd name="T60" fmla="*/ 4 w 578"/>
                <a:gd name="T61" fmla="*/ 107 h 343"/>
                <a:gd name="T62" fmla="*/ 9 w 578"/>
                <a:gd name="T63" fmla="*/ 89 h 343"/>
                <a:gd name="T64" fmla="*/ 18 w 578"/>
                <a:gd name="T65" fmla="*/ 71 h 343"/>
                <a:gd name="T66" fmla="*/ 40 w 578"/>
                <a:gd name="T67" fmla="*/ 54 h 343"/>
                <a:gd name="T68" fmla="*/ 67 w 578"/>
                <a:gd name="T69" fmla="*/ 27 h 343"/>
                <a:gd name="T70" fmla="*/ 90 w 578"/>
                <a:gd name="T71" fmla="*/ 5 h 343"/>
                <a:gd name="T72" fmla="*/ 99 w 578"/>
                <a:gd name="T73" fmla="*/ 0 h 343"/>
                <a:gd name="T74" fmla="*/ 117 w 578"/>
                <a:gd name="T75" fmla="*/ 0 h 343"/>
                <a:gd name="T76" fmla="*/ 143 w 578"/>
                <a:gd name="T77" fmla="*/ 9 h 343"/>
                <a:gd name="T78" fmla="*/ 188 w 578"/>
                <a:gd name="T79" fmla="*/ 22 h 343"/>
                <a:gd name="T80" fmla="*/ 247 w 578"/>
                <a:gd name="T81" fmla="*/ 40 h 343"/>
                <a:gd name="T82" fmla="*/ 269 w 578"/>
                <a:gd name="T83" fmla="*/ 54 h 343"/>
                <a:gd name="T84" fmla="*/ 282 w 578"/>
                <a:gd name="T85" fmla="*/ 58 h 343"/>
                <a:gd name="T86" fmla="*/ 309 w 578"/>
                <a:gd name="T87" fmla="*/ 63 h 343"/>
                <a:gd name="T88" fmla="*/ 332 w 578"/>
                <a:gd name="T89" fmla="*/ 71 h 343"/>
                <a:gd name="T90" fmla="*/ 368 w 578"/>
                <a:gd name="T91" fmla="*/ 98 h 343"/>
                <a:gd name="T92" fmla="*/ 421 w 578"/>
                <a:gd name="T93" fmla="*/ 165 h 343"/>
                <a:gd name="T94" fmla="*/ 471 w 578"/>
                <a:gd name="T95" fmla="*/ 231 h 343"/>
                <a:gd name="T96" fmla="*/ 520 w 578"/>
                <a:gd name="T97" fmla="*/ 276 h 343"/>
                <a:gd name="T98" fmla="*/ 556 w 578"/>
                <a:gd name="T99" fmla="*/ 307 h 343"/>
                <a:gd name="T100" fmla="*/ 569 w 578"/>
                <a:gd name="T101" fmla="*/ 325 h 343"/>
                <a:gd name="T102" fmla="*/ 551 w 578"/>
                <a:gd name="T103" fmla="*/ 329 h 343"/>
                <a:gd name="T104" fmla="*/ 520 w 578"/>
                <a:gd name="T105" fmla="*/ 338 h 343"/>
                <a:gd name="T106" fmla="*/ 498 w 578"/>
                <a:gd name="T107" fmla="*/ 343 h 343"/>
                <a:gd name="T108" fmla="*/ 480 w 578"/>
                <a:gd name="T109" fmla="*/ 343 h 343"/>
                <a:gd name="T110" fmla="*/ 457 w 578"/>
                <a:gd name="T111" fmla="*/ 334 h 343"/>
                <a:gd name="T112" fmla="*/ 444 w 578"/>
                <a:gd name="T113" fmla="*/ 320 h 34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78"/>
                <a:gd name="T172" fmla="*/ 0 h 343"/>
                <a:gd name="T173" fmla="*/ 578 w 578"/>
                <a:gd name="T174" fmla="*/ 343 h 34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78" h="343">
                  <a:moveTo>
                    <a:pt x="435" y="311"/>
                  </a:moveTo>
                  <a:lnTo>
                    <a:pt x="435" y="311"/>
                  </a:lnTo>
                  <a:lnTo>
                    <a:pt x="430" y="307"/>
                  </a:lnTo>
                  <a:lnTo>
                    <a:pt x="421" y="298"/>
                  </a:lnTo>
                  <a:lnTo>
                    <a:pt x="408" y="289"/>
                  </a:lnTo>
                  <a:lnTo>
                    <a:pt x="395" y="276"/>
                  </a:lnTo>
                  <a:lnTo>
                    <a:pt x="381" y="258"/>
                  </a:lnTo>
                  <a:lnTo>
                    <a:pt x="368" y="245"/>
                  </a:lnTo>
                  <a:lnTo>
                    <a:pt x="359" y="236"/>
                  </a:lnTo>
                  <a:lnTo>
                    <a:pt x="359" y="231"/>
                  </a:lnTo>
                  <a:lnTo>
                    <a:pt x="354" y="231"/>
                  </a:lnTo>
                  <a:lnTo>
                    <a:pt x="354" y="227"/>
                  </a:lnTo>
                  <a:lnTo>
                    <a:pt x="350" y="218"/>
                  </a:lnTo>
                  <a:lnTo>
                    <a:pt x="336" y="196"/>
                  </a:lnTo>
                  <a:lnTo>
                    <a:pt x="323" y="178"/>
                  </a:lnTo>
                  <a:lnTo>
                    <a:pt x="314" y="174"/>
                  </a:lnTo>
                  <a:lnTo>
                    <a:pt x="309" y="169"/>
                  </a:lnTo>
                  <a:lnTo>
                    <a:pt x="305" y="165"/>
                  </a:lnTo>
                  <a:lnTo>
                    <a:pt x="305" y="160"/>
                  </a:lnTo>
                  <a:lnTo>
                    <a:pt x="305" y="156"/>
                  </a:lnTo>
                  <a:lnTo>
                    <a:pt x="300" y="143"/>
                  </a:lnTo>
                  <a:lnTo>
                    <a:pt x="296" y="138"/>
                  </a:lnTo>
                  <a:lnTo>
                    <a:pt x="291" y="138"/>
                  </a:lnTo>
                  <a:lnTo>
                    <a:pt x="287" y="138"/>
                  </a:lnTo>
                  <a:lnTo>
                    <a:pt x="269" y="138"/>
                  </a:lnTo>
                  <a:lnTo>
                    <a:pt x="251" y="134"/>
                  </a:lnTo>
                  <a:lnTo>
                    <a:pt x="229" y="134"/>
                  </a:lnTo>
                  <a:lnTo>
                    <a:pt x="206" y="129"/>
                  </a:lnTo>
                  <a:lnTo>
                    <a:pt x="188" y="125"/>
                  </a:lnTo>
                  <a:lnTo>
                    <a:pt x="170" y="125"/>
                  </a:lnTo>
                  <a:lnTo>
                    <a:pt x="166" y="120"/>
                  </a:lnTo>
                  <a:lnTo>
                    <a:pt x="161" y="120"/>
                  </a:lnTo>
                  <a:lnTo>
                    <a:pt x="157" y="120"/>
                  </a:lnTo>
                  <a:lnTo>
                    <a:pt x="152" y="129"/>
                  </a:lnTo>
                  <a:lnTo>
                    <a:pt x="152" y="134"/>
                  </a:lnTo>
                  <a:lnTo>
                    <a:pt x="157" y="143"/>
                  </a:lnTo>
                  <a:lnTo>
                    <a:pt x="157" y="156"/>
                  </a:lnTo>
                  <a:lnTo>
                    <a:pt x="161" y="160"/>
                  </a:lnTo>
                  <a:lnTo>
                    <a:pt x="161" y="169"/>
                  </a:lnTo>
                  <a:lnTo>
                    <a:pt x="157" y="169"/>
                  </a:lnTo>
                  <a:lnTo>
                    <a:pt x="152" y="169"/>
                  </a:lnTo>
                  <a:lnTo>
                    <a:pt x="143" y="169"/>
                  </a:lnTo>
                  <a:lnTo>
                    <a:pt x="134" y="169"/>
                  </a:lnTo>
                  <a:lnTo>
                    <a:pt x="112" y="169"/>
                  </a:lnTo>
                  <a:lnTo>
                    <a:pt x="85" y="169"/>
                  </a:lnTo>
                  <a:lnTo>
                    <a:pt x="58" y="165"/>
                  </a:lnTo>
                  <a:lnTo>
                    <a:pt x="40" y="165"/>
                  </a:lnTo>
                  <a:lnTo>
                    <a:pt x="31" y="165"/>
                  </a:lnTo>
                  <a:lnTo>
                    <a:pt x="22" y="160"/>
                  </a:lnTo>
                  <a:lnTo>
                    <a:pt x="18" y="160"/>
                  </a:lnTo>
                  <a:lnTo>
                    <a:pt x="13" y="156"/>
                  </a:lnTo>
                  <a:lnTo>
                    <a:pt x="9" y="147"/>
                  </a:lnTo>
                  <a:lnTo>
                    <a:pt x="9" y="143"/>
                  </a:lnTo>
                  <a:lnTo>
                    <a:pt x="4" y="138"/>
                  </a:lnTo>
                  <a:lnTo>
                    <a:pt x="0" y="134"/>
                  </a:lnTo>
                  <a:lnTo>
                    <a:pt x="0" y="129"/>
                  </a:lnTo>
                  <a:lnTo>
                    <a:pt x="0" y="120"/>
                  </a:lnTo>
                  <a:lnTo>
                    <a:pt x="4" y="107"/>
                  </a:lnTo>
                  <a:lnTo>
                    <a:pt x="4" y="98"/>
                  </a:lnTo>
                  <a:lnTo>
                    <a:pt x="9" y="89"/>
                  </a:lnTo>
                  <a:lnTo>
                    <a:pt x="13" y="80"/>
                  </a:lnTo>
                  <a:lnTo>
                    <a:pt x="18" y="71"/>
                  </a:lnTo>
                  <a:lnTo>
                    <a:pt x="27" y="63"/>
                  </a:lnTo>
                  <a:lnTo>
                    <a:pt x="40" y="54"/>
                  </a:lnTo>
                  <a:lnTo>
                    <a:pt x="49" y="40"/>
                  </a:lnTo>
                  <a:lnTo>
                    <a:pt x="67" y="27"/>
                  </a:lnTo>
                  <a:lnTo>
                    <a:pt x="76" y="14"/>
                  </a:lnTo>
                  <a:lnTo>
                    <a:pt x="90" y="5"/>
                  </a:lnTo>
                  <a:lnTo>
                    <a:pt x="94" y="0"/>
                  </a:lnTo>
                  <a:lnTo>
                    <a:pt x="99" y="0"/>
                  </a:lnTo>
                  <a:lnTo>
                    <a:pt x="108" y="0"/>
                  </a:lnTo>
                  <a:lnTo>
                    <a:pt x="117" y="0"/>
                  </a:lnTo>
                  <a:lnTo>
                    <a:pt x="130" y="5"/>
                  </a:lnTo>
                  <a:lnTo>
                    <a:pt x="143" y="9"/>
                  </a:lnTo>
                  <a:lnTo>
                    <a:pt x="157" y="14"/>
                  </a:lnTo>
                  <a:lnTo>
                    <a:pt x="188" y="22"/>
                  </a:lnTo>
                  <a:lnTo>
                    <a:pt x="220" y="31"/>
                  </a:lnTo>
                  <a:lnTo>
                    <a:pt x="247" y="40"/>
                  </a:lnTo>
                  <a:lnTo>
                    <a:pt x="260" y="49"/>
                  </a:lnTo>
                  <a:lnTo>
                    <a:pt x="269" y="54"/>
                  </a:lnTo>
                  <a:lnTo>
                    <a:pt x="278" y="54"/>
                  </a:lnTo>
                  <a:lnTo>
                    <a:pt x="282" y="58"/>
                  </a:lnTo>
                  <a:lnTo>
                    <a:pt x="296" y="63"/>
                  </a:lnTo>
                  <a:lnTo>
                    <a:pt x="309" y="63"/>
                  </a:lnTo>
                  <a:lnTo>
                    <a:pt x="323" y="67"/>
                  </a:lnTo>
                  <a:lnTo>
                    <a:pt x="332" y="71"/>
                  </a:lnTo>
                  <a:lnTo>
                    <a:pt x="350" y="85"/>
                  </a:lnTo>
                  <a:lnTo>
                    <a:pt x="368" y="98"/>
                  </a:lnTo>
                  <a:lnTo>
                    <a:pt x="399" y="134"/>
                  </a:lnTo>
                  <a:lnTo>
                    <a:pt x="421" y="165"/>
                  </a:lnTo>
                  <a:lnTo>
                    <a:pt x="448" y="200"/>
                  </a:lnTo>
                  <a:lnTo>
                    <a:pt x="471" y="231"/>
                  </a:lnTo>
                  <a:lnTo>
                    <a:pt x="502" y="263"/>
                  </a:lnTo>
                  <a:lnTo>
                    <a:pt x="520" y="276"/>
                  </a:lnTo>
                  <a:lnTo>
                    <a:pt x="538" y="294"/>
                  </a:lnTo>
                  <a:lnTo>
                    <a:pt x="556" y="307"/>
                  </a:lnTo>
                  <a:lnTo>
                    <a:pt x="578" y="320"/>
                  </a:lnTo>
                  <a:lnTo>
                    <a:pt x="569" y="325"/>
                  </a:lnTo>
                  <a:lnTo>
                    <a:pt x="560" y="325"/>
                  </a:lnTo>
                  <a:lnTo>
                    <a:pt x="551" y="329"/>
                  </a:lnTo>
                  <a:lnTo>
                    <a:pt x="538" y="334"/>
                  </a:lnTo>
                  <a:lnTo>
                    <a:pt x="520" y="338"/>
                  </a:lnTo>
                  <a:lnTo>
                    <a:pt x="507" y="338"/>
                  </a:lnTo>
                  <a:lnTo>
                    <a:pt x="498" y="343"/>
                  </a:lnTo>
                  <a:lnTo>
                    <a:pt x="489" y="343"/>
                  </a:lnTo>
                  <a:lnTo>
                    <a:pt x="480" y="343"/>
                  </a:lnTo>
                  <a:lnTo>
                    <a:pt x="466" y="338"/>
                  </a:lnTo>
                  <a:lnTo>
                    <a:pt x="457" y="334"/>
                  </a:lnTo>
                  <a:lnTo>
                    <a:pt x="448" y="325"/>
                  </a:lnTo>
                  <a:lnTo>
                    <a:pt x="444" y="320"/>
                  </a:lnTo>
                  <a:lnTo>
                    <a:pt x="435" y="311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83" name="Freeform 52"/>
            <p:cNvSpPr>
              <a:spLocks/>
            </p:cNvSpPr>
            <p:nvPr/>
          </p:nvSpPr>
          <p:spPr bwMode="auto">
            <a:xfrm>
              <a:off x="589" y="3850"/>
              <a:ext cx="45" cy="80"/>
            </a:xfrm>
            <a:custGeom>
              <a:avLst/>
              <a:gdLst>
                <a:gd name="T0" fmla="*/ 4 w 45"/>
                <a:gd name="T1" fmla="*/ 80 h 80"/>
                <a:gd name="T2" fmla="*/ 0 w 45"/>
                <a:gd name="T3" fmla="*/ 71 h 80"/>
                <a:gd name="T4" fmla="*/ 0 w 45"/>
                <a:gd name="T5" fmla="*/ 62 h 80"/>
                <a:gd name="T6" fmla="*/ 0 w 45"/>
                <a:gd name="T7" fmla="*/ 58 h 80"/>
                <a:gd name="T8" fmla="*/ 0 w 45"/>
                <a:gd name="T9" fmla="*/ 53 h 80"/>
                <a:gd name="T10" fmla="*/ 9 w 45"/>
                <a:gd name="T11" fmla="*/ 31 h 80"/>
                <a:gd name="T12" fmla="*/ 13 w 45"/>
                <a:gd name="T13" fmla="*/ 22 h 80"/>
                <a:gd name="T14" fmla="*/ 18 w 45"/>
                <a:gd name="T15" fmla="*/ 18 h 80"/>
                <a:gd name="T16" fmla="*/ 36 w 45"/>
                <a:gd name="T17" fmla="*/ 4 h 80"/>
                <a:gd name="T18" fmla="*/ 40 w 45"/>
                <a:gd name="T19" fmla="*/ 0 h 80"/>
                <a:gd name="T20" fmla="*/ 45 w 45"/>
                <a:gd name="T21" fmla="*/ 0 h 80"/>
                <a:gd name="T22" fmla="*/ 45 w 45"/>
                <a:gd name="T23" fmla="*/ 0 h 80"/>
                <a:gd name="T24" fmla="*/ 45 w 45"/>
                <a:gd name="T25" fmla="*/ 4 h 80"/>
                <a:gd name="T26" fmla="*/ 40 w 45"/>
                <a:gd name="T27" fmla="*/ 22 h 80"/>
                <a:gd name="T28" fmla="*/ 40 w 45"/>
                <a:gd name="T29" fmla="*/ 31 h 80"/>
                <a:gd name="T30" fmla="*/ 31 w 45"/>
                <a:gd name="T31" fmla="*/ 40 h 80"/>
                <a:gd name="T32" fmla="*/ 27 w 45"/>
                <a:gd name="T33" fmla="*/ 49 h 80"/>
                <a:gd name="T34" fmla="*/ 22 w 45"/>
                <a:gd name="T35" fmla="*/ 53 h 80"/>
                <a:gd name="T36" fmla="*/ 13 w 45"/>
                <a:gd name="T37" fmla="*/ 66 h 80"/>
                <a:gd name="T38" fmla="*/ 4 w 45"/>
                <a:gd name="T39" fmla="*/ 80 h 8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5"/>
                <a:gd name="T61" fmla="*/ 0 h 80"/>
                <a:gd name="T62" fmla="*/ 45 w 45"/>
                <a:gd name="T63" fmla="*/ 80 h 8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5" h="80">
                  <a:moveTo>
                    <a:pt x="4" y="80"/>
                  </a:moveTo>
                  <a:lnTo>
                    <a:pt x="0" y="71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3"/>
                  </a:lnTo>
                  <a:lnTo>
                    <a:pt x="9" y="31"/>
                  </a:lnTo>
                  <a:lnTo>
                    <a:pt x="13" y="22"/>
                  </a:lnTo>
                  <a:lnTo>
                    <a:pt x="18" y="18"/>
                  </a:lnTo>
                  <a:lnTo>
                    <a:pt x="36" y="4"/>
                  </a:lnTo>
                  <a:lnTo>
                    <a:pt x="40" y="0"/>
                  </a:lnTo>
                  <a:lnTo>
                    <a:pt x="45" y="0"/>
                  </a:lnTo>
                  <a:lnTo>
                    <a:pt x="45" y="4"/>
                  </a:lnTo>
                  <a:lnTo>
                    <a:pt x="40" y="22"/>
                  </a:lnTo>
                  <a:lnTo>
                    <a:pt x="40" y="31"/>
                  </a:lnTo>
                  <a:lnTo>
                    <a:pt x="31" y="40"/>
                  </a:lnTo>
                  <a:lnTo>
                    <a:pt x="27" y="49"/>
                  </a:lnTo>
                  <a:lnTo>
                    <a:pt x="22" y="53"/>
                  </a:lnTo>
                  <a:lnTo>
                    <a:pt x="13" y="66"/>
                  </a:lnTo>
                  <a:lnTo>
                    <a:pt x="4" y="80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84" name="Freeform 53"/>
            <p:cNvSpPr>
              <a:spLocks/>
            </p:cNvSpPr>
            <p:nvPr/>
          </p:nvSpPr>
          <p:spPr bwMode="auto">
            <a:xfrm>
              <a:off x="1360" y="4125"/>
              <a:ext cx="76" cy="71"/>
            </a:xfrm>
            <a:custGeom>
              <a:avLst/>
              <a:gdLst>
                <a:gd name="T0" fmla="*/ 18 w 76"/>
                <a:gd name="T1" fmla="*/ 71 h 71"/>
                <a:gd name="T2" fmla="*/ 23 w 76"/>
                <a:gd name="T3" fmla="*/ 71 h 71"/>
                <a:gd name="T4" fmla="*/ 32 w 76"/>
                <a:gd name="T5" fmla="*/ 71 h 71"/>
                <a:gd name="T6" fmla="*/ 36 w 76"/>
                <a:gd name="T7" fmla="*/ 67 h 71"/>
                <a:gd name="T8" fmla="*/ 41 w 76"/>
                <a:gd name="T9" fmla="*/ 63 h 71"/>
                <a:gd name="T10" fmla="*/ 45 w 76"/>
                <a:gd name="T11" fmla="*/ 58 h 71"/>
                <a:gd name="T12" fmla="*/ 50 w 76"/>
                <a:gd name="T13" fmla="*/ 49 h 71"/>
                <a:gd name="T14" fmla="*/ 58 w 76"/>
                <a:gd name="T15" fmla="*/ 36 h 71"/>
                <a:gd name="T16" fmla="*/ 72 w 76"/>
                <a:gd name="T17" fmla="*/ 23 h 71"/>
                <a:gd name="T18" fmla="*/ 72 w 76"/>
                <a:gd name="T19" fmla="*/ 18 h 71"/>
                <a:gd name="T20" fmla="*/ 76 w 76"/>
                <a:gd name="T21" fmla="*/ 14 h 71"/>
                <a:gd name="T22" fmla="*/ 76 w 76"/>
                <a:gd name="T23" fmla="*/ 9 h 71"/>
                <a:gd name="T24" fmla="*/ 76 w 76"/>
                <a:gd name="T25" fmla="*/ 0 h 71"/>
                <a:gd name="T26" fmla="*/ 23 w 76"/>
                <a:gd name="T27" fmla="*/ 0 h 71"/>
                <a:gd name="T28" fmla="*/ 0 w 76"/>
                <a:gd name="T29" fmla="*/ 31 h 71"/>
                <a:gd name="T30" fmla="*/ 18 w 76"/>
                <a:gd name="T31" fmla="*/ 71 h 7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6"/>
                <a:gd name="T49" fmla="*/ 0 h 71"/>
                <a:gd name="T50" fmla="*/ 76 w 76"/>
                <a:gd name="T51" fmla="*/ 71 h 7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6" h="71">
                  <a:moveTo>
                    <a:pt x="18" y="71"/>
                  </a:moveTo>
                  <a:lnTo>
                    <a:pt x="23" y="71"/>
                  </a:lnTo>
                  <a:lnTo>
                    <a:pt x="32" y="71"/>
                  </a:lnTo>
                  <a:lnTo>
                    <a:pt x="36" y="67"/>
                  </a:lnTo>
                  <a:lnTo>
                    <a:pt x="41" y="63"/>
                  </a:lnTo>
                  <a:lnTo>
                    <a:pt x="45" y="58"/>
                  </a:lnTo>
                  <a:lnTo>
                    <a:pt x="50" y="49"/>
                  </a:lnTo>
                  <a:lnTo>
                    <a:pt x="58" y="36"/>
                  </a:lnTo>
                  <a:lnTo>
                    <a:pt x="72" y="23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9"/>
                  </a:lnTo>
                  <a:lnTo>
                    <a:pt x="76" y="0"/>
                  </a:lnTo>
                  <a:lnTo>
                    <a:pt x="23" y="0"/>
                  </a:lnTo>
                  <a:lnTo>
                    <a:pt x="0" y="31"/>
                  </a:lnTo>
                  <a:lnTo>
                    <a:pt x="18" y="71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85" name="Freeform 54"/>
            <p:cNvSpPr>
              <a:spLocks/>
            </p:cNvSpPr>
            <p:nvPr/>
          </p:nvSpPr>
          <p:spPr bwMode="auto">
            <a:xfrm>
              <a:off x="1401" y="4130"/>
              <a:ext cx="58" cy="35"/>
            </a:xfrm>
            <a:custGeom>
              <a:avLst/>
              <a:gdLst>
                <a:gd name="T0" fmla="*/ 0 w 58"/>
                <a:gd name="T1" fmla="*/ 13 h 35"/>
                <a:gd name="T2" fmla="*/ 9 w 58"/>
                <a:gd name="T3" fmla="*/ 13 h 35"/>
                <a:gd name="T4" fmla="*/ 13 w 58"/>
                <a:gd name="T5" fmla="*/ 13 h 35"/>
                <a:gd name="T6" fmla="*/ 17 w 58"/>
                <a:gd name="T7" fmla="*/ 13 h 35"/>
                <a:gd name="T8" fmla="*/ 26 w 58"/>
                <a:gd name="T9" fmla="*/ 9 h 35"/>
                <a:gd name="T10" fmla="*/ 26 w 58"/>
                <a:gd name="T11" fmla="*/ 9 h 35"/>
                <a:gd name="T12" fmla="*/ 26 w 58"/>
                <a:gd name="T13" fmla="*/ 4 h 35"/>
                <a:gd name="T14" fmla="*/ 22 w 58"/>
                <a:gd name="T15" fmla="*/ 0 h 35"/>
                <a:gd name="T16" fmla="*/ 26 w 58"/>
                <a:gd name="T17" fmla="*/ 4 h 35"/>
                <a:gd name="T18" fmla="*/ 31 w 58"/>
                <a:gd name="T19" fmla="*/ 9 h 35"/>
                <a:gd name="T20" fmla="*/ 35 w 58"/>
                <a:gd name="T21" fmla="*/ 13 h 35"/>
                <a:gd name="T22" fmla="*/ 44 w 58"/>
                <a:gd name="T23" fmla="*/ 18 h 35"/>
                <a:gd name="T24" fmla="*/ 58 w 58"/>
                <a:gd name="T25" fmla="*/ 26 h 35"/>
                <a:gd name="T26" fmla="*/ 53 w 58"/>
                <a:gd name="T27" fmla="*/ 31 h 35"/>
                <a:gd name="T28" fmla="*/ 44 w 58"/>
                <a:gd name="T29" fmla="*/ 35 h 35"/>
                <a:gd name="T30" fmla="*/ 40 w 58"/>
                <a:gd name="T31" fmla="*/ 35 h 35"/>
                <a:gd name="T32" fmla="*/ 31 w 58"/>
                <a:gd name="T33" fmla="*/ 35 h 35"/>
                <a:gd name="T34" fmla="*/ 22 w 58"/>
                <a:gd name="T35" fmla="*/ 31 h 35"/>
                <a:gd name="T36" fmla="*/ 17 w 58"/>
                <a:gd name="T37" fmla="*/ 26 h 35"/>
                <a:gd name="T38" fmla="*/ 9 w 58"/>
                <a:gd name="T39" fmla="*/ 22 h 35"/>
                <a:gd name="T40" fmla="*/ 0 w 58"/>
                <a:gd name="T41" fmla="*/ 13 h 3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8"/>
                <a:gd name="T64" fmla="*/ 0 h 35"/>
                <a:gd name="T65" fmla="*/ 58 w 58"/>
                <a:gd name="T66" fmla="*/ 35 h 3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8" h="35">
                  <a:moveTo>
                    <a:pt x="0" y="13"/>
                  </a:moveTo>
                  <a:lnTo>
                    <a:pt x="9" y="13"/>
                  </a:lnTo>
                  <a:lnTo>
                    <a:pt x="13" y="13"/>
                  </a:lnTo>
                  <a:lnTo>
                    <a:pt x="17" y="13"/>
                  </a:lnTo>
                  <a:lnTo>
                    <a:pt x="26" y="9"/>
                  </a:lnTo>
                  <a:lnTo>
                    <a:pt x="26" y="4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31" y="9"/>
                  </a:lnTo>
                  <a:lnTo>
                    <a:pt x="35" y="13"/>
                  </a:lnTo>
                  <a:lnTo>
                    <a:pt x="44" y="18"/>
                  </a:lnTo>
                  <a:lnTo>
                    <a:pt x="58" y="26"/>
                  </a:lnTo>
                  <a:lnTo>
                    <a:pt x="53" y="31"/>
                  </a:lnTo>
                  <a:lnTo>
                    <a:pt x="44" y="35"/>
                  </a:lnTo>
                  <a:lnTo>
                    <a:pt x="40" y="35"/>
                  </a:lnTo>
                  <a:lnTo>
                    <a:pt x="31" y="35"/>
                  </a:lnTo>
                  <a:lnTo>
                    <a:pt x="22" y="31"/>
                  </a:lnTo>
                  <a:lnTo>
                    <a:pt x="17" y="26"/>
                  </a:lnTo>
                  <a:lnTo>
                    <a:pt x="9" y="2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86" name="Freeform 55"/>
            <p:cNvSpPr>
              <a:spLocks/>
            </p:cNvSpPr>
            <p:nvPr/>
          </p:nvSpPr>
          <p:spPr bwMode="auto">
            <a:xfrm>
              <a:off x="1365" y="4139"/>
              <a:ext cx="103" cy="97"/>
            </a:xfrm>
            <a:custGeom>
              <a:avLst/>
              <a:gdLst>
                <a:gd name="T0" fmla="*/ 98 w 103"/>
                <a:gd name="T1" fmla="*/ 89 h 97"/>
                <a:gd name="T2" fmla="*/ 94 w 103"/>
                <a:gd name="T3" fmla="*/ 97 h 97"/>
                <a:gd name="T4" fmla="*/ 94 w 103"/>
                <a:gd name="T5" fmla="*/ 97 h 97"/>
                <a:gd name="T6" fmla="*/ 89 w 103"/>
                <a:gd name="T7" fmla="*/ 97 h 97"/>
                <a:gd name="T8" fmla="*/ 89 w 103"/>
                <a:gd name="T9" fmla="*/ 93 h 97"/>
                <a:gd name="T10" fmla="*/ 67 w 103"/>
                <a:gd name="T11" fmla="*/ 75 h 97"/>
                <a:gd name="T12" fmla="*/ 58 w 103"/>
                <a:gd name="T13" fmla="*/ 66 h 97"/>
                <a:gd name="T14" fmla="*/ 53 w 103"/>
                <a:gd name="T15" fmla="*/ 62 h 97"/>
                <a:gd name="T16" fmla="*/ 49 w 103"/>
                <a:gd name="T17" fmla="*/ 57 h 97"/>
                <a:gd name="T18" fmla="*/ 40 w 103"/>
                <a:gd name="T19" fmla="*/ 49 h 97"/>
                <a:gd name="T20" fmla="*/ 27 w 103"/>
                <a:gd name="T21" fmla="*/ 44 h 97"/>
                <a:gd name="T22" fmla="*/ 22 w 103"/>
                <a:gd name="T23" fmla="*/ 40 h 97"/>
                <a:gd name="T24" fmla="*/ 13 w 103"/>
                <a:gd name="T25" fmla="*/ 35 h 97"/>
                <a:gd name="T26" fmla="*/ 0 w 103"/>
                <a:gd name="T27" fmla="*/ 26 h 97"/>
                <a:gd name="T28" fmla="*/ 9 w 103"/>
                <a:gd name="T29" fmla="*/ 13 h 97"/>
                <a:gd name="T30" fmla="*/ 13 w 103"/>
                <a:gd name="T31" fmla="*/ 9 h 97"/>
                <a:gd name="T32" fmla="*/ 18 w 103"/>
                <a:gd name="T33" fmla="*/ 4 h 97"/>
                <a:gd name="T34" fmla="*/ 18 w 103"/>
                <a:gd name="T35" fmla="*/ 0 h 97"/>
                <a:gd name="T36" fmla="*/ 22 w 103"/>
                <a:gd name="T37" fmla="*/ 0 h 97"/>
                <a:gd name="T38" fmla="*/ 31 w 103"/>
                <a:gd name="T39" fmla="*/ 0 h 97"/>
                <a:gd name="T40" fmla="*/ 36 w 103"/>
                <a:gd name="T41" fmla="*/ 0 h 97"/>
                <a:gd name="T42" fmla="*/ 45 w 103"/>
                <a:gd name="T43" fmla="*/ 4 h 97"/>
                <a:gd name="T44" fmla="*/ 49 w 103"/>
                <a:gd name="T45" fmla="*/ 9 h 97"/>
                <a:gd name="T46" fmla="*/ 53 w 103"/>
                <a:gd name="T47" fmla="*/ 13 h 97"/>
                <a:gd name="T48" fmla="*/ 58 w 103"/>
                <a:gd name="T49" fmla="*/ 17 h 97"/>
                <a:gd name="T50" fmla="*/ 67 w 103"/>
                <a:gd name="T51" fmla="*/ 17 h 97"/>
                <a:gd name="T52" fmla="*/ 89 w 103"/>
                <a:gd name="T53" fmla="*/ 17 h 97"/>
                <a:gd name="T54" fmla="*/ 98 w 103"/>
                <a:gd name="T55" fmla="*/ 13 h 97"/>
                <a:gd name="T56" fmla="*/ 103 w 103"/>
                <a:gd name="T57" fmla="*/ 13 h 97"/>
                <a:gd name="T58" fmla="*/ 103 w 103"/>
                <a:gd name="T59" fmla="*/ 13 h 97"/>
                <a:gd name="T60" fmla="*/ 103 w 103"/>
                <a:gd name="T61" fmla="*/ 13 h 97"/>
                <a:gd name="T62" fmla="*/ 103 w 103"/>
                <a:gd name="T63" fmla="*/ 17 h 97"/>
                <a:gd name="T64" fmla="*/ 103 w 103"/>
                <a:gd name="T65" fmla="*/ 22 h 97"/>
                <a:gd name="T66" fmla="*/ 103 w 103"/>
                <a:gd name="T67" fmla="*/ 35 h 97"/>
                <a:gd name="T68" fmla="*/ 103 w 103"/>
                <a:gd name="T69" fmla="*/ 44 h 97"/>
                <a:gd name="T70" fmla="*/ 98 w 103"/>
                <a:gd name="T71" fmla="*/ 57 h 97"/>
                <a:gd name="T72" fmla="*/ 98 w 103"/>
                <a:gd name="T73" fmla="*/ 75 h 97"/>
                <a:gd name="T74" fmla="*/ 98 w 103"/>
                <a:gd name="T75" fmla="*/ 89 h 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3"/>
                <a:gd name="T115" fmla="*/ 0 h 97"/>
                <a:gd name="T116" fmla="*/ 103 w 103"/>
                <a:gd name="T117" fmla="*/ 97 h 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3" h="97">
                  <a:moveTo>
                    <a:pt x="98" y="89"/>
                  </a:moveTo>
                  <a:lnTo>
                    <a:pt x="94" y="97"/>
                  </a:lnTo>
                  <a:lnTo>
                    <a:pt x="89" y="97"/>
                  </a:lnTo>
                  <a:lnTo>
                    <a:pt x="89" y="93"/>
                  </a:lnTo>
                  <a:lnTo>
                    <a:pt x="67" y="75"/>
                  </a:lnTo>
                  <a:lnTo>
                    <a:pt x="58" y="66"/>
                  </a:lnTo>
                  <a:lnTo>
                    <a:pt x="53" y="62"/>
                  </a:lnTo>
                  <a:lnTo>
                    <a:pt x="49" y="57"/>
                  </a:lnTo>
                  <a:lnTo>
                    <a:pt x="40" y="49"/>
                  </a:lnTo>
                  <a:lnTo>
                    <a:pt x="27" y="44"/>
                  </a:lnTo>
                  <a:lnTo>
                    <a:pt x="22" y="40"/>
                  </a:lnTo>
                  <a:lnTo>
                    <a:pt x="13" y="35"/>
                  </a:lnTo>
                  <a:lnTo>
                    <a:pt x="0" y="26"/>
                  </a:lnTo>
                  <a:lnTo>
                    <a:pt x="9" y="13"/>
                  </a:lnTo>
                  <a:lnTo>
                    <a:pt x="13" y="9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31" y="0"/>
                  </a:lnTo>
                  <a:lnTo>
                    <a:pt x="36" y="0"/>
                  </a:lnTo>
                  <a:lnTo>
                    <a:pt x="45" y="4"/>
                  </a:lnTo>
                  <a:lnTo>
                    <a:pt x="49" y="9"/>
                  </a:lnTo>
                  <a:lnTo>
                    <a:pt x="53" y="13"/>
                  </a:lnTo>
                  <a:lnTo>
                    <a:pt x="58" y="17"/>
                  </a:lnTo>
                  <a:lnTo>
                    <a:pt x="67" y="17"/>
                  </a:lnTo>
                  <a:lnTo>
                    <a:pt x="89" y="17"/>
                  </a:lnTo>
                  <a:lnTo>
                    <a:pt x="98" y="13"/>
                  </a:lnTo>
                  <a:lnTo>
                    <a:pt x="103" y="13"/>
                  </a:lnTo>
                  <a:lnTo>
                    <a:pt x="103" y="17"/>
                  </a:lnTo>
                  <a:lnTo>
                    <a:pt x="103" y="22"/>
                  </a:lnTo>
                  <a:lnTo>
                    <a:pt x="103" y="35"/>
                  </a:lnTo>
                  <a:lnTo>
                    <a:pt x="103" y="44"/>
                  </a:lnTo>
                  <a:lnTo>
                    <a:pt x="98" y="57"/>
                  </a:lnTo>
                  <a:lnTo>
                    <a:pt x="98" y="75"/>
                  </a:lnTo>
                  <a:lnTo>
                    <a:pt x="98" y="89"/>
                  </a:lnTo>
                  <a:close/>
                </a:path>
              </a:pathLst>
            </a:custGeom>
            <a:solidFill>
              <a:srgbClr val="150B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87" name="Freeform 56"/>
            <p:cNvSpPr>
              <a:spLocks/>
            </p:cNvSpPr>
            <p:nvPr/>
          </p:nvSpPr>
          <p:spPr bwMode="auto">
            <a:xfrm>
              <a:off x="1441" y="4148"/>
              <a:ext cx="54" cy="26"/>
            </a:xfrm>
            <a:custGeom>
              <a:avLst/>
              <a:gdLst>
                <a:gd name="T0" fmla="*/ 54 w 54"/>
                <a:gd name="T1" fmla="*/ 8 h 26"/>
                <a:gd name="T2" fmla="*/ 45 w 54"/>
                <a:gd name="T3" fmla="*/ 4 h 26"/>
                <a:gd name="T4" fmla="*/ 40 w 54"/>
                <a:gd name="T5" fmla="*/ 4 h 26"/>
                <a:gd name="T6" fmla="*/ 31 w 54"/>
                <a:gd name="T7" fmla="*/ 0 h 26"/>
                <a:gd name="T8" fmla="*/ 27 w 54"/>
                <a:gd name="T9" fmla="*/ 0 h 26"/>
                <a:gd name="T10" fmla="*/ 18 w 54"/>
                <a:gd name="T11" fmla="*/ 4 h 26"/>
                <a:gd name="T12" fmla="*/ 13 w 54"/>
                <a:gd name="T13" fmla="*/ 8 h 26"/>
                <a:gd name="T14" fmla="*/ 9 w 54"/>
                <a:gd name="T15" fmla="*/ 13 h 26"/>
                <a:gd name="T16" fmla="*/ 4 w 54"/>
                <a:gd name="T17" fmla="*/ 17 h 26"/>
                <a:gd name="T18" fmla="*/ 0 w 54"/>
                <a:gd name="T19" fmla="*/ 22 h 26"/>
                <a:gd name="T20" fmla="*/ 0 w 54"/>
                <a:gd name="T21" fmla="*/ 26 h 26"/>
                <a:gd name="T22" fmla="*/ 4 w 54"/>
                <a:gd name="T23" fmla="*/ 26 h 26"/>
                <a:gd name="T24" fmla="*/ 9 w 54"/>
                <a:gd name="T25" fmla="*/ 26 h 26"/>
                <a:gd name="T26" fmla="*/ 13 w 54"/>
                <a:gd name="T27" fmla="*/ 26 h 26"/>
                <a:gd name="T28" fmla="*/ 13 w 54"/>
                <a:gd name="T29" fmla="*/ 26 h 26"/>
                <a:gd name="T30" fmla="*/ 18 w 54"/>
                <a:gd name="T31" fmla="*/ 26 h 26"/>
                <a:gd name="T32" fmla="*/ 27 w 54"/>
                <a:gd name="T33" fmla="*/ 17 h 26"/>
                <a:gd name="T34" fmla="*/ 31 w 54"/>
                <a:gd name="T35" fmla="*/ 13 h 26"/>
                <a:gd name="T36" fmla="*/ 40 w 54"/>
                <a:gd name="T37" fmla="*/ 13 h 26"/>
                <a:gd name="T38" fmla="*/ 54 w 54"/>
                <a:gd name="T39" fmla="*/ 8 h 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4"/>
                <a:gd name="T61" fmla="*/ 0 h 26"/>
                <a:gd name="T62" fmla="*/ 54 w 54"/>
                <a:gd name="T63" fmla="*/ 26 h 2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4" h="26">
                  <a:moveTo>
                    <a:pt x="54" y="8"/>
                  </a:moveTo>
                  <a:lnTo>
                    <a:pt x="45" y="4"/>
                  </a:lnTo>
                  <a:lnTo>
                    <a:pt x="40" y="4"/>
                  </a:lnTo>
                  <a:lnTo>
                    <a:pt x="31" y="0"/>
                  </a:lnTo>
                  <a:lnTo>
                    <a:pt x="27" y="0"/>
                  </a:lnTo>
                  <a:lnTo>
                    <a:pt x="18" y="4"/>
                  </a:lnTo>
                  <a:lnTo>
                    <a:pt x="13" y="8"/>
                  </a:lnTo>
                  <a:lnTo>
                    <a:pt x="9" y="13"/>
                  </a:lnTo>
                  <a:lnTo>
                    <a:pt x="4" y="17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9" y="26"/>
                  </a:lnTo>
                  <a:lnTo>
                    <a:pt x="13" y="26"/>
                  </a:lnTo>
                  <a:lnTo>
                    <a:pt x="18" y="26"/>
                  </a:lnTo>
                  <a:lnTo>
                    <a:pt x="27" y="17"/>
                  </a:lnTo>
                  <a:lnTo>
                    <a:pt x="31" y="13"/>
                  </a:lnTo>
                  <a:lnTo>
                    <a:pt x="40" y="13"/>
                  </a:lnTo>
                  <a:lnTo>
                    <a:pt x="54" y="8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88" name="Freeform 57"/>
            <p:cNvSpPr>
              <a:spLocks/>
            </p:cNvSpPr>
            <p:nvPr/>
          </p:nvSpPr>
          <p:spPr bwMode="auto">
            <a:xfrm>
              <a:off x="1118" y="3881"/>
              <a:ext cx="278" cy="320"/>
            </a:xfrm>
            <a:custGeom>
              <a:avLst/>
              <a:gdLst>
                <a:gd name="T0" fmla="*/ 40 w 278"/>
                <a:gd name="T1" fmla="*/ 4 h 320"/>
                <a:gd name="T2" fmla="*/ 31 w 278"/>
                <a:gd name="T3" fmla="*/ 0 h 320"/>
                <a:gd name="T4" fmla="*/ 27 w 278"/>
                <a:gd name="T5" fmla="*/ 4 h 320"/>
                <a:gd name="T6" fmla="*/ 18 w 278"/>
                <a:gd name="T7" fmla="*/ 9 h 320"/>
                <a:gd name="T8" fmla="*/ 14 w 278"/>
                <a:gd name="T9" fmla="*/ 13 h 320"/>
                <a:gd name="T10" fmla="*/ 9 w 278"/>
                <a:gd name="T11" fmla="*/ 22 h 320"/>
                <a:gd name="T12" fmla="*/ 5 w 278"/>
                <a:gd name="T13" fmla="*/ 31 h 320"/>
                <a:gd name="T14" fmla="*/ 0 w 278"/>
                <a:gd name="T15" fmla="*/ 44 h 320"/>
                <a:gd name="T16" fmla="*/ 9 w 278"/>
                <a:gd name="T17" fmla="*/ 58 h 320"/>
                <a:gd name="T18" fmla="*/ 18 w 278"/>
                <a:gd name="T19" fmla="*/ 67 h 320"/>
                <a:gd name="T20" fmla="*/ 27 w 278"/>
                <a:gd name="T21" fmla="*/ 75 h 320"/>
                <a:gd name="T22" fmla="*/ 36 w 278"/>
                <a:gd name="T23" fmla="*/ 80 h 320"/>
                <a:gd name="T24" fmla="*/ 49 w 278"/>
                <a:gd name="T25" fmla="*/ 89 h 320"/>
                <a:gd name="T26" fmla="*/ 63 w 278"/>
                <a:gd name="T27" fmla="*/ 93 h 320"/>
                <a:gd name="T28" fmla="*/ 72 w 278"/>
                <a:gd name="T29" fmla="*/ 102 h 320"/>
                <a:gd name="T30" fmla="*/ 85 w 278"/>
                <a:gd name="T31" fmla="*/ 115 h 320"/>
                <a:gd name="T32" fmla="*/ 85 w 278"/>
                <a:gd name="T33" fmla="*/ 120 h 320"/>
                <a:gd name="T34" fmla="*/ 90 w 278"/>
                <a:gd name="T35" fmla="*/ 129 h 320"/>
                <a:gd name="T36" fmla="*/ 99 w 278"/>
                <a:gd name="T37" fmla="*/ 147 h 320"/>
                <a:gd name="T38" fmla="*/ 108 w 278"/>
                <a:gd name="T39" fmla="*/ 164 h 320"/>
                <a:gd name="T40" fmla="*/ 108 w 278"/>
                <a:gd name="T41" fmla="*/ 169 h 320"/>
                <a:gd name="T42" fmla="*/ 112 w 278"/>
                <a:gd name="T43" fmla="*/ 173 h 320"/>
                <a:gd name="T44" fmla="*/ 121 w 278"/>
                <a:gd name="T45" fmla="*/ 182 h 320"/>
                <a:gd name="T46" fmla="*/ 130 w 278"/>
                <a:gd name="T47" fmla="*/ 191 h 320"/>
                <a:gd name="T48" fmla="*/ 139 w 278"/>
                <a:gd name="T49" fmla="*/ 200 h 320"/>
                <a:gd name="T50" fmla="*/ 144 w 278"/>
                <a:gd name="T51" fmla="*/ 209 h 320"/>
                <a:gd name="T52" fmla="*/ 153 w 278"/>
                <a:gd name="T53" fmla="*/ 218 h 320"/>
                <a:gd name="T54" fmla="*/ 157 w 278"/>
                <a:gd name="T55" fmla="*/ 222 h 320"/>
                <a:gd name="T56" fmla="*/ 166 w 278"/>
                <a:gd name="T57" fmla="*/ 227 h 320"/>
                <a:gd name="T58" fmla="*/ 175 w 278"/>
                <a:gd name="T59" fmla="*/ 235 h 320"/>
                <a:gd name="T60" fmla="*/ 179 w 278"/>
                <a:gd name="T61" fmla="*/ 249 h 320"/>
                <a:gd name="T62" fmla="*/ 188 w 278"/>
                <a:gd name="T63" fmla="*/ 258 h 320"/>
                <a:gd name="T64" fmla="*/ 197 w 278"/>
                <a:gd name="T65" fmla="*/ 271 h 320"/>
                <a:gd name="T66" fmla="*/ 211 w 278"/>
                <a:gd name="T67" fmla="*/ 289 h 320"/>
                <a:gd name="T68" fmla="*/ 224 w 278"/>
                <a:gd name="T69" fmla="*/ 302 h 320"/>
                <a:gd name="T70" fmla="*/ 229 w 278"/>
                <a:gd name="T71" fmla="*/ 307 h 320"/>
                <a:gd name="T72" fmla="*/ 233 w 278"/>
                <a:gd name="T73" fmla="*/ 307 h 320"/>
                <a:gd name="T74" fmla="*/ 247 w 278"/>
                <a:gd name="T75" fmla="*/ 315 h 320"/>
                <a:gd name="T76" fmla="*/ 260 w 278"/>
                <a:gd name="T77" fmla="*/ 320 h 320"/>
                <a:gd name="T78" fmla="*/ 256 w 278"/>
                <a:gd name="T79" fmla="*/ 307 h 320"/>
                <a:gd name="T80" fmla="*/ 256 w 278"/>
                <a:gd name="T81" fmla="*/ 289 h 320"/>
                <a:gd name="T82" fmla="*/ 256 w 278"/>
                <a:gd name="T83" fmla="*/ 280 h 320"/>
                <a:gd name="T84" fmla="*/ 260 w 278"/>
                <a:gd name="T85" fmla="*/ 275 h 320"/>
                <a:gd name="T86" fmla="*/ 269 w 278"/>
                <a:gd name="T87" fmla="*/ 267 h 320"/>
                <a:gd name="T88" fmla="*/ 278 w 278"/>
                <a:gd name="T89" fmla="*/ 253 h 320"/>
                <a:gd name="T90" fmla="*/ 265 w 278"/>
                <a:gd name="T91" fmla="*/ 244 h 320"/>
                <a:gd name="T92" fmla="*/ 256 w 278"/>
                <a:gd name="T93" fmla="*/ 235 h 320"/>
                <a:gd name="T94" fmla="*/ 233 w 278"/>
                <a:gd name="T95" fmla="*/ 213 h 320"/>
                <a:gd name="T96" fmla="*/ 220 w 278"/>
                <a:gd name="T97" fmla="*/ 195 h 320"/>
                <a:gd name="T98" fmla="*/ 211 w 278"/>
                <a:gd name="T99" fmla="*/ 182 h 320"/>
                <a:gd name="T100" fmla="*/ 202 w 278"/>
                <a:gd name="T101" fmla="*/ 169 h 320"/>
                <a:gd name="T102" fmla="*/ 193 w 278"/>
                <a:gd name="T103" fmla="*/ 155 h 320"/>
                <a:gd name="T104" fmla="*/ 179 w 278"/>
                <a:gd name="T105" fmla="*/ 129 h 320"/>
                <a:gd name="T106" fmla="*/ 157 w 278"/>
                <a:gd name="T107" fmla="*/ 102 h 320"/>
                <a:gd name="T108" fmla="*/ 139 w 278"/>
                <a:gd name="T109" fmla="*/ 75 h 320"/>
                <a:gd name="T110" fmla="*/ 130 w 278"/>
                <a:gd name="T111" fmla="*/ 71 h 320"/>
                <a:gd name="T112" fmla="*/ 121 w 278"/>
                <a:gd name="T113" fmla="*/ 62 h 320"/>
                <a:gd name="T114" fmla="*/ 112 w 278"/>
                <a:gd name="T115" fmla="*/ 53 h 320"/>
                <a:gd name="T116" fmla="*/ 99 w 278"/>
                <a:gd name="T117" fmla="*/ 44 h 320"/>
                <a:gd name="T118" fmla="*/ 85 w 278"/>
                <a:gd name="T119" fmla="*/ 35 h 320"/>
                <a:gd name="T120" fmla="*/ 72 w 278"/>
                <a:gd name="T121" fmla="*/ 27 h 320"/>
                <a:gd name="T122" fmla="*/ 54 w 278"/>
                <a:gd name="T123" fmla="*/ 13 h 320"/>
                <a:gd name="T124" fmla="*/ 40 w 278"/>
                <a:gd name="T125" fmla="*/ 4 h 32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78"/>
                <a:gd name="T190" fmla="*/ 0 h 320"/>
                <a:gd name="T191" fmla="*/ 278 w 278"/>
                <a:gd name="T192" fmla="*/ 320 h 32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78" h="320">
                  <a:moveTo>
                    <a:pt x="40" y="4"/>
                  </a:moveTo>
                  <a:lnTo>
                    <a:pt x="31" y="0"/>
                  </a:lnTo>
                  <a:lnTo>
                    <a:pt x="27" y="4"/>
                  </a:lnTo>
                  <a:lnTo>
                    <a:pt x="18" y="9"/>
                  </a:lnTo>
                  <a:lnTo>
                    <a:pt x="14" y="13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0" y="44"/>
                  </a:lnTo>
                  <a:lnTo>
                    <a:pt x="9" y="58"/>
                  </a:lnTo>
                  <a:lnTo>
                    <a:pt x="18" y="67"/>
                  </a:lnTo>
                  <a:lnTo>
                    <a:pt x="27" y="75"/>
                  </a:lnTo>
                  <a:lnTo>
                    <a:pt x="36" y="80"/>
                  </a:lnTo>
                  <a:lnTo>
                    <a:pt x="49" y="89"/>
                  </a:lnTo>
                  <a:lnTo>
                    <a:pt x="63" y="93"/>
                  </a:lnTo>
                  <a:lnTo>
                    <a:pt x="72" y="102"/>
                  </a:lnTo>
                  <a:lnTo>
                    <a:pt x="85" y="115"/>
                  </a:lnTo>
                  <a:lnTo>
                    <a:pt x="85" y="120"/>
                  </a:lnTo>
                  <a:lnTo>
                    <a:pt x="90" y="129"/>
                  </a:lnTo>
                  <a:lnTo>
                    <a:pt x="99" y="147"/>
                  </a:lnTo>
                  <a:lnTo>
                    <a:pt x="108" y="164"/>
                  </a:lnTo>
                  <a:lnTo>
                    <a:pt x="108" y="169"/>
                  </a:lnTo>
                  <a:lnTo>
                    <a:pt x="112" y="173"/>
                  </a:lnTo>
                  <a:lnTo>
                    <a:pt x="121" y="182"/>
                  </a:lnTo>
                  <a:lnTo>
                    <a:pt x="130" y="191"/>
                  </a:lnTo>
                  <a:lnTo>
                    <a:pt x="139" y="200"/>
                  </a:lnTo>
                  <a:lnTo>
                    <a:pt x="144" y="209"/>
                  </a:lnTo>
                  <a:lnTo>
                    <a:pt x="153" y="218"/>
                  </a:lnTo>
                  <a:lnTo>
                    <a:pt x="157" y="222"/>
                  </a:lnTo>
                  <a:lnTo>
                    <a:pt x="166" y="227"/>
                  </a:lnTo>
                  <a:lnTo>
                    <a:pt x="175" y="235"/>
                  </a:lnTo>
                  <a:lnTo>
                    <a:pt x="179" y="249"/>
                  </a:lnTo>
                  <a:lnTo>
                    <a:pt x="188" y="258"/>
                  </a:lnTo>
                  <a:lnTo>
                    <a:pt x="197" y="271"/>
                  </a:lnTo>
                  <a:lnTo>
                    <a:pt x="211" y="289"/>
                  </a:lnTo>
                  <a:lnTo>
                    <a:pt x="224" y="302"/>
                  </a:lnTo>
                  <a:lnTo>
                    <a:pt x="229" y="307"/>
                  </a:lnTo>
                  <a:lnTo>
                    <a:pt x="233" y="307"/>
                  </a:lnTo>
                  <a:lnTo>
                    <a:pt x="247" y="315"/>
                  </a:lnTo>
                  <a:lnTo>
                    <a:pt x="260" y="320"/>
                  </a:lnTo>
                  <a:lnTo>
                    <a:pt x="256" y="307"/>
                  </a:lnTo>
                  <a:lnTo>
                    <a:pt x="256" y="289"/>
                  </a:lnTo>
                  <a:lnTo>
                    <a:pt x="256" y="280"/>
                  </a:lnTo>
                  <a:lnTo>
                    <a:pt x="260" y="275"/>
                  </a:lnTo>
                  <a:lnTo>
                    <a:pt x="269" y="267"/>
                  </a:lnTo>
                  <a:lnTo>
                    <a:pt x="278" y="253"/>
                  </a:lnTo>
                  <a:lnTo>
                    <a:pt x="265" y="244"/>
                  </a:lnTo>
                  <a:lnTo>
                    <a:pt x="256" y="235"/>
                  </a:lnTo>
                  <a:lnTo>
                    <a:pt x="233" y="213"/>
                  </a:lnTo>
                  <a:lnTo>
                    <a:pt x="220" y="195"/>
                  </a:lnTo>
                  <a:lnTo>
                    <a:pt x="211" y="182"/>
                  </a:lnTo>
                  <a:lnTo>
                    <a:pt x="202" y="169"/>
                  </a:lnTo>
                  <a:lnTo>
                    <a:pt x="193" y="155"/>
                  </a:lnTo>
                  <a:lnTo>
                    <a:pt x="179" y="129"/>
                  </a:lnTo>
                  <a:lnTo>
                    <a:pt x="157" y="102"/>
                  </a:lnTo>
                  <a:lnTo>
                    <a:pt x="139" y="75"/>
                  </a:lnTo>
                  <a:lnTo>
                    <a:pt x="130" y="71"/>
                  </a:lnTo>
                  <a:lnTo>
                    <a:pt x="121" y="62"/>
                  </a:lnTo>
                  <a:lnTo>
                    <a:pt x="112" y="53"/>
                  </a:lnTo>
                  <a:lnTo>
                    <a:pt x="99" y="44"/>
                  </a:lnTo>
                  <a:lnTo>
                    <a:pt x="85" y="35"/>
                  </a:lnTo>
                  <a:lnTo>
                    <a:pt x="72" y="27"/>
                  </a:lnTo>
                  <a:lnTo>
                    <a:pt x="54" y="13"/>
                  </a:lnTo>
                  <a:lnTo>
                    <a:pt x="40" y="4"/>
                  </a:lnTo>
                  <a:close/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89" name="Freeform 58"/>
            <p:cNvSpPr>
              <a:spLocks/>
            </p:cNvSpPr>
            <p:nvPr/>
          </p:nvSpPr>
          <p:spPr bwMode="auto">
            <a:xfrm>
              <a:off x="1145" y="3876"/>
              <a:ext cx="291" cy="258"/>
            </a:xfrm>
            <a:custGeom>
              <a:avLst/>
              <a:gdLst>
                <a:gd name="T0" fmla="*/ 229 w 291"/>
                <a:gd name="T1" fmla="*/ 245 h 258"/>
                <a:gd name="T2" fmla="*/ 197 w 291"/>
                <a:gd name="T3" fmla="*/ 223 h 258"/>
                <a:gd name="T4" fmla="*/ 184 w 291"/>
                <a:gd name="T5" fmla="*/ 205 h 258"/>
                <a:gd name="T6" fmla="*/ 166 w 291"/>
                <a:gd name="T7" fmla="*/ 192 h 258"/>
                <a:gd name="T8" fmla="*/ 157 w 291"/>
                <a:gd name="T9" fmla="*/ 174 h 258"/>
                <a:gd name="T10" fmla="*/ 148 w 291"/>
                <a:gd name="T11" fmla="*/ 165 h 258"/>
                <a:gd name="T12" fmla="*/ 152 w 291"/>
                <a:gd name="T13" fmla="*/ 165 h 258"/>
                <a:gd name="T14" fmla="*/ 157 w 291"/>
                <a:gd name="T15" fmla="*/ 160 h 258"/>
                <a:gd name="T16" fmla="*/ 148 w 291"/>
                <a:gd name="T17" fmla="*/ 152 h 258"/>
                <a:gd name="T18" fmla="*/ 121 w 291"/>
                <a:gd name="T19" fmla="*/ 120 h 258"/>
                <a:gd name="T20" fmla="*/ 108 w 291"/>
                <a:gd name="T21" fmla="*/ 103 h 258"/>
                <a:gd name="T22" fmla="*/ 94 w 291"/>
                <a:gd name="T23" fmla="*/ 89 h 258"/>
                <a:gd name="T24" fmla="*/ 63 w 291"/>
                <a:gd name="T25" fmla="*/ 67 h 258"/>
                <a:gd name="T26" fmla="*/ 36 w 291"/>
                <a:gd name="T27" fmla="*/ 49 h 258"/>
                <a:gd name="T28" fmla="*/ 13 w 291"/>
                <a:gd name="T29" fmla="*/ 36 h 258"/>
                <a:gd name="T30" fmla="*/ 4 w 291"/>
                <a:gd name="T31" fmla="*/ 27 h 258"/>
                <a:gd name="T32" fmla="*/ 0 w 291"/>
                <a:gd name="T33" fmla="*/ 23 h 258"/>
                <a:gd name="T34" fmla="*/ 4 w 291"/>
                <a:gd name="T35" fmla="*/ 14 h 258"/>
                <a:gd name="T36" fmla="*/ 13 w 291"/>
                <a:gd name="T37" fmla="*/ 5 h 258"/>
                <a:gd name="T38" fmla="*/ 22 w 291"/>
                <a:gd name="T39" fmla="*/ 0 h 258"/>
                <a:gd name="T40" fmla="*/ 36 w 291"/>
                <a:gd name="T41" fmla="*/ 5 h 258"/>
                <a:gd name="T42" fmla="*/ 85 w 291"/>
                <a:gd name="T43" fmla="*/ 23 h 258"/>
                <a:gd name="T44" fmla="*/ 108 w 291"/>
                <a:gd name="T45" fmla="*/ 32 h 258"/>
                <a:gd name="T46" fmla="*/ 130 w 291"/>
                <a:gd name="T47" fmla="*/ 49 h 258"/>
                <a:gd name="T48" fmla="*/ 134 w 291"/>
                <a:gd name="T49" fmla="*/ 58 h 258"/>
                <a:gd name="T50" fmla="*/ 139 w 291"/>
                <a:gd name="T51" fmla="*/ 80 h 258"/>
                <a:gd name="T52" fmla="*/ 152 w 291"/>
                <a:gd name="T53" fmla="*/ 94 h 258"/>
                <a:gd name="T54" fmla="*/ 170 w 291"/>
                <a:gd name="T55" fmla="*/ 107 h 258"/>
                <a:gd name="T56" fmla="*/ 188 w 291"/>
                <a:gd name="T57" fmla="*/ 129 h 258"/>
                <a:gd name="T58" fmla="*/ 202 w 291"/>
                <a:gd name="T59" fmla="*/ 147 h 258"/>
                <a:gd name="T60" fmla="*/ 229 w 291"/>
                <a:gd name="T61" fmla="*/ 183 h 258"/>
                <a:gd name="T62" fmla="*/ 242 w 291"/>
                <a:gd name="T63" fmla="*/ 200 h 258"/>
                <a:gd name="T64" fmla="*/ 251 w 291"/>
                <a:gd name="T65" fmla="*/ 209 h 258"/>
                <a:gd name="T66" fmla="*/ 273 w 291"/>
                <a:gd name="T67" fmla="*/ 227 h 258"/>
                <a:gd name="T68" fmla="*/ 287 w 291"/>
                <a:gd name="T69" fmla="*/ 245 h 258"/>
                <a:gd name="T70" fmla="*/ 291 w 291"/>
                <a:gd name="T71" fmla="*/ 249 h 258"/>
                <a:gd name="T72" fmla="*/ 278 w 291"/>
                <a:gd name="T73" fmla="*/ 254 h 258"/>
                <a:gd name="T74" fmla="*/ 247 w 291"/>
                <a:gd name="T75" fmla="*/ 258 h 25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91"/>
                <a:gd name="T115" fmla="*/ 0 h 258"/>
                <a:gd name="T116" fmla="*/ 291 w 291"/>
                <a:gd name="T117" fmla="*/ 258 h 25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91" h="258">
                  <a:moveTo>
                    <a:pt x="247" y="258"/>
                  </a:moveTo>
                  <a:lnTo>
                    <a:pt x="229" y="245"/>
                  </a:lnTo>
                  <a:lnTo>
                    <a:pt x="211" y="236"/>
                  </a:lnTo>
                  <a:lnTo>
                    <a:pt x="197" y="223"/>
                  </a:lnTo>
                  <a:lnTo>
                    <a:pt x="188" y="214"/>
                  </a:lnTo>
                  <a:lnTo>
                    <a:pt x="184" y="205"/>
                  </a:lnTo>
                  <a:lnTo>
                    <a:pt x="175" y="200"/>
                  </a:lnTo>
                  <a:lnTo>
                    <a:pt x="166" y="192"/>
                  </a:lnTo>
                  <a:lnTo>
                    <a:pt x="161" y="183"/>
                  </a:lnTo>
                  <a:lnTo>
                    <a:pt x="157" y="174"/>
                  </a:lnTo>
                  <a:lnTo>
                    <a:pt x="148" y="169"/>
                  </a:lnTo>
                  <a:lnTo>
                    <a:pt x="148" y="165"/>
                  </a:lnTo>
                  <a:lnTo>
                    <a:pt x="152" y="165"/>
                  </a:lnTo>
                  <a:lnTo>
                    <a:pt x="157" y="160"/>
                  </a:lnTo>
                  <a:lnTo>
                    <a:pt x="152" y="156"/>
                  </a:lnTo>
                  <a:lnTo>
                    <a:pt x="148" y="152"/>
                  </a:lnTo>
                  <a:lnTo>
                    <a:pt x="139" y="143"/>
                  </a:lnTo>
                  <a:lnTo>
                    <a:pt x="121" y="120"/>
                  </a:lnTo>
                  <a:lnTo>
                    <a:pt x="112" y="112"/>
                  </a:lnTo>
                  <a:lnTo>
                    <a:pt x="108" y="103"/>
                  </a:lnTo>
                  <a:lnTo>
                    <a:pt x="99" y="94"/>
                  </a:lnTo>
                  <a:lnTo>
                    <a:pt x="94" y="89"/>
                  </a:lnTo>
                  <a:lnTo>
                    <a:pt x="85" y="80"/>
                  </a:lnTo>
                  <a:lnTo>
                    <a:pt x="63" y="67"/>
                  </a:lnTo>
                  <a:lnTo>
                    <a:pt x="54" y="58"/>
                  </a:lnTo>
                  <a:lnTo>
                    <a:pt x="36" y="49"/>
                  </a:lnTo>
                  <a:lnTo>
                    <a:pt x="22" y="40"/>
                  </a:lnTo>
                  <a:lnTo>
                    <a:pt x="13" y="36"/>
                  </a:lnTo>
                  <a:lnTo>
                    <a:pt x="9" y="32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4" y="14"/>
                  </a:lnTo>
                  <a:lnTo>
                    <a:pt x="9" y="14"/>
                  </a:lnTo>
                  <a:lnTo>
                    <a:pt x="13" y="5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6" y="5"/>
                  </a:lnTo>
                  <a:lnTo>
                    <a:pt x="67" y="18"/>
                  </a:lnTo>
                  <a:lnTo>
                    <a:pt x="85" y="23"/>
                  </a:lnTo>
                  <a:lnTo>
                    <a:pt x="94" y="27"/>
                  </a:lnTo>
                  <a:lnTo>
                    <a:pt x="108" y="32"/>
                  </a:lnTo>
                  <a:lnTo>
                    <a:pt x="121" y="40"/>
                  </a:lnTo>
                  <a:lnTo>
                    <a:pt x="130" y="49"/>
                  </a:lnTo>
                  <a:lnTo>
                    <a:pt x="134" y="54"/>
                  </a:lnTo>
                  <a:lnTo>
                    <a:pt x="134" y="58"/>
                  </a:lnTo>
                  <a:lnTo>
                    <a:pt x="139" y="72"/>
                  </a:lnTo>
                  <a:lnTo>
                    <a:pt x="139" y="80"/>
                  </a:lnTo>
                  <a:lnTo>
                    <a:pt x="148" y="89"/>
                  </a:lnTo>
                  <a:lnTo>
                    <a:pt x="152" y="94"/>
                  </a:lnTo>
                  <a:lnTo>
                    <a:pt x="157" y="98"/>
                  </a:lnTo>
                  <a:lnTo>
                    <a:pt x="170" y="107"/>
                  </a:lnTo>
                  <a:lnTo>
                    <a:pt x="179" y="120"/>
                  </a:lnTo>
                  <a:lnTo>
                    <a:pt x="188" y="129"/>
                  </a:lnTo>
                  <a:lnTo>
                    <a:pt x="197" y="138"/>
                  </a:lnTo>
                  <a:lnTo>
                    <a:pt x="202" y="147"/>
                  </a:lnTo>
                  <a:lnTo>
                    <a:pt x="215" y="165"/>
                  </a:lnTo>
                  <a:lnTo>
                    <a:pt x="229" y="183"/>
                  </a:lnTo>
                  <a:lnTo>
                    <a:pt x="238" y="196"/>
                  </a:lnTo>
                  <a:lnTo>
                    <a:pt x="242" y="200"/>
                  </a:lnTo>
                  <a:lnTo>
                    <a:pt x="247" y="205"/>
                  </a:lnTo>
                  <a:lnTo>
                    <a:pt x="251" y="209"/>
                  </a:lnTo>
                  <a:lnTo>
                    <a:pt x="256" y="214"/>
                  </a:lnTo>
                  <a:lnTo>
                    <a:pt x="273" y="227"/>
                  </a:lnTo>
                  <a:lnTo>
                    <a:pt x="282" y="240"/>
                  </a:lnTo>
                  <a:lnTo>
                    <a:pt x="287" y="245"/>
                  </a:lnTo>
                  <a:lnTo>
                    <a:pt x="291" y="249"/>
                  </a:lnTo>
                  <a:lnTo>
                    <a:pt x="287" y="249"/>
                  </a:lnTo>
                  <a:lnTo>
                    <a:pt x="278" y="254"/>
                  </a:lnTo>
                  <a:lnTo>
                    <a:pt x="269" y="254"/>
                  </a:lnTo>
                  <a:lnTo>
                    <a:pt x="247" y="258"/>
                  </a:lnTo>
                  <a:close/>
                </a:path>
              </a:pathLst>
            </a:custGeom>
            <a:solidFill>
              <a:srgbClr val="6161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90" name="Freeform 59"/>
            <p:cNvSpPr>
              <a:spLocks/>
            </p:cNvSpPr>
            <p:nvPr/>
          </p:nvSpPr>
          <p:spPr bwMode="auto">
            <a:xfrm>
              <a:off x="1450" y="4156"/>
              <a:ext cx="81" cy="80"/>
            </a:xfrm>
            <a:custGeom>
              <a:avLst/>
              <a:gdLst>
                <a:gd name="T0" fmla="*/ 4 w 81"/>
                <a:gd name="T1" fmla="*/ 76 h 80"/>
                <a:gd name="T2" fmla="*/ 4 w 81"/>
                <a:gd name="T3" fmla="*/ 67 h 80"/>
                <a:gd name="T4" fmla="*/ 0 w 81"/>
                <a:gd name="T5" fmla="*/ 58 h 80"/>
                <a:gd name="T6" fmla="*/ 0 w 81"/>
                <a:gd name="T7" fmla="*/ 40 h 80"/>
                <a:gd name="T8" fmla="*/ 0 w 81"/>
                <a:gd name="T9" fmla="*/ 32 h 80"/>
                <a:gd name="T10" fmla="*/ 0 w 81"/>
                <a:gd name="T11" fmla="*/ 27 h 80"/>
                <a:gd name="T12" fmla="*/ 4 w 81"/>
                <a:gd name="T13" fmla="*/ 18 h 80"/>
                <a:gd name="T14" fmla="*/ 9 w 81"/>
                <a:gd name="T15" fmla="*/ 14 h 80"/>
                <a:gd name="T16" fmla="*/ 13 w 81"/>
                <a:gd name="T17" fmla="*/ 5 h 80"/>
                <a:gd name="T18" fmla="*/ 18 w 81"/>
                <a:gd name="T19" fmla="*/ 0 h 80"/>
                <a:gd name="T20" fmla="*/ 27 w 81"/>
                <a:gd name="T21" fmla="*/ 0 h 80"/>
                <a:gd name="T22" fmla="*/ 36 w 81"/>
                <a:gd name="T23" fmla="*/ 0 h 80"/>
                <a:gd name="T24" fmla="*/ 45 w 81"/>
                <a:gd name="T25" fmla="*/ 0 h 80"/>
                <a:gd name="T26" fmla="*/ 54 w 81"/>
                <a:gd name="T27" fmla="*/ 5 h 80"/>
                <a:gd name="T28" fmla="*/ 67 w 81"/>
                <a:gd name="T29" fmla="*/ 18 h 80"/>
                <a:gd name="T30" fmla="*/ 76 w 81"/>
                <a:gd name="T31" fmla="*/ 27 h 80"/>
                <a:gd name="T32" fmla="*/ 81 w 81"/>
                <a:gd name="T33" fmla="*/ 32 h 80"/>
                <a:gd name="T34" fmla="*/ 72 w 81"/>
                <a:gd name="T35" fmla="*/ 45 h 80"/>
                <a:gd name="T36" fmla="*/ 58 w 81"/>
                <a:gd name="T37" fmla="*/ 58 h 80"/>
                <a:gd name="T38" fmla="*/ 49 w 81"/>
                <a:gd name="T39" fmla="*/ 67 h 80"/>
                <a:gd name="T40" fmla="*/ 40 w 81"/>
                <a:gd name="T41" fmla="*/ 72 h 80"/>
                <a:gd name="T42" fmla="*/ 27 w 81"/>
                <a:gd name="T43" fmla="*/ 80 h 80"/>
                <a:gd name="T44" fmla="*/ 22 w 81"/>
                <a:gd name="T45" fmla="*/ 80 h 80"/>
                <a:gd name="T46" fmla="*/ 18 w 81"/>
                <a:gd name="T47" fmla="*/ 80 h 80"/>
                <a:gd name="T48" fmla="*/ 13 w 81"/>
                <a:gd name="T49" fmla="*/ 80 h 80"/>
                <a:gd name="T50" fmla="*/ 4 w 81"/>
                <a:gd name="T51" fmla="*/ 76 h 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1"/>
                <a:gd name="T79" fmla="*/ 0 h 80"/>
                <a:gd name="T80" fmla="*/ 81 w 81"/>
                <a:gd name="T81" fmla="*/ 80 h 8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1" h="80">
                  <a:moveTo>
                    <a:pt x="4" y="76"/>
                  </a:moveTo>
                  <a:lnTo>
                    <a:pt x="4" y="67"/>
                  </a:lnTo>
                  <a:lnTo>
                    <a:pt x="0" y="5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4" y="18"/>
                  </a:lnTo>
                  <a:lnTo>
                    <a:pt x="9" y="14"/>
                  </a:lnTo>
                  <a:lnTo>
                    <a:pt x="13" y="5"/>
                  </a:lnTo>
                  <a:lnTo>
                    <a:pt x="18" y="0"/>
                  </a:lnTo>
                  <a:lnTo>
                    <a:pt x="27" y="0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54" y="5"/>
                  </a:lnTo>
                  <a:lnTo>
                    <a:pt x="67" y="18"/>
                  </a:lnTo>
                  <a:lnTo>
                    <a:pt x="76" y="27"/>
                  </a:lnTo>
                  <a:lnTo>
                    <a:pt x="81" y="32"/>
                  </a:lnTo>
                  <a:lnTo>
                    <a:pt x="72" y="45"/>
                  </a:lnTo>
                  <a:lnTo>
                    <a:pt x="58" y="58"/>
                  </a:lnTo>
                  <a:lnTo>
                    <a:pt x="49" y="67"/>
                  </a:lnTo>
                  <a:lnTo>
                    <a:pt x="40" y="72"/>
                  </a:lnTo>
                  <a:lnTo>
                    <a:pt x="27" y="80"/>
                  </a:lnTo>
                  <a:lnTo>
                    <a:pt x="22" y="80"/>
                  </a:lnTo>
                  <a:lnTo>
                    <a:pt x="18" y="80"/>
                  </a:lnTo>
                  <a:lnTo>
                    <a:pt x="13" y="80"/>
                  </a:lnTo>
                  <a:lnTo>
                    <a:pt x="4" y="76"/>
                  </a:lnTo>
                  <a:close/>
                </a:path>
              </a:pathLst>
            </a:custGeom>
            <a:solidFill>
              <a:srgbClr val="8E796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91" name="Freeform 60"/>
            <p:cNvSpPr>
              <a:spLocks/>
            </p:cNvSpPr>
            <p:nvPr/>
          </p:nvSpPr>
          <p:spPr bwMode="auto">
            <a:xfrm>
              <a:off x="1073" y="4116"/>
              <a:ext cx="184" cy="80"/>
            </a:xfrm>
            <a:custGeom>
              <a:avLst/>
              <a:gdLst>
                <a:gd name="T0" fmla="*/ 0 w 184"/>
                <a:gd name="T1" fmla="*/ 27 h 80"/>
                <a:gd name="T2" fmla="*/ 0 w 184"/>
                <a:gd name="T3" fmla="*/ 32 h 80"/>
                <a:gd name="T4" fmla="*/ 5 w 184"/>
                <a:gd name="T5" fmla="*/ 40 h 80"/>
                <a:gd name="T6" fmla="*/ 9 w 184"/>
                <a:gd name="T7" fmla="*/ 49 h 80"/>
                <a:gd name="T8" fmla="*/ 14 w 184"/>
                <a:gd name="T9" fmla="*/ 63 h 80"/>
                <a:gd name="T10" fmla="*/ 18 w 184"/>
                <a:gd name="T11" fmla="*/ 72 h 80"/>
                <a:gd name="T12" fmla="*/ 18 w 184"/>
                <a:gd name="T13" fmla="*/ 76 h 80"/>
                <a:gd name="T14" fmla="*/ 18 w 184"/>
                <a:gd name="T15" fmla="*/ 76 h 80"/>
                <a:gd name="T16" fmla="*/ 23 w 184"/>
                <a:gd name="T17" fmla="*/ 80 h 80"/>
                <a:gd name="T18" fmla="*/ 32 w 184"/>
                <a:gd name="T19" fmla="*/ 76 h 80"/>
                <a:gd name="T20" fmla="*/ 41 w 184"/>
                <a:gd name="T21" fmla="*/ 76 h 80"/>
                <a:gd name="T22" fmla="*/ 45 w 184"/>
                <a:gd name="T23" fmla="*/ 72 h 80"/>
                <a:gd name="T24" fmla="*/ 50 w 184"/>
                <a:gd name="T25" fmla="*/ 67 h 80"/>
                <a:gd name="T26" fmla="*/ 59 w 184"/>
                <a:gd name="T27" fmla="*/ 63 h 80"/>
                <a:gd name="T28" fmla="*/ 63 w 184"/>
                <a:gd name="T29" fmla="*/ 63 h 80"/>
                <a:gd name="T30" fmla="*/ 72 w 184"/>
                <a:gd name="T31" fmla="*/ 67 h 80"/>
                <a:gd name="T32" fmla="*/ 76 w 184"/>
                <a:gd name="T33" fmla="*/ 67 h 80"/>
                <a:gd name="T34" fmla="*/ 81 w 184"/>
                <a:gd name="T35" fmla="*/ 72 h 80"/>
                <a:gd name="T36" fmla="*/ 85 w 184"/>
                <a:gd name="T37" fmla="*/ 72 h 80"/>
                <a:gd name="T38" fmla="*/ 85 w 184"/>
                <a:gd name="T39" fmla="*/ 72 h 80"/>
                <a:gd name="T40" fmla="*/ 90 w 184"/>
                <a:gd name="T41" fmla="*/ 72 h 80"/>
                <a:gd name="T42" fmla="*/ 90 w 184"/>
                <a:gd name="T43" fmla="*/ 72 h 80"/>
                <a:gd name="T44" fmla="*/ 99 w 184"/>
                <a:gd name="T45" fmla="*/ 72 h 80"/>
                <a:gd name="T46" fmla="*/ 108 w 184"/>
                <a:gd name="T47" fmla="*/ 72 h 80"/>
                <a:gd name="T48" fmla="*/ 117 w 184"/>
                <a:gd name="T49" fmla="*/ 67 h 80"/>
                <a:gd name="T50" fmla="*/ 139 w 184"/>
                <a:gd name="T51" fmla="*/ 67 h 80"/>
                <a:gd name="T52" fmla="*/ 148 w 184"/>
                <a:gd name="T53" fmla="*/ 63 h 80"/>
                <a:gd name="T54" fmla="*/ 153 w 184"/>
                <a:gd name="T55" fmla="*/ 63 h 80"/>
                <a:gd name="T56" fmla="*/ 166 w 184"/>
                <a:gd name="T57" fmla="*/ 58 h 80"/>
                <a:gd name="T58" fmla="*/ 175 w 184"/>
                <a:gd name="T59" fmla="*/ 58 h 80"/>
                <a:gd name="T60" fmla="*/ 184 w 184"/>
                <a:gd name="T61" fmla="*/ 54 h 80"/>
                <a:gd name="T62" fmla="*/ 184 w 184"/>
                <a:gd name="T63" fmla="*/ 49 h 80"/>
                <a:gd name="T64" fmla="*/ 180 w 184"/>
                <a:gd name="T65" fmla="*/ 45 h 80"/>
                <a:gd name="T66" fmla="*/ 175 w 184"/>
                <a:gd name="T67" fmla="*/ 40 h 80"/>
                <a:gd name="T68" fmla="*/ 171 w 184"/>
                <a:gd name="T69" fmla="*/ 40 h 80"/>
                <a:gd name="T70" fmla="*/ 166 w 184"/>
                <a:gd name="T71" fmla="*/ 40 h 80"/>
                <a:gd name="T72" fmla="*/ 157 w 184"/>
                <a:gd name="T73" fmla="*/ 40 h 80"/>
                <a:gd name="T74" fmla="*/ 148 w 184"/>
                <a:gd name="T75" fmla="*/ 40 h 80"/>
                <a:gd name="T76" fmla="*/ 139 w 184"/>
                <a:gd name="T77" fmla="*/ 40 h 80"/>
                <a:gd name="T78" fmla="*/ 126 w 184"/>
                <a:gd name="T79" fmla="*/ 40 h 80"/>
                <a:gd name="T80" fmla="*/ 117 w 184"/>
                <a:gd name="T81" fmla="*/ 36 h 80"/>
                <a:gd name="T82" fmla="*/ 112 w 184"/>
                <a:gd name="T83" fmla="*/ 32 h 80"/>
                <a:gd name="T84" fmla="*/ 99 w 184"/>
                <a:gd name="T85" fmla="*/ 27 h 80"/>
                <a:gd name="T86" fmla="*/ 99 w 184"/>
                <a:gd name="T87" fmla="*/ 27 h 80"/>
                <a:gd name="T88" fmla="*/ 94 w 184"/>
                <a:gd name="T89" fmla="*/ 23 h 80"/>
                <a:gd name="T90" fmla="*/ 94 w 184"/>
                <a:gd name="T91" fmla="*/ 23 h 80"/>
                <a:gd name="T92" fmla="*/ 90 w 184"/>
                <a:gd name="T93" fmla="*/ 23 h 80"/>
                <a:gd name="T94" fmla="*/ 81 w 184"/>
                <a:gd name="T95" fmla="*/ 18 h 80"/>
                <a:gd name="T96" fmla="*/ 72 w 184"/>
                <a:gd name="T97" fmla="*/ 14 h 80"/>
                <a:gd name="T98" fmla="*/ 63 w 184"/>
                <a:gd name="T99" fmla="*/ 9 h 80"/>
                <a:gd name="T100" fmla="*/ 54 w 184"/>
                <a:gd name="T101" fmla="*/ 5 h 80"/>
                <a:gd name="T102" fmla="*/ 41 w 184"/>
                <a:gd name="T103" fmla="*/ 0 h 80"/>
                <a:gd name="T104" fmla="*/ 0 w 184"/>
                <a:gd name="T105" fmla="*/ 27 h 8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4"/>
                <a:gd name="T160" fmla="*/ 0 h 80"/>
                <a:gd name="T161" fmla="*/ 184 w 184"/>
                <a:gd name="T162" fmla="*/ 80 h 8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4" h="80">
                  <a:moveTo>
                    <a:pt x="0" y="27"/>
                  </a:moveTo>
                  <a:lnTo>
                    <a:pt x="0" y="32"/>
                  </a:lnTo>
                  <a:lnTo>
                    <a:pt x="5" y="40"/>
                  </a:lnTo>
                  <a:lnTo>
                    <a:pt x="9" y="49"/>
                  </a:lnTo>
                  <a:lnTo>
                    <a:pt x="14" y="63"/>
                  </a:lnTo>
                  <a:lnTo>
                    <a:pt x="18" y="72"/>
                  </a:lnTo>
                  <a:lnTo>
                    <a:pt x="18" y="76"/>
                  </a:lnTo>
                  <a:lnTo>
                    <a:pt x="23" y="80"/>
                  </a:lnTo>
                  <a:lnTo>
                    <a:pt x="32" y="76"/>
                  </a:lnTo>
                  <a:lnTo>
                    <a:pt x="41" y="76"/>
                  </a:lnTo>
                  <a:lnTo>
                    <a:pt x="45" y="72"/>
                  </a:lnTo>
                  <a:lnTo>
                    <a:pt x="50" y="67"/>
                  </a:lnTo>
                  <a:lnTo>
                    <a:pt x="59" y="63"/>
                  </a:lnTo>
                  <a:lnTo>
                    <a:pt x="63" y="63"/>
                  </a:lnTo>
                  <a:lnTo>
                    <a:pt x="72" y="67"/>
                  </a:lnTo>
                  <a:lnTo>
                    <a:pt x="76" y="67"/>
                  </a:lnTo>
                  <a:lnTo>
                    <a:pt x="81" y="72"/>
                  </a:lnTo>
                  <a:lnTo>
                    <a:pt x="85" y="72"/>
                  </a:lnTo>
                  <a:lnTo>
                    <a:pt x="90" y="72"/>
                  </a:lnTo>
                  <a:lnTo>
                    <a:pt x="99" y="72"/>
                  </a:lnTo>
                  <a:lnTo>
                    <a:pt x="108" y="72"/>
                  </a:lnTo>
                  <a:lnTo>
                    <a:pt x="117" y="67"/>
                  </a:lnTo>
                  <a:lnTo>
                    <a:pt x="139" y="67"/>
                  </a:lnTo>
                  <a:lnTo>
                    <a:pt x="148" y="63"/>
                  </a:lnTo>
                  <a:lnTo>
                    <a:pt x="153" y="63"/>
                  </a:lnTo>
                  <a:lnTo>
                    <a:pt x="166" y="58"/>
                  </a:lnTo>
                  <a:lnTo>
                    <a:pt x="175" y="58"/>
                  </a:lnTo>
                  <a:lnTo>
                    <a:pt x="184" y="54"/>
                  </a:lnTo>
                  <a:lnTo>
                    <a:pt x="184" y="49"/>
                  </a:lnTo>
                  <a:lnTo>
                    <a:pt x="180" y="45"/>
                  </a:lnTo>
                  <a:lnTo>
                    <a:pt x="175" y="40"/>
                  </a:lnTo>
                  <a:lnTo>
                    <a:pt x="171" y="40"/>
                  </a:lnTo>
                  <a:lnTo>
                    <a:pt x="166" y="40"/>
                  </a:lnTo>
                  <a:lnTo>
                    <a:pt x="157" y="40"/>
                  </a:lnTo>
                  <a:lnTo>
                    <a:pt x="148" y="40"/>
                  </a:lnTo>
                  <a:lnTo>
                    <a:pt x="139" y="40"/>
                  </a:lnTo>
                  <a:lnTo>
                    <a:pt x="126" y="40"/>
                  </a:lnTo>
                  <a:lnTo>
                    <a:pt x="117" y="36"/>
                  </a:lnTo>
                  <a:lnTo>
                    <a:pt x="112" y="32"/>
                  </a:lnTo>
                  <a:lnTo>
                    <a:pt x="99" y="27"/>
                  </a:lnTo>
                  <a:lnTo>
                    <a:pt x="94" y="23"/>
                  </a:lnTo>
                  <a:lnTo>
                    <a:pt x="90" y="23"/>
                  </a:lnTo>
                  <a:lnTo>
                    <a:pt x="81" y="18"/>
                  </a:lnTo>
                  <a:lnTo>
                    <a:pt x="72" y="14"/>
                  </a:lnTo>
                  <a:lnTo>
                    <a:pt x="63" y="9"/>
                  </a:lnTo>
                  <a:lnTo>
                    <a:pt x="54" y="5"/>
                  </a:lnTo>
                  <a:lnTo>
                    <a:pt x="41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92" name="Freeform 61"/>
            <p:cNvSpPr>
              <a:spLocks/>
            </p:cNvSpPr>
            <p:nvPr/>
          </p:nvSpPr>
          <p:spPr bwMode="auto">
            <a:xfrm>
              <a:off x="818" y="4125"/>
              <a:ext cx="71" cy="63"/>
            </a:xfrm>
            <a:custGeom>
              <a:avLst/>
              <a:gdLst>
                <a:gd name="T0" fmla="*/ 22 w 71"/>
                <a:gd name="T1" fmla="*/ 63 h 63"/>
                <a:gd name="T2" fmla="*/ 27 w 71"/>
                <a:gd name="T3" fmla="*/ 63 h 63"/>
                <a:gd name="T4" fmla="*/ 31 w 71"/>
                <a:gd name="T5" fmla="*/ 63 h 63"/>
                <a:gd name="T6" fmla="*/ 36 w 71"/>
                <a:gd name="T7" fmla="*/ 63 h 63"/>
                <a:gd name="T8" fmla="*/ 40 w 71"/>
                <a:gd name="T9" fmla="*/ 54 h 63"/>
                <a:gd name="T10" fmla="*/ 49 w 71"/>
                <a:gd name="T11" fmla="*/ 45 h 63"/>
                <a:gd name="T12" fmla="*/ 58 w 71"/>
                <a:gd name="T13" fmla="*/ 31 h 63"/>
                <a:gd name="T14" fmla="*/ 67 w 71"/>
                <a:gd name="T15" fmla="*/ 23 h 63"/>
                <a:gd name="T16" fmla="*/ 67 w 71"/>
                <a:gd name="T17" fmla="*/ 18 h 63"/>
                <a:gd name="T18" fmla="*/ 71 w 71"/>
                <a:gd name="T19" fmla="*/ 14 h 63"/>
                <a:gd name="T20" fmla="*/ 71 w 71"/>
                <a:gd name="T21" fmla="*/ 9 h 63"/>
                <a:gd name="T22" fmla="*/ 71 w 71"/>
                <a:gd name="T23" fmla="*/ 0 h 63"/>
                <a:gd name="T24" fmla="*/ 22 w 71"/>
                <a:gd name="T25" fmla="*/ 0 h 63"/>
                <a:gd name="T26" fmla="*/ 0 w 71"/>
                <a:gd name="T27" fmla="*/ 27 h 63"/>
                <a:gd name="T28" fmla="*/ 22 w 71"/>
                <a:gd name="T29" fmla="*/ 63 h 6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1"/>
                <a:gd name="T46" fmla="*/ 0 h 63"/>
                <a:gd name="T47" fmla="*/ 71 w 71"/>
                <a:gd name="T48" fmla="*/ 63 h 6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1" h="63">
                  <a:moveTo>
                    <a:pt x="22" y="63"/>
                  </a:moveTo>
                  <a:lnTo>
                    <a:pt x="27" y="63"/>
                  </a:lnTo>
                  <a:lnTo>
                    <a:pt x="31" y="63"/>
                  </a:lnTo>
                  <a:lnTo>
                    <a:pt x="36" y="63"/>
                  </a:lnTo>
                  <a:lnTo>
                    <a:pt x="40" y="54"/>
                  </a:lnTo>
                  <a:lnTo>
                    <a:pt x="49" y="45"/>
                  </a:lnTo>
                  <a:lnTo>
                    <a:pt x="58" y="31"/>
                  </a:lnTo>
                  <a:lnTo>
                    <a:pt x="67" y="23"/>
                  </a:lnTo>
                  <a:lnTo>
                    <a:pt x="67" y="18"/>
                  </a:lnTo>
                  <a:lnTo>
                    <a:pt x="71" y="14"/>
                  </a:lnTo>
                  <a:lnTo>
                    <a:pt x="71" y="9"/>
                  </a:lnTo>
                  <a:lnTo>
                    <a:pt x="71" y="0"/>
                  </a:lnTo>
                  <a:lnTo>
                    <a:pt x="22" y="0"/>
                  </a:lnTo>
                  <a:lnTo>
                    <a:pt x="0" y="27"/>
                  </a:lnTo>
                  <a:lnTo>
                    <a:pt x="22" y="63"/>
                  </a:lnTo>
                  <a:close/>
                </a:path>
              </a:pathLst>
            </a:custGeom>
            <a:solidFill>
              <a:srgbClr val="2121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93" name="Freeform 62"/>
            <p:cNvSpPr>
              <a:spLocks/>
            </p:cNvSpPr>
            <p:nvPr/>
          </p:nvSpPr>
          <p:spPr bwMode="auto">
            <a:xfrm>
              <a:off x="818" y="4125"/>
              <a:ext cx="143" cy="125"/>
            </a:xfrm>
            <a:custGeom>
              <a:avLst/>
              <a:gdLst>
                <a:gd name="T0" fmla="*/ 112 w 143"/>
                <a:gd name="T1" fmla="*/ 120 h 125"/>
                <a:gd name="T2" fmla="*/ 103 w 143"/>
                <a:gd name="T3" fmla="*/ 125 h 125"/>
                <a:gd name="T4" fmla="*/ 98 w 143"/>
                <a:gd name="T5" fmla="*/ 125 h 125"/>
                <a:gd name="T6" fmla="*/ 80 w 143"/>
                <a:gd name="T7" fmla="*/ 116 h 125"/>
                <a:gd name="T8" fmla="*/ 71 w 143"/>
                <a:gd name="T9" fmla="*/ 107 h 125"/>
                <a:gd name="T10" fmla="*/ 67 w 143"/>
                <a:gd name="T11" fmla="*/ 103 h 125"/>
                <a:gd name="T12" fmla="*/ 62 w 143"/>
                <a:gd name="T13" fmla="*/ 98 h 125"/>
                <a:gd name="T14" fmla="*/ 58 w 143"/>
                <a:gd name="T15" fmla="*/ 98 h 125"/>
                <a:gd name="T16" fmla="*/ 58 w 143"/>
                <a:gd name="T17" fmla="*/ 89 h 125"/>
                <a:gd name="T18" fmla="*/ 49 w 143"/>
                <a:gd name="T19" fmla="*/ 76 h 125"/>
                <a:gd name="T20" fmla="*/ 44 w 143"/>
                <a:gd name="T21" fmla="*/ 63 h 125"/>
                <a:gd name="T22" fmla="*/ 44 w 143"/>
                <a:gd name="T23" fmla="*/ 58 h 125"/>
                <a:gd name="T24" fmla="*/ 44 w 143"/>
                <a:gd name="T25" fmla="*/ 54 h 125"/>
                <a:gd name="T26" fmla="*/ 36 w 143"/>
                <a:gd name="T27" fmla="*/ 49 h 125"/>
                <a:gd name="T28" fmla="*/ 31 w 143"/>
                <a:gd name="T29" fmla="*/ 45 h 125"/>
                <a:gd name="T30" fmla="*/ 22 w 143"/>
                <a:gd name="T31" fmla="*/ 40 h 125"/>
                <a:gd name="T32" fmla="*/ 18 w 143"/>
                <a:gd name="T33" fmla="*/ 36 h 125"/>
                <a:gd name="T34" fmla="*/ 9 w 143"/>
                <a:gd name="T35" fmla="*/ 31 h 125"/>
                <a:gd name="T36" fmla="*/ 0 w 143"/>
                <a:gd name="T37" fmla="*/ 27 h 125"/>
                <a:gd name="T38" fmla="*/ 9 w 143"/>
                <a:gd name="T39" fmla="*/ 18 h 125"/>
                <a:gd name="T40" fmla="*/ 9 w 143"/>
                <a:gd name="T41" fmla="*/ 14 h 125"/>
                <a:gd name="T42" fmla="*/ 13 w 143"/>
                <a:gd name="T43" fmla="*/ 9 h 125"/>
                <a:gd name="T44" fmla="*/ 18 w 143"/>
                <a:gd name="T45" fmla="*/ 5 h 125"/>
                <a:gd name="T46" fmla="*/ 22 w 143"/>
                <a:gd name="T47" fmla="*/ 5 h 125"/>
                <a:gd name="T48" fmla="*/ 31 w 143"/>
                <a:gd name="T49" fmla="*/ 0 h 125"/>
                <a:gd name="T50" fmla="*/ 36 w 143"/>
                <a:gd name="T51" fmla="*/ 0 h 125"/>
                <a:gd name="T52" fmla="*/ 44 w 143"/>
                <a:gd name="T53" fmla="*/ 0 h 125"/>
                <a:gd name="T54" fmla="*/ 49 w 143"/>
                <a:gd name="T55" fmla="*/ 9 h 125"/>
                <a:gd name="T56" fmla="*/ 58 w 143"/>
                <a:gd name="T57" fmla="*/ 18 h 125"/>
                <a:gd name="T58" fmla="*/ 67 w 143"/>
                <a:gd name="T59" fmla="*/ 23 h 125"/>
                <a:gd name="T60" fmla="*/ 71 w 143"/>
                <a:gd name="T61" fmla="*/ 27 h 125"/>
                <a:gd name="T62" fmla="*/ 76 w 143"/>
                <a:gd name="T63" fmla="*/ 27 h 125"/>
                <a:gd name="T64" fmla="*/ 80 w 143"/>
                <a:gd name="T65" fmla="*/ 27 h 125"/>
                <a:gd name="T66" fmla="*/ 89 w 143"/>
                <a:gd name="T67" fmla="*/ 31 h 125"/>
                <a:gd name="T68" fmla="*/ 98 w 143"/>
                <a:gd name="T69" fmla="*/ 36 h 125"/>
                <a:gd name="T70" fmla="*/ 107 w 143"/>
                <a:gd name="T71" fmla="*/ 40 h 125"/>
                <a:gd name="T72" fmla="*/ 130 w 143"/>
                <a:gd name="T73" fmla="*/ 54 h 125"/>
                <a:gd name="T74" fmla="*/ 134 w 143"/>
                <a:gd name="T75" fmla="*/ 63 h 125"/>
                <a:gd name="T76" fmla="*/ 139 w 143"/>
                <a:gd name="T77" fmla="*/ 71 h 125"/>
                <a:gd name="T78" fmla="*/ 143 w 143"/>
                <a:gd name="T79" fmla="*/ 85 h 125"/>
                <a:gd name="T80" fmla="*/ 139 w 143"/>
                <a:gd name="T81" fmla="*/ 89 h 125"/>
                <a:gd name="T82" fmla="*/ 139 w 143"/>
                <a:gd name="T83" fmla="*/ 98 h 125"/>
                <a:gd name="T84" fmla="*/ 134 w 143"/>
                <a:gd name="T85" fmla="*/ 103 h 125"/>
                <a:gd name="T86" fmla="*/ 130 w 143"/>
                <a:gd name="T87" fmla="*/ 107 h 125"/>
                <a:gd name="T88" fmla="*/ 121 w 143"/>
                <a:gd name="T89" fmla="*/ 116 h 125"/>
                <a:gd name="T90" fmla="*/ 112 w 143"/>
                <a:gd name="T91" fmla="*/ 120 h 12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3"/>
                <a:gd name="T139" fmla="*/ 0 h 125"/>
                <a:gd name="T140" fmla="*/ 143 w 143"/>
                <a:gd name="T141" fmla="*/ 125 h 12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3" h="125">
                  <a:moveTo>
                    <a:pt x="112" y="120"/>
                  </a:moveTo>
                  <a:lnTo>
                    <a:pt x="103" y="125"/>
                  </a:lnTo>
                  <a:lnTo>
                    <a:pt x="98" y="125"/>
                  </a:lnTo>
                  <a:lnTo>
                    <a:pt x="80" y="116"/>
                  </a:lnTo>
                  <a:lnTo>
                    <a:pt x="71" y="107"/>
                  </a:lnTo>
                  <a:lnTo>
                    <a:pt x="67" y="103"/>
                  </a:lnTo>
                  <a:lnTo>
                    <a:pt x="62" y="98"/>
                  </a:lnTo>
                  <a:lnTo>
                    <a:pt x="58" y="98"/>
                  </a:lnTo>
                  <a:lnTo>
                    <a:pt x="58" y="89"/>
                  </a:lnTo>
                  <a:lnTo>
                    <a:pt x="49" y="76"/>
                  </a:lnTo>
                  <a:lnTo>
                    <a:pt x="44" y="63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36" y="49"/>
                  </a:lnTo>
                  <a:lnTo>
                    <a:pt x="31" y="45"/>
                  </a:lnTo>
                  <a:lnTo>
                    <a:pt x="22" y="40"/>
                  </a:lnTo>
                  <a:lnTo>
                    <a:pt x="18" y="36"/>
                  </a:lnTo>
                  <a:lnTo>
                    <a:pt x="9" y="31"/>
                  </a:lnTo>
                  <a:lnTo>
                    <a:pt x="0" y="27"/>
                  </a:lnTo>
                  <a:lnTo>
                    <a:pt x="9" y="18"/>
                  </a:lnTo>
                  <a:lnTo>
                    <a:pt x="9" y="14"/>
                  </a:lnTo>
                  <a:lnTo>
                    <a:pt x="13" y="9"/>
                  </a:lnTo>
                  <a:lnTo>
                    <a:pt x="18" y="5"/>
                  </a:lnTo>
                  <a:lnTo>
                    <a:pt x="22" y="5"/>
                  </a:lnTo>
                  <a:lnTo>
                    <a:pt x="31" y="0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49" y="9"/>
                  </a:lnTo>
                  <a:lnTo>
                    <a:pt x="58" y="18"/>
                  </a:lnTo>
                  <a:lnTo>
                    <a:pt x="67" y="23"/>
                  </a:lnTo>
                  <a:lnTo>
                    <a:pt x="71" y="27"/>
                  </a:lnTo>
                  <a:lnTo>
                    <a:pt x="76" y="27"/>
                  </a:lnTo>
                  <a:lnTo>
                    <a:pt x="80" y="27"/>
                  </a:lnTo>
                  <a:lnTo>
                    <a:pt x="89" y="31"/>
                  </a:lnTo>
                  <a:lnTo>
                    <a:pt x="98" y="36"/>
                  </a:lnTo>
                  <a:lnTo>
                    <a:pt x="107" y="40"/>
                  </a:lnTo>
                  <a:lnTo>
                    <a:pt x="130" y="54"/>
                  </a:lnTo>
                  <a:lnTo>
                    <a:pt x="134" y="63"/>
                  </a:lnTo>
                  <a:lnTo>
                    <a:pt x="139" y="71"/>
                  </a:lnTo>
                  <a:lnTo>
                    <a:pt x="143" y="85"/>
                  </a:lnTo>
                  <a:lnTo>
                    <a:pt x="139" y="89"/>
                  </a:lnTo>
                  <a:lnTo>
                    <a:pt x="139" y="98"/>
                  </a:lnTo>
                  <a:lnTo>
                    <a:pt x="134" y="103"/>
                  </a:lnTo>
                  <a:lnTo>
                    <a:pt x="130" y="107"/>
                  </a:lnTo>
                  <a:lnTo>
                    <a:pt x="121" y="116"/>
                  </a:lnTo>
                  <a:lnTo>
                    <a:pt x="112" y="120"/>
                  </a:lnTo>
                  <a:close/>
                </a:path>
              </a:pathLst>
            </a:custGeom>
            <a:solidFill>
              <a:srgbClr val="150B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94" name="Freeform 63"/>
            <p:cNvSpPr>
              <a:spLocks/>
            </p:cNvSpPr>
            <p:nvPr/>
          </p:nvSpPr>
          <p:spPr bwMode="auto">
            <a:xfrm>
              <a:off x="674" y="3796"/>
              <a:ext cx="247" cy="116"/>
            </a:xfrm>
            <a:custGeom>
              <a:avLst/>
              <a:gdLst>
                <a:gd name="T0" fmla="*/ 103 w 247"/>
                <a:gd name="T1" fmla="*/ 27 h 116"/>
                <a:gd name="T2" fmla="*/ 148 w 247"/>
                <a:gd name="T3" fmla="*/ 36 h 116"/>
                <a:gd name="T4" fmla="*/ 184 w 247"/>
                <a:gd name="T5" fmla="*/ 49 h 116"/>
                <a:gd name="T6" fmla="*/ 202 w 247"/>
                <a:gd name="T7" fmla="*/ 54 h 116"/>
                <a:gd name="T8" fmla="*/ 224 w 247"/>
                <a:gd name="T9" fmla="*/ 63 h 116"/>
                <a:gd name="T10" fmla="*/ 242 w 247"/>
                <a:gd name="T11" fmla="*/ 72 h 116"/>
                <a:gd name="T12" fmla="*/ 247 w 247"/>
                <a:gd name="T13" fmla="*/ 80 h 116"/>
                <a:gd name="T14" fmla="*/ 247 w 247"/>
                <a:gd name="T15" fmla="*/ 89 h 116"/>
                <a:gd name="T16" fmla="*/ 238 w 247"/>
                <a:gd name="T17" fmla="*/ 98 h 116"/>
                <a:gd name="T18" fmla="*/ 220 w 247"/>
                <a:gd name="T19" fmla="*/ 98 h 116"/>
                <a:gd name="T20" fmla="*/ 206 w 247"/>
                <a:gd name="T21" fmla="*/ 98 h 116"/>
                <a:gd name="T22" fmla="*/ 184 w 247"/>
                <a:gd name="T23" fmla="*/ 89 h 116"/>
                <a:gd name="T24" fmla="*/ 157 w 247"/>
                <a:gd name="T25" fmla="*/ 76 h 116"/>
                <a:gd name="T26" fmla="*/ 121 w 247"/>
                <a:gd name="T27" fmla="*/ 63 h 116"/>
                <a:gd name="T28" fmla="*/ 90 w 247"/>
                <a:gd name="T29" fmla="*/ 58 h 116"/>
                <a:gd name="T30" fmla="*/ 76 w 247"/>
                <a:gd name="T31" fmla="*/ 58 h 116"/>
                <a:gd name="T32" fmla="*/ 72 w 247"/>
                <a:gd name="T33" fmla="*/ 67 h 116"/>
                <a:gd name="T34" fmla="*/ 72 w 247"/>
                <a:gd name="T35" fmla="*/ 80 h 116"/>
                <a:gd name="T36" fmla="*/ 72 w 247"/>
                <a:gd name="T37" fmla="*/ 94 h 116"/>
                <a:gd name="T38" fmla="*/ 72 w 247"/>
                <a:gd name="T39" fmla="*/ 107 h 116"/>
                <a:gd name="T40" fmla="*/ 63 w 247"/>
                <a:gd name="T41" fmla="*/ 116 h 116"/>
                <a:gd name="T42" fmla="*/ 54 w 247"/>
                <a:gd name="T43" fmla="*/ 107 h 116"/>
                <a:gd name="T44" fmla="*/ 54 w 247"/>
                <a:gd name="T45" fmla="*/ 98 h 116"/>
                <a:gd name="T46" fmla="*/ 54 w 247"/>
                <a:gd name="T47" fmla="*/ 85 h 116"/>
                <a:gd name="T48" fmla="*/ 45 w 247"/>
                <a:gd name="T49" fmla="*/ 85 h 116"/>
                <a:gd name="T50" fmla="*/ 32 w 247"/>
                <a:gd name="T51" fmla="*/ 94 h 116"/>
                <a:gd name="T52" fmla="*/ 23 w 247"/>
                <a:gd name="T53" fmla="*/ 103 h 116"/>
                <a:gd name="T54" fmla="*/ 18 w 247"/>
                <a:gd name="T55" fmla="*/ 98 h 116"/>
                <a:gd name="T56" fmla="*/ 27 w 247"/>
                <a:gd name="T57" fmla="*/ 80 h 116"/>
                <a:gd name="T58" fmla="*/ 32 w 247"/>
                <a:gd name="T59" fmla="*/ 67 h 116"/>
                <a:gd name="T60" fmla="*/ 27 w 247"/>
                <a:gd name="T61" fmla="*/ 58 h 116"/>
                <a:gd name="T62" fmla="*/ 18 w 247"/>
                <a:gd name="T63" fmla="*/ 63 h 116"/>
                <a:gd name="T64" fmla="*/ 9 w 247"/>
                <a:gd name="T65" fmla="*/ 63 h 116"/>
                <a:gd name="T66" fmla="*/ 5 w 247"/>
                <a:gd name="T67" fmla="*/ 63 h 116"/>
                <a:gd name="T68" fmla="*/ 5 w 247"/>
                <a:gd name="T69" fmla="*/ 54 h 116"/>
                <a:gd name="T70" fmla="*/ 9 w 247"/>
                <a:gd name="T71" fmla="*/ 40 h 116"/>
                <a:gd name="T72" fmla="*/ 0 w 247"/>
                <a:gd name="T73" fmla="*/ 31 h 116"/>
                <a:gd name="T74" fmla="*/ 5 w 247"/>
                <a:gd name="T75" fmla="*/ 23 h 116"/>
                <a:gd name="T76" fmla="*/ 23 w 247"/>
                <a:gd name="T77" fmla="*/ 0 h 11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7"/>
                <a:gd name="T118" fmla="*/ 0 h 116"/>
                <a:gd name="T119" fmla="*/ 247 w 247"/>
                <a:gd name="T120" fmla="*/ 116 h 11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7" h="116">
                  <a:moveTo>
                    <a:pt x="76" y="18"/>
                  </a:moveTo>
                  <a:lnTo>
                    <a:pt x="103" y="27"/>
                  </a:lnTo>
                  <a:lnTo>
                    <a:pt x="130" y="36"/>
                  </a:lnTo>
                  <a:lnTo>
                    <a:pt x="148" y="36"/>
                  </a:lnTo>
                  <a:lnTo>
                    <a:pt x="171" y="45"/>
                  </a:lnTo>
                  <a:lnTo>
                    <a:pt x="184" y="49"/>
                  </a:lnTo>
                  <a:lnTo>
                    <a:pt x="197" y="49"/>
                  </a:lnTo>
                  <a:lnTo>
                    <a:pt x="202" y="54"/>
                  </a:lnTo>
                  <a:lnTo>
                    <a:pt x="211" y="58"/>
                  </a:lnTo>
                  <a:lnTo>
                    <a:pt x="224" y="63"/>
                  </a:lnTo>
                  <a:lnTo>
                    <a:pt x="233" y="72"/>
                  </a:lnTo>
                  <a:lnTo>
                    <a:pt x="242" y="72"/>
                  </a:lnTo>
                  <a:lnTo>
                    <a:pt x="247" y="76"/>
                  </a:lnTo>
                  <a:lnTo>
                    <a:pt x="247" y="80"/>
                  </a:lnTo>
                  <a:lnTo>
                    <a:pt x="247" y="85"/>
                  </a:lnTo>
                  <a:lnTo>
                    <a:pt x="247" y="89"/>
                  </a:lnTo>
                  <a:lnTo>
                    <a:pt x="242" y="94"/>
                  </a:lnTo>
                  <a:lnTo>
                    <a:pt x="238" y="98"/>
                  </a:lnTo>
                  <a:lnTo>
                    <a:pt x="229" y="98"/>
                  </a:lnTo>
                  <a:lnTo>
                    <a:pt x="220" y="98"/>
                  </a:lnTo>
                  <a:lnTo>
                    <a:pt x="211" y="98"/>
                  </a:lnTo>
                  <a:lnTo>
                    <a:pt x="206" y="98"/>
                  </a:lnTo>
                  <a:lnTo>
                    <a:pt x="197" y="98"/>
                  </a:lnTo>
                  <a:lnTo>
                    <a:pt x="184" y="89"/>
                  </a:lnTo>
                  <a:lnTo>
                    <a:pt x="171" y="85"/>
                  </a:lnTo>
                  <a:lnTo>
                    <a:pt x="157" y="76"/>
                  </a:lnTo>
                  <a:lnTo>
                    <a:pt x="144" y="72"/>
                  </a:lnTo>
                  <a:lnTo>
                    <a:pt x="121" y="63"/>
                  </a:lnTo>
                  <a:lnTo>
                    <a:pt x="103" y="58"/>
                  </a:lnTo>
                  <a:lnTo>
                    <a:pt x="90" y="58"/>
                  </a:lnTo>
                  <a:lnTo>
                    <a:pt x="81" y="58"/>
                  </a:lnTo>
                  <a:lnTo>
                    <a:pt x="76" y="58"/>
                  </a:lnTo>
                  <a:lnTo>
                    <a:pt x="72" y="58"/>
                  </a:lnTo>
                  <a:lnTo>
                    <a:pt x="72" y="67"/>
                  </a:lnTo>
                  <a:lnTo>
                    <a:pt x="72" y="72"/>
                  </a:lnTo>
                  <a:lnTo>
                    <a:pt x="72" y="80"/>
                  </a:lnTo>
                  <a:lnTo>
                    <a:pt x="72" y="85"/>
                  </a:lnTo>
                  <a:lnTo>
                    <a:pt x="72" y="94"/>
                  </a:lnTo>
                  <a:lnTo>
                    <a:pt x="72" y="103"/>
                  </a:lnTo>
                  <a:lnTo>
                    <a:pt x="72" y="107"/>
                  </a:lnTo>
                  <a:lnTo>
                    <a:pt x="67" y="112"/>
                  </a:lnTo>
                  <a:lnTo>
                    <a:pt x="63" y="116"/>
                  </a:lnTo>
                  <a:lnTo>
                    <a:pt x="58" y="112"/>
                  </a:lnTo>
                  <a:lnTo>
                    <a:pt x="54" y="107"/>
                  </a:lnTo>
                  <a:lnTo>
                    <a:pt x="49" y="103"/>
                  </a:lnTo>
                  <a:lnTo>
                    <a:pt x="54" y="98"/>
                  </a:lnTo>
                  <a:lnTo>
                    <a:pt x="54" y="89"/>
                  </a:lnTo>
                  <a:lnTo>
                    <a:pt x="54" y="85"/>
                  </a:lnTo>
                  <a:lnTo>
                    <a:pt x="49" y="85"/>
                  </a:lnTo>
                  <a:lnTo>
                    <a:pt x="45" y="85"/>
                  </a:lnTo>
                  <a:lnTo>
                    <a:pt x="40" y="89"/>
                  </a:lnTo>
                  <a:lnTo>
                    <a:pt x="32" y="94"/>
                  </a:lnTo>
                  <a:lnTo>
                    <a:pt x="27" y="103"/>
                  </a:lnTo>
                  <a:lnTo>
                    <a:pt x="23" y="103"/>
                  </a:lnTo>
                  <a:lnTo>
                    <a:pt x="18" y="103"/>
                  </a:lnTo>
                  <a:lnTo>
                    <a:pt x="18" y="98"/>
                  </a:lnTo>
                  <a:lnTo>
                    <a:pt x="23" y="94"/>
                  </a:lnTo>
                  <a:lnTo>
                    <a:pt x="27" y="80"/>
                  </a:lnTo>
                  <a:lnTo>
                    <a:pt x="27" y="72"/>
                  </a:lnTo>
                  <a:lnTo>
                    <a:pt x="32" y="67"/>
                  </a:lnTo>
                  <a:lnTo>
                    <a:pt x="32" y="63"/>
                  </a:lnTo>
                  <a:lnTo>
                    <a:pt x="27" y="58"/>
                  </a:lnTo>
                  <a:lnTo>
                    <a:pt x="23" y="58"/>
                  </a:lnTo>
                  <a:lnTo>
                    <a:pt x="18" y="63"/>
                  </a:lnTo>
                  <a:lnTo>
                    <a:pt x="14" y="63"/>
                  </a:lnTo>
                  <a:lnTo>
                    <a:pt x="9" y="63"/>
                  </a:lnTo>
                  <a:lnTo>
                    <a:pt x="5" y="63"/>
                  </a:lnTo>
                  <a:lnTo>
                    <a:pt x="5" y="58"/>
                  </a:lnTo>
                  <a:lnTo>
                    <a:pt x="5" y="54"/>
                  </a:lnTo>
                  <a:lnTo>
                    <a:pt x="5" y="49"/>
                  </a:lnTo>
                  <a:lnTo>
                    <a:pt x="9" y="40"/>
                  </a:lnTo>
                  <a:lnTo>
                    <a:pt x="5" y="36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5" y="23"/>
                  </a:lnTo>
                  <a:lnTo>
                    <a:pt x="18" y="14"/>
                  </a:lnTo>
                  <a:lnTo>
                    <a:pt x="23" y="0"/>
                  </a:lnTo>
                  <a:lnTo>
                    <a:pt x="76" y="18"/>
                  </a:lnTo>
                  <a:close/>
                </a:path>
              </a:pathLst>
            </a:custGeom>
            <a:solidFill>
              <a:srgbClr val="6161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95" name="Freeform 64"/>
            <p:cNvSpPr>
              <a:spLocks/>
            </p:cNvSpPr>
            <p:nvPr/>
          </p:nvSpPr>
          <p:spPr bwMode="auto">
            <a:xfrm>
              <a:off x="459" y="3619"/>
              <a:ext cx="327" cy="306"/>
            </a:xfrm>
            <a:custGeom>
              <a:avLst/>
              <a:gdLst>
                <a:gd name="T0" fmla="*/ 309 w 327"/>
                <a:gd name="T1" fmla="*/ 111 h 306"/>
                <a:gd name="T2" fmla="*/ 282 w 327"/>
                <a:gd name="T3" fmla="*/ 88 h 306"/>
                <a:gd name="T4" fmla="*/ 264 w 327"/>
                <a:gd name="T5" fmla="*/ 66 h 306"/>
                <a:gd name="T6" fmla="*/ 251 w 327"/>
                <a:gd name="T7" fmla="*/ 57 h 306"/>
                <a:gd name="T8" fmla="*/ 247 w 327"/>
                <a:gd name="T9" fmla="*/ 44 h 306"/>
                <a:gd name="T10" fmla="*/ 224 w 327"/>
                <a:gd name="T11" fmla="*/ 31 h 306"/>
                <a:gd name="T12" fmla="*/ 202 w 327"/>
                <a:gd name="T13" fmla="*/ 13 h 306"/>
                <a:gd name="T14" fmla="*/ 179 w 327"/>
                <a:gd name="T15" fmla="*/ 4 h 306"/>
                <a:gd name="T16" fmla="*/ 148 w 327"/>
                <a:gd name="T17" fmla="*/ 0 h 306"/>
                <a:gd name="T18" fmla="*/ 116 w 327"/>
                <a:gd name="T19" fmla="*/ 4 h 306"/>
                <a:gd name="T20" fmla="*/ 81 w 327"/>
                <a:gd name="T21" fmla="*/ 8 h 306"/>
                <a:gd name="T22" fmla="*/ 72 w 327"/>
                <a:gd name="T23" fmla="*/ 8 h 306"/>
                <a:gd name="T24" fmla="*/ 63 w 327"/>
                <a:gd name="T25" fmla="*/ 8 h 306"/>
                <a:gd name="T26" fmla="*/ 49 w 327"/>
                <a:gd name="T27" fmla="*/ 13 h 306"/>
                <a:gd name="T28" fmla="*/ 45 w 327"/>
                <a:gd name="T29" fmla="*/ 22 h 306"/>
                <a:gd name="T30" fmla="*/ 36 w 327"/>
                <a:gd name="T31" fmla="*/ 35 h 306"/>
                <a:gd name="T32" fmla="*/ 22 w 327"/>
                <a:gd name="T33" fmla="*/ 75 h 306"/>
                <a:gd name="T34" fmla="*/ 4 w 327"/>
                <a:gd name="T35" fmla="*/ 120 h 306"/>
                <a:gd name="T36" fmla="*/ 0 w 327"/>
                <a:gd name="T37" fmla="*/ 137 h 306"/>
                <a:gd name="T38" fmla="*/ 0 w 327"/>
                <a:gd name="T39" fmla="*/ 146 h 306"/>
                <a:gd name="T40" fmla="*/ 0 w 327"/>
                <a:gd name="T41" fmla="*/ 164 h 306"/>
                <a:gd name="T42" fmla="*/ 13 w 327"/>
                <a:gd name="T43" fmla="*/ 208 h 306"/>
                <a:gd name="T44" fmla="*/ 22 w 327"/>
                <a:gd name="T45" fmla="*/ 217 h 306"/>
                <a:gd name="T46" fmla="*/ 45 w 327"/>
                <a:gd name="T47" fmla="*/ 231 h 306"/>
                <a:gd name="T48" fmla="*/ 58 w 327"/>
                <a:gd name="T49" fmla="*/ 240 h 306"/>
                <a:gd name="T50" fmla="*/ 63 w 327"/>
                <a:gd name="T51" fmla="*/ 244 h 306"/>
                <a:gd name="T52" fmla="*/ 72 w 327"/>
                <a:gd name="T53" fmla="*/ 253 h 306"/>
                <a:gd name="T54" fmla="*/ 90 w 327"/>
                <a:gd name="T55" fmla="*/ 271 h 306"/>
                <a:gd name="T56" fmla="*/ 116 w 327"/>
                <a:gd name="T57" fmla="*/ 293 h 306"/>
                <a:gd name="T58" fmla="*/ 130 w 327"/>
                <a:gd name="T59" fmla="*/ 293 h 306"/>
                <a:gd name="T60" fmla="*/ 139 w 327"/>
                <a:gd name="T61" fmla="*/ 275 h 306"/>
                <a:gd name="T62" fmla="*/ 157 w 327"/>
                <a:gd name="T63" fmla="*/ 249 h 306"/>
                <a:gd name="T64" fmla="*/ 179 w 327"/>
                <a:gd name="T65" fmla="*/ 231 h 306"/>
                <a:gd name="T66" fmla="*/ 184 w 327"/>
                <a:gd name="T67" fmla="*/ 226 h 306"/>
                <a:gd name="T68" fmla="*/ 211 w 327"/>
                <a:gd name="T69" fmla="*/ 204 h 306"/>
                <a:gd name="T70" fmla="*/ 220 w 327"/>
                <a:gd name="T71" fmla="*/ 195 h 306"/>
                <a:gd name="T72" fmla="*/ 224 w 327"/>
                <a:gd name="T73" fmla="*/ 191 h 306"/>
                <a:gd name="T74" fmla="*/ 229 w 327"/>
                <a:gd name="T75" fmla="*/ 186 h 306"/>
                <a:gd name="T76" fmla="*/ 238 w 327"/>
                <a:gd name="T77" fmla="*/ 186 h 306"/>
                <a:gd name="T78" fmla="*/ 247 w 327"/>
                <a:gd name="T79" fmla="*/ 186 h 306"/>
                <a:gd name="T80" fmla="*/ 260 w 327"/>
                <a:gd name="T81" fmla="*/ 177 h 306"/>
                <a:gd name="T82" fmla="*/ 269 w 327"/>
                <a:gd name="T83" fmla="*/ 177 h 306"/>
                <a:gd name="T84" fmla="*/ 273 w 327"/>
                <a:gd name="T85" fmla="*/ 177 h 306"/>
                <a:gd name="T86" fmla="*/ 273 w 327"/>
                <a:gd name="T87" fmla="*/ 182 h 306"/>
                <a:gd name="T88" fmla="*/ 282 w 327"/>
                <a:gd name="T89" fmla="*/ 177 h 306"/>
                <a:gd name="T90" fmla="*/ 305 w 327"/>
                <a:gd name="T91" fmla="*/ 164 h 306"/>
                <a:gd name="T92" fmla="*/ 327 w 327"/>
                <a:gd name="T93" fmla="*/ 146 h 306"/>
                <a:gd name="T94" fmla="*/ 327 w 327"/>
                <a:gd name="T95" fmla="*/ 128 h 30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27"/>
                <a:gd name="T145" fmla="*/ 0 h 306"/>
                <a:gd name="T146" fmla="*/ 327 w 327"/>
                <a:gd name="T147" fmla="*/ 306 h 30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27" h="306">
                  <a:moveTo>
                    <a:pt x="327" y="128"/>
                  </a:moveTo>
                  <a:lnTo>
                    <a:pt x="309" y="111"/>
                  </a:lnTo>
                  <a:lnTo>
                    <a:pt x="296" y="102"/>
                  </a:lnTo>
                  <a:lnTo>
                    <a:pt x="282" y="88"/>
                  </a:lnTo>
                  <a:lnTo>
                    <a:pt x="273" y="75"/>
                  </a:lnTo>
                  <a:lnTo>
                    <a:pt x="264" y="66"/>
                  </a:lnTo>
                  <a:lnTo>
                    <a:pt x="255" y="62"/>
                  </a:lnTo>
                  <a:lnTo>
                    <a:pt x="251" y="57"/>
                  </a:lnTo>
                  <a:lnTo>
                    <a:pt x="247" y="53"/>
                  </a:lnTo>
                  <a:lnTo>
                    <a:pt x="247" y="44"/>
                  </a:lnTo>
                  <a:lnTo>
                    <a:pt x="238" y="40"/>
                  </a:lnTo>
                  <a:lnTo>
                    <a:pt x="224" y="31"/>
                  </a:lnTo>
                  <a:lnTo>
                    <a:pt x="211" y="17"/>
                  </a:lnTo>
                  <a:lnTo>
                    <a:pt x="202" y="13"/>
                  </a:lnTo>
                  <a:lnTo>
                    <a:pt x="197" y="8"/>
                  </a:lnTo>
                  <a:lnTo>
                    <a:pt x="179" y="4"/>
                  </a:lnTo>
                  <a:lnTo>
                    <a:pt x="166" y="0"/>
                  </a:lnTo>
                  <a:lnTo>
                    <a:pt x="148" y="0"/>
                  </a:lnTo>
                  <a:lnTo>
                    <a:pt x="130" y="0"/>
                  </a:lnTo>
                  <a:lnTo>
                    <a:pt x="116" y="4"/>
                  </a:lnTo>
                  <a:lnTo>
                    <a:pt x="99" y="4"/>
                  </a:lnTo>
                  <a:lnTo>
                    <a:pt x="81" y="8"/>
                  </a:lnTo>
                  <a:lnTo>
                    <a:pt x="76" y="8"/>
                  </a:lnTo>
                  <a:lnTo>
                    <a:pt x="72" y="8"/>
                  </a:lnTo>
                  <a:lnTo>
                    <a:pt x="67" y="8"/>
                  </a:lnTo>
                  <a:lnTo>
                    <a:pt x="63" y="8"/>
                  </a:lnTo>
                  <a:lnTo>
                    <a:pt x="54" y="13"/>
                  </a:lnTo>
                  <a:lnTo>
                    <a:pt x="49" y="13"/>
                  </a:lnTo>
                  <a:lnTo>
                    <a:pt x="49" y="17"/>
                  </a:lnTo>
                  <a:lnTo>
                    <a:pt x="45" y="22"/>
                  </a:lnTo>
                  <a:lnTo>
                    <a:pt x="40" y="26"/>
                  </a:lnTo>
                  <a:lnTo>
                    <a:pt x="36" y="35"/>
                  </a:lnTo>
                  <a:lnTo>
                    <a:pt x="31" y="53"/>
                  </a:lnTo>
                  <a:lnTo>
                    <a:pt x="22" y="75"/>
                  </a:lnTo>
                  <a:lnTo>
                    <a:pt x="13" y="97"/>
                  </a:lnTo>
                  <a:lnTo>
                    <a:pt x="4" y="120"/>
                  </a:lnTo>
                  <a:lnTo>
                    <a:pt x="4" y="128"/>
                  </a:lnTo>
                  <a:lnTo>
                    <a:pt x="0" y="137"/>
                  </a:lnTo>
                  <a:lnTo>
                    <a:pt x="0" y="142"/>
                  </a:lnTo>
                  <a:lnTo>
                    <a:pt x="0" y="146"/>
                  </a:lnTo>
                  <a:lnTo>
                    <a:pt x="0" y="155"/>
                  </a:lnTo>
                  <a:lnTo>
                    <a:pt x="0" y="164"/>
                  </a:lnTo>
                  <a:lnTo>
                    <a:pt x="4" y="186"/>
                  </a:lnTo>
                  <a:lnTo>
                    <a:pt x="13" y="208"/>
                  </a:lnTo>
                  <a:lnTo>
                    <a:pt x="18" y="213"/>
                  </a:lnTo>
                  <a:lnTo>
                    <a:pt x="22" y="217"/>
                  </a:lnTo>
                  <a:lnTo>
                    <a:pt x="31" y="226"/>
                  </a:lnTo>
                  <a:lnTo>
                    <a:pt x="45" y="231"/>
                  </a:lnTo>
                  <a:lnTo>
                    <a:pt x="54" y="240"/>
                  </a:lnTo>
                  <a:lnTo>
                    <a:pt x="58" y="240"/>
                  </a:lnTo>
                  <a:lnTo>
                    <a:pt x="63" y="244"/>
                  </a:lnTo>
                  <a:lnTo>
                    <a:pt x="67" y="249"/>
                  </a:lnTo>
                  <a:lnTo>
                    <a:pt x="72" y="253"/>
                  </a:lnTo>
                  <a:lnTo>
                    <a:pt x="81" y="257"/>
                  </a:lnTo>
                  <a:lnTo>
                    <a:pt x="90" y="271"/>
                  </a:lnTo>
                  <a:lnTo>
                    <a:pt x="103" y="280"/>
                  </a:lnTo>
                  <a:lnTo>
                    <a:pt x="116" y="293"/>
                  </a:lnTo>
                  <a:lnTo>
                    <a:pt x="134" y="306"/>
                  </a:lnTo>
                  <a:lnTo>
                    <a:pt x="130" y="293"/>
                  </a:lnTo>
                  <a:lnTo>
                    <a:pt x="134" y="284"/>
                  </a:lnTo>
                  <a:lnTo>
                    <a:pt x="139" y="275"/>
                  </a:lnTo>
                  <a:lnTo>
                    <a:pt x="143" y="266"/>
                  </a:lnTo>
                  <a:lnTo>
                    <a:pt x="157" y="249"/>
                  </a:lnTo>
                  <a:lnTo>
                    <a:pt x="175" y="240"/>
                  </a:lnTo>
                  <a:lnTo>
                    <a:pt x="179" y="231"/>
                  </a:lnTo>
                  <a:lnTo>
                    <a:pt x="179" y="226"/>
                  </a:lnTo>
                  <a:lnTo>
                    <a:pt x="184" y="226"/>
                  </a:lnTo>
                  <a:lnTo>
                    <a:pt x="193" y="217"/>
                  </a:lnTo>
                  <a:lnTo>
                    <a:pt x="211" y="204"/>
                  </a:lnTo>
                  <a:lnTo>
                    <a:pt x="215" y="200"/>
                  </a:lnTo>
                  <a:lnTo>
                    <a:pt x="220" y="195"/>
                  </a:lnTo>
                  <a:lnTo>
                    <a:pt x="224" y="191"/>
                  </a:lnTo>
                  <a:lnTo>
                    <a:pt x="229" y="191"/>
                  </a:lnTo>
                  <a:lnTo>
                    <a:pt x="229" y="186"/>
                  </a:lnTo>
                  <a:lnTo>
                    <a:pt x="233" y="186"/>
                  </a:lnTo>
                  <a:lnTo>
                    <a:pt x="238" y="186"/>
                  </a:lnTo>
                  <a:lnTo>
                    <a:pt x="242" y="186"/>
                  </a:lnTo>
                  <a:lnTo>
                    <a:pt x="247" y="186"/>
                  </a:lnTo>
                  <a:lnTo>
                    <a:pt x="251" y="182"/>
                  </a:lnTo>
                  <a:lnTo>
                    <a:pt x="260" y="177"/>
                  </a:lnTo>
                  <a:lnTo>
                    <a:pt x="264" y="177"/>
                  </a:lnTo>
                  <a:lnTo>
                    <a:pt x="269" y="177"/>
                  </a:lnTo>
                  <a:lnTo>
                    <a:pt x="273" y="177"/>
                  </a:lnTo>
                  <a:lnTo>
                    <a:pt x="269" y="182"/>
                  </a:lnTo>
                  <a:lnTo>
                    <a:pt x="273" y="182"/>
                  </a:lnTo>
                  <a:lnTo>
                    <a:pt x="282" y="177"/>
                  </a:lnTo>
                  <a:lnTo>
                    <a:pt x="287" y="177"/>
                  </a:lnTo>
                  <a:lnTo>
                    <a:pt x="305" y="164"/>
                  </a:lnTo>
                  <a:lnTo>
                    <a:pt x="323" y="151"/>
                  </a:lnTo>
                  <a:lnTo>
                    <a:pt x="327" y="146"/>
                  </a:lnTo>
                  <a:lnTo>
                    <a:pt x="327" y="142"/>
                  </a:lnTo>
                  <a:lnTo>
                    <a:pt x="327" y="1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96" name="Freeform 65"/>
            <p:cNvSpPr>
              <a:spLocks/>
            </p:cNvSpPr>
            <p:nvPr/>
          </p:nvSpPr>
          <p:spPr bwMode="auto">
            <a:xfrm>
              <a:off x="732" y="3747"/>
              <a:ext cx="54" cy="49"/>
            </a:xfrm>
            <a:custGeom>
              <a:avLst/>
              <a:gdLst>
                <a:gd name="T0" fmla="*/ 0 w 54"/>
                <a:gd name="T1" fmla="*/ 45 h 49"/>
                <a:gd name="T2" fmla="*/ 14 w 54"/>
                <a:gd name="T3" fmla="*/ 27 h 49"/>
                <a:gd name="T4" fmla="*/ 27 w 54"/>
                <a:gd name="T5" fmla="*/ 18 h 49"/>
                <a:gd name="T6" fmla="*/ 32 w 54"/>
                <a:gd name="T7" fmla="*/ 14 h 49"/>
                <a:gd name="T8" fmla="*/ 36 w 54"/>
                <a:gd name="T9" fmla="*/ 9 h 49"/>
                <a:gd name="T10" fmla="*/ 45 w 54"/>
                <a:gd name="T11" fmla="*/ 0 h 49"/>
                <a:gd name="T12" fmla="*/ 50 w 54"/>
                <a:gd name="T13" fmla="*/ 0 h 49"/>
                <a:gd name="T14" fmla="*/ 54 w 54"/>
                <a:gd name="T15" fmla="*/ 0 h 49"/>
                <a:gd name="T16" fmla="*/ 50 w 54"/>
                <a:gd name="T17" fmla="*/ 5 h 49"/>
                <a:gd name="T18" fmla="*/ 50 w 54"/>
                <a:gd name="T19" fmla="*/ 9 h 49"/>
                <a:gd name="T20" fmla="*/ 45 w 54"/>
                <a:gd name="T21" fmla="*/ 14 h 49"/>
                <a:gd name="T22" fmla="*/ 36 w 54"/>
                <a:gd name="T23" fmla="*/ 18 h 49"/>
                <a:gd name="T24" fmla="*/ 27 w 54"/>
                <a:gd name="T25" fmla="*/ 27 h 49"/>
                <a:gd name="T26" fmla="*/ 23 w 54"/>
                <a:gd name="T27" fmla="*/ 32 h 49"/>
                <a:gd name="T28" fmla="*/ 23 w 54"/>
                <a:gd name="T29" fmla="*/ 36 h 49"/>
                <a:gd name="T30" fmla="*/ 18 w 54"/>
                <a:gd name="T31" fmla="*/ 40 h 49"/>
                <a:gd name="T32" fmla="*/ 14 w 54"/>
                <a:gd name="T33" fmla="*/ 45 h 49"/>
                <a:gd name="T34" fmla="*/ 9 w 54"/>
                <a:gd name="T35" fmla="*/ 49 h 49"/>
                <a:gd name="T36" fmla="*/ 9 w 54"/>
                <a:gd name="T37" fmla="*/ 49 h 49"/>
                <a:gd name="T38" fmla="*/ 0 w 54"/>
                <a:gd name="T39" fmla="*/ 45 h 4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4"/>
                <a:gd name="T61" fmla="*/ 0 h 49"/>
                <a:gd name="T62" fmla="*/ 54 w 54"/>
                <a:gd name="T63" fmla="*/ 49 h 4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4" h="49">
                  <a:moveTo>
                    <a:pt x="0" y="45"/>
                  </a:moveTo>
                  <a:lnTo>
                    <a:pt x="14" y="27"/>
                  </a:lnTo>
                  <a:lnTo>
                    <a:pt x="27" y="18"/>
                  </a:lnTo>
                  <a:lnTo>
                    <a:pt x="32" y="14"/>
                  </a:lnTo>
                  <a:lnTo>
                    <a:pt x="36" y="9"/>
                  </a:lnTo>
                  <a:lnTo>
                    <a:pt x="45" y="0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50" y="5"/>
                  </a:lnTo>
                  <a:lnTo>
                    <a:pt x="50" y="9"/>
                  </a:lnTo>
                  <a:lnTo>
                    <a:pt x="45" y="14"/>
                  </a:lnTo>
                  <a:lnTo>
                    <a:pt x="36" y="18"/>
                  </a:lnTo>
                  <a:lnTo>
                    <a:pt x="27" y="27"/>
                  </a:lnTo>
                  <a:lnTo>
                    <a:pt x="23" y="32"/>
                  </a:lnTo>
                  <a:lnTo>
                    <a:pt x="23" y="36"/>
                  </a:lnTo>
                  <a:lnTo>
                    <a:pt x="18" y="40"/>
                  </a:lnTo>
                  <a:lnTo>
                    <a:pt x="14" y="45"/>
                  </a:lnTo>
                  <a:lnTo>
                    <a:pt x="9" y="49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97" name="Freeform 66"/>
            <p:cNvSpPr>
              <a:spLocks/>
            </p:cNvSpPr>
            <p:nvPr/>
          </p:nvSpPr>
          <p:spPr bwMode="auto">
            <a:xfrm>
              <a:off x="607" y="3930"/>
              <a:ext cx="247" cy="258"/>
            </a:xfrm>
            <a:custGeom>
              <a:avLst/>
              <a:gdLst>
                <a:gd name="T0" fmla="*/ 31 w 247"/>
                <a:gd name="T1" fmla="*/ 0 h 258"/>
                <a:gd name="T2" fmla="*/ 22 w 247"/>
                <a:gd name="T3" fmla="*/ 0 h 258"/>
                <a:gd name="T4" fmla="*/ 13 w 247"/>
                <a:gd name="T5" fmla="*/ 4 h 258"/>
                <a:gd name="T6" fmla="*/ 4 w 247"/>
                <a:gd name="T7" fmla="*/ 13 h 258"/>
                <a:gd name="T8" fmla="*/ 0 w 247"/>
                <a:gd name="T9" fmla="*/ 22 h 258"/>
                <a:gd name="T10" fmla="*/ 0 w 247"/>
                <a:gd name="T11" fmla="*/ 35 h 258"/>
                <a:gd name="T12" fmla="*/ 4 w 247"/>
                <a:gd name="T13" fmla="*/ 44 h 258"/>
                <a:gd name="T14" fmla="*/ 13 w 247"/>
                <a:gd name="T15" fmla="*/ 49 h 258"/>
                <a:gd name="T16" fmla="*/ 22 w 247"/>
                <a:gd name="T17" fmla="*/ 58 h 258"/>
                <a:gd name="T18" fmla="*/ 31 w 247"/>
                <a:gd name="T19" fmla="*/ 62 h 258"/>
                <a:gd name="T20" fmla="*/ 45 w 247"/>
                <a:gd name="T21" fmla="*/ 71 h 258"/>
                <a:gd name="T22" fmla="*/ 54 w 247"/>
                <a:gd name="T23" fmla="*/ 75 h 258"/>
                <a:gd name="T24" fmla="*/ 72 w 247"/>
                <a:gd name="T25" fmla="*/ 89 h 258"/>
                <a:gd name="T26" fmla="*/ 76 w 247"/>
                <a:gd name="T27" fmla="*/ 93 h 258"/>
                <a:gd name="T28" fmla="*/ 81 w 247"/>
                <a:gd name="T29" fmla="*/ 102 h 258"/>
                <a:gd name="T30" fmla="*/ 85 w 247"/>
                <a:gd name="T31" fmla="*/ 115 h 258"/>
                <a:gd name="T32" fmla="*/ 94 w 247"/>
                <a:gd name="T33" fmla="*/ 129 h 258"/>
                <a:gd name="T34" fmla="*/ 94 w 247"/>
                <a:gd name="T35" fmla="*/ 133 h 258"/>
                <a:gd name="T36" fmla="*/ 99 w 247"/>
                <a:gd name="T37" fmla="*/ 138 h 258"/>
                <a:gd name="T38" fmla="*/ 103 w 247"/>
                <a:gd name="T39" fmla="*/ 146 h 258"/>
                <a:gd name="T40" fmla="*/ 112 w 247"/>
                <a:gd name="T41" fmla="*/ 151 h 258"/>
                <a:gd name="T42" fmla="*/ 121 w 247"/>
                <a:gd name="T43" fmla="*/ 160 h 258"/>
                <a:gd name="T44" fmla="*/ 134 w 247"/>
                <a:gd name="T45" fmla="*/ 173 h 258"/>
                <a:gd name="T46" fmla="*/ 143 w 247"/>
                <a:gd name="T47" fmla="*/ 182 h 258"/>
                <a:gd name="T48" fmla="*/ 152 w 247"/>
                <a:gd name="T49" fmla="*/ 191 h 258"/>
                <a:gd name="T50" fmla="*/ 161 w 247"/>
                <a:gd name="T51" fmla="*/ 200 h 258"/>
                <a:gd name="T52" fmla="*/ 166 w 247"/>
                <a:gd name="T53" fmla="*/ 209 h 258"/>
                <a:gd name="T54" fmla="*/ 175 w 247"/>
                <a:gd name="T55" fmla="*/ 218 h 258"/>
                <a:gd name="T56" fmla="*/ 184 w 247"/>
                <a:gd name="T57" fmla="*/ 231 h 258"/>
                <a:gd name="T58" fmla="*/ 197 w 247"/>
                <a:gd name="T59" fmla="*/ 240 h 258"/>
                <a:gd name="T60" fmla="*/ 202 w 247"/>
                <a:gd name="T61" fmla="*/ 244 h 258"/>
                <a:gd name="T62" fmla="*/ 206 w 247"/>
                <a:gd name="T63" fmla="*/ 249 h 258"/>
                <a:gd name="T64" fmla="*/ 220 w 247"/>
                <a:gd name="T65" fmla="*/ 253 h 258"/>
                <a:gd name="T66" fmla="*/ 233 w 247"/>
                <a:gd name="T67" fmla="*/ 258 h 258"/>
                <a:gd name="T68" fmla="*/ 229 w 247"/>
                <a:gd name="T69" fmla="*/ 244 h 258"/>
                <a:gd name="T70" fmla="*/ 224 w 247"/>
                <a:gd name="T71" fmla="*/ 231 h 258"/>
                <a:gd name="T72" fmla="*/ 229 w 247"/>
                <a:gd name="T73" fmla="*/ 226 h 258"/>
                <a:gd name="T74" fmla="*/ 229 w 247"/>
                <a:gd name="T75" fmla="*/ 218 h 258"/>
                <a:gd name="T76" fmla="*/ 238 w 247"/>
                <a:gd name="T77" fmla="*/ 213 h 258"/>
                <a:gd name="T78" fmla="*/ 247 w 247"/>
                <a:gd name="T79" fmla="*/ 204 h 258"/>
                <a:gd name="T80" fmla="*/ 224 w 247"/>
                <a:gd name="T81" fmla="*/ 186 h 258"/>
                <a:gd name="T82" fmla="*/ 206 w 247"/>
                <a:gd name="T83" fmla="*/ 169 h 258"/>
                <a:gd name="T84" fmla="*/ 197 w 247"/>
                <a:gd name="T85" fmla="*/ 155 h 258"/>
                <a:gd name="T86" fmla="*/ 184 w 247"/>
                <a:gd name="T87" fmla="*/ 146 h 258"/>
                <a:gd name="T88" fmla="*/ 170 w 247"/>
                <a:gd name="T89" fmla="*/ 124 h 258"/>
                <a:gd name="T90" fmla="*/ 157 w 247"/>
                <a:gd name="T91" fmla="*/ 102 h 258"/>
                <a:gd name="T92" fmla="*/ 139 w 247"/>
                <a:gd name="T93" fmla="*/ 80 h 258"/>
                <a:gd name="T94" fmla="*/ 121 w 247"/>
                <a:gd name="T95" fmla="*/ 58 h 258"/>
                <a:gd name="T96" fmla="*/ 107 w 247"/>
                <a:gd name="T97" fmla="*/ 49 h 258"/>
                <a:gd name="T98" fmla="*/ 85 w 247"/>
                <a:gd name="T99" fmla="*/ 35 h 258"/>
                <a:gd name="T100" fmla="*/ 63 w 247"/>
                <a:gd name="T101" fmla="*/ 18 h 258"/>
                <a:gd name="T102" fmla="*/ 31 w 247"/>
                <a:gd name="T103" fmla="*/ 0 h 2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47"/>
                <a:gd name="T157" fmla="*/ 0 h 258"/>
                <a:gd name="T158" fmla="*/ 247 w 247"/>
                <a:gd name="T159" fmla="*/ 258 h 25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47" h="258">
                  <a:moveTo>
                    <a:pt x="31" y="0"/>
                  </a:moveTo>
                  <a:lnTo>
                    <a:pt x="22" y="0"/>
                  </a:lnTo>
                  <a:lnTo>
                    <a:pt x="13" y="4"/>
                  </a:lnTo>
                  <a:lnTo>
                    <a:pt x="4" y="13"/>
                  </a:lnTo>
                  <a:lnTo>
                    <a:pt x="0" y="22"/>
                  </a:lnTo>
                  <a:lnTo>
                    <a:pt x="0" y="35"/>
                  </a:lnTo>
                  <a:lnTo>
                    <a:pt x="4" y="44"/>
                  </a:lnTo>
                  <a:lnTo>
                    <a:pt x="13" y="49"/>
                  </a:lnTo>
                  <a:lnTo>
                    <a:pt x="22" y="58"/>
                  </a:lnTo>
                  <a:lnTo>
                    <a:pt x="31" y="62"/>
                  </a:lnTo>
                  <a:lnTo>
                    <a:pt x="45" y="71"/>
                  </a:lnTo>
                  <a:lnTo>
                    <a:pt x="54" y="75"/>
                  </a:lnTo>
                  <a:lnTo>
                    <a:pt x="72" y="89"/>
                  </a:lnTo>
                  <a:lnTo>
                    <a:pt x="76" y="93"/>
                  </a:lnTo>
                  <a:lnTo>
                    <a:pt x="81" y="102"/>
                  </a:lnTo>
                  <a:lnTo>
                    <a:pt x="85" y="115"/>
                  </a:lnTo>
                  <a:lnTo>
                    <a:pt x="94" y="129"/>
                  </a:lnTo>
                  <a:lnTo>
                    <a:pt x="94" y="133"/>
                  </a:lnTo>
                  <a:lnTo>
                    <a:pt x="99" y="138"/>
                  </a:lnTo>
                  <a:lnTo>
                    <a:pt x="103" y="146"/>
                  </a:lnTo>
                  <a:lnTo>
                    <a:pt x="112" y="151"/>
                  </a:lnTo>
                  <a:lnTo>
                    <a:pt x="121" y="160"/>
                  </a:lnTo>
                  <a:lnTo>
                    <a:pt x="134" y="173"/>
                  </a:lnTo>
                  <a:lnTo>
                    <a:pt x="143" y="182"/>
                  </a:lnTo>
                  <a:lnTo>
                    <a:pt x="152" y="191"/>
                  </a:lnTo>
                  <a:lnTo>
                    <a:pt x="161" y="200"/>
                  </a:lnTo>
                  <a:lnTo>
                    <a:pt x="166" y="209"/>
                  </a:lnTo>
                  <a:lnTo>
                    <a:pt x="175" y="218"/>
                  </a:lnTo>
                  <a:lnTo>
                    <a:pt x="184" y="231"/>
                  </a:lnTo>
                  <a:lnTo>
                    <a:pt x="197" y="240"/>
                  </a:lnTo>
                  <a:lnTo>
                    <a:pt x="202" y="244"/>
                  </a:lnTo>
                  <a:lnTo>
                    <a:pt x="206" y="249"/>
                  </a:lnTo>
                  <a:lnTo>
                    <a:pt x="220" y="253"/>
                  </a:lnTo>
                  <a:lnTo>
                    <a:pt x="233" y="258"/>
                  </a:lnTo>
                  <a:lnTo>
                    <a:pt x="229" y="244"/>
                  </a:lnTo>
                  <a:lnTo>
                    <a:pt x="224" y="231"/>
                  </a:lnTo>
                  <a:lnTo>
                    <a:pt x="229" y="226"/>
                  </a:lnTo>
                  <a:lnTo>
                    <a:pt x="229" y="218"/>
                  </a:lnTo>
                  <a:lnTo>
                    <a:pt x="238" y="213"/>
                  </a:lnTo>
                  <a:lnTo>
                    <a:pt x="247" y="204"/>
                  </a:lnTo>
                  <a:lnTo>
                    <a:pt x="224" y="186"/>
                  </a:lnTo>
                  <a:lnTo>
                    <a:pt x="206" y="169"/>
                  </a:lnTo>
                  <a:lnTo>
                    <a:pt x="197" y="155"/>
                  </a:lnTo>
                  <a:lnTo>
                    <a:pt x="184" y="146"/>
                  </a:lnTo>
                  <a:lnTo>
                    <a:pt x="170" y="124"/>
                  </a:lnTo>
                  <a:lnTo>
                    <a:pt x="157" y="102"/>
                  </a:lnTo>
                  <a:lnTo>
                    <a:pt x="139" y="80"/>
                  </a:lnTo>
                  <a:lnTo>
                    <a:pt x="121" y="58"/>
                  </a:lnTo>
                  <a:lnTo>
                    <a:pt x="107" y="49"/>
                  </a:lnTo>
                  <a:lnTo>
                    <a:pt x="85" y="35"/>
                  </a:lnTo>
                  <a:lnTo>
                    <a:pt x="63" y="18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98" name="Freeform 67"/>
            <p:cNvSpPr>
              <a:spLocks/>
            </p:cNvSpPr>
            <p:nvPr/>
          </p:nvSpPr>
          <p:spPr bwMode="auto">
            <a:xfrm>
              <a:off x="741" y="3761"/>
              <a:ext cx="148" cy="80"/>
            </a:xfrm>
            <a:custGeom>
              <a:avLst/>
              <a:gdLst>
                <a:gd name="T0" fmla="*/ 32 w 148"/>
                <a:gd name="T1" fmla="*/ 0 h 80"/>
                <a:gd name="T2" fmla="*/ 18 w 148"/>
                <a:gd name="T3" fmla="*/ 9 h 80"/>
                <a:gd name="T4" fmla="*/ 14 w 148"/>
                <a:gd name="T5" fmla="*/ 13 h 80"/>
                <a:gd name="T6" fmla="*/ 9 w 148"/>
                <a:gd name="T7" fmla="*/ 22 h 80"/>
                <a:gd name="T8" fmla="*/ 5 w 148"/>
                <a:gd name="T9" fmla="*/ 22 h 80"/>
                <a:gd name="T10" fmla="*/ 0 w 148"/>
                <a:gd name="T11" fmla="*/ 26 h 80"/>
                <a:gd name="T12" fmla="*/ 0 w 148"/>
                <a:gd name="T13" fmla="*/ 31 h 80"/>
                <a:gd name="T14" fmla="*/ 5 w 148"/>
                <a:gd name="T15" fmla="*/ 40 h 80"/>
                <a:gd name="T16" fmla="*/ 14 w 148"/>
                <a:gd name="T17" fmla="*/ 49 h 80"/>
                <a:gd name="T18" fmla="*/ 32 w 148"/>
                <a:gd name="T19" fmla="*/ 58 h 80"/>
                <a:gd name="T20" fmla="*/ 41 w 148"/>
                <a:gd name="T21" fmla="*/ 66 h 80"/>
                <a:gd name="T22" fmla="*/ 50 w 148"/>
                <a:gd name="T23" fmla="*/ 71 h 80"/>
                <a:gd name="T24" fmla="*/ 63 w 148"/>
                <a:gd name="T25" fmla="*/ 75 h 80"/>
                <a:gd name="T26" fmla="*/ 72 w 148"/>
                <a:gd name="T27" fmla="*/ 80 h 80"/>
                <a:gd name="T28" fmla="*/ 77 w 148"/>
                <a:gd name="T29" fmla="*/ 80 h 80"/>
                <a:gd name="T30" fmla="*/ 77 w 148"/>
                <a:gd name="T31" fmla="*/ 80 h 80"/>
                <a:gd name="T32" fmla="*/ 81 w 148"/>
                <a:gd name="T33" fmla="*/ 80 h 80"/>
                <a:gd name="T34" fmla="*/ 86 w 148"/>
                <a:gd name="T35" fmla="*/ 80 h 80"/>
                <a:gd name="T36" fmla="*/ 90 w 148"/>
                <a:gd name="T37" fmla="*/ 80 h 80"/>
                <a:gd name="T38" fmla="*/ 95 w 148"/>
                <a:gd name="T39" fmla="*/ 80 h 80"/>
                <a:gd name="T40" fmla="*/ 104 w 148"/>
                <a:gd name="T41" fmla="*/ 80 h 80"/>
                <a:gd name="T42" fmla="*/ 108 w 148"/>
                <a:gd name="T43" fmla="*/ 80 h 80"/>
                <a:gd name="T44" fmla="*/ 126 w 148"/>
                <a:gd name="T45" fmla="*/ 75 h 80"/>
                <a:gd name="T46" fmla="*/ 139 w 148"/>
                <a:gd name="T47" fmla="*/ 75 h 80"/>
                <a:gd name="T48" fmla="*/ 144 w 148"/>
                <a:gd name="T49" fmla="*/ 75 h 80"/>
                <a:gd name="T50" fmla="*/ 148 w 148"/>
                <a:gd name="T51" fmla="*/ 71 h 80"/>
                <a:gd name="T52" fmla="*/ 148 w 148"/>
                <a:gd name="T53" fmla="*/ 71 h 80"/>
                <a:gd name="T54" fmla="*/ 148 w 148"/>
                <a:gd name="T55" fmla="*/ 66 h 80"/>
                <a:gd name="T56" fmla="*/ 144 w 148"/>
                <a:gd name="T57" fmla="*/ 62 h 80"/>
                <a:gd name="T58" fmla="*/ 144 w 148"/>
                <a:gd name="T59" fmla="*/ 58 h 80"/>
                <a:gd name="T60" fmla="*/ 144 w 148"/>
                <a:gd name="T61" fmla="*/ 58 h 80"/>
                <a:gd name="T62" fmla="*/ 144 w 148"/>
                <a:gd name="T63" fmla="*/ 53 h 80"/>
                <a:gd name="T64" fmla="*/ 135 w 148"/>
                <a:gd name="T65" fmla="*/ 53 h 80"/>
                <a:gd name="T66" fmla="*/ 126 w 148"/>
                <a:gd name="T67" fmla="*/ 53 h 80"/>
                <a:gd name="T68" fmla="*/ 126 w 148"/>
                <a:gd name="T69" fmla="*/ 53 h 80"/>
                <a:gd name="T70" fmla="*/ 121 w 148"/>
                <a:gd name="T71" fmla="*/ 53 h 80"/>
                <a:gd name="T72" fmla="*/ 126 w 148"/>
                <a:gd name="T73" fmla="*/ 49 h 80"/>
                <a:gd name="T74" fmla="*/ 121 w 148"/>
                <a:gd name="T75" fmla="*/ 49 h 80"/>
                <a:gd name="T76" fmla="*/ 121 w 148"/>
                <a:gd name="T77" fmla="*/ 44 h 80"/>
                <a:gd name="T78" fmla="*/ 117 w 148"/>
                <a:gd name="T79" fmla="*/ 44 h 80"/>
                <a:gd name="T80" fmla="*/ 113 w 148"/>
                <a:gd name="T81" fmla="*/ 40 h 80"/>
                <a:gd name="T82" fmla="*/ 108 w 148"/>
                <a:gd name="T83" fmla="*/ 40 h 80"/>
                <a:gd name="T84" fmla="*/ 99 w 148"/>
                <a:gd name="T85" fmla="*/ 35 h 80"/>
                <a:gd name="T86" fmla="*/ 90 w 148"/>
                <a:gd name="T87" fmla="*/ 31 h 80"/>
                <a:gd name="T88" fmla="*/ 77 w 148"/>
                <a:gd name="T89" fmla="*/ 22 h 80"/>
                <a:gd name="T90" fmla="*/ 68 w 148"/>
                <a:gd name="T91" fmla="*/ 18 h 80"/>
                <a:gd name="T92" fmla="*/ 50 w 148"/>
                <a:gd name="T93" fmla="*/ 9 h 80"/>
                <a:gd name="T94" fmla="*/ 32 w 148"/>
                <a:gd name="T95" fmla="*/ 0 h 8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48"/>
                <a:gd name="T145" fmla="*/ 0 h 80"/>
                <a:gd name="T146" fmla="*/ 148 w 148"/>
                <a:gd name="T147" fmla="*/ 80 h 8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48" h="80">
                  <a:moveTo>
                    <a:pt x="32" y="0"/>
                  </a:moveTo>
                  <a:lnTo>
                    <a:pt x="18" y="9"/>
                  </a:lnTo>
                  <a:lnTo>
                    <a:pt x="14" y="13"/>
                  </a:lnTo>
                  <a:lnTo>
                    <a:pt x="9" y="22"/>
                  </a:lnTo>
                  <a:lnTo>
                    <a:pt x="5" y="22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5" y="40"/>
                  </a:lnTo>
                  <a:lnTo>
                    <a:pt x="14" y="49"/>
                  </a:lnTo>
                  <a:lnTo>
                    <a:pt x="32" y="58"/>
                  </a:lnTo>
                  <a:lnTo>
                    <a:pt x="41" y="66"/>
                  </a:lnTo>
                  <a:lnTo>
                    <a:pt x="50" y="71"/>
                  </a:lnTo>
                  <a:lnTo>
                    <a:pt x="63" y="75"/>
                  </a:lnTo>
                  <a:lnTo>
                    <a:pt x="72" y="80"/>
                  </a:lnTo>
                  <a:lnTo>
                    <a:pt x="77" y="80"/>
                  </a:lnTo>
                  <a:lnTo>
                    <a:pt x="81" y="80"/>
                  </a:lnTo>
                  <a:lnTo>
                    <a:pt x="86" y="80"/>
                  </a:lnTo>
                  <a:lnTo>
                    <a:pt x="90" y="80"/>
                  </a:lnTo>
                  <a:lnTo>
                    <a:pt x="95" y="80"/>
                  </a:lnTo>
                  <a:lnTo>
                    <a:pt x="104" y="80"/>
                  </a:lnTo>
                  <a:lnTo>
                    <a:pt x="108" y="80"/>
                  </a:lnTo>
                  <a:lnTo>
                    <a:pt x="126" y="75"/>
                  </a:lnTo>
                  <a:lnTo>
                    <a:pt x="139" y="75"/>
                  </a:lnTo>
                  <a:lnTo>
                    <a:pt x="144" y="75"/>
                  </a:lnTo>
                  <a:lnTo>
                    <a:pt x="148" y="71"/>
                  </a:lnTo>
                  <a:lnTo>
                    <a:pt x="148" y="66"/>
                  </a:lnTo>
                  <a:lnTo>
                    <a:pt x="144" y="62"/>
                  </a:lnTo>
                  <a:lnTo>
                    <a:pt x="144" y="58"/>
                  </a:lnTo>
                  <a:lnTo>
                    <a:pt x="144" y="53"/>
                  </a:lnTo>
                  <a:lnTo>
                    <a:pt x="135" y="53"/>
                  </a:lnTo>
                  <a:lnTo>
                    <a:pt x="126" y="53"/>
                  </a:lnTo>
                  <a:lnTo>
                    <a:pt x="121" y="53"/>
                  </a:lnTo>
                  <a:lnTo>
                    <a:pt x="126" y="49"/>
                  </a:lnTo>
                  <a:lnTo>
                    <a:pt x="121" y="49"/>
                  </a:lnTo>
                  <a:lnTo>
                    <a:pt x="121" y="44"/>
                  </a:lnTo>
                  <a:lnTo>
                    <a:pt x="117" y="44"/>
                  </a:lnTo>
                  <a:lnTo>
                    <a:pt x="113" y="40"/>
                  </a:lnTo>
                  <a:lnTo>
                    <a:pt x="108" y="40"/>
                  </a:lnTo>
                  <a:lnTo>
                    <a:pt x="99" y="35"/>
                  </a:lnTo>
                  <a:lnTo>
                    <a:pt x="90" y="31"/>
                  </a:lnTo>
                  <a:lnTo>
                    <a:pt x="77" y="22"/>
                  </a:lnTo>
                  <a:lnTo>
                    <a:pt x="68" y="18"/>
                  </a:lnTo>
                  <a:lnTo>
                    <a:pt x="50" y="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39999" name="Freeform 68"/>
            <p:cNvSpPr>
              <a:spLocks/>
            </p:cNvSpPr>
            <p:nvPr/>
          </p:nvSpPr>
          <p:spPr bwMode="auto">
            <a:xfrm>
              <a:off x="750" y="3756"/>
              <a:ext cx="144" cy="63"/>
            </a:xfrm>
            <a:custGeom>
              <a:avLst/>
              <a:gdLst>
                <a:gd name="T0" fmla="*/ 139 w 144"/>
                <a:gd name="T1" fmla="*/ 45 h 63"/>
                <a:gd name="T2" fmla="*/ 117 w 144"/>
                <a:gd name="T3" fmla="*/ 40 h 63"/>
                <a:gd name="T4" fmla="*/ 104 w 144"/>
                <a:gd name="T5" fmla="*/ 40 h 63"/>
                <a:gd name="T6" fmla="*/ 90 w 144"/>
                <a:gd name="T7" fmla="*/ 40 h 63"/>
                <a:gd name="T8" fmla="*/ 86 w 144"/>
                <a:gd name="T9" fmla="*/ 36 h 63"/>
                <a:gd name="T10" fmla="*/ 77 w 144"/>
                <a:gd name="T11" fmla="*/ 31 h 63"/>
                <a:gd name="T12" fmla="*/ 68 w 144"/>
                <a:gd name="T13" fmla="*/ 27 h 63"/>
                <a:gd name="T14" fmla="*/ 63 w 144"/>
                <a:gd name="T15" fmla="*/ 23 h 63"/>
                <a:gd name="T16" fmla="*/ 54 w 144"/>
                <a:gd name="T17" fmla="*/ 18 h 63"/>
                <a:gd name="T18" fmla="*/ 45 w 144"/>
                <a:gd name="T19" fmla="*/ 9 h 63"/>
                <a:gd name="T20" fmla="*/ 41 w 144"/>
                <a:gd name="T21" fmla="*/ 5 h 63"/>
                <a:gd name="T22" fmla="*/ 32 w 144"/>
                <a:gd name="T23" fmla="*/ 0 h 63"/>
                <a:gd name="T24" fmla="*/ 23 w 144"/>
                <a:gd name="T25" fmla="*/ 5 h 63"/>
                <a:gd name="T26" fmla="*/ 18 w 144"/>
                <a:gd name="T27" fmla="*/ 5 h 63"/>
                <a:gd name="T28" fmla="*/ 14 w 144"/>
                <a:gd name="T29" fmla="*/ 14 h 63"/>
                <a:gd name="T30" fmla="*/ 5 w 144"/>
                <a:gd name="T31" fmla="*/ 23 h 63"/>
                <a:gd name="T32" fmla="*/ 5 w 144"/>
                <a:gd name="T33" fmla="*/ 27 h 63"/>
                <a:gd name="T34" fmla="*/ 0 w 144"/>
                <a:gd name="T35" fmla="*/ 31 h 63"/>
                <a:gd name="T36" fmla="*/ 0 w 144"/>
                <a:gd name="T37" fmla="*/ 36 h 63"/>
                <a:gd name="T38" fmla="*/ 5 w 144"/>
                <a:gd name="T39" fmla="*/ 40 h 63"/>
                <a:gd name="T40" fmla="*/ 9 w 144"/>
                <a:gd name="T41" fmla="*/ 45 h 63"/>
                <a:gd name="T42" fmla="*/ 14 w 144"/>
                <a:gd name="T43" fmla="*/ 45 h 63"/>
                <a:gd name="T44" fmla="*/ 23 w 144"/>
                <a:gd name="T45" fmla="*/ 49 h 63"/>
                <a:gd name="T46" fmla="*/ 27 w 144"/>
                <a:gd name="T47" fmla="*/ 54 h 63"/>
                <a:gd name="T48" fmla="*/ 36 w 144"/>
                <a:gd name="T49" fmla="*/ 54 h 63"/>
                <a:gd name="T50" fmla="*/ 41 w 144"/>
                <a:gd name="T51" fmla="*/ 54 h 63"/>
                <a:gd name="T52" fmla="*/ 45 w 144"/>
                <a:gd name="T53" fmla="*/ 54 h 63"/>
                <a:gd name="T54" fmla="*/ 54 w 144"/>
                <a:gd name="T55" fmla="*/ 58 h 63"/>
                <a:gd name="T56" fmla="*/ 63 w 144"/>
                <a:gd name="T57" fmla="*/ 58 h 63"/>
                <a:gd name="T58" fmla="*/ 72 w 144"/>
                <a:gd name="T59" fmla="*/ 58 h 63"/>
                <a:gd name="T60" fmla="*/ 77 w 144"/>
                <a:gd name="T61" fmla="*/ 58 h 63"/>
                <a:gd name="T62" fmla="*/ 81 w 144"/>
                <a:gd name="T63" fmla="*/ 58 h 63"/>
                <a:gd name="T64" fmla="*/ 90 w 144"/>
                <a:gd name="T65" fmla="*/ 63 h 63"/>
                <a:gd name="T66" fmla="*/ 112 w 144"/>
                <a:gd name="T67" fmla="*/ 63 h 63"/>
                <a:gd name="T68" fmla="*/ 130 w 144"/>
                <a:gd name="T69" fmla="*/ 63 h 63"/>
                <a:gd name="T70" fmla="*/ 139 w 144"/>
                <a:gd name="T71" fmla="*/ 63 h 63"/>
                <a:gd name="T72" fmla="*/ 139 w 144"/>
                <a:gd name="T73" fmla="*/ 63 h 63"/>
                <a:gd name="T74" fmla="*/ 144 w 144"/>
                <a:gd name="T75" fmla="*/ 58 h 63"/>
                <a:gd name="T76" fmla="*/ 144 w 144"/>
                <a:gd name="T77" fmla="*/ 54 h 63"/>
                <a:gd name="T78" fmla="*/ 139 w 144"/>
                <a:gd name="T79" fmla="*/ 49 h 63"/>
                <a:gd name="T80" fmla="*/ 139 w 144"/>
                <a:gd name="T81" fmla="*/ 45 h 6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4"/>
                <a:gd name="T124" fmla="*/ 0 h 63"/>
                <a:gd name="T125" fmla="*/ 144 w 144"/>
                <a:gd name="T126" fmla="*/ 63 h 6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4" h="63">
                  <a:moveTo>
                    <a:pt x="139" y="45"/>
                  </a:moveTo>
                  <a:lnTo>
                    <a:pt x="117" y="40"/>
                  </a:lnTo>
                  <a:lnTo>
                    <a:pt x="104" y="40"/>
                  </a:lnTo>
                  <a:lnTo>
                    <a:pt x="90" y="40"/>
                  </a:lnTo>
                  <a:lnTo>
                    <a:pt x="86" y="36"/>
                  </a:lnTo>
                  <a:lnTo>
                    <a:pt x="77" y="31"/>
                  </a:lnTo>
                  <a:lnTo>
                    <a:pt x="68" y="27"/>
                  </a:lnTo>
                  <a:lnTo>
                    <a:pt x="63" y="23"/>
                  </a:lnTo>
                  <a:lnTo>
                    <a:pt x="54" y="18"/>
                  </a:lnTo>
                  <a:lnTo>
                    <a:pt x="45" y="9"/>
                  </a:lnTo>
                  <a:lnTo>
                    <a:pt x="41" y="5"/>
                  </a:lnTo>
                  <a:lnTo>
                    <a:pt x="32" y="0"/>
                  </a:lnTo>
                  <a:lnTo>
                    <a:pt x="23" y="5"/>
                  </a:lnTo>
                  <a:lnTo>
                    <a:pt x="18" y="5"/>
                  </a:lnTo>
                  <a:lnTo>
                    <a:pt x="14" y="14"/>
                  </a:lnTo>
                  <a:lnTo>
                    <a:pt x="5" y="23"/>
                  </a:lnTo>
                  <a:lnTo>
                    <a:pt x="5" y="27"/>
                  </a:lnTo>
                  <a:lnTo>
                    <a:pt x="0" y="31"/>
                  </a:lnTo>
                  <a:lnTo>
                    <a:pt x="0" y="36"/>
                  </a:lnTo>
                  <a:lnTo>
                    <a:pt x="5" y="40"/>
                  </a:lnTo>
                  <a:lnTo>
                    <a:pt x="9" y="45"/>
                  </a:lnTo>
                  <a:lnTo>
                    <a:pt x="14" y="45"/>
                  </a:lnTo>
                  <a:lnTo>
                    <a:pt x="23" y="49"/>
                  </a:lnTo>
                  <a:lnTo>
                    <a:pt x="27" y="54"/>
                  </a:lnTo>
                  <a:lnTo>
                    <a:pt x="36" y="54"/>
                  </a:lnTo>
                  <a:lnTo>
                    <a:pt x="41" y="54"/>
                  </a:lnTo>
                  <a:lnTo>
                    <a:pt x="45" y="54"/>
                  </a:lnTo>
                  <a:lnTo>
                    <a:pt x="54" y="58"/>
                  </a:lnTo>
                  <a:lnTo>
                    <a:pt x="63" y="58"/>
                  </a:lnTo>
                  <a:lnTo>
                    <a:pt x="72" y="58"/>
                  </a:lnTo>
                  <a:lnTo>
                    <a:pt x="77" y="58"/>
                  </a:lnTo>
                  <a:lnTo>
                    <a:pt x="81" y="58"/>
                  </a:lnTo>
                  <a:lnTo>
                    <a:pt x="90" y="63"/>
                  </a:lnTo>
                  <a:lnTo>
                    <a:pt x="112" y="63"/>
                  </a:lnTo>
                  <a:lnTo>
                    <a:pt x="130" y="63"/>
                  </a:lnTo>
                  <a:lnTo>
                    <a:pt x="139" y="63"/>
                  </a:lnTo>
                  <a:lnTo>
                    <a:pt x="144" y="58"/>
                  </a:lnTo>
                  <a:lnTo>
                    <a:pt x="144" y="54"/>
                  </a:lnTo>
                  <a:lnTo>
                    <a:pt x="139" y="49"/>
                  </a:lnTo>
                  <a:lnTo>
                    <a:pt x="139" y="45"/>
                  </a:lnTo>
                  <a:close/>
                </a:path>
              </a:pathLst>
            </a:custGeom>
            <a:solidFill>
              <a:srgbClr val="896F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00" name="Freeform 69"/>
            <p:cNvSpPr>
              <a:spLocks/>
            </p:cNvSpPr>
            <p:nvPr/>
          </p:nvSpPr>
          <p:spPr bwMode="auto">
            <a:xfrm>
              <a:off x="607" y="3827"/>
              <a:ext cx="215" cy="85"/>
            </a:xfrm>
            <a:custGeom>
              <a:avLst/>
              <a:gdLst>
                <a:gd name="T0" fmla="*/ 0 w 215"/>
                <a:gd name="T1" fmla="*/ 63 h 85"/>
                <a:gd name="T2" fmla="*/ 0 w 215"/>
                <a:gd name="T3" fmla="*/ 67 h 85"/>
                <a:gd name="T4" fmla="*/ 0 w 215"/>
                <a:gd name="T5" fmla="*/ 76 h 85"/>
                <a:gd name="T6" fmla="*/ 0 w 215"/>
                <a:gd name="T7" fmla="*/ 81 h 85"/>
                <a:gd name="T8" fmla="*/ 0 w 215"/>
                <a:gd name="T9" fmla="*/ 85 h 85"/>
                <a:gd name="T10" fmla="*/ 4 w 215"/>
                <a:gd name="T11" fmla="*/ 85 h 85"/>
                <a:gd name="T12" fmla="*/ 4 w 215"/>
                <a:gd name="T13" fmla="*/ 85 h 85"/>
                <a:gd name="T14" fmla="*/ 13 w 215"/>
                <a:gd name="T15" fmla="*/ 85 h 85"/>
                <a:gd name="T16" fmla="*/ 22 w 215"/>
                <a:gd name="T17" fmla="*/ 85 h 85"/>
                <a:gd name="T18" fmla="*/ 45 w 215"/>
                <a:gd name="T19" fmla="*/ 81 h 85"/>
                <a:gd name="T20" fmla="*/ 58 w 215"/>
                <a:gd name="T21" fmla="*/ 76 h 85"/>
                <a:gd name="T22" fmla="*/ 72 w 215"/>
                <a:gd name="T23" fmla="*/ 67 h 85"/>
                <a:gd name="T24" fmla="*/ 90 w 215"/>
                <a:gd name="T25" fmla="*/ 63 h 85"/>
                <a:gd name="T26" fmla="*/ 94 w 215"/>
                <a:gd name="T27" fmla="*/ 58 h 85"/>
                <a:gd name="T28" fmla="*/ 99 w 215"/>
                <a:gd name="T29" fmla="*/ 58 h 85"/>
                <a:gd name="T30" fmla="*/ 121 w 215"/>
                <a:gd name="T31" fmla="*/ 49 h 85"/>
                <a:gd name="T32" fmla="*/ 130 w 215"/>
                <a:gd name="T33" fmla="*/ 45 h 85"/>
                <a:gd name="T34" fmla="*/ 134 w 215"/>
                <a:gd name="T35" fmla="*/ 45 h 85"/>
                <a:gd name="T36" fmla="*/ 143 w 215"/>
                <a:gd name="T37" fmla="*/ 45 h 85"/>
                <a:gd name="T38" fmla="*/ 148 w 215"/>
                <a:gd name="T39" fmla="*/ 45 h 85"/>
                <a:gd name="T40" fmla="*/ 157 w 215"/>
                <a:gd name="T41" fmla="*/ 45 h 85"/>
                <a:gd name="T42" fmla="*/ 170 w 215"/>
                <a:gd name="T43" fmla="*/ 41 h 85"/>
                <a:gd name="T44" fmla="*/ 175 w 215"/>
                <a:gd name="T45" fmla="*/ 41 h 85"/>
                <a:gd name="T46" fmla="*/ 184 w 215"/>
                <a:gd name="T47" fmla="*/ 32 h 85"/>
                <a:gd name="T48" fmla="*/ 184 w 215"/>
                <a:gd name="T49" fmla="*/ 32 h 85"/>
                <a:gd name="T50" fmla="*/ 188 w 215"/>
                <a:gd name="T51" fmla="*/ 27 h 85"/>
                <a:gd name="T52" fmla="*/ 188 w 215"/>
                <a:gd name="T53" fmla="*/ 23 h 85"/>
                <a:gd name="T54" fmla="*/ 193 w 215"/>
                <a:gd name="T55" fmla="*/ 23 h 85"/>
                <a:gd name="T56" fmla="*/ 197 w 215"/>
                <a:gd name="T57" fmla="*/ 27 h 85"/>
                <a:gd name="T58" fmla="*/ 202 w 215"/>
                <a:gd name="T59" fmla="*/ 27 h 85"/>
                <a:gd name="T60" fmla="*/ 215 w 215"/>
                <a:gd name="T61" fmla="*/ 23 h 85"/>
                <a:gd name="T62" fmla="*/ 215 w 215"/>
                <a:gd name="T63" fmla="*/ 23 h 85"/>
                <a:gd name="T64" fmla="*/ 215 w 215"/>
                <a:gd name="T65" fmla="*/ 18 h 85"/>
                <a:gd name="T66" fmla="*/ 215 w 215"/>
                <a:gd name="T67" fmla="*/ 18 h 85"/>
                <a:gd name="T68" fmla="*/ 211 w 215"/>
                <a:gd name="T69" fmla="*/ 9 h 85"/>
                <a:gd name="T70" fmla="*/ 211 w 215"/>
                <a:gd name="T71" fmla="*/ 5 h 85"/>
                <a:gd name="T72" fmla="*/ 206 w 215"/>
                <a:gd name="T73" fmla="*/ 5 h 85"/>
                <a:gd name="T74" fmla="*/ 202 w 215"/>
                <a:gd name="T75" fmla="*/ 5 h 85"/>
                <a:gd name="T76" fmla="*/ 202 w 215"/>
                <a:gd name="T77" fmla="*/ 5 h 85"/>
                <a:gd name="T78" fmla="*/ 197 w 215"/>
                <a:gd name="T79" fmla="*/ 5 h 85"/>
                <a:gd name="T80" fmla="*/ 193 w 215"/>
                <a:gd name="T81" fmla="*/ 5 h 85"/>
                <a:gd name="T82" fmla="*/ 193 w 215"/>
                <a:gd name="T83" fmla="*/ 5 h 85"/>
                <a:gd name="T84" fmla="*/ 188 w 215"/>
                <a:gd name="T85" fmla="*/ 5 h 85"/>
                <a:gd name="T86" fmla="*/ 188 w 215"/>
                <a:gd name="T87" fmla="*/ 0 h 85"/>
                <a:gd name="T88" fmla="*/ 188 w 215"/>
                <a:gd name="T89" fmla="*/ 0 h 85"/>
                <a:gd name="T90" fmla="*/ 184 w 215"/>
                <a:gd name="T91" fmla="*/ 0 h 85"/>
                <a:gd name="T92" fmla="*/ 184 w 215"/>
                <a:gd name="T93" fmla="*/ 0 h 85"/>
                <a:gd name="T94" fmla="*/ 170 w 215"/>
                <a:gd name="T95" fmla="*/ 0 h 85"/>
                <a:gd name="T96" fmla="*/ 161 w 215"/>
                <a:gd name="T97" fmla="*/ 0 h 85"/>
                <a:gd name="T98" fmla="*/ 152 w 215"/>
                <a:gd name="T99" fmla="*/ 5 h 85"/>
                <a:gd name="T100" fmla="*/ 148 w 215"/>
                <a:gd name="T101" fmla="*/ 5 h 85"/>
                <a:gd name="T102" fmla="*/ 134 w 215"/>
                <a:gd name="T103" fmla="*/ 9 h 85"/>
                <a:gd name="T104" fmla="*/ 125 w 215"/>
                <a:gd name="T105" fmla="*/ 14 h 85"/>
                <a:gd name="T106" fmla="*/ 107 w 215"/>
                <a:gd name="T107" fmla="*/ 23 h 85"/>
                <a:gd name="T108" fmla="*/ 90 w 215"/>
                <a:gd name="T109" fmla="*/ 32 h 85"/>
                <a:gd name="T110" fmla="*/ 63 w 215"/>
                <a:gd name="T111" fmla="*/ 41 h 85"/>
                <a:gd name="T112" fmla="*/ 36 w 215"/>
                <a:gd name="T113" fmla="*/ 49 h 85"/>
                <a:gd name="T114" fmla="*/ 18 w 215"/>
                <a:gd name="T115" fmla="*/ 58 h 85"/>
                <a:gd name="T116" fmla="*/ 0 w 215"/>
                <a:gd name="T117" fmla="*/ 63 h 8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15"/>
                <a:gd name="T178" fmla="*/ 0 h 85"/>
                <a:gd name="T179" fmla="*/ 215 w 215"/>
                <a:gd name="T180" fmla="*/ 85 h 8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15" h="85">
                  <a:moveTo>
                    <a:pt x="0" y="63"/>
                  </a:moveTo>
                  <a:lnTo>
                    <a:pt x="0" y="67"/>
                  </a:lnTo>
                  <a:lnTo>
                    <a:pt x="0" y="76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4" y="85"/>
                  </a:lnTo>
                  <a:lnTo>
                    <a:pt x="13" y="85"/>
                  </a:lnTo>
                  <a:lnTo>
                    <a:pt x="22" y="85"/>
                  </a:lnTo>
                  <a:lnTo>
                    <a:pt x="45" y="81"/>
                  </a:lnTo>
                  <a:lnTo>
                    <a:pt x="58" y="76"/>
                  </a:lnTo>
                  <a:lnTo>
                    <a:pt x="72" y="67"/>
                  </a:lnTo>
                  <a:lnTo>
                    <a:pt x="90" y="63"/>
                  </a:lnTo>
                  <a:lnTo>
                    <a:pt x="94" y="58"/>
                  </a:lnTo>
                  <a:lnTo>
                    <a:pt x="99" y="58"/>
                  </a:lnTo>
                  <a:lnTo>
                    <a:pt x="121" y="49"/>
                  </a:lnTo>
                  <a:lnTo>
                    <a:pt x="130" y="45"/>
                  </a:lnTo>
                  <a:lnTo>
                    <a:pt x="134" y="45"/>
                  </a:lnTo>
                  <a:lnTo>
                    <a:pt x="143" y="45"/>
                  </a:lnTo>
                  <a:lnTo>
                    <a:pt x="148" y="45"/>
                  </a:lnTo>
                  <a:lnTo>
                    <a:pt x="157" y="45"/>
                  </a:lnTo>
                  <a:lnTo>
                    <a:pt x="170" y="41"/>
                  </a:lnTo>
                  <a:lnTo>
                    <a:pt x="175" y="41"/>
                  </a:lnTo>
                  <a:lnTo>
                    <a:pt x="184" y="32"/>
                  </a:lnTo>
                  <a:lnTo>
                    <a:pt x="188" y="27"/>
                  </a:lnTo>
                  <a:lnTo>
                    <a:pt x="188" y="23"/>
                  </a:lnTo>
                  <a:lnTo>
                    <a:pt x="193" y="23"/>
                  </a:lnTo>
                  <a:lnTo>
                    <a:pt x="197" y="27"/>
                  </a:lnTo>
                  <a:lnTo>
                    <a:pt x="202" y="27"/>
                  </a:lnTo>
                  <a:lnTo>
                    <a:pt x="215" y="23"/>
                  </a:lnTo>
                  <a:lnTo>
                    <a:pt x="215" y="18"/>
                  </a:lnTo>
                  <a:lnTo>
                    <a:pt x="211" y="9"/>
                  </a:lnTo>
                  <a:lnTo>
                    <a:pt x="211" y="5"/>
                  </a:lnTo>
                  <a:lnTo>
                    <a:pt x="206" y="5"/>
                  </a:lnTo>
                  <a:lnTo>
                    <a:pt x="202" y="5"/>
                  </a:lnTo>
                  <a:lnTo>
                    <a:pt x="197" y="5"/>
                  </a:lnTo>
                  <a:lnTo>
                    <a:pt x="193" y="5"/>
                  </a:lnTo>
                  <a:lnTo>
                    <a:pt x="188" y="5"/>
                  </a:lnTo>
                  <a:lnTo>
                    <a:pt x="188" y="0"/>
                  </a:lnTo>
                  <a:lnTo>
                    <a:pt x="184" y="0"/>
                  </a:lnTo>
                  <a:lnTo>
                    <a:pt x="170" y="0"/>
                  </a:lnTo>
                  <a:lnTo>
                    <a:pt x="161" y="0"/>
                  </a:lnTo>
                  <a:lnTo>
                    <a:pt x="152" y="5"/>
                  </a:lnTo>
                  <a:lnTo>
                    <a:pt x="148" y="5"/>
                  </a:lnTo>
                  <a:lnTo>
                    <a:pt x="134" y="9"/>
                  </a:lnTo>
                  <a:lnTo>
                    <a:pt x="125" y="14"/>
                  </a:lnTo>
                  <a:lnTo>
                    <a:pt x="107" y="23"/>
                  </a:lnTo>
                  <a:lnTo>
                    <a:pt x="90" y="32"/>
                  </a:lnTo>
                  <a:lnTo>
                    <a:pt x="63" y="41"/>
                  </a:lnTo>
                  <a:lnTo>
                    <a:pt x="36" y="49"/>
                  </a:lnTo>
                  <a:lnTo>
                    <a:pt x="18" y="58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01" name="Freeform 70"/>
            <p:cNvSpPr>
              <a:spLocks/>
            </p:cNvSpPr>
            <p:nvPr/>
          </p:nvSpPr>
          <p:spPr bwMode="auto">
            <a:xfrm>
              <a:off x="611" y="3819"/>
              <a:ext cx="184" cy="71"/>
            </a:xfrm>
            <a:custGeom>
              <a:avLst/>
              <a:gdLst>
                <a:gd name="T0" fmla="*/ 0 w 184"/>
                <a:gd name="T1" fmla="*/ 57 h 71"/>
                <a:gd name="T2" fmla="*/ 5 w 184"/>
                <a:gd name="T3" fmla="*/ 44 h 71"/>
                <a:gd name="T4" fmla="*/ 18 w 184"/>
                <a:gd name="T5" fmla="*/ 40 h 71"/>
                <a:gd name="T6" fmla="*/ 23 w 184"/>
                <a:gd name="T7" fmla="*/ 40 h 71"/>
                <a:gd name="T8" fmla="*/ 45 w 184"/>
                <a:gd name="T9" fmla="*/ 40 h 71"/>
                <a:gd name="T10" fmla="*/ 68 w 184"/>
                <a:gd name="T11" fmla="*/ 35 h 71"/>
                <a:gd name="T12" fmla="*/ 95 w 184"/>
                <a:gd name="T13" fmla="*/ 26 h 71"/>
                <a:gd name="T14" fmla="*/ 117 w 184"/>
                <a:gd name="T15" fmla="*/ 17 h 71"/>
                <a:gd name="T16" fmla="*/ 135 w 184"/>
                <a:gd name="T17" fmla="*/ 4 h 71"/>
                <a:gd name="T18" fmla="*/ 144 w 184"/>
                <a:gd name="T19" fmla="*/ 4 h 71"/>
                <a:gd name="T20" fmla="*/ 162 w 184"/>
                <a:gd name="T21" fmla="*/ 4 h 71"/>
                <a:gd name="T22" fmla="*/ 180 w 184"/>
                <a:gd name="T23" fmla="*/ 0 h 71"/>
                <a:gd name="T24" fmla="*/ 184 w 184"/>
                <a:gd name="T25" fmla="*/ 4 h 71"/>
                <a:gd name="T26" fmla="*/ 180 w 184"/>
                <a:gd name="T27" fmla="*/ 8 h 71"/>
                <a:gd name="T28" fmla="*/ 175 w 184"/>
                <a:gd name="T29" fmla="*/ 13 h 71"/>
                <a:gd name="T30" fmla="*/ 157 w 184"/>
                <a:gd name="T31" fmla="*/ 13 h 71"/>
                <a:gd name="T32" fmla="*/ 148 w 184"/>
                <a:gd name="T33" fmla="*/ 17 h 71"/>
                <a:gd name="T34" fmla="*/ 148 w 184"/>
                <a:gd name="T35" fmla="*/ 22 h 71"/>
                <a:gd name="T36" fmla="*/ 166 w 184"/>
                <a:gd name="T37" fmla="*/ 26 h 71"/>
                <a:gd name="T38" fmla="*/ 175 w 184"/>
                <a:gd name="T39" fmla="*/ 26 h 71"/>
                <a:gd name="T40" fmla="*/ 180 w 184"/>
                <a:gd name="T41" fmla="*/ 31 h 71"/>
                <a:gd name="T42" fmla="*/ 180 w 184"/>
                <a:gd name="T43" fmla="*/ 35 h 71"/>
                <a:gd name="T44" fmla="*/ 166 w 184"/>
                <a:gd name="T45" fmla="*/ 40 h 71"/>
                <a:gd name="T46" fmla="*/ 153 w 184"/>
                <a:gd name="T47" fmla="*/ 40 h 71"/>
                <a:gd name="T48" fmla="*/ 144 w 184"/>
                <a:gd name="T49" fmla="*/ 35 h 71"/>
                <a:gd name="T50" fmla="*/ 130 w 184"/>
                <a:gd name="T51" fmla="*/ 31 h 71"/>
                <a:gd name="T52" fmla="*/ 126 w 184"/>
                <a:gd name="T53" fmla="*/ 35 h 71"/>
                <a:gd name="T54" fmla="*/ 112 w 184"/>
                <a:gd name="T55" fmla="*/ 44 h 71"/>
                <a:gd name="T56" fmla="*/ 81 w 184"/>
                <a:gd name="T57" fmla="*/ 53 h 71"/>
                <a:gd name="T58" fmla="*/ 68 w 184"/>
                <a:gd name="T59" fmla="*/ 53 h 71"/>
                <a:gd name="T60" fmla="*/ 54 w 184"/>
                <a:gd name="T61" fmla="*/ 57 h 71"/>
                <a:gd name="T62" fmla="*/ 45 w 184"/>
                <a:gd name="T63" fmla="*/ 66 h 71"/>
                <a:gd name="T64" fmla="*/ 36 w 184"/>
                <a:gd name="T65" fmla="*/ 71 h 71"/>
                <a:gd name="T66" fmla="*/ 23 w 184"/>
                <a:gd name="T67" fmla="*/ 71 h 71"/>
                <a:gd name="T68" fmla="*/ 5 w 184"/>
                <a:gd name="T69" fmla="*/ 71 h 71"/>
                <a:gd name="T70" fmla="*/ 0 w 184"/>
                <a:gd name="T71" fmla="*/ 66 h 71"/>
                <a:gd name="T72" fmla="*/ 0 w 184"/>
                <a:gd name="T73" fmla="*/ 53 h 7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84"/>
                <a:gd name="T112" fmla="*/ 0 h 71"/>
                <a:gd name="T113" fmla="*/ 184 w 184"/>
                <a:gd name="T114" fmla="*/ 71 h 7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84" h="71">
                  <a:moveTo>
                    <a:pt x="0" y="62"/>
                  </a:moveTo>
                  <a:lnTo>
                    <a:pt x="0" y="57"/>
                  </a:lnTo>
                  <a:lnTo>
                    <a:pt x="5" y="49"/>
                  </a:lnTo>
                  <a:lnTo>
                    <a:pt x="5" y="44"/>
                  </a:lnTo>
                  <a:lnTo>
                    <a:pt x="9" y="44"/>
                  </a:lnTo>
                  <a:lnTo>
                    <a:pt x="18" y="40"/>
                  </a:lnTo>
                  <a:lnTo>
                    <a:pt x="23" y="40"/>
                  </a:lnTo>
                  <a:lnTo>
                    <a:pt x="32" y="40"/>
                  </a:lnTo>
                  <a:lnTo>
                    <a:pt x="45" y="40"/>
                  </a:lnTo>
                  <a:lnTo>
                    <a:pt x="59" y="40"/>
                  </a:lnTo>
                  <a:lnTo>
                    <a:pt x="68" y="35"/>
                  </a:lnTo>
                  <a:lnTo>
                    <a:pt x="77" y="35"/>
                  </a:lnTo>
                  <a:lnTo>
                    <a:pt x="95" y="26"/>
                  </a:lnTo>
                  <a:lnTo>
                    <a:pt x="108" y="22"/>
                  </a:lnTo>
                  <a:lnTo>
                    <a:pt x="117" y="17"/>
                  </a:lnTo>
                  <a:lnTo>
                    <a:pt x="126" y="13"/>
                  </a:lnTo>
                  <a:lnTo>
                    <a:pt x="135" y="4"/>
                  </a:lnTo>
                  <a:lnTo>
                    <a:pt x="139" y="4"/>
                  </a:lnTo>
                  <a:lnTo>
                    <a:pt x="144" y="4"/>
                  </a:lnTo>
                  <a:lnTo>
                    <a:pt x="153" y="4"/>
                  </a:lnTo>
                  <a:lnTo>
                    <a:pt x="162" y="4"/>
                  </a:lnTo>
                  <a:lnTo>
                    <a:pt x="171" y="0"/>
                  </a:lnTo>
                  <a:lnTo>
                    <a:pt x="180" y="0"/>
                  </a:lnTo>
                  <a:lnTo>
                    <a:pt x="184" y="0"/>
                  </a:lnTo>
                  <a:lnTo>
                    <a:pt x="184" y="4"/>
                  </a:lnTo>
                  <a:lnTo>
                    <a:pt x="184" y="8"/>
                  </a:lnTo>
                  <a:lnTo>
                    <a:pt x="180" y="8"/>
                  </a:lnTo>
                  <a:lnTo>
                    <a:pt x="175" y="13"/>
                  </a:lnTo>
                  <a:lnTo>
                    <a:pt x="166" y="13"/>
                  </a:lnTo>
                  <a:lnTo>
                    <a:pt x="157" y="13"/>
                  </a:lnTo>
                  <a:lnTo>
                    <a:pt x="153" y="13"/>
                  </a:lnTo>
                  <a:lnTo>
                    <a:pt x="148" y="17"/>
                  </a:lnTo>
                  <a:lnTo>
                    <a:pt x="148" y="22"/>
                  </a:lnTo>
                  <a:lnTo>
                    <a:pt x="157" y="22"/>
                  </a:lnTo>
                  <a:lnTo>
                    <a:pt x="166" y="26"/>
                  </a:lnTo>
                  <a:lnTo>
                    <a:pt x="171" y="26"/>
                  </a:lnTo>
                  <a:lnTo>
                    <a:pt x="175" y="26"/>
                  </a:lnTo>
                  <a:lnTo>
                    <a:pt x="180" y="31"/>
                  </a:lnTo>
                  <a:lnTo>
                    <a:pt x="180" y="35"/>
                  </a:lnTo>
                  <a:lnTo>
                    <a:pt x="171" y="35"/>
                  </a:lnTo>
                  <a:lnTo>
                    <a:pt x="166" y="40"/>
                  </a:lnTo>
                  <a:lnTo>
                    <a:pt x="157" y="40"/>
                  </a:lnTo>
                  <a:lnTo>
                    <a:pt x="153" y="40"/>
                  </a:lnTo>
                  <a:lnTo>
                    <a:pt x="148" y="40"/>
                  </a:lnTo>
                  <a:lnTo>
                    <a:pt x="144" y="35"/>
                  </a:lnTo>
                  <a:lnTo>
                    <a:pt x="139" y="35"/>
                  </a:lnTo>
                  <a:lnTo>
                    <a:pt x="130" y="31"/>
                  </a:lnTo>
                  <a:lnTo>
                    <a:pt x="130" y="35"/>
                  </a:lnTo>
                  <a:lnTo>
                    <a:pt x="126" y="35"/>
                  </a:lnTo>
                  <a:lnTo>
                    <a:pt x="121" y="40"/>
                  </a:lnTo>
                  <a:lnTo>
                    <a:pt x="112" y="44"/>
                  </a:lnTo>
                  <a:lnTo>
                    <a:pt x="95" y="49"/>
                  </a:lnTo>
                  <a:lnTo>
                    <a:pt x="81" y="53"/>
                  </a:lnTo>
                  <a:lnTo>
                    <a:pt x="72" y="53"/>
                  </a:lnTo>
                  <a:lnTo>
                    <a:pt x="68" y="53"/>
                  </a:lnTo>
                  <a:lnTo>
                    <a:pt x="59" y="53"/>
                  </a:lnTo>
                  <a:lnTo>
                    <a:pt x="54" y="57"/>
                  </a:lnTo>
                  <a:lnTo>
                    <a:pt x="50" y="62"/>
                  </a:lnTo>
                  <a:lnTo>
                    <a:pt x="45" y="66"/>
                  </a:lnTo>
                  <a:lnTo>
                    <a:pt x="41" y="66"/>
                  </a:lnTo>
                  <a:lnTo>
                    <a:pt x="36" y="71"/>
                  </a:lnTo>
                  <a:lnTo>
                    <a:pt x="32" y="71"/>
                  </a:lnTo>
                  <a:lnTo>
                    <a:pt x="23" y="71"/>
                  </a:lnTo>
                  <a:lnTo>
                    <a:pt x="14" y="71"/>
                  </a:lnTo>
                  <a:lnTo>
                    <a:pt x="5" y="71"/>
                  </a:lnTo>
                  <a:lnTo>
                    <a:pt x="0" y="71"/>
                  </a:lnTo>
                  <a:lnTo>
                    <a:pt x="0" y="66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9A75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02" name="Freeform 71"/>
            <p:cNvSpPr>
              <a:spLocks/>
            </p:cNvSpPr>
            <p:nvPr/>
          </p:nvSpPr>
          <p:spPr bwMode="auto">
            <a:xfrm>
              <a:off x="611" y="3819"/>
              <a:ext cx="189" cy="66"/>
            </a:xfrm>
            <a:custGeom>
              <a:avLst/>
              <a:gdLst>
                <a:gd name="T0" fmla="*/ 0 w 189"/>
                <a:gd name="T1" fmla="*/ 57 h 66"/>
                <a:gd name="T2" fmla="*/ 5 w 189"/>
                <a:gd name="T3" fmla="*/ 49 h 66"/>
                <a:gd name="T4" fmla="*/ 0 w 189"/>
                <a:gd name="T5" fmla="*/ 49 h 66"/>
                <a:gd name="T6" fmla="*/ 14 w 189"/>
                <a:gd name="T7" fmla="*/ 40 h 66"/>
                <a:gd name="T8" fmla="*/ 23 w 189"/>
                <a:gd name="T9" fmla="*/ 40 h 66"/>
                <a:gd name="T10" fmla="*/ 41 w 189"/>
                <a:gd name="T11" fmla="*/ 40 h 66"/>
                <a:gd name="T12" fmla="*/ 68 w 189"/>
                <a:gd name="T13" fmla="*/ 40 h 66"/>
                <a:gd name="T14" fmla="*/ 95 w 189"/>
                <a:gd name="T15" fmla="*/ 31 h 66"/>
                <a:gd name="T16" fmla="*/ 112 w 189"/>
                <a:gd name="T17" fmla="*/ 17 h 66"/>
                <a:gd name="T18" fmla="*/ 126 w 189"/>
                <a:gd name="T19" fmla="*/ 8 h 66"/>
                <a:gd name="T20" fmla="*/ 144 w 189"/>
                <a:gd name="T21" fmla="*/ 4 h 66"/>
                <a:gd name="T22" fmla="*/ 171 w 189"/>
                <a:gd name="T23" fmla="*/ 0 h 66"/>
                <a:gd name="T24" fmla="*/ 180 w 189"/>
                <a:gd name="T25" fmla="*/ 0 h 66"/>
                <a:gd name="T26" fmla="*/ 189 w 189"/>
                <a:gd name="T27" fmla="*/ 0 h 66"/>
                <a:gd name="T28" fmla="*/ 184 w 189"/>
                <a:gd name="T29" fmla="*/ 8 h 66"/>
                <a:gd name="T30" fmla="*/ 171 w 189"/>
                <a:gd name="T31" fmla="*/ 13 h 66"/>
                <a:gd name="T32" fmla="*/ 153 w 189"/>
                <a:gd name="T33" fmla="*/ 13 h 66"/>
                <a:gd name="T34" fmla="*/ 144 w 189"/>
                <a:gd name="T35" fmla="*/ 17 h 66"/>
                <a:gd name="T36" fmla="*/ 144 w 189"/>
                <a:gd name="T37" fmla="*/ 22 h 66"/>
                <a:gd name="T38" fmla="*/ 162 w 189"/>
                <a:gd name="T39" fmla="*/ 22 h 66"/>
                <a:gd name="T40" fmla="*/ 175 w 189"/>
                <a:gd name="T41" fmla="*/ 26 h 66"/>
                <a:gd name="T42" fmla="*/ 180 w 189"/>
                <a:gd name="T43" fmla="*/ 31 h 66"/>
                <a:gd name="T44" fmla="*/ 180 w 189"/>
                <a:gd name="T45" fmla="*/ 31 h 66"/>
                <a:gd name="T46" fmla="*/ 166 w 189"/>
                <a:gd name="T47" fmla="*/ 35 h 66"/>
                <a:gd name="T48" fmla="*/ 144 w 189"/>
                <a:gd name="T49" fmla="*/ 35 h 66"/>
                <a:gd name="T50" fmla="*/ 135 w 189"/>
                <a:gd name="T51" fmla="*/ 31 h 66"/>
                <a:gd name="T52" fmla="*/ 130 w 189"/>
                <a:gd name="T53" fmla="*/ 26 h 66"/>
                <a:gd name="T54" fmla="*/ 130 w 189"/>
                <a:gd name="T55" fmla="*/ 31 h 66"/>
                <a:gd name="T56" fmla="*/ 121 w 189"/>
                <a:gd name="T57" fmla="*/ 35 h 66"/>
                <a:gd name="T58" fmla="*/ 103 w 189"/>
                <a:gd name="T59" fmla="*/ 44 h 66"/>
                <a:gd name="T60" fmla="*/ 81 w 189"/>
                <a:gd name="T61" fmla="*/ 49 h 66"/>
                <a:gd name="T62" fmla="*/ 63 w 189"/>
                <a:gd name="T63" fmla="*/ 49 h 66"/>
                <a:gd name="T64" fmla="*/ 54 w 189"/>
                <a:gd name="T65" fmla="*/ 53 h 66"/>
                <a:gd name="T66" fmla="*/ 50 w 189"/>
                <a:gd name="T67" fmla="*/ 57 h 66"/>
                <a:gd name="T68" fmla="*/ 41 w 189"/>
                <a:gd name="T69" fmla="*/ 66 h 66"/>
                <a:gd name="T70" fmla="*/ 27 w 189"/>
                <a:gd name="T71" fmla="*/ 66 h 66"/>
                <a:gd name="T72" fmla="*/ 5 w 189"/>
                <a:gd name="T73" fmla="*/ 66 h 66"/>
                <a:gd name="T74" fmla="*/ 0 w 189"/>
                <a:gd name="T75" fmla="*/ 57 h 66"/>
                <a:gd name="T76" fmla="*/ 0 w 189"/>
                <a:gd name="T77" fmla="*/ 66 h 6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89"/>
                <a:gd name="T118" fmla="*/ 0 h 66"/>
                <a:gd name="T119" fmla="*/ 189 w 189"/>
                <a:gd name="T120" fmla="*/ 66 h 6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89" h="66">
                  <a:moveTo>
                    <a:pt x="0" y="66"/>
                  </a:moveTo>
                  <a:lnTo>
                    <a:pt x="0" y="57"/>
                  </a:lnTo>
                  <a:lnTo>
                    <a:pt x="5" y="53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5" y="44"/>
                  </a:lnTo>
                  <a:lnTo>
                    <a:pt x="14" y="40"/>
                  </a:lnTo>
                  <a:lnTo>
                    <a:pt x="18" y="40"/>
                  </a:lnTo>
                  <a:lnTo>
                    <a:pt x="23" y="40"/>
                  </a:lnTo>
                  <a:lnTo>
                    <a:pt x="32" y="40"/>
                  </a:lnTo>
                  <a:lnTo>
                    <a:pt x="41" y="40"/>
                  </a:lnTo>
                  <a:lnTo>
                    <a:pt x="54" y="40"/>
                  </a:lnTo>
                  <a:lnTo>
                    <a:pt x="68" y="40"/>
                  </a:lnTo>
                  <a:lnTo>
                    <a:pt x="81" y="35"/>
                  </a:lnTo>
                  <a:lnTo>
                    <a:pt x="95" y="31"/>
                  </a:lnTo>
                  <a:lnTo>
                    <a:pt x="103" y="26"/>
                  </a:lnTo>
                  <a:lnTo>
                    <a:pt x="112" y="17"/>
                  </a:lnTo>
                  <a:lnTo>
                    <a:pt x="121" y="13"/>
                  </a:lnTo>
                  <a:lnTo>
                    <a:pt x="126" y="8"/>
                  </a:lnTo>
                  <a:lnTo>
                    <a:pt x="130" y="8"/>
                  </a:lnTo>
                  <a:lnTo>
                    <a:pt x="144" y="4"/>
                  </a:lnTo>
                  <a:lnTo>
                    <a:pt x="157" y="4"/>
                  </a:lnTo>
                  <a:lnTo>
                    <a:pt x="171" y="0"/>
                  </a:lnTo>
                  <a:lnTo>
                    <a:pt x="175" y="0"/>
                  </a:lnTo>
                  <a:lnTo>
                    <a:pt x="180" y="0"/>
                  </a:lnTo>
                  <a:lnTo>
                    <a:pt x="184" y="0"/>
                  </a:lnTo>
                  <a:lnTo>
                    <a:pt x="189" y="0"/>
                  </a:lnTo>
                  <a:lnTo>
                    <a:pt x="189" y="4"/>
                  </a:lnTo>
                  <a:lnTo>
                    <a:pt x="184" y="8"/>
                  </a:lnTo>
                  <a:lnTo>
                    <a:pt x="180" y="8"/>
                  </a:lnTo>
                  <a:lnTo>
                    <a:pt x="171" y="13"/>
                  </a:lnTo>
                  <a:lnTo>
                    <a:pt x="162" y="13"/>
                  </a:lnTo>
                  <a:lnTo>
                    <a:pt x="153" y="13"/>
                  </a:lnTo>
                  <a:lnTo>
                    <a:pt x="148" y="13"/>
                  </a:lnTo>
                  <a:lnTo>
                    <a:pt x="144" y="17"/>
                  </a:lnTo>
                  <a:lnTo>
                    <a:pt x="144" y="22"/>
                  </a:lnTo>
                  <a:lnTo>
                    <a:pt x="153" y="22"/>
                  </a:lnTo>
                  <a:lnTo>
                    <a:pt x="162" y="22"/>
                  </a:lnTo>
                  <a:lnTo>
                    <a:pt x="166" y="26"/>
                  </a:lnTo>
                  <a:lnTo>
                    <a:pt x="175" y="26"/>
                  </a:lnTo>
                  <a:lnTo>
                    <a:pt x="180" y="26"/>
                  </a:lnTo>
                  <a:lnTo>
                    <a:pt x="180" y="31"/>
                  </a:lnTo>
                  <a:lnTo>
                    <a:pt x="184" y="31"/>
                  </a:lnTo>
                  <a:lnTo>
                    <a:pt x="180" y="31"/>
                  </a:lnTo>
                  <a:lnTo>
                    <a:pt x="175" y="35"/>
                  </a:lnTo>
                  <a:lnTo>
                    <a:pt x="166" y="35"/>
                  </a:lnTo>
                  <a:lnTo>
                    <a:pt x="162" y="35"/>
                  </a:lnTo>
                  <a:lnTo>
                    <a:pt x="144" y="35"/>
                  </a:lnTo>
                  <a:lnTo>
                    <a:pt x="139" y="35"/>
                  </a:lnTo>
                  <a:lnTo>
                    <a:pt x="135" y="31"/>
                  </a:lnTo>
                  <a:lnTo>
                    <a:pt x="135" y="26"/>
                  </a:lnTo>
                  <a:lnTo>
                    <a:pt x="130" y="26"/>
                  </a:lnTo>
                  <a:lnTo>
                    <a:pt x="130" y="31"/>
                  </a:lnTo>
                  <a:lnTo>
                    <a:pt x="121" y="35"/>
                  </a:lnTo>
                  <a:lnTo>
                    <a:pt x="117" y="40"/>
                  </a:lnTo>
                  <a:lnTo>
                    <a:pt x="103" y="44"/>
                  </a:lnTo>
                  <a:lnTo>
                    <a:pt x="95" y="49"/>
                  </a:lnTo>
                  <a:lnTo>
                    <a:pt x="81" y="49"/>
                  </a:lnTo>
                  <a:lnTo>
                    <a:pt x="72" y="49"/>
                  </a:lnTo>
                  <a:lnTo>
                    <a:pt x="63" y="49"/>
                  </a:lnTo>
                  <a:lnTo>
                    <a:pt x="59" y="49"/>
                  </a:lnTo>
                  <a:lnTo>
                    <a:pt x="54" y="53"/>
                  </a:lnTo>
                  <a:lnTo>
                    <a:pt x="50" y="57"/>
                  </a:lnTo>
                  <a:lnTo>
                    <a:pt x="45" y="62"/>
                  </a:lnTo>
                  <a:lnTo>
                    <a:pt x="41" y="66"/>
                  </a:lnTo>
                  <a:lnTo>
                    <a:pt x="32" y="66"/>
                  </a:lnTo>
                  <a:lnTo>
                    <a:pt x="27" y="66"/>
                  </a:lnTo>
                  <a:lnTo>
                    <a:pt x="23" y="66"/>
                  </a:lnTo>
                  <a:lnTo>
                    <a:pt x="5" y="66"/>
                  </a:lnTo>
                  <a:lnTo>
                    <a:pt x="0" y="66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896F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03" name="Freeform 72"/>
            <p:cNvSpPr>
              <a:spLocks/>
            </p:cNvSpPr>
            <p:nvPr/>
          </p:nvSpPr>
          <p:spPr bwMode="auto">
            <a:xfrm>
              <a:off x="777" y="3836"/>
              <a:ext cx="14" cy="9"/>
            </a:xfrm>
            <a:custGeom>
              <a:avLst/>
              <a:gdLst>
                <a:gd name="T0" fmla="*/ 5 w 14"/>
                <a:gd name="T1" fmla="*/ 0 h 9"/>
                <a:gd name="T2" fmla="*/ 9 w 14"/>
                <a:gd name="T3" fmla="*/ 0 h 9"/>
                <a:gd name="T4" fmla="*/ 14 w 14"/>
                <a:gd name="T5" fmla="*/ 5 h 9"/>
                <a:gd name="T6" fmla="*/ 14 w 14"/>
                <a:gd name="T7" fmla="*/ 5 h 9"/>
                <a:gd name="T8" fmla="*/ 14 w 14"/>
                <a:gd name="T9" fmla="*/ 5 h 9"/>
                <a:gd name="T10" fmla="*/ 9 w 14"/>
                <a:gd name="T11" fmla="*/ 9 h 9"/>
                <a:gd name="T12" fmla="*/ 5 w 14"/>
                <a:gd name="T13" fmla="*/ 9 h 9"/>
                <a:gd name="T14" fmla="*/ 0 w 14"/>
                <a:gd name="T15" fmla="*/ 5 h 9"/>
                <a:gd name="T16" fmla="*/ 0 w 14"/>
                <a:gd name="T17" fmla="*/ 5 h 9"/>
                <a:gd name="T18" fmla="*/ 0 w 14"/>
                <a:gd name="T19" fmla="*/ 5 h 9"/>
                <a:gd name="T20" fmla="*/ 5 w 14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9"/>
                <a:gd name="T35" fmla="*/ 14 w 14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9">
                  <a:moveTo>
                    <a:pt x="5" y="0"/>
                  </a:moveTo>
                  <a:lnTo>
                    <a:pt x="9" y="0"/>
                  </a:lnTo>
                  <a:lnTo>
                    <a:pt x="14" y="5"/>
                  </a:lnTo>
                  <a:lnTo>
                    <a:pt x="9" y="9"/>
                  </a:lnTo>
                  <a:lnTo>
                    <a:pt x="5" y="9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804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04" name="Freeform 73"/>
            <p:cNvSpPr>
              <a:spLocks/>
            </p:cNvSpPr>
            <p:nvPr/>
          </p:nvSpPr>
          <p:spPr bwMode="auto">
            <a:xfrm>
              <a:off x="791" y="3832"/>
              <a:ext cx="18" cy="13"/>
            </a:xfrm>
            <a:custGeom>
              <a:avLst/>
              <a:gdLst>
                <a:gd name="T0" fmla="*/ 0 w 18"/>
                <a:gd name="T1" fmla="*/ 4 h 13"/>
                <a:gd name="T2" fmla="*/ 4 w 18"/>
                <a:gd name="T3" fmla="*/ 9 h 13"/>
                <a:gd name="T4" fmla="*/ 9 w 18"/>
                <a:gd name="T5" fmla="*/ 9 h 13"/>
                <a:gd name="T6" fmla="*/ 18 w 18"/>
                <a:gd name="T7" fmla="*/ 13 h 13"/>
                <a:gd name="T8" fmla="*/ 18 w 18"/>
                <a:gd name="T9" fmla="*/ 13 h 13"/>
                <a:gd name="T10" fmla="*/ 18 w 18"/>
                <a:gd name="T11" fmla="*/ 9 h 13"/>
                <a:gd name="T12" fmla="*/ 13 w 18"/>
                <a:gd name="T13" fmla="*/ 4 h 13"/>
                <a:gd name="T14" fmla="*/ 13 w 18"/>
                <a:gd name="T15" fmla="*/ 4 h 13"/>
                <a:gd name="T16" fmla="*/ 13 w 18"/>
                <a:gd name="T17" fmla="*/ 0 h 13"/>
                <a:gd name="T18" fmla="*/ 9 w 18"/>
                <a:gd name="T19" fmla="*/ 0 h 13"/>
                <a:gd name="T20" fmla="*/ 4 w 18"/>
                <a:gd name="T21" fmla="*/ 0 h 13"/>
                <a:gd name="T22" fmla="*/ 0 w 18"/>
                <a:gd name="T23" fmla="*/ 4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"/>
                <a:gd name="T37" fmla="*/ 0 h 13"/>
                <a:gd name="T38" fmla="*/ 18 w 18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" h="13">
                  <a:moveTo>
                    <a:pt x="0" y="4"/>
                  </a:moveTo>
                  <a:lnTo>
                    <a:pt x="4" y="9"/>
                  </a:lnTo>
                  <a:lnTo>
                    <a:pt x="9" y="9"/>
                  </a:lnTo>
                  <a:lnTo>
                    <a:pt x="18" y="13"/>
                  </a:lnTo>
                  <a:lnTo>
                    <a:pt x="18" y="9"/>
                  </a:lnTo>
                  <a:lnTo>
                    <a:pt x="13" y="4"/>
                  </a:lnTo>
                  <a:lnTo>
                    <a:pt x="13" y="0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804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05" name="Freeform 74"/>
            <p:cNvSpPr>
              <a:spLocks/>
            </p:cNvSpPr>
            <p:nvPr/>
          </p:nvSpPr>
          <p:spPr bwMode="auto">
            <a:xfrm>
              <a:off x="813" y="3832"/>
              <a:ext cx="14" cy="9"/>
            </a:xfrm>
            <a:custGeom>
              <a:avLst/>
              <a:gdLst>
                <a:gd name="T0" fmla="*/ 0 w 14"/>
                <a:gd name="T1" fmla="*/ 0 h 9"/>
                <a:gd name="T2" fmla="*/ 0 w 14"/>
                <a:gd name="T3" fmla="*/ 0 h 9"/>
                <a:gd name="T4" fmla="*/ 5 w 14"/>
                <a:gd name="T5" fmla="*/ 0 h 9"/>
                <a:gd name="T6" fmla="*/ 9 w 14"/>
                <a:gd name="T7" fmla="*/ 0 h 9"/>
                <a:gd name="T8" fmla="*/ 14 w 14"/>
                <a:gd name="T9" fmla="*/ 0 h 9"/>
                <a:gd name="T10" fmla="*/ 14 w 14"/>
                <a:gd name="T11" fmla="*/ 4 h 9"/>
                <a:gd name="T12" fmla="*/ 14 w 14"/>
                <a:gd name="T13" fmla="*/ 9 h 9"/>
                <a:gd name="T14" fmla="*/ 5 w 14"/>
                <a:gd name="T15" fmla="*/ 9 h 9"/>
                <a:gd name="T16" fmla="*/ 0 w 14"/>
                <a:gd name="T17" fmla="*/ 0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9"/>
                <a:gd name="T29" fmla="*/ 14 w 14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9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9"/>
                  </a:lnTo>
                  <a:lnTo>
                    <a:pt x="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89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06" name="Freeform 75"/>
            <p:cNvSpPr>
              <a:spLocks/>
            </p:cNvSpPr>
            <p:nvPr/>
          </p:nvSpPr>
          <p:spPr bwMode="auto">
            <a:xfrm>
              <a:off x="629" y="3925"/>
              <a:ext cx="260" cy="209"/>
            </a:xfrm>
            <a:custGeom>
              <a:avLst/>
              <a:gdLst>
                <a:gd name="T0" fmla="*/ 202 w 260"/>
                <a:gd name="T1" fmla="*/ 196 h 209"/>
                <a:gd name="T2" fmla="*/ 175 w 260"/>
                <a:gd name="T3" fmla="*/ 178 h 209"/>
                <a:gd name="T4" fmla="*/ 162 w 260"/>
                <a:gd name="T5" fmla="*/ 165 h 209"/>
                <a:gd name="T6" fmla="*/ 144 w 260"/>
                <a:gd name="T7" fmla="*/ 147 h 209"/>
                <a:gd name="T8" fmla="*/ 135 w 260"/>
                <a:gd name="T9" fmla="*/ 134 h 209"/>
                <a:gd name="T10" fmla="*/ 135 w 260"/>
                <a:gd name="T11" fmla="*/ 129 h 209"/>
                <a:gd name="T12" fmla="*/ 139 w 260"/>
                <a:gd name="T13" fmla="*/ 129 h 209"/>
                <a:gd name="T14" fmla="*/ 130 w 260"/>
                <a:gd name="T15" fmla="*/ 120 h 209"/>
                <a:gd name="T16" fmla="*/ 108 w 260"/>
                <a:gd name="T17" fmla="*/ 98 h 209"/>
                <a:gd name="T18" fmla="*/ 99 w 260"/>
                <a:gd name="T19" fmla="*/ 80 h 209"/>
                <a:gd name="T20" fmla="*/ 77 w 260"/>
                <a:gd name="T21" fmla="*/ 63 h 209"/>
                <a:gd name="T22" fmla="*/ 59 w 260"/>
                <a:gd name="T23" fmla="*/ 54 h 209"/>
                <a:gd name="T24" fmla="*/ 32 w 260"/>
                <a:gd name="T25" fmla="*/ 40 h 209"/>
                <a:gd name="T26" fmla="*/ 18 w 260"/>
                <a:gd name="T27" fmla="*/ 31 h 209"/>
                <a:gd name="T28" fmla="*/ 5 w 260"/>
                <a:gd name="T29" fmla="*/ 18 h 209"/>
                <a:gd name="T30" fmla="*/ 5 w 260"/>
                <a:gd name="T31" fmla="*/ 14 h 209"/>
                <a:gd name="T32" fmla="*/ 14 w 260"/>
                <a:gd name="T33" fmla="*/ 5 h 209"/>
                <a:gd name="T34" fmla="*/ 27 w 260"/>
                <a:gd name="T35" fmla="*/ 0 h 209"/>
                <a:gd name="T36" fmla="*/ 50 w 260"/>
                <a:gd name="T37" fmla="*/ 5 h 209"/>
                <a:gd name="T38" fmla="*/ 85 w 260"/>
                <a:gd name="T39" fmla="*/ 18 h 209"/>
                <a:gd name="T40" fmla="*/ 108 w 260"/>
                <a:gd name="T41" fmla="*/ 31 h 209"/>
                <a:gd name="T42" fmla="*/ 121 w 260"/>
                <a:gd name="T43" fmla="*/ 45 h 209"/>
                <a:gd name="T44" fmla="*/ 121 w 260"/>
                <a:gd name="T45" fmla="*/ 54 h 209"/>
                <a:gd name="T46" fmla="*/ 130 w 260"/>
                <a:gd name="T47" fmla="*/ 71 h 209"/>
                <a:gd name="T48" fmla="*/ 139 w 260"/>
                <a:gd name="T49" fmla="*/ 76 h 209"/>
                <a:gd name="T50" fmla="*/ 162 w 260"/>
                <a:gd name="T51" fmla="*/ 94 h 209"/>
                <a:gd name="T52" fmla="*/ 180 w 260"/>
                <a:gd name="T53" fmla="*/ 120 h 209"/>
                <a:gd name="T54" fmla="*/ 202 w 260"/>
                <a:gd name="T55" fmla="*/ 147 h 209"/>
                <a:gd name="T56" fmla="*/ 220 w 260"/>
                <a:gd name="T57" fmla="*/ 165 h 209"/>
                <a:gd name="T58" fmla="*/ 229 w 260"/>
                <a:gd name="T59" fmla="*/ 174 h 209"/>
                <a:gd name="T60" fmla="*/ 256 w 260"/>
                <a:gd name="T61" fmla="*/ 191 h 209"/>
                <a:gd name="T62" fmla="*/ 260 w 260"/>
                <a:gd name="T63" fmla="*/ 200 h 209"/>
                <a:gd name="T64" fmla="*/ 256 w 260"/>
                <a:gd name="T65" fmla="*/ 200 h 209"/>
                <a:gd name="T66" fmla="*/ 238 w 260"/>
                <a:gd name="T67" fmla="*/ 205 h 20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60"/>
                <a:gd name="T103" fmla="*/ 0 h 209"/>
                <a:gd name="T104" fmla="*/ 260 w 260"/>
                <a:gd name="T105" fmla="*/ 209 h 20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60" h="209">
                  <a:moveTo>
                    <a:pt x="220" y="209"/>
                  </a:moveTo>
                  <a:lnTo>
                    <a:pt x="202" y="196"/>
                  </a:lnTo>
                  <a:lnTo>
                    <a:pt x="189" y="187"/>
                  </a:lnTo>
                  <a:lnTo>
                    <a:pt x="175" y="178"/>
                  </a:lnTo>
                  <a:lnTo>
                    <a:pt x="166" y="169"/>
                  </a:lnTo>
                  <a:lnTo>
                    <a:pt x="162" y="165"/>
                  </a:lnTo>
                  <a:lnTo>
                    <a:pt x="157" y="160"/>
                  </a:lnTo>
                  <a:lnTo>
                    <a:pt x="144" y="147"/>
                  </a:lnTo>
                  <a:lnTo>
                    <a:pt x="139" y="138"/>
                  </a:lnTo>
                  <a:lnTo>
                    <a:pt x="135" y="134"/>
                  </a:lnTo>
                  <a:lnTo>
                    <a:pt x="130" y="134"/>
                  </a:lnTo>
                  <a:lnTo>
                    <a:pt x="135" y="129"/>
                  </a:lnTo>
                  <a:lnTo>
                    <a:pt x="139" y="129"/>
                  </a:lnTo>
                  <a:lnTo>
                    <a:pt x="135" y="125"/>
                  </a:lnTo>
                  <a:lnTo>
                    <a:pt x="130" y="120"/>
                  </a:lnTo>
                  <a:lnTo>
                    <a:pt x="121" y="116"/>
                  </a:lnTo>
                  <a:lnTo>
                    <a:pt x="108" y="98"/>
                  </a:lnTo>
                  <a:lnTo>
                    <a:pt x="103" y="85"/>
                  </a:lnTo>
                  <a:lnTo>
                    <a:pt x="99" y="80"/>
                  </a:lnTo>
                  <a:lnTo>
                    <a:pt x="90" y="71"/>
                  </a:lnTo>
                  <a:lnTo>
                    <a:pt x="77" y="63"/>
                  </a:lnTo>
                  <a:lnTo>
                    <a:pt x="68" y="58"/>
                  </a:lnTo>
                  <a:lnTo>
                    <a:pt x="59" y="54"/>
                  </a:lnTo>
                  <a:lnTo>
                    <a:pt x="45" y="45"/>
                  </a:lnTo>
                  <a:lnTo>
                    <a:pt x="32" y="40"/>
                  </a:lnTo>
                  <a:lnTo>
                    <a:pt x="27" y="36"/>
                  </a:lnTo>
                  <a:lnTo>
                    <a:pt x="18" y="31"/>
                  </a:lnTo>
                  <a:lnTo>
                    <a:pt x="9" y="23"/>
                  </a:lnTo>
                  <a:lnTo>
                    <a:pt x="5" y="18"/>
                  </a:lnTo>
                  <a:lnTo>
                    <a:pt x="0" y="14"/>
                  </a:lnTo>
                  <a:lnTo>
                    <a:pt x="5" y="14"/>
                  </a:lnTo>
                  <a:lnTo>
                    <a:pt x="5" y="9"/>
                  </a:lnTo>
                  <a:lnTo>
                    <a:pt x="14" y="5"/>
                  </a:lnTo>
                  <a:lnTo>
                    <a:pt x="18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0" y="5"/>
                  </a:lnTo>
                  <a:lnTo>
                    <a:pt x="63" y="9"/>
                  </a:lnTo>
                  <a:lnTo>
                    <a:pt x="85" y="18"/>
                  </a:lnTo>
                  <a:lnTo>
                    <a:pt x="99" y="27"/>
                  </a:lnTo>
                  <a:lnTo>
                    <a:pt x="108" y="31"/>
                  </a:lnTo>
                  <a:lnTo>
                    <a:pt x="117" y="36"/>
                  </a:lnTo>
                  <a:lnTo>
                    <a:pt x="121" y="45"/>
                  </a:lnTo>
                  <a:lnTo>
                    <a:pt x="121" y="49"/>
                  </a:lnTo>
                  <a:lnTo>
                    <a:pt x="121" y="54"/>
                  </a:lnTo>
                  <a:lnTo>
                    <a:pt x="126" y="63"/>
                  </a:lnTo>
                  <a:lnTo>
                    <a:pt x="130" y="71"/>
                  </a:lnTo>
                  <a:lnTo>
                    <a:pt x="135" y="76"/>
                  </a:lnTo>
                  <a:lnTo>
                    <a:pt x="139" y="76"/>
                  </a:lnTo>
                  <a:lnTo>
                    <a:pt x="153" y="85"/>
                  </a:lnTo>
                  <a:lnTo>
                    <a:pt x="162" y="94"/>
                  </a:lnTo>
                  <a:lnTo>
                    <a:pt x="171" y="103"/>
                  </a:lnTo>
                  <a:lnTo>
                    <a:pt x="180" y="120"/>
                  </a:lnTo>
                  <a:lnTo>
                    <a:pt x="189" y="134"/>
                  </a:lnTo>
                  <a:lnTo>
                    <a:pt x="202" y="147"/>
                  </a:lnTo>
                  <a:lnTo>
                    <a:pt x="211" y="156"/>
                  </a:lnTo>
                  <a:lnTo>
                    <a:pt x="220" y="165"/>
                  </a:lnTo>
                  <a:lnTo>
                    <a:pt x="225" y="169"/>
                  </a:lnTo>
                  <a:lnTo>
                    <a:pt x="229" y="174"/>
                  </a:lnTo>
                  <a:lnTo>
                    <a:pt x="242" y="183"/>
                  </a:lnTo>
                  <a:lnTo>
                    <a:pt x="256" y="191"/>
                  </a:lnTo>
                  <a:lnTo>
                    <a:pt x="256" y="196"/>
                  </a:lnTo>
                  <a:lnTo>
                    <a:pt x="260" y="200"/>
                  </a:lnTo>
                  <a:lnTo>
                    <a:pt x="256" y="200"/>
                  </a:lnTo>
                  <a:lnTo>
                    <a:pt x="251" y="205"/>
                  </a:lnTo>
                  <a:lnTo>
                    <a:pt x="238" y="205"/>
                  </a:lnTo>
                  <a:lnTo>
                    <a:pt x="220" y="209"/>
                  </a:lnTo>
                  <a:close/>
                </a:path>
              </a:pathLst>
            </a:custGeom>
            <a:solidFill>
              <a:srgbClr val="6161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07" name="Freeform 76"/>
            <p:cNvSpPr>
              <a:spLocks/>
            </p:cNvSpPr>
            <p:nvPr/>
          </p:nvSpPr>
          <p:spPr bwMode="auto">
            <a:xfrm>
              <a:off x="634" y="3699"/>
              <a:ext cx="107" cy="88"/>
            </a:xfrm>
            <a:custGeom>
              <a:avLst/>
              <a:gdLst>
                <a:gd name="T0" fmla="*/ 31 w 107"/>
                <a:gd name="T1" fmla="*/ 8 h 88"/>
                <a:gd name="T2" fmla="*/ 40 w 107"/>
                <a:gd name="T3" fmla="*/ 22 h 88"/>
                <a:gd name="T4" fmla="*/ 40 w 107"/>
                <a:gd name="T5" fmla="*/ 26 h 88"/>
                <a:gd name="T6" fmla="*/ 49 w 107"/>
                <a:gd name="T7" fmla="*/ 31 h 88"/>
                <a:gd name="T8" fmla="*/ 63 w 107"/>
                <a:gd name="T9" fmla="*/ 22 h 88"/>
                <a:gd name="T10" fmla="*/ 63 w 107"/>
                <a:gd name="T11" fmla="*/ 22 h 88"/>
                <a:gd name="T12" fmla="*/ 54 w 107"/>
                <a:gd name="T13" fmla="*/ 31 h 88"/>
                <a:gd name="T14" fmla="*/ 54 w 107"/>
                <a:gd name="T15" fmla="*/ 40 h 88"/>
                <a:gd name="T16" fmla="*/ 63 w 107"/>
                <a:gd name="T17" fmla="*/ 35 h 88"/>
                <a:gd name="T18" fmla="*/ 72 w 107"/>
                <a:gd name="T19" fmla="*/ 31 h 88"/>
                <a:gd name="T20" fmla="*/ 67 w 107"/>
                <a:gd name="T21" fmla="*/ 35 h 88"/>
                <a:gd name="T22" fmla="*/ 63 w 107"/>
                <a:gd name="T23" fmla="*/ 40 h 88"/>
                <a:gd name="T24" fmla="*/ 67 w 107"/>
                <a:gd name="T25" fmla="*/ 48 h 88"/>
                <a:gd name="T26" fmla="*/ 72 w 107"/>
                <a:gd name="T27" fmla="*/ 44 h 88"/>
                <a:gd name="T28" fmla="*/ 76 w 107"/>
                <a:gd name="T29" fmla="*/ 48 h 88"/>
                <a:gd name="T30" fmla="*/ 80 w 107"/>
                <a:gd name="T31" fmla="*/ 48 h 88"/>
                <a:gd name="T32" fmla="*/ 80 w 107"/>
                <a:gd name="T33" fmla="*/ 53 h 88"/>
                <a:gd name="T34" fmla="*/ 80 w 107"/>
                <a:gd name="T35" fmla="*/ 62 h 88"/>
                <a:gd name="T36" fmla="*/ 80 w 107"/>
                <a:gd name="T37" fmla="*/ 71 h 88"/>
                <a:gd name="T38" fmla="*/ 80 w 107"/>
                <a:gd name="T39" fmla="*/ 71 h 88"/>
                <a:gd name="T40" fmla="*/ 94 w 107"/>
                <a:gd name="T41" fmla="*/ 66 h 88"/>
                <a:gd name="T42" fmla="*/ 107 w 107"/>
                <a:gd name="T43" fmla="*/ 62 h 88"/>
                <a:gd name="T44" fmla="*/ 94 w 107"/>
                <a:gd name="T45" fmla="*/ 75 h 88"/>
                <a:gd name="T46" fmla="*/ 89 w 107"/>
                <a:gd name="T47" fmla="*/ 80 h 88"/>
                <a:gd name="T48" fmla="*/ 85 w 107"/>
                <a:gd name="T49" fmla="*/ 84 h 88"/>
                <a:gd name="T50" fmla="*/ 76 w 107"/>
                <a:gd name="T51" fmla="*/ 75 h 88"/>
                <a:gd name="T52" fmla="*/ 67 w 107"/>
                <a:gd name="T53" fmla="*/ 62 h 88"/>
                <a:gd name="T54" fmla="*/ 49 w 107"/>
                <a:gd name="T55" fmla="*/ 44 h 88"/>
                <a:gd name="T56" fmla="*/ 45 w 107"/>
                <a:gd name="T57" fmla="*/ 44 h 88"/>
                <a:gd name="T58" fmla="*/ 40 w 107"/>
                <a:gd name="T59" fmla="*/ 57 h 88"/>
                <a:gd name="T60" fmla="*/ 40 w 107"/>
                <a:gd name="T61" fmla="*/ 71 h 88"/>
                <a:gd name="T62" fmla="*/ 36 w 107"/>
                <a:gd name="T63" fmla="*/ 75 h 88"/>
                <a:gd name="T64" fmla="*/ 31 w 107"/>
                <a:gd name="T65" fmla="*/ 80 h 88"/>
                <a:gd name="T66" fmla="*/ 18 w 107"/>
                <a:gd name="T67" fmla="*/ 88 h 88"/>
                <a:gd name="T68" fmla="*/ 13 w 107"/>
                <a:gd name="T69" fmla="*/ 88 h 88"/>
                <a:gd name="T70" fmla="*/ 22 w 107"/>
                <a:gd name="T71" fmla="*/ 84 h 88"/>
                <a:gd name="T72" fmla="*/ 31 w 107"/>
                <a:gd name="T73" fmla="*/ 75 h 88"/>
                <a:gd name="T74" fmla="*/ 31 w 107"/>
                <a:gd name="T75" fmla="*/ 71 h 88"/>
                <a:gd name="T76" fmla="*/ 22 w 107"/>
                <a:gd name="T77" fmla="*/ 71 h 88"/>
                <a:gd name="T78" fmla="*/ 9 w 107"/>
                <a:gd name="T79" fmla="*/ 66 h 88"/>
                <a:gd name="T80" fmla="*/ 4 w 107"/>
                <a:gd name="T81" fmla="*/ 66 h 88"/>
                <a:gd name="T82" fmla="*/ 13 w 107"/>
                <a:gd name="T83" fmla="*/ 66 h 88"/>
                <a:gd name="T84" fmla="*/ 27 w 107"/>
                <a:gd name="T85" fmla="*/ 62 h 88"/>
                <a:gd name="T86" fmla="*/ 31 w 107"/>
                <a:gd name="T87" fmla="*/ 53 h 88"/>
                <a:gd name="T88" fmla="*/ 27 w 107"/>
                <a:gd name="T89" fmla="*/ 48 h 88"/>
                <a:gd name="T90" fmla="*/ 22 w 107"/>
                <a:gd name="T91" fmla="*/ 44 h 88"/>
                <a:gd name="T92" fmla="*/ 27 w 107"/>
                <a:gd name="T93" fmla="*/ 35 h 88"/>
                <a:gd name="T94" fmla="*/ 27 w 107"/>
                <a:gd name="T95" fmla="*/ 31 h 88"/>
                <a:gd name="T96" fmla="*/ 18 w 107"/>
                <a:gd name="T97" fmla="*/ 22 h 88"/>
                <a:gd name="T98" fmla="*/ 13 w 107"/>
                <a:gd name="T99" fmla="*/ 17 h 88"/>
                <a:gd name="T100" fmla="*/ 27 w 107"/>
                <a:gd name="T101" fmla="*/ 8 h 8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7"/>
                <a:gd name="T154" fmla="*/ 0 h 88"/>
                <a:gd name="T155" fmla="*/ 107 w 107"/>
                <a:gd name="T156" fmla="*/ 88 h 8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7" h="88">
                  <a:moveTo>
                    <a:pt x="27" y="0"/>
                  </a:moveTo>
                  <a:lnTo>
                    <a:pt x="31" y="8"/>
                  </a:lnTo>
                  <a:lnTo>
                    <a:pt x="36" y="17"/>
                  </a:lnTo>
                  <a:lnTo>
                    <a:pt x="40" y="22"/>
                  </a:lnTo>
                  <a:lnTo>
                    <a:pt x="40" y="26"/>
                  </a:lnTo>
                  <a:lnTo>
                    <a:pt x="45" y="31"/>
                  </a:lnTo>
                  <a:lnTo>
                    <a:pt x="49" y="31"/>
                  </a:lnTo>
                  <a:lnTo>
                    <a:pt x="54" y="26"/>
                  </a:lnTo>
                  <a:lnTo>
                    <a:pt x="63" y="22"/>
                  </a:lnTo>
                  <a:lnTo>
                    <a:pt x="58" y="26"/>
                  </a:lnTo>
                  <a:lnTo>
                    <a:pt x="54" y="31"/>
                  </a:lnTo>
                  <a:lnTo>
                    <a:pt x="54" y="40"/>
                  </a:lnTo>
                  <a:lnTo>
                    <a:pt x="58" y="40"/>
                  </a:lnTo>
                  <a:lnTo>
                    <a:pt x="63" y="35"/>
                  </a:lnTo>
                  <a:lnTo>
                    <a:pt x="67" y="31"/>
                  </a:lnTo>
                  <a:lnTo>
                    <a:pt x="72" y="31"/>
                  </a:lnTo>
                  <a:lnTo>
                    <a:pt x="67" y="35"/>
                  </a:lnTo>
                  <a:lnTo>
                    <a:pt x="67" y="40"/>
                  </a:lnTo>
                  <a:lnTo>
                    <a:pt x="63" y="40"/>
                  </a:lnTo>
                  <a:lnTo>
                    <a:pt x="67" y="44"/>
                  </a:lnTo>
                  <a:lnTo>
                    <a:pt x="67" y="48"/>
                  </a:lnTo>
                  <a:lnTo>
                    <a:pt x="72" y="44"/>
                  </a:lnTo>
                  <a:lnTo>
                    <a:pt x="76" y="44"/>
                  </a:lnTo>
                  <a:lnTo>
                    <a:pt x="76" y="48"/>
                  </a:lnTo>
                  <a:lnTo>
                    <a:pt x="80" y="48"/>
                  </a:lnTo>
                  <a:lnTo>
                    <a:pt x="80" y="53"/>
                  </a:lnTo>
                  <a:lnTo>
                    <a:pt x="80" y="57"/>
                  </a:lnTo>
                  <a:lnTo>
                    <a:pt x="80" y="62"/>
                  </a:lnTo>
                  <a:lnTo>
                    <a:pt x="80" y="66"/>
                  </a:lnTo>
                  <a:lnTo>
                    <a:pt x="80" y="71"/>
                  </a:lnTo>
                  <a:lnTo>
                    <a:pt x="85" y="71"/>
                  </a:lnTo>
                  <a:lnTo>
                    <a:pt x="94" y="66"/>
                  </a:lnTo>
                  <a:lnTo>
                    <a:pt x="98" y="66"/>
                  </a:lnTo>
                  <a:lnTo>
                    <a:pt x="107" y="62"/>
                  </a:lnTo>
                  <a:lnTo>
                    <a:pt x="98" y="66"/>
                  </a:lnTo>
                  <a:lnTo>
                    <a:pt x="94" y="75"/>
                  </a:lnTo>
                  <a:lnTo>
                    <a:pt x="89" y="80"/>
                  </a:lnTo>
                  <a:lnTo>
                    <a:pt x="89" y="88"/>
                  </a:lnTo>
                  <a:lnTo>
                    <a:pt x="85" y="84"/>
                  </a:lnTo>
                  <a:lnTo>
                    <a:pt x="80" y="80"/>
                  </a:lnTo>
                  <a:lnTo>
                    <a:pt x="76" y="75"/>
                  </a:lnTo>
                  <a:lnTo>
                    <a:pt x="76" y="71"/>
                  </a:lnTo>
                  <a:lnTo>
                    <a:pt x="67" y="62"/>
                  </a:lnTo>
                  <a:lnTo>
                    <a:pt x="54" y="48"/>
                  </a:lnTo>
                  <a:lnTo>
                    <a:pt x="49" y="44"/>
                  </a:lnTo>
                  <a:lnTo>
                    <a:pt x="45" y="44"/>
                  </a:lnTo>
                  <a:lnTo>
                    <a:pt x="45" y="48"/>
                  </a:lnTo>
                  <a:lnTo>
                    <a:pt x="40" y="57"/>
                  </a:lnTo>
                  <a:lnTo>
                    <a:pt x="40" y="62"/>
                  </a:lnTo>
                  <a:lnTo>
                    <a:pt x="40" y="71"/>
                  </a:lnTo>
                  <a:lnTo>
                    <a:pt x="40" y="75"/>
                  </a:lnTo>
                  <a:lnTo>
                    <a:pt x="36" y="75"/>
                  </a:lnTo>
                  <a:lnTo>
                    <a:pt x="36" y="80"/>
                  </a:lnTo>
                  <a:lnTo>
                    <a:pt x="31" y="80"/>
                  </a:lnTo>
                  <a:lnTo>
                    <a:pt x="27" y="84"/>
                  </a:lnTo>
                  <a:lnTo>
                    <a:pt x="18" y="88"/>
                  </a:lnTo>
                  <a:lnTo>
                    <a:pt x="13" y="88"/>
                  </a:lnTo>
                  <a:lnTo>
                    <a:pt x="22" y="84"/>
                  </a:lnTo>
                  <a:lnTo>
                    <a:pt x="31" y="80"/>
                  </a:lnTo>
                  <a:lnTo>
                    <a:pt x="31" y="75"/>
                  </a:lnTo>
                  <a:lnTo>
                    <a:pt x="36" y="75"/>
                  </a:lnTo>
                  <a:lnTo>
                    <a:pt x="31" y="71"/>
                  </a:lnTo>
                  <a:lnTo>
                    <a:pt x="27" y="71"/>
                  </a:lnTo>
                  <a:lnTo>
                    <a:pt x="22" y="71"/>
                  </a:lnTo>
                  <a:lnTo>
                    <a:pt x="18" y="66"/>
                  </a:lnTo>
                  <a:lnTo>
                    <a:pt x="9" y="66"/>
                  </a:lnTo>
                  <a:lnTo>
                    <a:pt x="0" y="66"/>
                  </a:lnTo>
                  <a:lnTo>
                    <a:pt x="4" y="66"/>
                  </a:lnTo>
                  <a:lnTo>
                    <a:pt x="9" y="66"/>
                  </a:lnTo>
                  <a:lnTo>
                    <a:pt x="13" y="66"/>
                  </a:lnTo>
                  <a:lnTo>
                    <a:pt x="22" y="62"/>
                  </a:lnTo>
                  <a:lnTo>
                    <a:pt x="27" y="62"/>
                  </a:lnTo>
                  <a:lnTo>
                    <a:pt x="31" y="57"/>
                  </a:lnTo>
                  <a:lnTo>
                    <a:pt x="31" y="53"/>
                  </a:lnTo>
                  <a:lnTo>
                    <a:pt x="27" y="48"/>
                  </a:lnTo>
                  <a:lnTo>
                    <a:pt x="22" y="48"/>
                  </a:lnTo>
                  <a:lnTo>
                    <a:pt x="22" y="44"/>
                  </a:lnTo>
                  <a:lnTo>
                    <a:pt x="27" y="40"/>
                  </a:lnTo>
                  <a:lnTo>
                    <a:pt x="27" y="35"/>
                  </a:lnTo>
                  <a:lnTo>
                    <a:pt x="27" y="31"/>
                  </a:lnTo>
                  <a:lnTo>
                    <a:pt x="22" y="26"/>
                  </a:lnTo>
                  <a:lnTo>
                    <a:pt x="18" y="22"/>
                  </a:lnTo>
                  <a:lnTo>
                    <a:pt x="13" y="22"/>
                  </a:lnTo>
                  <a:lnTo>
                    <a:pt x="13" y="17"/>
                  </a:lnTo>
                  <a:lnTo>
                    <a:pt x="18" y="13"/>
                  </a:lnTo>
                  <a:lnTo>
                    <a:pt x="27" y="8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2161A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08" name="Freeform 77"/>
            <p:cNvSpPr>
              <a:spLocks/>
            </p:cNvSpPr>
            <p:nvPr/>
          </p:nvSpPr>
          <p:spPr bwMode="auto">
            <a:xfrm>
              <a:off x="898" y="3868"/>
              <a:ext cx="193" cy="213"/>
            </a:xfrm>
            <a:custGeom>
              <a:avLst/>
              <a:gdLst>
                <a:gd name="T0" fmla="*/ 0 w 193"/>
                <a:gd name="T1" fmla="*/ 26 h 213"/>
                <a:gd name="T2" fmla="*/ 9 w 193"/>
                <a:gd name="T3" fmla="*/ 31 h 213"/>
                <a:gd name="T4" fmla="*/ 18 w 193"/>
                <a:gd name="T5" fmla="*/ 35 h 213"/>
                <a:gd name="T6" fmla="*/ 23 w 193"/>
                <a:gd name="T7" fmla="*/ 40 h 213"/>
                <a:gd name="T8" fmla="*/ 23 w 193"/>
                <a:gd name="T9" fmla="*/ 44 h 213"/>
                <a:gd name="T10" fmla="*/ 23 w 193"/>
                <a:gd name="T11" fmla="*/ 57 h 213"/>
                <a:gd name="T12" fmla="*/ 23 w 193"/>
                <a:gd name="T13" fmla="*/ 66 h 213"/>
                <a:gd name="T14" fmla="*/ 27 w 193"/>
                <a:gd name="T15" fmla="*/ 80 h 213"/>
                <a:gd name="T16" fmla="*/ 27 w 193"/>
                <a:gd name="T17" fmla="*/ 88 h 213"/>
                <a:gd name="T18" fmla="*/ 27 w 193"/>
                <a:gd name="T19" fmla="*/ 93 h 213"/>
                <a:gd name="T20" fmla="*/ 32 w 193"/>
                <a:gd name="T21" fmla="*/ 97 h 213"/>
                <a:gd name="T22" fmla="*/ 36 w 193"/>
                <a:gd name="T23" fmla="*/ 102 h 213"/>
                <a:gd name="T24" fmla="*/ 41 w 193"/>
                <a:gd name="T25" fmla="*/ 106 h 213"/>
                <a:gd name="T26" fmla="*/ 54 w 193"/>
                <a:gd name="T27" fmla="*/ 106 h 213"/>
                <a:gd name="T28" fmla="*/ 68 w 193"/>
                <a:gd name="T29" fmla="*/ 111 h 213"/>
                <a:gd name="T30" fmla="*/ 77 w 193"/>
                <a:gd name="T31" fmla="*/ 120 h 213"/>
                <a:gd name="T32" fmla="*/ 81 w 193"/>
                <a:gd name="T33" fmla="*/ 124 h 213"/>
                <a:gd name="T34" fmla="*/ 86 w 193"/>
                <a:gd name="T35" fmla="*/ 133 h 213"/>
                <a:gd name="T36" fmla="*/ 95 w 193"/>
                <a:gd name="T37" fmla="*/ 146 h 213"/>
                <a:gd name="T38" fmla="*/ 103 w 193"/>
                <a:gd name="T39" fmla="*/ 164 h 213"/>
                <a:gd name="T40" fmla="*/ 112 w 193"/>
                <a:gd name="T41" fmla="*/ 177 h 213"/>
                <a:gd name="T42" fmla="*/ 117 w 193"/>
                <a:gd name="T43" fmla="*/ 182 h 213"/>
                <a:gd name="T44" fmla="*/ 121 w 193"/>
                <a:gd name="T45" fmla="*/ 186 h 213"/>
                <a:gd name="T46" fmla="*/ 126 w 193"/>
                <a:gd name="T47" fmla="*/ 191 h 213"/>
                <a:gd name="T48" fmla="*/ 130 w 193"/>
                <a:gd name="T49" fmla="*/ 191 h 213"/>
                <a:gd name="T50" fmla="*/ 135 w 193"/>
                <a:gd name="T51" fmla="*/ 195 h 213"/>
                <a:gd name="T52" fmla="*/ 144 w 193"/>
                <a:gd name="T53" fmla="*/ 200 h 213"/>
                <a:gd name="T54" fmla="*/ 153 w 193"/>
                <a:gd name="T55" fmla="*/ 200 h 213"/>
                <a:gd name="T56" fmla="*/ 166 w 193"/>
                <a:gd name="T57" fmla="*/ 204 h 213"/>
                <a:gd name="T58" fmla="*/ 180 w 193"/>
                <a:gd name="T59" fmla="*/ 208 h 213"/>
                <a:gd name="T60" fmla="*/ 193 w 193"/>
                <a:gd name="T61" fmla="*/ 213 h 213"/>
                <a:gd name="T62" fmla="*/ 180 w 193"/>
                <a:gd name="T63" fmla="*/ 200 h 213"/>
                <a:gd name="T64" fmla="*/ 171 w 193"/>
                <a:gd name="T65" fmla="*/ 186 h 213"/>
                <a:gd name="T66" fmla="*/ 162 w 193"/>
                <a:gd name="T67" fmla="*/ 173 h 213"/>
                <a:gd name="T68" fmla="*/ 157 w 193"/>
                <a:gd name="T69" fmla="*/ 164 h 213"/>
                <a:gd name="T70" fmla="*/ 144 w 193"/>
                <a:gd name="T71" fmla="*/ 142 h 213"/>
                <a:gd name="T72" fmla="*/ 130 w 193"/>
                <a:gd name="T73" fmla="*/ 124 h 213"/>
                <a:gd name="T74" fmla="*/ 108 w 193"/>
                <a:gd name="T75" fmla="*/ 88 h 213"/>
                <a:gd name="T76" fmla="*/ 95 w 193"/>
                <a:gd name="T77" fmla="*/ 71 h 213"/>
                <a:gd name="T78" fmla="*/ 86 w 193"/>
                <a:gd name="T79" fmla="*/ 57 h 213"/>
                <a:gd name="T80" fmla="*/ 72 w 193"/>
                <a:gd name="T81" fmla="*/ 44 h 213"/>
                <a:gd name="T82" fmla="*/ 63 w 193"/>
                <a:gd name="T83" fmla="*/ 35 h 213"/>
                <a:gd name="T84" fmla="*/ 54 w 193"/>
                <a:gd name="T85" fmla="*/ 26 h 213"/>
                <a:gd name="T86" fmla="*/ 41 w 193"/>
                <a:gd name="T87" fmla="*/ 17 h 213"/>
                <a:gd name="T88" fmla="*/ 27 w 193"/>
                <a:gd name="T89" fmla="*/ 8 h 213"/>
                <a:gd name="T90" fmla="*/ 23 w 193"/>
                <a:gd name="T91" fmla="*/ 4 h 213"/>
                <a:gd name="T92" fmla="*/ 18 w 193"/>
                <a:gd name="T93" fmla="*/ 0 h 213"/>
                <a:gd name="T94" fmla="*/ 18 w 193"/>
                <a:gd name="T95" fmla="*/ 0 h 213"/>
                <a:gd name="T96" fmla="*/ 9 w 193"/>
                <a:gd name="T97" fmla="*/ 4 h 213"/>
                <a:gd name="T98" fmla="*/ 5 w 193"/>
                <a:gd name="T99" fmla="*/ 13 h 213"/>
                <a:gd name="T100" fmla="*/ 0 w 193"/>
                <a:gd name="T101" fmla="*/ 26 h 21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93"/>
                <a:gd name="T154" fmla="*/ 0 h 213"/>
                <a:gd name="T155" fmla="*/ 193 w 193"/>
                <a:gd name="T156" fmla="*/ 213 h 21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93" h="213">
                  <a:moveTo>
                    <a:pt x="0" y="26"/>
                  </a:moveTo>
                  <a:lnTo>
                    <a:pt x="9" y="31"/>
                  </a:lnTo>
                  <a:lnTo>
                    <a:pt x="18" y="35"/>
                  </a:lnTo>
                  <a:lnTo>
                    <a:pt x="23" y="40"/>
                  </a:lnTo>
                  <a:lnTo>
                    <a:pt x="23" y="44"/>
                  </a:lnTo>
                  <a:lnTo>
                    <a:pt x="23" y="57"/>
                  </a:lnTo>
                  <a:lnTo>
                    <a:pt x="23" y="66"/>
                  </a:lnTo>
                  <a:lnTo>
                    <a:pt x="27" y="80"/>
                  </a:lnTo>
                  <a:lnTo>
                    <a:pt x="27" y="88"/>
                  </a:lnTo>
                  <a:lnTo>
                    <a:pt x="27" y="93"/>
                  </a:lnTo>
                  <a:lnTo>
                    <a:pt x="32" y="97"/>
                  </a:lnTo>
                  <a:lnTo>
                    <a:pt x="36" y="102"/>
                  </a:lnTo>
                  <a:lnTo>
                    <a:pt x="41" y="106"/>
                  </a:lnTo>
                  <a:lnTo>
                    <a:pt x="54" y="106"/>
                  </a:lnTo>
                  <a:lnTo>
                    <a:pt x="68" y="111"/>
                  </a:lnTo>
                  <a:lnTo>
                    <a:pt x="77" y="120"/>
                  </a:lnTo>
                  <a:lnTo>
                    <a:pt x="81" y="124"/>
                  </a:lnTo>
                  <a:lnTo>
                    <a:pt x="86" y="133"/>
                  </a:lnTo>
                  <a:lnTo>
                    <a:pt x="95" y="146"/>
                  </a:lnTo>
                  <a:lnTo>
                    <a:pt x="103" y="164"/>
                  </a:lnTo>
                  <a:lnTo>
                    <a:pt x="112" y="177"/>
                  </a:lnTo>
                  <a:lnTo>
                    <a:pt x="117" y="182"/>
                  </a:lnTo>
                  <a:lnTo>
                    <a:pt x="121" y="186"/>
                  </a:lnTo>
                  <a:lnTo>
                    <a:pt x="126" y="191"/>
                  </a:lnTo>
                  <a:lnTo>
                    <a:pt x="130" y="191"/>
                  </a:lnTo>
                  <a:lnTo>
                    <a:pt x="135" y="195"/>
                  </a:lnTo>
                  <a:lnTo>
                    <a:pt x="144" y="200"/>
                  </a:lnTo>
                  <a:lnTo>
                    <a:pt x="153" y="200"/>
                  </a:lnTo>
                  <a:lnTo>
                    <a:pt x="166" y="204"/>
                  </a:lnTo>
                  <a:lnTo>
                    <a:pt x="180" y="208"/>
                  </a:lnTo>
                  <a:lnTo>
                    <a:pt x="193" y="213"/>
                  </a:lnTo>
                  <a:lnTo>
                    <a:pt x="180" y="200"/>
                  </a:lnTo>
                  <a:lnTo>
                    <a:pt x="171" y="186"/>
                  </a:lnTo>
                  <a:lnTo>
                    <a:pt x="162" y="173"/>
                  </a:lnTo>
                  <a:lnTo>
                    <a:pt x="157" y="164"/>
                  </a:lnTo>
                  <a:lnTo>
                    <a:pt x="144" y="142"/>
                  </a:lnTo>
                  <a:lnTo>
                    <a:pt x="130" y="124"/>
                  </a:lnTo>
                  <a:lnTo>
                    <a:pt x="108" y="88"/>
                  </a:lnTo>
                  <a:lnTo>
                    <a:pt x="95" y="71"/>
                  </a:lnTo>
                  <a:lnTo>
                    <a:pt x="86" y="57"/>
                  </a:lnTo>
                  <a:lnTo>
                    <a:pt x="72" y="44"/>
                  </a:lnTo>
                  <a:lnTo>
                    <a:pt x="63" y="35"/>
                  </a:lnTo>
                  <a:lnTo>
                    <a:pt x="54" y="26"/>
                  </a:lnTo>
                  <a:lnTo>
                    <a:pt x="41" y="17"/>
                  </a:lnTo>
                  <a:lnTo>
                    <a:pt x="27" y="8"/>
                  </a:lnTo>
                  <a:lnTo>
                    <a:pt x="23" y="4"/>
                  </a:lnTo>
                  <a:lnTo>
                    <a:pt x="18" y="0"/>
                  </a:lnTo>
                  <a:lnTo>
                    <a:pt x="9" y="4"/>
                  </a:lnTo>
                  <a:lnTo>
                    <a:pt x="5" y="13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6161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09" name="Freeform 78"/>
            <p:cNvSpPr>
              <a:spLocks/>
            </p:cNvSpPr>
            <p:nvPr/>
          </p:nvSpPr>
          <p:spPr bwMode="auto">
            <a:xfrm>
              <a:off x="593" y="3636"/>
              <a:ext cx="68" cy="85"/>
            </a:xfrm>
            <a:custGeom>
              <a:avLst/>
              <a:gdLst>
                <a:gd name="T0" fmla="*/ 68 w 68"/>
                <a:gd name="T1" fmla="*/ 58 h 85"/>
                <a:gd name="T2" fmla="*/ 68 w 68"/>
                <a:gd name="T3" fmla="*/ 54 h 85"/>
                <a:gd name="T4" fmla="*/ 68 w 68"/>
                <a:gd name="T5" fmla="*/ 23 h 85"/>
                <a:gd name="T6" fmla="*/ 68 w 68"/>
                <a:gd name="T7" fmla="*/ 0 h 85"/>
                <a:gd name="T8" fmla="*/ 68 w 68"/>
                <a:gd name="T9" fmla="*/ 23 h 85"/>
                <a:gd name="T10" fmla="*/ 63 w 68"/>
                <a:gd name="T11" fmla="*/ 36 h 85"/>
                <a:gd name="T12" fmla="*/ 63 w 68"/>
                <a:gd name="T13" fmla="*/ 49 h 85"/>
                <a:gd name="T14" fmla="*/ 59 w 68"/>
                <a:gd name="T15" fmla="*/ 49 h 85"/>
                <a:gd name="T16" fmla="*/ 54 w 68"/>
                <a:gd name="T17" fmla="*/ 40 h 85"/>
                <a:gd name="T18" fmla="*/ 45 w 68"/>
                <a:gd name="T19" fmla="*/ 18 h 85"/>
                <a:gd name="T20" fmla="*/ 45 w 68"/>
                <a:gd name="T21" fmla="*/ 14 h 85"/>
                <a:gd name="T22" fmla="*/ 45 w 68"/>
                <a:gd name="T23" fmla="*/ 27 h 85"/>
                <a:gd name="T24" fmla="*/ 50 w 68"/>
                <a:gd name="T25" fmla="*/ 45 h 85"/>
                <a:gd name="T26" fmla="*/ 54 w 68"/>
                <a:gd name="T27" fmla="*/ 54 h 85"/>
                <a:gd name="T28" fmla="*/ 50 w 68"/>
                <a:gd name="T29" fmla="*/ 54 h 85"/>
                <a:gd name="T30" fmla="*/ 27 w 68"/>
                <a:gd name="T31" fmla="*/ 31 h 85"/>
                <a:gd name="T32" fmla="*/ 14 w 68"/>
                <a:gd name="T33" fmla="*/ 14 h 85"/>
                <a:gd name="T34" fmla="*/ 18 w 68"/>
                <a:gd name="T35" fmla="*/ 23 h 85"/>
                <a:gd name="T36" fmla="*/ 27 w 68"/>
                <a:gd name="T37" fmla="*/ 40 h 85"/>
                <a:gd name="T38" fmla="*/ 45 w 68"/>
                <a:gd name="T39" fmla="*/ 58 h 85"/>
                <a:gd name="T40" fmla="*/ 45 w 68"/>
                <a:gd name="T41" fmla="*/ 63 h 85"/>
                <a:gd name="T42" fmla="*/ 36 w 68"/>
                <a:gd name="T43" fmla="*/ 58 h 85"/>
                <a:gd name="T44" fmla="*/ 18 w 68"/>
                <a:gd name="T45" fmla="*/ 45 h 85"/>
                <a:gd name="T46" fmla="*/ 9 w 68"/>
                <a:gd name="T47" fmla="*/ 36 h 85"/>
                <a:gd name="T48" fmla="*/ 0 w 68"/>
                <a:gd name="T49" fmla="*/ 36 h 85"/>
                <a:gd name="T50" fmla="*/ 5 w 68"/>
                <a:gd name="T51" fmla="*/ 40 h 85"/>
                <a:gd name="T52" fmla="*/ 18 w 68"/>
                <a:gd name="T53" fmla="*/ 58 h 85"/>
                <a:gd name="T54" fmla="*/ 32 w 68"/>
                <a:gd name="T55" fmla="*/ 67 h 85"/>
                <a:gd name="T56" fmla="*/ 41 w 68"/>
                <a:gd name="T57" fmla="*/ 67 h 85"/>
                <a:gd name="T58" fmla="*/ 50 w 68"/>
                <a:gd name="T59" fmla="*/ 71 h 85"/>
                <a:gd name="T60" fmla="*/ 68 w 68"/>
                <a:gd name="T61" fmla="*/ 85 h 85"/>
                <a:gd name="T62" fmla="*/ 68 w 68"/>
                <a:gd name="T63" fmla="*/ 58 h 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8"/>
                <a:gd name="T97" fmla="*/ 0 h 85"/>
                <a:gd name="T98" fmla="*/ 68 w 68"/>
                <a:gd name="T99" fmla="*/ 85 h 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8" h="85">
                  <a:moveTo>
                    <a:pt x="68" y="58"/>
                  </a:moveTo>
                  <a:lnTo>
                    <a:pt x="68" y="58"/>
                  </a:lnTo>
                  <a:lnTo>
                    <a:pt x="68" y="54"/>
                  </a:lnTo>
                  <a:lnTo>
                    <a:pt x="68" y="45"/>
                  </a:lnTo>
                  <a:lnTo>
                    <a:pt x="68" y="23"/>
                  </a:lnTo>
                  <a:lnTo>
                    <a:pt x="68" y="14"/>
                  </a:lnTo>
                  <a:lnTo>
                    <a:pt x="68" y="0"/>
                  </a:lnTo>
                  <a:lnTo>
                    <a:pt x="68" y="14"/>
                  </a:lnTo>
                  <a:lnTo>
                    <a:pt x="68" y="23"/>
                  </a:lnTo>
                  <a:lnTo>
                    <a:pt x="68" y="31"/>
                  </a:lnTo>
                  <a:lnTo>
                    <a:pt x="63" y="36"/>
                  </a:lnTo>
                  <a:lnTo>
                    <a:pt x="63" y="45"/>
                  </a:lnTo>
                  <a:lnTo>
                    <a:pt x="63" y="49"/>
                  </a:lnTo>
                  <a:lnTo>
                    <a:pt x="63" y="54"/>
                  </a:lnTo>
                  <a:lnTo>
                    <a:pt x="59" y="49"/>
                  </a:lnTo>
                  <a:lnTo>
                    <a:pt x="54" y="40"/>
                  </a:lnTo>
                  <a:lnTo>
                    <a:pt x="50" y="27"/>
                  </a:lnTo>
                  <a:lnTo>
                    <a:pt x="45" y="18"/>
                  </a:lnTo>
                  <a:lnTo>
                    <a:pt x="45" y="14"/>
                  </a:lnTo>
                  <a:lnTo>
                    <a:pt x="45" y="18"/>
                  </a:lnTo>
                  <a:lnTo>
                    <a:pt x="45" y="27"/>
                  </a:lnTo>
                  <a:lnTo>
                    <a:pt x="50" y="36"/>
                  </a:lnTo>
                  <a:lnTo>
                    <a:pt x="50" y="45"/>
                  </a:lnTo>
                  <a:lnTo>
                    <a:pt x="54" y="49"/>
                  </a:lnTo>
                  <a:lnTo>
                    <a:pt x="54" y="54"/>
                  </a:lnTo>
                  <a:lnTo>
                    <a:pt x="50" y="54"/>
                  </a:lnTo>
                  <a:lnTo>
                    <a:pt x="41" y="45"/>
                  </a:lnTo>
                  <a:lnTo>
                    <a:pt x="27" y="31"/>
                  </a:lnTo>
                  <a:lnTo>
                    <a:pt x="18" y="18"/>
                  </a:lnTo>
                  <a:lnTo>
                    <a:pt x="14" y="14"/>
                  </a:lnTo>
                  <a:lnTo>
                    <a:pt x="14" y="18"/>
                  </a:lnTo>
                  <a:lnTo>
                    <a:pt x="18" y="23"/>
                  </a:lnTo>
                  <a:lnTo>
                    <a:pt x="23" y="31"/>
                  </a:lnTo>
                  <a:lnTo>
                    <a:pt x="27" y="40"/>
                  </a:lnTo>
                  <a:lnTo>
                    <a:pt x="32" y="49"/>
                  </a:lnTo>
                  <a:lnTo>
                    <a:pt x="45" y="58"/>
                  </a:lnTo>
                  <a:lnTo>
                    <a:pt x="45" y="63"/>
                  </a:lnTo>
                  <a:lnTo>
                    <a:pt x="36" y="58"/>
                  </a:lnTo>
                  <a:lnTo>
                    <a:pt x="27" y="54"/>
                  </a:lnTo>
                  <a:lnTo>
                    <a:pt x="18" y="45"/>
                  </a:lnTo>
                  <a:lnTo>
                    <a:pt x="14" y="40"/>
                  </a:lnTo>
                  <a:lnTo>
                    <a:pt x="9" y="36"/>
                  </a:lnTo>
                  <a:lnTo>
                    <a:pt x="5" y="36"/>
                  </a:lnTo>
                  <a:lnTo>
                    <a:pt x="0" y="36"/>
                  </a:lnTo>
                  <a:lnTo>
                    <a:pt x="5" y="36"/>
                  </a:lnTo>
                  <a:lnTo>
                    <a:pt x="5" y="40"/>
                  </a:lnTo>
                  <a:lnTo>
                    <a:pt x="14" y="49"/>
                  </a:lnTo>
                  <a:lnTo>
                    <a:pt x="18" y="58"/>
                  </a:lnTo>
                  <a:lnTo>
                    <a:pt x="23" y="63"/>
                  </a:lnTo>
                  <a:lnTo>
                    <a:pt x="32" y="67"/>
                  </a:lnTo>
                  <a:lnTo>
                    <a:pt x="41" y="67"/>
                  </a:lnTo>
                  <a:lnTo>
                    <a:pt x="45" y="71"/>
                  </a:lnTo>
                  <a:lnTo>
                    <a:pt x="50" y="71"/>
                  </a:lnTo>
                  <a:lnTo>
                    <a:pt x="59" y="76"/>
                  </a:lnTo>
                  <a:lnTo>
                    <a:pt x="68" y="85"/>
                  </a:lnTo>
                  <a:lnTo>
                    <a:pt x="68" y="67"/>
                  </a:lnTo>
                  <a:lnTo>
                    <a:pt x="68" y="58"/>
                  </a:lnTo>
                  <a:close/>
                </a:path>
              </a:pathLst>
            </a:custGeom>
            <a:solidFill>
              <a:srgbClr val="80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10" name="Freeform 79"/>
            <p:cNvSpPr>
              <a:spLocks/>
            </p:cNvSpPr>
            <p:nvPr/>
          </p:nvSpPr>
          <p:spPr bwMode="auto">
            <a:xfrm>
              <a:off x="661" y="3734"/>
              <a:ext cx="31" cy="80"/>
            </a:xfrm>
            <a:custGeom>
              <a:avLst/>
              <a:gdLst>
                <a:gd name="T0" fmla="*/ 27 w 31"/>
                <a:gd name="T1" fmla="*/ 71 h 80"/>
                <a:gd name="T2" fmla="*/ 31 w 31"/>
                <a:gd name="T3" fmla="*/ 67 h 80"/>
                <a:gd name="T4" fmla="*/ 31 w 31"/>
                <a:gd name="T5" fmla="*/ 67 h 80"/>
                <a:gd name="T6" fmla="*/ 31 w 31"/>
                <a:gd name="T7" fmla="*/ 62 h 80"/>
                <a:gd name="T8" fmla="*/ 31 w 31"/>
                <a:gd name="T9" fmla="*/ 53 h 80"/>
                <a:gd name="T10" fmla="*/ 31 w 31"/>
                <a:gd name="T11" fmla="*/ 45 h 80"/>
                <a:gd name="T12" fmla="*/ 27 w 31"/>
                <a:gd name="T13" fmla="*/ 36 h 80"/>
                <a:gd name="T14" fmla="*/ 22 w 31"/>
                <a:gd name="T15" fmla="*/ 31 h 80"/>
                <a:gd name="T16" fmla="*/ 18 w 31"/>
                <a:gd name="T17" fmla="*/ 22 h 80"/>
                <a:gd name="T18" fmla="*/ 18 w 31"/>
                <a:gd name="T19" fmla="*/ 13 h 80"/>
                <a:gd name="T20" fmla="*/ 13 w 31"/>
                <a:gd name="T21" fmla="*/ 0 h 80"/>
                <a:gd name="T22" fmla="*/ 9 w 31"/>
                <a:gd name="T23" fmla="*/ 13 h 80"/>
                <a:gd name="T24" fmla="*/ 9 w 31"/>
                <a:gd name="T25" fmla="*/ 18 h 80"/>
                <a:gd name="T26" fmla="*/ 9 w 31"/>
                <a:gd name="T27" fmla="*/ 27 h 80"/>
                <a:gd name="T28" fmla="*/ 4 w 31"/>
                <a:gd name="T29" fmla="*/ 31 h 80"/>
                <a:gd name="T30" fmla="*/ 4 w 31"/>
                <a:gd name="T31" fmla="*/ 36 h 80"/>
                <a:gd name="T32" fmla="*/ 0 w 31"/>
                <a:gd name="T33" fmla="*/ 36 h 80"/>
                <a:gd name="T34" fmla="*/ 0 w 31"/>
                <a:gd name="T35" fmla="*/ 40 h 80"/>
                <a:gd name="T36" fmla="*/ 0 w 31"/>
                <a:gd name="T37" fmla="*/ 45 h 80"/>
                <a:gd name="T38" fmla="*/ 4 w 31"/>
                <a:gd name="T39" fmla="*/ 49 h 80"/>
                <a:gd name="T40" fmla="*/ 9 w 31"/>
                <a:gd name="T41" fmla="*/ 53 h 80"/>
                <a:gd name="T42" fmla="*/ 9 w 31"/>
                <a:gd name="T43" fmla="*/ 53 h 80"/>
                <a:gd name="T44" fmla="*/ 9 w 31"/>
                <a:gd name="T45" fmla="*/ 58 h 80"/>
                <a:gd name="T46" fmla="*/ 9 w 31"/>
                <a:gd name="T47" fmla="*/ 62 h 80"/>
                <a:gd name="T48" fmla="*/ 9 w 31"/>
                <a:gd name="T49" fmla="*/ 67 h 80"/>
                <a:gd name="T50" fmla="*/ 9 w 31"/>
                <a:gd name="T51" fmla="*/ 71 h 80"/>
                <a:gd name="T52" fmla="*/ 9 w 31"/>
                <a:gd name="T53" fmla="*/ 76 h 80"/>
                <a:gd name="T54" fmla="*/ 9 w 31"/>
                <a:gd name="T55" fmla="*/ 76 h 80"/>
                <a:gd name="T56" fmla="*/ 13 w 31"/>
                <a:gd name="T57" fmla="*/ 80 h 80"/>
                <a:gd name="T58" fmla="*/ 18 w 31"/>
                <a:gd name="T59" fmla="*/ 80 h 80"/>
                <a:gd name="T60" fmla="*/ 22 w 31"/>
                <a:gd name="T61" fmla="*/ 76 h 80"/>
                <a:gd name="T62" fmla="*/ 22 w 31"/>
                <a:gd name="T63" fmla="*/ 76 h 80"/>
                <a:gd name="T64" fmla="*/ 27 w 31"/>
                <a:gd name="T65" fmla="*/ 71 h 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"/>
                <a:gd name="T100" fmla="*/ 0 h 80"/>
                <a:gd name="T101" fmla="*/ 31 w 31"/>
                <a:gd name="T102" fmla="*/ 80 h 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" h="80">
                  <a:moveTo>
                    <a:pt x="27" y="71"/>
                  </a:moveTo>
                  <a:lnTo>
                    <a:pt x="31" y="67"/>
                  </a:lnTo>
                  <a:lnTo>
                    <a:pt x="31" y="62"/>
                  </a:lnTo>
                  <a:lnTo>
                    <a:pt x="31" y="53"/>
                  </a:lnTo>
                  <a:lnTo>
                    <a:pt x="31" y="45"/>
                  </a:lnTo>
                  <a:lnTo>
                    <a:pt x="27" y="36"/>
                  </a:lnTo>
                  <a:lnTo>
                    <a:pt x="22" y="31"/>
                  </a:lnTo>
                  <a:lnTo>
                    <a:pt x="18" y="22"/>
                  </a:lnTo>
                  <a:lnTo>
                    <a:pt x="18" y="13"/>
                  </a:lnTo>
                  <a:lnTo>
                    <a:pt x="13" y="0"/>
                  </a:lnTo>
                  <a:lnTo>
                    <a:pt x="9" y="13"/>
                  </a:lnTo>
                  <a:lnTo>
                    <a:pt x="9" y="18"/>
                  </a:lnTo>
                  <a:lnTo>
                    <a:pt x="9" y="27"/>
                  </a:lnTo>
                  <a:lnTo>
                    <a:pt x="4" y="31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4" y="49"/>
                  </a:lnTo>
                  <a:lnTo>
                    <a:pt x="9" y="53"/>
                  </a:lnTo>
                  <a:lnTo>
                    <a:pt x="9" y="58"/>
                  </a:lnTo>
                  <a:lnTo>
                    <a:pt x="9" y="62"/>
                  </a:lnTo>
                  <a:lnTo>
                    <a:pt x="9" y="67"/>
                  </a:lnTo>
                  <a:lnTo>
                    <a:pt x="9" y="71"/>
                  </a:lnTo>
                  <a:lnTo>
                    <a:pt x="9" y="76"/>
                  </a:lnTo>
                  <a:lnTo>
                    <a:pt x="13" y="80"/>
                  </a:lnTo>
                  <a:lnTo>
                    <a:pt x="18" y="80"/>
                  </a:lnTo>
                  <a:lnTo>
                    <a:pt x="22" y="76"/>
                  </a:lnTo>
                  <a:lnTo>
                    <a:pt x="27" y="71"/>
                  </a:lnTo>
                  <a:close/>
                </a:path>
              </a:pathLst>
            </a:custGeom>
            <a:solidFill>
              <a:srgbClr val="80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11" name="Freeform 80"/>
            <p:cNvSpPr>
              <a:spLocks/>
            </p:cNvSpPr>
            <p:nvPr/>
          </p:nvSpPr>
          <p:spPr bwMode="auto">
            <a:xfrm>
              <a:off x="432" y="3650"/>
              <a:ext cx="175" cy="280"/>
            </a:xfrm>
            <a:custGeom>
              <a:avLst/>
              <a:gdLst>
                <a:gd name="T0" fmla="*/ 126 w 175"/>
                <a:gd name="T1" fmla="*/ 80 h 280"/>
                <a:gd name="T2" fmla="*/ 130 w 175"/>
                <a:gd name="T3" fmla="*/ 93 h 280"/>
                <a:gd name="T4" fmla="*/ 130 w 175"/>
                <a:gd name="T5" fmla="*/ 106 h 280"/>
                <a:gd name="T6" fmla="*/ 117 w 175"/>
                <a:gd name="T7" fmla="*/ 111 h 280"/>
                <a:gd name="T8" fmla="*/ 108 w 175"/>
                <a:gd name="T9" fmla="*/ 115 h 280"/>
                <a:gd name="T10" fmla="*/ 99 w 175"/>
                <a:gd name="T11" fmla="*/ 115 h 280"/>
                <a:gd name="T12" fmla="*/ 90 w 175"/>
                <a:gd name="T13" fmla="*/ 120 h 280"/>
                <a:gd name="T14" fmla="*/ 81 w 175"/>
                <a:gd name="T15" fmla="*/ 120 h 280"/>
                <a:gd name="T16" fmla="*/ 58 w 175"/>
                <a:gd name="T17" fmla="*/ 115 h 280"/>
                <a:gd name="T18" fmla="*/ 54 w 175"/>
                <a:gd name="T19" fmla="*/ 120 h 280"/>
                <a:gd name="T20" fmla="*/ 36 w 175"/>
                <a:gd name="T21" fmla="*/ 133 h 280"/>
                <a:gd name="T22" fmla="*/ 36 w 175"/>
                <a:gd name="T23" fmla="*/ 142 h 280"/>
                <a:gd name="T24" fmla="*/ 49 w 175"/>
                <a:gd name="T25" fmla="*/ 160 h 280"/>
                <a:gd name="T26" fmla="*/ 67 w 175"/>
                <a:gd name="T27" fmla="*/ 173 h 280"/>
                <a:gd name="T28" fmla="*/ 76 w 175"/>
                <a:gd name="T29" fmla="*/ 173 h 280"/>
                <a:gd name="T30" fmla="*/ 99 w 175"/>
                <a:gd name="T31" fmla="*/ 177 h 280"/>
                <a:gd name="T32" fmla="*/ 112 w 175"/>
                <a:gd name="T33" fmla="*/ 182 h 280"/>
                <a:gd name="T34" fmla="*/ 90 w 175"/>
                <a:gd name="T35" fmla="*/ 182 h 280"/>
                <a:gd name="T36" fmla="*/ 63 w 175"/>
                <a:gd name="T37" fmla="*/ 177 h 280"/>
                <a:gd name="T38" fmla="*/ 49 w 175"/>
                <a:gd name="T39" fmla="*/ 173 h 280"/>
                <a:gd name="T40" fmla="*/ 45 w 175"/>
                <a:gd name="T41" fmla="*/ 169 h 280"/>
                <a:gd name="T42" fmla="*/ 49 w 175"/>
                <a:gd name="T43" fmla="*/ 177 h 280"/>
                <a:gd name="T44" fmla="*/ 63 w 175"/>
                <a:gd name="T45" fmla="*/ 191 h 280"/>
                <a:gd name="T46" fmla="*/ 72 w 175"/>
                <a:gd name="T47" fmla="*/ 195 h 280"/>
                <a:gd name="T48" fmla="*/ 90 w 175"/>
                <a:gd name="T49" fmla="*/ 204 h 280"/>
                <a:gd name="T50" fmla="*/ 112 w 175"/>
                <a:gd name="T51" fmla="*/ 209 h 280"/>
                <a:gd name="T52" fmla="*/ 126 w 175"/>
                <a:gd name="T53" fmla="*/ 213 h 280"/>
                <a:gd name="T54" fmla="*/ 126 w 175"/>
                <a:gd name="T55" fmla="*/ 218 h 280"/>
                <a:gd name="T56" fmla="*/ 112 w 175"/>
                <a:gd name="T57" fmla="*/ 218 h 280"/>
                <a:gd name="T58" fmla="*/ 103 w 175"/>
                <a:gd name="T59" fmla="*/ 213 h 280"/>
                <a:gd name="T60" fmla="*/ 103 w 175"/>
                <a:gd name="T61" fmla="*/ 218 h 280"/>
                <a:gd name="T62" fmla="*/ 112 w 175"/>
                <a:gd name="T63" fmla="*/ 226 h 280"/>
                <a:gd name="T64" fmla="*/ 121 w 175"/>
                <a:gd name="T65" fmla="*/ 235 h 280"/>
                <a:gd name="T66" fmla="*/ 130 w 175"/>
                <a:gd name="T67" fmla="*/ 244 h 280"/>
                <a:gd name="T68" fmla="*/ 139 w 175"/>
                <a:gd name="T69" fmla="*/ 244 h 280"/>
                <a:gd name="T70" fmla="*/ 152 w 175"/>
                <a:gd name="T71" fmla="*/ 240 h 280"/>
                <a:gd name="T72" fmla="*/ 161 w 175"/>
                <a:gd name="T73" fmla="*/ 240 h 280"/>
                <a:gd name="T74" fmla="*/ 170 w 175"/>
                <a:gd name="T75" fmla="*/ 235 h 280"/>
                <a:gd name="T76" fmla="*/ 170 w 175"/>
                <a:gd name="T77" fmla="*/ 235 h 280"/>
                <a:gd name="T78" fmla="*/ 161 w 175"/>
                <a:gd name="T79" fmla="*/ 249 h 280"/>
                <a:gd name="T80" fmla="*/ 161 w 175"/>
                <a:gd name="T81" fmla="*/ 266 h 280"/>
                <a:gd name="T82" fmla="*/ 161 w 175"/>
                <a:gd name="T83" fmla="*/ 280 h 280"/>
                <a:gd name="T84" fmla="*/ 139 w 175"/>
                <a:gd name="T85" fmla="*/ 262 h 280"/>
                <a:gd name="T86" fmla="*/ 130 w 175"/>
                <a:gd name="T87" fmla="*/ 253 h 280"/>
                <a:gd name="T88" fmla="*/ 121 w 175"/>
                <a:gd name="T89" fmla="*/ 244 h 280"/>
                <a:gd name="T90" fmla="*/ 94 w 175"/>
                <a:gd name="T91" fmla="*/ 218 h 280"/>
                <a:gd name="T92" fmla="*/ 72 w 175"/>
                <a:gd name="T93" fmla="*/ 209 h 280"/>
                <a:gd name="T94" fmla="*/ 54 w 175"/>
                <a:gd name="T95" fmla="*/ 195 h 280"/>
                <a:gd name="T96" fmla="*/ 40 w 175"/>
                <a:gd name="T97" fmla="*/ 182 h 280"/>
                <a:gd name="T98" fmla="*/ 27 w 175"/>
                <a:gd name="T99" fmla="*/ 160 h 280"/>
                <a:gd name="T100" fmla="*/ 18 w 175"/>
                <a:gd name="T101" fmla="*/ 137 h 280"/>
                <a:gd name="T102" fmla="*/ 18 w 175"/>
                <a:gd name="T103" fmla="*/ 133 h 280"/>
                <a:gd name="T104" fmla="*/ 9 w 175"/>
                <a:gd name="T105" fmla="*/ 111 h 280"/>
                <a:gd name="T106" fmla="*/ 0 w 175"/>
                <a:gd name="T107" fmla="*/ 75 h 280"/>
                <a:gd name="T108" fmla="*/ 9 w 175"/>
                <a:gd name="T109" fmla="*/ 49 h 280"/>
                <a:gd name="T110" fmla="*/ 27 w 175"/>
                <a:gd name="T111" fmla="*/ 26 h 280"/>
                <a:gd name="T112" fmla="*/ 49 w 175"/>
                <a:gd name="T113" fmla="*/ 9 h 280"/>
                <a:gd name="T114" fmla="*/ 58 w 175"/>
                <a:gd name="T115" fmla="*/ 0 h 280"/>
                <a:gd name="T116" fmla="*/ 63 w 175"/>
                <a:gd name="T117" fmla="*/ 4 h 280"/>
                <a:gd name="T118" fmla="*/ 76 w 175"/>
                <a:gd name="T119" fmla="*/ 17 h 280"/>
                <a:gd name="T120" fmla="*/ 94 w 175"/>
                <a:gd name="T121" fmla="*/ 44 h 280"/>
                <a:gd name="T122" fmla="*/ 121 w 175"/>
                <a:gd name="T123" fmla="*/ 75 h 28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75"/>
                <a:gd name="T187" fmla="*/ 0 h 280"/>
                <a:gd name="T188" fmla="*/ 175 w 175"/>
                <a:gd name="T189" fmla="*/ 280 h 28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75" h="280">
                  <a:moveTo>
                    <a:pt x="121" y="75"/>
                  </a:moveTo>
                  <a:lnTo>
                    <a:pt x="126" y="80"/>
                  </a:lnTo>
                  <a:lnTo>
                    <a:pt x="130" y="89"/>
                  </a:lnTo>
                  <a:lnTo>
                    <a:pt x="130" y="93"/>
                  </a:lnTo>
                  <a:lnTo>
                    <a:pt x="130" y="102"/>
                  </a:lnTo>
                  <a:lnTo>
                    <a:pt x="130" y="106"/>
                  </a:lnTo>
                  <a:lnTo>
                    <a:pt x="126" y="111"/>
                  </a:lnTo>
                  <a:lnTo>
                    <a:pt x="117" y="111"/>
                  </a:lnTo>
                  <a:lnTo>
                    <a:pt x="112" y="111"/>
                  </a:lnTo>
                  <a:lnTo>
                    <a:pt x="108" y="115"/>
                  </a:lnTo>
                  <a:lnTo>
                    <a:pt x="103" y="115"/>
                  </a:lnTo>
                  <a:lnTo>
                    <a:pt x="99" y="115"/>
                  </a:lnTo>
                  <a:lnTo>
                    <a:pt x="94" y="115"/>
                  </a:lnTo>
                  <a:lnTo>
                    <a:pt x="90" y="120"/>
                  </a:lnTo>
                  <a:lnTo>
                    <a:pt x="85" y="120"/>
                  </a:lnTo>
                  <a:lnTo>
                    <a:pt x="81" y="120"/>
                  </a:lnTo>
                  <a:lnTo>
                    <a:pt x="67" y="120"/>
                  </a:lnTo>
                  <a:lnTo>
                    <a:pt x="58" y="115"/>
                  </a:lnTo>
                  <a:lnTo>
                    <a:pt x="54" y="120"/>
                  </a:lnTo>
                  <a:lnTo>
                    <a:pt x="40" y="129"/>
                  </a:lnTo>
                  <a:lnTo>
                    <a:pt x="36" y="133"/>
                  </a:lnTo>
                  <a:lnTo>
                    <a:pt x="36" y="142"/>
                  </a:lnTo>
                  <a:lnTo>
                    <a:pt x="40" y="146"/>
                  </a:lnTo>
                  <a:lnTo>
                    <a:pt x="49" y="160"/>
                  </a:lnTo>
                  <a:lnTo>
                    <a:pt x="58" y="169"/>
                  </a:lnTo>
                  <a:lnTo>
                    <a:pt x="67" y="173"/>
                  </a:lnTo>
                  <a:lnTo>
                    <a:pt x="72" y="173"/>
                  </a:lnTo>
                  <a:lnTo>
                    <a:pt x="76" y="173"/>
                  </a:lnTo>
                  <a:lnTo>
                    <a:pt x="85" y="177"/>
                  </a:lnTo>
                  <a:lnTo>
                    <a:pt x="99" y="177"/>
                  </a:lnTo>
                  <a:lnTo>
                    <a:pt x="108" y="177"/>
                  </a:lnTo>
                  <a:lnTo>
                    <a:pt x="112" y="182"/>
                  </a:lnTo>
                  <a:lnTo>
                    <a:pt x="103" y="182"/>
                  </a:lnTo>
                  <a:lnTo>
                    <a:pt x="90" y="182"/>
                  </a:lnTo>
                  <a:lnTo>
                    <a:pt x="76" y="182"/>
                  </a:lnTo>
                  <a:lnTo>
                    <a:pt x="63" y="177"/>
                  </a:lnTo>
                  <a:lnTo>
                    <a:pt x="58" y="173"/>
                  </a:lnTo>
                  <a:lnTo>
                    <a:pt x="49" y="173"/>
                  </a:lnTo>
                  <a:lnTo>
                    <a:pt x="45" y="169"/>
                  </a:lnTo>
                  <a:lnTo>
                    <a:pt x="45" y="173"/>
                  </a:lnTo>
                  <a:lnTo>
                    <a:pt x="49" y="177"/>
                  </a:lnTo>
                  <a:lnTo>
                    <a:pt x="54" y="182"/>
                  </a:lnTo>
                  <a:lnTo>
                    <a:pt x="63" y="191"/>
                  </a:lnTo>
                  <a:lnTo>
                    <a:pt x="67" y="195"/>
                  </a:lnTo>
                  <a:lnTo>
                    <a:pt x="72" y="195"/>
                  </a:lnTo>
                  <a:lnTo>
                    <a:pt x="76" y="200"/>
                  </a:lnTo>
                  <a:lnTo>
                    <a:pt x="90" y="204"/>
                  </a:lnTo>
                  <a:lnTo>
                    <a:pt x="108" y="204"/>
                  </a:lnTo>
                  <a:lnTo>
                    <a:pt x="112" y="209"/>
                  </a:lnTo>
                  <a:lnTo>
                    <a:pt x="126" y="213"/>
                  </a:lnTo>
                  <a:lnTo>
                    <a:pt x="126" y="218"/>
                  </a:lnTo>
                  <a:lnTo>
                    <a:pt x="121" y="218"/>
                  </a:lnTo>
                  <a:lnTo>
                    <a:pt x="112" y="218"/>
                  </a:lnTo>
                  <a:lnTo>
                    <a:pt x="108" y="213"/>
                  </a:lnTo>
                  <a:lnTo>
                    <a:pt x="103" y="213"/>
                  </a:lnTo>
                  <a:lnTo>
                    <a:pt x="103" y="218"/>
                  </a:lnTo>
                  <a:lnTo>
                    <a:pt x="108" y="222"/>
                  </a:lnTo>
                  <a:lnTo>
                    <a:pt x="112" y="226"/>
                  </a:lnTo>
                  <a:lnTo>
                    <a:pt x="112" y="231"/>
                  </a:lnTo>
                  <a:lnTo>
                    <a:pt x="121" y="235"/>
                  </a:lnTo>
                  <a:lnTo>
                    <a:pt x="126" y="240"/>
                  </a:lnTo>
                  <a:lnTo>
                    <a:pt x="130" y="244"/>
                  </a:lnTo>
                  <a:lnTo>
                    <a:pt x="135" y="244"/>
                  </a:lnTo>
                  <a:lnTo>
                    <a:pt x="139" y="244"/>
                  </a:lnTo>
                  <a:lnTo>
                    <a:pt x="143" y="244"/>
                  </a:lnTo>
                  <a:lnTo>
                    <a:pt x="152" y="240"/>
                  </a:lnTo>
                  <a:lnTo>
                    <a:pt x="157" y="240"/>
                  </a:lnTo>
                  <a:lnTo>
                    <a:pt x="161" y="240"/>
                  </a:lnTo>
                  <a:lnTo>
                    <a:pt x="166" y="235"/>
                  </a:lnTo>
                  <a:lnTo>
                    <a:pt x="170" y="235"/>
                  </a:lnTo>
                  <a:lnTo>
                    <a:pt x="175" y="235"/>
                  </a:lnTo>
                  <a:lnTo>
                    <a:pt x="170" y="235"/>
                  </a:lnTo>
                  <a:lnTo>
                    <a:pt x="166" y="244"/>
                  </a:lnTo>
                  <a:lnTo>
                    <a:pt x="161" y="249"/>
                  </a:lnTo>
                  <a:lnTo>
                    <a:pt x="161" y="253"/>
                  </a:lnTo>
                  <a:lnTo>
                    <a:pt x="161" y="266"/>
                  </a:lnTo>
                  <a:lnTo>
                    <a:pt x="161" y="275"/>
                  </a:lnTo>
                  <a:lnTo>
                    <a:pt x="161" y="280"/>
                  </a:lnTo>
                  <a:lnTo>
                    <a:pt x="148" y="271"/>
                  </a:lnTo>
                  <a:lnTo>
                    <a:pt x="139" y="262"/>
                  </a:lnTo>
                  <a:lnTo>
                    <a:pt x="135" y="253"/>
                  </a:lnTo>
                  <a:lnTo>
                    <a:pt x="130" y="253"/>
                  </a:lnTo>
                  <a:lnTo>
                    <a:pt x="121" y="244"/>
                  </a:lnTo>
                  <a:lnTo>
                    <a:pt x="112" y="235"/>
                  </a:lnTo>
                  <a:lnTo>
                    <a:pt x="94" y="218"/>
                  </a:lnTo>
                  <a:lnTo>
                    <a:pt x="81" y="213"/>
                  </a:lnTo>
                  <a:lnTo>
                    <a:pt x="72" y="209"/>
                  </a:lnTo>
                  <a:lnTo>
                    <a:pt x="67" y="204"/>
                  </a:lnTo>
                  <a:lnTo>
                    <a:pt x="54" y="195"/>
                  </a:lnTo>
                  <a:lnTo>
                    <a:pt x="45" y="186"/>
                  </a:lnTo>
                  <a:lnTo>
                    <a:pt x="40" y="182"/>
                  </a:lnTo>
                  <a:lnTo>
                    <a:pt x="36" y="173"/>
                  </a:lnTo>
                  <a:lnTo>
                    <a:pt x="27" y="160"/>
                  </a:lnTo>
                  <a:lnTo>
                    <a:pt x="22" y="146"/>
                  </a:lnTo>
                  <a:lnTo>
                    <a:pt x="18" y="137"/>
                  </a:lnTo>
                  <a:lnTo>
                    <a:pt x="18" y="133"/>
                  </a:lnTo>
                  <a:lnTo>
                    <a:pt x="13" y="129"/>
                  </a:lnTo>
                  <a:lnTo>
                    <a:pt x="9" y="111"/>
                  </a:lnTo>
                  <a:lnTo>
                    <a:pt x="4" y="97"/>
                  </a:lnTo>
                  <a:lnTo>
                    <a:pt x="0" y="75"/>
                  </a:lnTo>
                  <a:lnTo>
                    <a:pt x="0" y="62"/>
                  </a:lnTo>
                  <a:lnTo>
                    <a:pt x="9" y="49"/>
                  </a:lnTo>
                  <a:lnTo>
                    <a:pt x="18" y="40"/>
                  </a:lnTo>
                  <a:lnTo>
                    <a:pt x="27" y="26"/>
                  </a:lnTo>
                  <a:lnTo>
                    <a:pt x="40" y="17"/>
                  </a:lnTo>
                  <a:lnTo>
                    <a:pt x="49" y="9"/>
                  </a:lnTo>
                  <a:lnTo>
                    <a:pt x="58" y="4"/>
                  </a:lnTo>
                  <a:lnTo>
                    <a:pt x="58" y="0"/>
                  </a:lnTo>
                  <a:lnTo>
                    <a:pt x="63" y="4"/>
                  </a:lnTo>
                  <a:lnTo>
                    <a:pt x="72" y="9"/>
                  </a:lnTo>
                  <a:lnTo>
                    <a:pt x="76" y="17"/>
                  </a:lnTo>
                  <a:lnTo>
                    <a:pt x="85" y="31"/>
                  </a:lnTo>
                  <a:lnTo>
                    <a:pt x="94" y="44"/>
                  </a:lnTo>
                  <a:lnTo>
                    <a:pt x="108" y="57"/>
                  </a:lnTo>
                  <a:lnTo>
                    <a:pt x="121" y="75"/>
                  </a:lnTo>
                  <a:close/>
                </a:path>
              </a:pathLst>
            </a:custGeom>
            <a:solidFill>
              <a:srgbClr val="80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12" name="Freeform 81"/>
            <p:cNvSpPr>
              <a:spLocks/>
            </p:cNvSpPr>
            <p:nvPr/>
          </p:nvSpPr>
          <p:spPr bwMode="auto">
            <a:xfrm>
              <a:off x="513" y="3627"/>
              <a:ext cx="76" cy="156"/>
            </a:xfrm>
            <a:custGeom>
              <a:avLst/>
              <a:gdLst>
                <a:gd name="T0" fmla="*/ 76 w 76"/>
                <a:gd name="T1" fmla="*/ 156 h 156"/>
                <a:gd name="T2" fmla="*/ 71 w 76"/>
                <a:gd name="T3" fmla="*/ 138 h 156"/>
                <a:gd name="T4" fmla="*/ 67 w 76"/>
                <a:gd name="T5" fmla="*/ 129 h 156"/>
                <a:gd name="T6" fmla="*/ 62 w 76"/>
                <a:gd name="T7" fmla="*/ 120 h 156"/>
                <a:gd name="T8" fmla="*/ 62 w 76"/>
                <a:gd name="T9" fmla="*/ 116 h 156"/>
                <a:gd name="T10" fmla="*/ 58 w 76"/>
                <a:gd name="T11" fmla="*/ 107 h 156"/>
                <a:gd name="T12" fmla="*/ 58 w 76"/>
                <a:gd name="T13" fmla="*/ 98 h 156"/>
                <a:gd name="T14" fmla="*/ 58 w 76"/>
                <a:gd name="T15" fmla="*/ 85 h 156"/>
                <a:gd name="T16" fmla="*/ 58 w 76"/>
                <a:gd name="T17" fmla="*/ 67 h 156"/>
                <a:gd name="T18" fmla="*/ 58 w 76"/>
                <a:gd name="T19" fmla="*/ 58 h 156"/>
                <a:gd name="T20" fmla="*/ 58 w 76"/>
                <a:gd name="T21" fmla="*/ 49 h 156"/>
                <a:gd name="T22" fmla="*/ 54 w 76"/>
                <a:gd name="T23" fmla="*/ 45 h 156"/>
                <a:gd name="T24" fmla="*/ 54 w 76"/>
                <a:gd name="T25" fmla="*/ 36 h 156"/>
                <a:gd name="T26" fmla="*/ 49 w 76"/>
                <a:gd name="T27" fmla="*/ 27 h 156"/>
                <a:gd name="T28" fmla="*/ 45 w 76"/>
                <a:gd name="T29" fmla="*/ 23 h 156"/>
                <a:gd name="T30" fmla="*/ 40 w 76"/>
                <a:gd name="T31" fmla="*/ 18 h 156"/>
                <a:gd name="T32" fmla="*/ 31 w 76"/>
                <a:gd name="T33" fmla="*/ 9 h 156"/>
                <a:gd name="T34" fmla="*/ 18 w 76"/>
                <a:gd name="T35" fmla="*/ 0 h 156"/>
                <a:gd name="T36" fmla="*/ 9 w 76"/>
                <a:gd name="T37" fmla="*/ 0 h 156"/>
                <a:gd name="T38" fmla="*/ 0 w 76"/>
                <a:gd name="T39" fmla="*/ 0 h 156"/>
                <a:gd name="T40" fmla="*/ 49 w 76"/>
                <a:gd name="T41" fmla="*/ 98 h 156"/>
                <a:gd name="T42" fmla="*/ 49 w 76"/>
                <a:gd name="T43" fmla="*/ 103 h 156"/>
                <a:gd name="T44" fmla="*/ 54 w 76"/>
                <a:gd name="T45" fmla="*/ 107 h 156"/>
                <a:gd name="T46" fmla="*/ 54 w 76"/>
                <a:gd name="T47" fmla="*/ 116 h 156"/>
                <a:gd name="T48" fmla="*/ 58 w 76"/>
                <a:gd name="T49" fmla="*/ 120 h 156"/>
                <a:gd name="T50" fmla="*/ 62 w 76"/>
                <a:gd name="T51" fmla="*/ 129 h 156"/>
                <a:gd name="T52" fmla="*/ 67 w 76"/>
                <a:gd name="T53" fmla="*/ 138 h 156"/>
                <a:gd name="T54" fmla="*/ 76 w 76"/>
                <a:gd name="T55" fmla="*/ 156 h 15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76"/>
                <a:gd name="T85" fmla="*/ 0 h 156"/>
                <a:gd name="T86" fmla="*/ 76 w 76"/>
                <a:gd name="T87" fmla="*/ 156 h 15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76" h="156">
                  <a:moveTo>
                    <a:pt x="76" y="156"/>
                  </a:moveTo>
                  <a:lnTo>
                    <a:pt x="71" y="138"/>
                  </a:lnTo>
                  <a:lnTo>
                    <a:pt x="67" y="129"/>
                  </a:lnTo>
                  <a:lnTo>
                    <a:pt x="62" y="120"/>
                  </a:lnTo>
                  <a:lnTo>
                    <a:pt x="62" y="116"/>
                  </a:lnTo>
                  <a:lnTo>
                    <a:pt x="58" y="107"/>
                  </a:lnTo>
                  <a:lnTo>
                    <a:pt x="58" y="98"/>
                  </a:lnTo>
                  <a:lnTo>
                    <a:pt x="58" y="85"/>
                  </a:lnTo>
                  <a:lnTo>
                    <a:pt x="58" y="67"/>
                  </a:lnTo>
                  <a:lnTo>
                    <a:pt x="58" y="58"/>
                  </a:lnTo>
                  <a:lnTo>
                    <a:pt x="58" y="49"/>
                  </a:lnTo>
                  <a:lnTo>
                    <a:pt x="54" y="45"/>
                  </a:lnTo>
                  <a:lnTo>
                    <a:pt x="54" y="36"/>
                  </a:lnTo>
                  <a:lnTo>
                    <a:pt x="49" y="27"/>
                  </a:lnTo>
                  <a:lnTo>
                    <a:pt x="45" y="23"/>
                  </a:lnTo>
                  <a:lnTo>
                    <a:pt x="40" y="18"/>
                  </a:lnTo>
                  <a:lnTo>
                    <a:pt x="31" y="9"/>
                  </a:lnTo>
                  <a:lnTo>
                    <a:pt x="18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49" y="98"/>
                  </a:lnTo>
                  <a:lnTo>
                    <a:pt x="49" y="103"/>
                  </a:lnTo>
                  <a:lnTo>
                    <a:pt x="54" y="107"/>
                  </a:lnTo>
                  <a:lnTo>
                    <a:pt x="54" y="116"/>
                  </a:lnTo>
                  <a:lnTo>
                    <a:pt x="58" y="120"/>
                  </a:lnTo>
                  <a:lnTo>
                    <a:pt x="62" y="129"/>
                  </a:lnTo>
                  <a:lnTo>
                    <a:pt x="67" y="138"/>
                  </a:lnTo>
                  <a:lnTo>
                    <a:pt x="76" y="156"/>
                  </a:lnTo>
                  <a:close/>
                </a:path>
              </a:pathLst>
            </a:custGeom>
            <a:solidFill>
              <a:srgbClr val="2161A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13" name="Freeform 82"/>
            <p:cNvSpPr>
              <a:spLocks/>
            </p:cNvSpPr>
            <p:nvPr/>
          </p:nvSpPr>
          <p:spPr bwMode="auto">
            <a:xfrm>
              <a:off x="486" y="3645"/>
              <a:ext cx="81" cy="125"/>
            </a:xfrm>
            <a:custGeom>
              <a:avLst/>
              <a:gdLst>
                <a:gd name="T0" fmla="*/ 9 w 81"/>
                <a:gd name="T1" fmla="*/ 0 h 125"/>
                <a:gd name="T2" fmla="*/ 4 w 81"/>
                <a:gd name="T3" fmla="*/ 14 h 125"/>
                <a:gd name="T4" fmla="*/ 4 w 81"/>
                <a:gd name="T5" fmla="*/ 27 h 125"/>
                <a:gd name="T6" fmla="*/ 4 w 81"/>
                <a:gd name="T7" fmla="*/ 36 h 125"/>
                <a:gd name="T8" fmla="*/ 0 w 81"/>
                <a:gd name="T9" fmla="*/ 36 h 125"/>
                <a:gd name="T10" fmla="*/ 0 w 81"/>
                <a:gd name="T11" fmla="*/ 40 h 125"/>
                <a:gd name="T12" fmla="*/ 0 w 81"/>
                <a:gd name="T13" fmla="*/ 45 h 125"/>
                <a:gd name="T14" fmla="*/ 0 w 81"/>
                <a:gd name="T15" fmla="*/ 62 h 125"/>
                <a:gd name="T16" fmla="*/ 0 w 81"/>
                <a:gd name="T17" fmla="*/ 80 h 125"/>
                <a:gd name="T18" fmla="*/ 0 w 81"/>
                <a:gd name="T19" fmla="*/ 85 h 125"/>
                <a:gd name="T20" fmla="*/ 4 w 81"/>
                <a:gd name="T21" fmla="*/ 89 h 125"/>
                <a:gd name="T22" fmla="*/ 4 w 81"/>
                <a:gd name="T23" fmla="*/ 89 h 125"/>
                <a:gd name="T24" fmla="*/ 4 w 81"/>
                <a:gd name="T25" fmla="*/ 94 h 125"/>
                <a:gd name="T26" fmla="*/ 13 w 81"/>
                <a:gd name="T27" fmla="*/ 98 h 125"/>
                <a:gd name="T28" fmla="*/ 18 w 81"/>
                <a:gd name="T29" fmla="*/ 98 h 125"/>
                <a:gd name="T30" fmla="*/ 22 w 81"/>
                <a:gd name="T31" fmla="*/ 98 h 125"/>
                <a:gd name="T32" fmla="*/ 27 w 81"/>
                <a:gd name="T33" fmla="*/ 98 h 125"/>
                <a:gd name="T34" fmla="*/ 31 w 81"/>
                <a:gd name="T35" fmla="*/ 102 h 125"/>
                <a:gd name="T36" fmla="*/ 31 w 81"/>
                <a:gd name="T37" fmla="*/ 107 h 125"/>
                <a:gd name="T38" fmla="*/ 31 w 81"/>
                <a:gd name="T39" fmla="*/ 116 h 125"/>
                <a:gd name="T40" fmla="*/ 36 w 81"/>
                <a:gd name="T41" fmla="*/ 116 h 125"/>
                <a:gd name="T42" fmla="*/ 45 w 81"/>
                <a:gd name="T43" fmla="*/ 125 h 125"/>
                <a:gd name="T44" fmla="*/ 49 w 81"/>
                <a:gd name="T45" fmla="*/ 125 h 125"/>
                <a:gd name="T46" fmla="*/ 54 w 81"/>
                <a:gd name="T47" fmla="*/ 120 h 125"/>
                <a:gd name="T48" fmla="*/ 54 w 81"/>
                <a:gd name="T49" fmla="*/ 120 h 125"/>
                <a:gd name="T50" fmla="*/ 54 w 81"/>
                <a:gd name="T51" fmla="*/ 116 h 125"/>
                <a:gd name="T52" fmla="*/ 58 w 81"/>
                <a:gd name="T53" fmla="*/ 116 h 125"/>
                <a:gd name="T54" fmla="*/ 58 w 81"/>
                <a:gd name="T55" fmla="*/ 116 h 125"/>
                <a:gd name="T56" fmla="*/ 63 w 81"/>
                <a:gd name="T57" fmla="*/ 111 h 125"/>
                <a:gd name="T58" fmla="*/ 72 w 81"/>
                <a:gd name="T59" fmla="*/ 111 h 125"/>
                <a:gd name="T60" fmla="*/ 76 w 81"/>
                <a:gd name="T61" fmla="*/ 111 h 125"/>
                <a:gd name="T62" fmla="*/ 81 w 81"/>
                <a:gd name="T63" fmla="*/ 111 h 125"/>
                <a:gd name="T64" fmla="*/ 81 w 81"/>
                <a:gd name="T65" fmla="*/ 107 h 125"/>
                <a:gd name="T66" fmla="*/ 76 w 81"/>
                <a:gd name="T67" fmla="*/ 102 h 125"/>
                <a:gd name="T68" fmla="*/ 76 w 81"/>
                <a:gd name="T69" fmla="*/ 98 h 125"/>
                <a:gd name="T70" fmla="*/ 72 w 81"/>
                <a:gd name="T71" fmla="*/ 94 h 125"/>
                <a:gd name="T72" fmla="*/ 72 w 81"/>
                <a:gd name="T73" fmla="*/ 89 h 125"/>
                <a:gd name="T74" fmla="*/ 63 w 81"/>
                <a:gd name="T75" fmla="*/ 80 h 125"/>
                <a:gd name="T76" fmla="*/ 58 w 81"/>
                <a:gd name="T77" fmla="*/ 71 h 125"/>
                <a:gd name="T78" fmla="*/ 49 w 81"/>
                <a:gd name="T79" fmla="*/ 58 h 125"/>
                <a:gd name="T80" fmla="*/ 36 w 81"/>
                <a:gd name="T81" fmla="*/ 40 h 125"/>
                <a:gd name="T82" fmla="*/ 22 w 81"/>
                <a:gd name="T83" fmla="*/ 22 h 125"/>
                <a:gd name="T84" fmla="*/ 9 w 81"/>
                <a:gd name="T85" fmla="*/ 0 h 12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1"/>
                <a:gd name="T130" fmla="*/ 0 h 125"/>
                <a:gd name="T131" fmla="*/ 81 w 81"/>
                <a:gd name="T132" fmla="*/ 125 h 12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1" h="125">
                  <a:moveTo>
                    <a:pt x="9" y="0"/>
                  </a:moveTo>
                  <a:lnTo>
                    <a:pt x="4" y="14"/>
                  </a:lnTo>
                  <a:lnTo>
                    <a:pt x="4" y="27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0" y="62"/>
                  </a:lnTo>
                  <a:lnTo>
                    <a:pt x="0" y="80"/>
                  </a:lnTo>
                  <a:lnTo>
                    <a:pt x="0" y="85"/>
                  </a:lnTo>
                  <a:lnTo>
                    <a:pt x="4" y="89"/>
                  </a:lnTo>
                  <a:lnTo>
                    <a:pt x="4" y="94"/>
                  </a:lnTo>
                  <a:lnTo>
                    <a:pt x="13" y="98"/>
                  </a:lnTo>
                  <a:lnTo>
                    <a:pt x="18" y="98"/>
                  </a:lnTo>
                  <a:lnTo>
                    <a:pt x="22" y="98"/>
                  </a:lnTo>
                  <a:lnTo>
                    <a:pt x="27" y="98"/>
                  </a:lnTo>
                  <a:lnTo>
                    <a:pt x="31" y="102"/>
                  </a:lnTo>
                  <a:lnTo>
                    <a:pt x="31" y="107"/>
                  </a:lnTo>
                  <a:lnTo>
                    <a:pt x="31" y="116"/>
                  </a:lnTo>
                  <a:lnTo>
                    <a:pt x="36" y="116"/>
                  </a:lnTo>
                  <a:lnTo>
                    <a:pt x="45" y="125"/>
                  </a:lnTo>
                  <a:lnTo>
                    <a:pt x="49" y="125"/>
                  </a:lnTo>
                  <a:lnTo>
                    <a:pt x="54" y="120"/>
                  </a:lnTo>
                  <a:lnTo>
                    <a:pt x="54" y="116"/>
                  </a:lnTo>
                  <a:lnTo>
                    <a:pt x="58" y="116"/>
                  </a:lnTo>
                  <a:lnTo>
                    <a:pt x="63" y="111"/>
                  </a:lnTo>
                  <a:lnTo>
                    <a:pt x="72" y="111"/>
                  </a:lnTo>
                  <a:lnTo>
                    <a:pt x="76" y="111"/>
                  </a:lnTo>
                  <a:lnTo>
                    <a:pt x="81" y="111"/>
                  </a:lnTo>
                  <a:lnTo>
                    <a:pt x="81" y="107"/>
                  </a:lnTo>
                  <a:lnTo>
                    <a:pt x="76" y="102"/>
                  </a:lnTo>
                  <a:lnTo>
                    <a:pt x="76" y="98"/>
                  </a:lnTo>
                  <a:lnTo>
                    <a:pt x="72" y="94"/>
                  </a:lnTo>
                  <a:lnTo>
                    <a:pt x="72" y="89"/>
                  </a:lnTo>
                  <a:lnTo>
                    <a:pt x="63" y="80"/>
                  </a:lnTo>
                  <a:lnTo>
                    <a:pt x="58" y="71"/>
                  </a:lnTo>
                  <a:lnTo>
                    <a:pt x="49" y="58"/>
                  </a:lnTo>
                  <a:lnTo>
                    <a:pt x="36" y="40"/>
                  </a:lnTo>
                  <a:lnTo>
                    <a:pt x="22" y="2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2161A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14" name="Freeform 83"/>
            <p:cNvSpPr>
              <a:spLocks/>
            </p:cNvSpPr>
            <p:nvPr/>
          </p:nvSpPr>
          <p:spPr bwMode="auto">
            <a:xfrm>
              <a:off x="481" y="3747"/>
              <a:ext cx="86" cy="54"/>
            </a:xfrm>
            <a:custGeom>
              <a:avLst/>
              <a:gdLst>
                <a:gd name="T0" fmla="*/ 86 w 86"/>
                <a:gd name="T1" fmla="*/ 54 h 54"/>
                <a:gd name="T2" fmla="*/ 45 w 86"/>
                <a:gd name="T3" fmla="*/ 0 h 54"/>
                <a:gd name="T4" fmla="*/ 77 w 86"/>
                <a:gd name="T5" fmla="*/ 49 h 54"/>
                <a:gd name="T6" fmla="*/ 63 w 86"/>
                <a:gd name="T7" fmla="*/ 40 h 54"/>
                <a:gd name="T8" fmla="*/ 54 w 86"/>
                <a:gd name="T9" fmla="*/ 36 h 54"/>
                <a:gd name="T10" fmla="*/ 50 w 86"/>
                <a:gd name="T11" fmla="*/ 32 h 54"/>
                <a:gd name="T12" fmla="*/ 45 w 86"/>
                <a:gd name="T13" fmla="*/ 27 h 54"/>
                <a:gd name="T14" fmla="*/ 32 w 86"/>
                <a:gd name="T15" fmla="*/ 18 h 54"/>
                <a:gd name="T16" fmla="*/ 18 w 86"/>
                <a:gd name="T17" fmla="*/ 9 h 54"/>
                <a:gd name="T18" fmla="*/ 9 w 86"/>
                <a:gd name="T19" fmla="*/ 5 h 54"/>
                <a:gd name="T20" fmla="*/ 9 w 86"/>
                <a:gd name="T21" fmla="*/ 5 h 54"/>
                <a:gd name="T22" fmla="*/ 9 w 86"/>
                <a:gd name="T23" fmla="*/ 5 h 54"/>
                <a:gd name="T24" fmla="*/ 5 w 86"/>
                <a:gd name="T25" fmla="*/ 0 h 54"/>
                <a:gd name="T26" fmla="*/ 0 w 86"/>
                <a:gd name="T27" fmla="*/ 0 h 54"/>
                <a:gd name="T28" fmla="*/ 5 w 86"/>
                <a:gd name="T29" fmla="*/ 0 h 54"/>
                <a:gd name="T30" fmla="*/ 5 w 86"/>
                <a:gd name="T31" fmla="*/ 5 h 54"/>
                <a:gd name="T32" fmla="*/ 9 w 86"/>
                <a:gd name="T33" fmla="*/ 9 h 54"/>
                <a:gd name="T34" fmla="*/ 14 w 86"/>
                <a:gd name="T35" fmla="*/ 14 h 54"/>
                <a:gd name="T36" fmla="*/ 32 w 86"/>
                <a:gd name="T37" fmla="*/ 27 h 54"/>
                <a:gd name="T38" fmla="*/ 50 w 86"/>
                <a:gd name="T39" fmla="*/ 36 h 54"/>
                <a:gd name="T40" fmla="*/ 54 w 86"/>
                <a:gd name="T41" fmla="*/ 40 h 54"/>
                <a:gd name="T42" fmla="*/ 59 w 86"/>
                <a:gd name="T43" fmla="*/ 40 h 54"/>
                <a:gd name="T44" fmla="*/ 63 w 86"/>
                <a:gd name="T45" fmla="*/ 45 h 54"/>
                <a:gd name="T46" fmla="*/ 68 w 86"/>
                <a:gd name="T47" fmla="*/ 49 h 54"/>
                <a:gd name="T48" fmla="*/ 77 w 86"/>
                <a:gd name="T49" fmla="*/ 49 h 54"/>
                <a:gd name="T50" fmla="*/ 81 w 86"/>
                <a:gd name="T51" fmla="*/ 49 h 54"/>
                <a:gd name="T52" fmla="*/ 86 w 86"/>
                <a:gd name="T53" fmla="*/ 54 h 54"/>
                <a:gd name="T54" fmla="*/ 86 w 86"/>
                <a:gd name="T55" fmla="*/ 54 h 5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6"/>
                <a:gd name="T85" fmla="*/ 0 h 54"/>
                <a:gd name="T86" fmla="*/ 86 w 86"/>
                <a:gd name="T87" fmla="*/ 54 h 5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6" h="54">
                  <a:moveTo>
                    <a:pt x="86" y="54"/>
                  </a:moveTo>
                  <a:lnTo>
                    <a:pt x="45" y="0"/>
                  </a:lnTo>
                  <a:lnTo>
                    <a:pt x="77" y="49"/>
                  </a:lnTo>
                  <a:lnTo>
                    <a:pt x="63" y="40"/>
                  </a:lnTo>
                  <a:lnTo>
                    <a:pt x="54" y="36"/>
                  </a:lnTo>
                  <a:lnTo>
                    <a:pt x="50" y="32"/>
                  </a:lnTo>
                  <a:lnTo>
                    <a:pt x="45" y="27"/>
                  </a:lnTo>
                  <a:lnTo>
                    <a:pt x="32" y="18"/>
                  </a:lnTo>
                  <a:lnTo>
                    <a:pt x="18" y="9"/>
                  </a:lnTo>
                  <a:lnTo>
                    <a:pt x="9" y="5"/>
                  </a:lnTo>
                  <a:lnTo>
                    <a:pt x="5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5"/>
                  </a:lnTo>
                  <a:lnTo>
                    <a:pt x="9" y="9"/>
                  </a:lnTo>
                  <a:lnTo>
                    <a:pt x="14" y="14"/>
                  </a:lnTo>
                  <a:lnTo>
                    <a:pt x="32" y="27"/>
                  </a:lnTo>
                  <a:lnTo>
                    <a:pt x="50" y="36"/>
                  </a:lnTo>
                  <a:lnTo>
                    <a:pt x="54" y="40"/>
                  </a:lnTo>
                  <a:lnTo>
                    <a:pt x="59" y="40"/>
                  </a:lnTo>
                  <a:lnTo>
                    <a:pt x="63" y="45"/>
                  </a:lnTo>
                  <a:lnTo>
                    <a:pt x="68" y="49"/>
                  </a:lnTo>
                  <a:lnTo>
                    <a:pt x="77" y="49"/>
                  </a:lnTo>
                  <a:lnTo>
                    <a:pt x="81" y="49"/>
                  </a:lnTo>
                  <a:lnTo>
                    <a:pt x="86" y="54"/>
                  </a:lnTo>
                  <a:close/>
                </a:path>
              </a:pathLst>
            </a:custGeom>
            <a:solidFill>
              <a:srgbClr val="2161A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15" name="Freeform 84"/>
            <p:cNvSpPr>
              <a:spLocks/>
            </p:cNvSpPr>
            <p:nvPr/>
          </p:nvSpPr>
          <p:spPr bwMode="auto">
            <a:xfrm>
              <a:off x="584" y="3779"/>
              <a:ext cx="81" cy="75"/>
            </a:xfrm>
            <a:custGeom>
              <a:avLst/>
              <a:gdLst>
                <a:gd name="T0" fmla="*/ 59 w 81"/>
                <a:gd name="T1" fmla="*/ 66 h 75"/>
                <a:gd name="T2" fmla="*/ 54 w 81"/>
                <a:gd name="T3" fmla="*/ 66 h 75"/>
                <a:gd name="T4" fmla="*/ 54 w 81"/>
                <a:gd name="T5" fmla="*/ 66 h 75"/>
                <a:gd name="T6" fmla="*/ 50 w 81"/>
                <a:gd name="T7" fmla="*/ 66 h 75"/>
                <a:gd name="T8" fmla="*/ 54 w 81"/>
                <a:gd name="T9" fmla="*/ 62 h 75"/>
                <a:gd name="T10" fmla="*/ 54 w 81"/>
                <a:gd name="T11" fmla="*/ 53 h 75"/>
                <a:gd name="T12" fmla="*/ 63 w 81"/>
                <a:gd name="T13" fmla="*/ 40 h 75"/>
                <a:gd name="T14" fmla="*/ 68 w 81"/>
                <a:gd name="T15" fmla="*/ 31 h 75"/>
                <a:gd name="T16" fmla="*/ 72 w 81"/>
                <a:gd name="T17" fmla="*/ 22 h 75"/>
                <a:gd name="T18" fmla="*/ 77 w 81"/>
                <a:gd name="T19" fmla="*/ 13 h 75"/>
                <a:gd name="T20" fmla="*/ 81 w 81"/>
                <a:gd name="T21" fmla="*/ 0 h 75"/>
                <a:gd name="T22" fmla="*/ 77 w 81"/>
                <a:gd name="T23" fmla="*/ 13 h 75"/>
                <a:gd name="T24" fmla="*/ 68 w 81"/>
                <a:gd name="T25" fmla="*/ 22 h 75"/>
                <a:gd name="T26" fmla="*/ 63 w 81"/>
                <a:gd name="T27" fmla="*/ 26 h 75"/>
                <a:gd name="T28" fmla="*/ 59 w 81"/>
                <a:gd name="T29" fmla="*/ 35 h 75"/>
                <a:gd name="T30" fmla="*/ 50 w 81"/>
                <a:gd name="T31" fmla="*/ 53 h 75"/>
                <a:gd name="T32" fmla="*/ 45 w 81"/>
                <a:gd name="T33" fmla="*/ 57 h 75"/>
                <a:gd name="T34" fmla="*/ 41 w 81"/>
                <a:gd name="T35" fmla="*/ 62 h 75"/>
                <a:gd name="T36" fmla="*/ 41 w 81"/>
                <a:gd name="T37" fmla="*/ 62 h 75"/>
                <a:gd name="T38" fmla="*/ 41 w 81"/>
                <a:gd name="T39" fmla="*/ 62 h 75"/>
                <a:gd name="T40" fmla="*/ 36 w 81"/>
                <a:gd name="T41" fmla="*/ 62 h 75"/>
                <a:gd name="T42" fmla="*/ 36 w 81"/>
                <a:gd name="T43" fmla="*/ 57 h 75"/>
                <a:gd name="T44" fmla="*/ 32 w 81"/>
                <a:gd name="T45" fmla="*/ 53 h 75"/>
                <a:gd name="T46" fmla="*/ 27 w 81"/>
                <a:gd name="T47" fmla="*/ 48 h 75"/>
                <a:gd name="T48" fmla="*/ 27 w 81"/>
                <a:gd name="T49" fmla="*/ 48 h 75"/>
                <a:gd name="T50" fmla="*/ 23 w 81"/>
                <a:gd name="T51" fmla="*/ 48 h 75"/>
                <a:gd name="T52" fmla="*/ 14 w 81"/>
                <a:gd name="T53" fmla="*/ 44 h 75"/>
                <a:gd name="T54" fmla="*/ 0 w 81"/>
                <a:gd name="T55" fmla="*/ 44 h 75"/>
                <a:gd name="T56" fmla="*/ 5 w 81"/>
                <a:gd name="T57" fmla="*/ 53 h 75"/>
                <a:gd name="T58" fmla="*/ 9 w 81"/>
                <a:gd name="T59" fmla="*/ 57 h 75"/>
                <a:gd name="T60" fmla="*/ 14 w 81"/>
                <a:gd name="T61" fmla="*/ 71 h 75"/>
                <a:gd name="T62" fmla="*/ 18 w 81"/>
                <a:gd name="T63" fmla="*/ 71 h 75"/>
                <a:gd name="T64" fmla="*/ 23 w 81"/>
                <a:gd name="T65" fmla="*/ 75 h 75"/>
                <a:gd name="T66" fmla="*/ 36 w 81"/>
                <a:gd name="T67" fmla="*/ 75 h 75"/>
                <a:gd name="T68" fmla="*/ 41 w 81"/>
                <a:gd name="T69" fmla="*/ 75 h 75"/>
                <a:gd name="T70" fmla="*/ 41 w 81"/>
                <a:gd name="T71" fmla="*/ 75 h 75"/>
                <a:gd name="T72" fmla="*/ 50 w 81"/>
                <a:gd name="T73" fmla="*/ 75 h 75"/>
                <a:gd name="T74" fmla="*/ 50 w 81"/>
                <a:gd name="T75" fmla="*/ 75 h 75"/>
                <a:gd name="T76" fmla="*/ 54 w 81"/>
                <a:gd name="T77" fmla="*/ 71 h 75"/>
                <a:gd name="T78" fmla="*/ 59 w 81"/>
                <a:gd name="T79" fmla="*/ 66 h 7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1"/>
                <a:gd name="T121" fmla="*/ 0 h 75"/>
                <a:gd name="T122" fmla="*/ 81 w 81"/>
                <a:gd name="T123" fmla="*/ 75 h 7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1" h="75">
                  <a:moveTo>
                    <a:pt x="59" y="66"/>
                  </a:moveTo>
                  <a:lnTo>
                    <a:pt x="54" y="66"/>
                  </a:lnTo>
                  <a:lnTo>
                    <a:pt x="50" y="66"/>
                  </a:lnTo>
                  <a:lnTo>
                    <a:pt x="54" y="62"/>
                  </a:lnTo>
                  <a:lnTo>
                    <a:pt x="54" y="53"/>
                  </a:lnTo>
                  <a:lnTo>
                    <a:pt x="63" y="40"/>
                  </a:lnTo>
                  <a:lnTo>
                    <a:pt x="68" y="31"/>
                  </a:lnTo>
                  <a:lnTo>
                    <a:pt x="72" y="22"/>
                  </a:lnTo>
                  <a:lnTo>
                    <a:pt x="77" y="13"/>
                  </a:lnTo>
                  <a:lnTo>
                    <a:pt x="81" y="0"/>
                  </a:lnTo>
                  <a:lnTo>
                    <a:pt x="77" y="13"/>
                  </a:lnTo>
                  <a:lnTo>
                    <a:pt x="68" y="22"/>
                  </a:lnTo>
                  <a:lnTo>
                    <a:pt x="63" y="26"/>
                  </a:lnTo>
                  <a:lnTo>
                    <a:pt x="59" y="35"/>
                  </a:lnTo>
                  <a:lnTo>
                    <a:pt x="50" y="53"/>
                  </a:lnTo>
                  <a:lnTo>
                    <a:pt x="45" y="57"/>
                  </a:lnTo>
                  <a:lnTo>
                    <a:pt x="41" y="62"/>
                  </a:lnTo>
                  <a:lnTo>
                    <a:pt x="36" y="62"/>
                  </a:lnTo>
                  <a:lnTo>
                    <a:pt x="36" y="57"/>
                  </a:lnTo>
                  <a:lnTo>
                    <a:pt x="32" y="53"/>
                  </a:lnTo>
                  <a:lnTo>
                    <a:pt x="27" y="48"/>
                  </a:lnTo>
                  <a:lnTo>
                    <a:pt x="23" y="48"/>
                  </a:lnTo>
                  <a:lnTo>
                    <a:pt x="14" y="44"/>
                  </a:lnTo>
                  <a:lnTo>
                    <a:pt x="0" y="44"/>
                  </a:lnTo>
                  <a:lnTo>
                    <a:pt x="5" y="53"/>
                  </a:lnTo>
                  <a:lnTo>
                    <a:pt x="9" y="57"/>
                  </a:lnTo>
                  <a:lnTo>
                    <a:pt x="14" y="71"/>
                  </a:lnTo>
                  <a:lnTo>
                    <a:pt x="18" y="71"/>
                  </a:lnTo>
                  <a:lnTo>
                    <a:pt x="23" y="75"/>
                  </a:lnTo>
                  <a:lnTo>
                    <a:pt x="36" y="75"/>
                  </a:lnTo>
                  <a:lnTo>
                    <a:pt x="41" y="75"/>
                  </a:lnTo>
                  <a:lnTo>
                    <a:pt x="50" y="75"/>
                  </a:lnTo>
                  <a:lnTo>
                    <a:pt x="54" y="71"/>
                  </a:lnTo>
                  <a:lnTo>
                    <a:pt x="59" y="66"/>
                  </a:lnTo>
                  <a:close/>
                </a:path>
              </a:pathLst>
            </a:custGeom>
            <a:solidFill>
              <a:srgbClr val="80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16" name="Freeform 85"/>
            <p:cNvSpPr>
              <a:spLocks/>
            </p:cNvSpPr>
            <p:nvPr/>
          </p:nvSpPr>
          <p:spPr bwMode="auto">
            <a:xfrm>
              <a:off x="593" y="3854"/>
              <a:ext cx="45" cy="36"/>
            </a:xfrm>
            <a:custGeom>
              <a:avLst/>
              <a:gdLst>
                <a:gd name="T0" fmla="*/ 9 w 45"/>
                <a:gd name="T1" fmla="*/ 36 h 36"/>
                <a:gd name="T2" fmla="*/ 14 w 45"/>
                <a:gd name="T3" fmla="*/ 31 h 36"/>
                <a:gd name="T4" fmla="*/ 18 w 45"/>
                <a:gd name="T5" fmla="*/ 27 h 36"/>
                <a:gd name="T6" fmla="*/ 23 w 45"/>
                <a:gd name="T7" fmla="*/ 22 h 36"/>
                <a:gd name="T8" fmla="*/ 23 w 45"/>
                <a:gd name="T9" fmla="*/ 22 h 36"/>
                <a:gd name="T10" fmla="*/ 27 w 45"/>
                <a:gd name="T11" fmla="*/ 18 h 36"/>
                <a:gd name="T12" fmla="*/ 32 w 45"/>
                <a:gd name="T13" fmla="*/ 14 h 36"/>
                <a:gd name="T14" fmla="*/ 36 w 45"/>
                <a:gd name="T15" fmla="*/ 9 h 36"/>
                <a:gd name="T16" fmla="*/ 45 w 45"/>
                <a:gd name="T17" fmla="*/ 5 h 36"/>
                <a:gd name="T18" fmla="*/ 45 w 45"/>
                <a:gd name="T19" fmla="*/ 5 h 36"/>
                <a:gd name="T20" fmla="*/ 41 w 45"/>
                <a:gd name="T21" fmla="*/ 0 h 36"/>
                <a:gd name="T22" fmla="*/ 32 w 45"/>
                <a:gd name="T23" fmla="*/ 0 h 36"/>
                <a:gd name="T24" fmla="*/ 27 w 45"/>
                <a:gd name="T25" fmla="*/ 0 h 36"/>
                <a:gd name="T26" fmla="*/ 18 w 45"/>
                <a:gd name="T27" fmla="*/ 5 h 36"/>
                <a:gd name="T28" fmla="*/ 9 w 45"/>
                <a:gd name="T29" fmla="*/ 9 h 36"/>
                <a:gd name="T30" fmla="*/ 5 w 45"/>
                <a:gd name="T31" fmla="*/ 14 h 36"/>
                <a:gd name="T32" fmla="*/ 5 w 45"/>
                <a:gd name="T33" fmla="*/ 18 h 36"/>
                <a:gd name="T34" fmla="*/ 0 w 45"/>
                <a:gd name="T35" fmla="*/ 27 h 36"/>
                <a:gd name="T36" fmla="*/ 0 w 45"/>
                <a:gd name="T37" fmla="*/ 36 h 36"/>
                <a:gd name="T38" fmla="*/ 9 w 45"/>
                <a:gd name="T39" fmla="*/ 36 h 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5"/>
                <a:gd name="T61" fmla="*/ 0 h 36"/>
                <a:gd name="T62" fmla="*/ 45 w 45"/>
                <a:gd name="T63" fmla="*/ 36 h 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5" h="36">
                  <a:moveTo>
                    <a:pt x="9" y="36"/>
                  </a:moveTo>
                  <a:lnTo>
                    <a:pt x="14" y="31"/>
                  </a:lnTo>
                  <a:lnTo>
                    <a:pt x="18" y="27"/>
                  </a:lnTo>
                  <a:lnTo>
                    <a:pt x="23" y="22"/>
                  </a:lnTo>
                  <a:lnTo>
                    <a:pt x="27" y="18"/>
                  </a:lnTo>
                  <a:lnTo>
                    <a:pt x="32" y="14"/>
                  </a:lnTo>
                  <a:lnTo>
                    <a:pt x="36" y="9"/>
                  </a:lnTo>
                  <a:lnTo>
                    <a:pt x="45" y="5"/>
                  </a:lnTo>
                  <a:lnTo>
                    <a:pt x="41" y="0"/>
                  </a:lnTo>
                  <a:lnTo>
                    <a:pt x="32" y="0"/>
                  </a:lnTo>
                  <a:lnTo>
                    <a:pt x="27" y="0"/>
                  </a:lnTo>
                  <a:lnTo>
                    <a:pt x="18" y="5"/>
                  </a:lnTo>
                  <a:lnTo>
                    <a:pt x="9" y="9"/>
                  </a:lnTo>
                  <a:lnTo>
                    <a:pt x="5" y="14"/>
                  </a:lnTo>
                  <a:lnTo>
                    <a:pt x="5" y="18"/>
                  </a:lnTo>
                  <a:lnTo>
                    <a:pt x="0" y="27"/>
                  </a:lnTo>
                  <a:lnTo>
                    <a:pt x="0" y="36"/>
                  </a:lnTo>
                  <a:lnTo>
                    <a:pt x="9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17" name="Freeform 86"/>
            <p:cNvSpPr>
              <a:spLocks/>
            </p:cNvSpPr>
            <p:nvPr/>
          </p:nvSpPr>
          <p:spPr bwMode="auto">
            <a:xfrm>
              <a:off x="445" y="3530"/>
              <a:ext cx="117" cy="124"/>
            </a:xfrm>
            <a:custGeom>
              <a:avLst/>
              <a:gdLst>
                <a:gd name="T0" fmla="*/ 32 w 117"/>
                <a:gd name="T1" fmla="*/ 124 h 124"/>
                <a:gd name="T2" fmla="*/ 23 w 117"/>
                <a:gd name="T3" fmla="*/ 120 h 124"/>
                <a:gd name="T4" fmla="*/ 18 w 117"/>
                <a:gd name="T5" fmla="*/ 120 h 124"/>
                <a:gd name="T6" fmla="*/ 14 w 117"/>
                <a:gd name="T7" fmla="*/ 111 h 124"/>
                <a:gd name="T8" fmla="*/ 14 w 117"/>
                <a:gd name="T9" fmla="*/ 106 h 124"/>
                <a:gd name="T10" fmla="*/ 14 w 117"/>
                <a:gd name="T11" fmla="*/ 102 h 124"/>
                <a:gd name="T12" fmla="*/ 14 w 117"/>
                <a:gd name="T13" fmla="*/ 102 h 124"/>
                <a:gd name="T14" fmla="*/ 9 w 117"/>
                <a:gd name="T15" fmla="*/ 97 h 124"/>
                <a:gd name="T16" fmla="*/ 9 w 117"/>
                <a:gd name="T17" fmla="*/ 93 h 124"/>
                <a:gd name="T18" fmla="*/ 5 w 117"/>
                <a:gd name="T19" fmla="*/ 93 h 124"/>
                <a:gd name="T20" fmla="*/ 0 w 117"/>
                <a:gd name="T21" fmla="*/ 84 h 124"/>
                <a:gd name="T22" fmla="*/ 0 w 117"/>
                <a:gd name="T23" fmla="*/ 75 h 124"/>
                <a:gd name="T24" fmla="*/ 0 w 117"/>
                <a:gd name="T25" fmla="*/ 57 h 124"/>
                <a:gd name="T26" fmla="*/ 0 w 117"/>
                <a:gd name="T27" fmla="*/ 49 h 124"/>
                <a:gd name="T28" fmla="*/ 0 w 117"/>
                <a:gd name="T29" fmla="*/ 35 h 124"/>
                <a:gd name="T30" fmla="*/ 0 w 117"/>
                <a:gd name="T31" fmla="*/ 31 h 124"/>
                <a:gd name="T32" fmla="*/ 9 w 117"/>
                <a:gd name="T33" fmla="*/ 22 h 124"/>
                <a:gd name="T34" fmla="*/ 18 w 117"/>
                <a:gd name="T35" fmla="*/ 13 h 124"/>
                <a:gd name="T36" fmla="*/ 27 w 117"/>
                <a:gd name="T37" fmla="*/ 9 h 124"/>
                <a:gd name="T38" fmla="*/ 36 w 117"/>
                <a:gd name="T39" fmla="*/ 4 h 124"/>
                <a:gd name="T40" fmla="*/ 45 w 117"/>
                <a:gd name="T41" fmla="*/ 0 h 124"/>
                <a:gd name="T42" fmla="*/ 59 w 117"/>
                <a:gd name="T43" fmla="*/ 0 h 124"/>
                <a:gd name="T44" fmla="*/ 72 w 117"/>
                <a:gd name="T45" fmla="*/ 0 h 124"/>
                <a:gd name="T46" fmla="*/ 81 w 117"/>
                <a:gd name="T47" fmla="*/ 4 h 124"/>
                <a:gd name="T48" fmla="*/ 86 w 117"/>
                <a:gd name="T49" fmla="*/ 9 h 124"/>
                <a:gd name="T50" fmla="*/ 95 w 117"/>
                <a:gd name="T51" fmla="*/ 13 h 124"/>
                <a:gd name="T52" fmla="*/ 99 w 117"/>
                <a:gd name="T53" fmla="*/ 17 h 124"/>
                <a:gd name="T54" fmla="*/ 99 w 117"/>
                <a:gd name="T55" fmla="*/ 17 h 124"/>
                <a:gd name="T56" fmla="*/ 104 w 117"/>
                <a:gd name="T57" fmla="*/ 22 h 124"/>
                <a:gd name="T58" fmla="*/ 108 w 117"/>
                <a:gd name="T59" fmla="*/ 22 h 124"/>
                <a:gd name="T60" fmla="*/ 108 w 117"/>
                <a:gd name="T61" fmla="*/ 31 h 124"/>
                <a:gd name="T62" fmla="*/ 113 w 117"/>
                <a:gd name="T63" fmla="*/ 35 h 124"/>
                <a:gd name="T64" fmla="*/ 117 w 117"/>
                <a:gd name="T65" fmla="*/ 49 h 124"/>
                <a:gd name="T66" fmla="*/ 117 w 117"/>
                <a:gd name="T67" fmla="*/ 57 h 124"/>
                <a:gd name="T68" fmla="*/ 117 w 117"/>
                <a:gd name="T69" fmla="*/ 62 h 124"/>
                <a:gd name="T70" fmla="*/ 117 w 117"/>
                <a:gd name="T71" fmla="*/ 66 h 124"/>
                <a:gd name="T72" fmla="*/ 117 w 117"/>
                <a:gd name="T73" fmla="*/ 71 h 124"/>
                <a:gd name="T74" fmla="*/ 113 w 117"/>
                <a:gd name="T75" fmla="*/ 71 h 124"/>
                <a:gd name="T76" fmla="*/ 104 w 117"/>
                <a:gd name="T77" fmla="*/ 75 h 124"/>
                <a:gd name="T78" fmla="*/ 90 w 117"/>
                <a:gd name="T79" fmla="*/ 75 h 124"/>
                <a:gd name="T80" fmla="*/ 77 w 117"/>
                <a:gd name="T81" fmla="*/ 75 h 124"/>
                <a:gd name="T82" fmla="*/ 68 w 117"/>
                <a:gd name="T83" fmla="*/ 80 h 124"/>
                <a:gd name="T84" fmla="*/ 63 w 117"/>
                <a:gd name="T85" fmla="*/ 84 h 124"/>
                <a:gd name="T86" fmla="*/ 59 w 117"/>
                <a:gd name="T87" fmla="*/ 89 h 124"/>
                <a:gd name="T88" fmla="*/ 45 w 117"/>
                <a:gd name="T89" fmla="*/ 102 h 124"/>
                <a:gd name="T90" fmla="*/ 41 w 117"/>
                <a:gd name="T91" fmla="*/ 115 h 124"/>
                <a:gd name="T92" fmla="*/ 32 w 117"/>
                <a:gd name="T93" fmla="*/ 124 h 12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7"/>
                <a:gd name="T142" fmla="*/ 0 h 124"/>
                <a:gd name="T143" fmla="*/ 117 w 117"/>
                <a:gd name="T144" fmla="*/ 124 h 12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7" h="124">
                  <a:moveTo>
                    <a:pt x="32" y="124"/>
                  </a:moveTo>
                  <a:lnTo>
                    <a:pt x="23" y="120"/>
                  </a:lnTo>
                  <a:lnTo>
                    <a:pt x="18" y="120"/>
                  </a:lnTo>
                  <a:lnTo>
                    <a:pt x="14" y="111"/>
                  </a:lnTo>
                  <a:lnTo>
                    <a:pt x="14" y="106"/>
                  </a:lnTo>
                  <a:lnTo>
                    <a:pt x="14" y="102"/>
                  </a:lnTo>
                  <a:lnTo>
                    <a:pt x="9" y="97"/>
                  </a:lnTo>
                  <a:lnTo>
                    <a:pt x="9" y="93"/>
                  </a:lnTo>
                  <a:lnTo>
                    <a:pt x="5" y="93"/>
                  </a:lnTo>
                  <a:lnTo>
                    <a:pt x="0" y="84"/>
                  </a:lnTo>
                  <a:lnTo>
                    <a:pt x="0" y="75"/>
                  </a:lnTo>
                  <a:lnTo>
                    <a:pt x="0" y="57"/>
                  </a:lnTo>
                  <a:lnTo>
                    <a:pt x="0" y="49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9" y="22"/>
                  </a:lnTo>
                  <a:lnTo>
                    <a:pt x="18" y="13"/>
                  </a:lnTo>
                  <a:lnTo>
                    <a:pt x="27" y="9"/>
                  </a:lnTo>
                  <a:lnTo>
                    <a:pt x="36" y="4"/>
                  </a:lnTo>
                  <a:lnTo>
                    <a:pt x="45" y="0"/>
                  </a:lnTo>
                  <a:lnTo>
                    <a:pt x="59" y="0"/>
                  </a:lnTo>
                  <a:lnTo>
                    <a:pt x="72" y="0"/>
                  </a:lnTo>
                  <a:lnTo>
                    <a:pt x="81" y="4"/>
                  </a:lnTo>
                  <a:lnTo>
                    <a:pt x="86" y="9"/>
                  </a:lnTo>
                  <a:lnTo>
                    <a:pt x="95" y="13"/>
                  </a:lnTo>
                  <a:lnTo>
                    <a:pt x="99" y="17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08" y="31"/>
                  </a:lnTo>
                  <a:lnTo>
                    <a:pt x="113" y="35"/>
                  </a:lnTo>
                  <a:lnTo>
                    <a:pt x="117" y="49"/>
                  </a:lnTo>
                  <a:lnTo>
                    <a:pt x="117" y="57"/>
                  </a:lnTo>
                  <a:lnTo>
                    <a:pt x="117" y="62"/>
                  </a:lnTo>
                  <a:lnTo>
                    <a:pt x="117" y="66"/>
                  </a:lnTo>
                  <a:lnTo>
                    <a:pt x="117" y="71"/>
                  </a:lnTo>
                  <a:lnTo>
                    <a:pt x="113" y="71"/>
                  </a:lnTo>
                  <a:lnTo>
                    <a:pt x="104" y="75"/>
                  </a:lnTo>
                  <a:lnTo>
                    <a:pt x="90" y="75"/>
                  </a:lnTo>
                  <a:lnTo>
                    <a:pt x="77" y="75"/>
                  </a:lnTo>
                  <a:lnTo>
                    <a:pt x="68" y="80"/>
                  </a:lnTo>
                  <a:lnTo>
                    <a:pt x="63" y="84"/>
                  </a:lnTo>
                  <a:lnTo>
                    <a:pt x="59" y="89"/>
                  </a:lnTo>
                  <a:lnTo>
                    <a:pt x="45" y="102"/>
                  </a:lnTo>
                  <a:lnTo>
                    <a:pt x="41" y="115"/>
                  </a:lnTo>
                  <a:lnTo>
                    <a:pt x="32" y="124"/>
                  </a:lnTo>
                  <a:close/>
                </a:path>
              </a:pathLst>
            </a:custGeom>
            <a:solidFill>
              <a:srgbClr val="0F0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18" name="Freeform 87"/>
            <p:cNvSpPr>
              <a:spLocks/>
            </p:cNvSpPr>
            <p:nvPr/>
          </p:nvSpPr>
          <p:spPr bwMode="auto">
            <a:xfrm>
              <a:off x="472" y="3601"/>
              <a:ext cx="112" cy="155"/>
            </a:xfrm>
            <a:custGeom>
              <a:avLst/>
              <a:gdLst>
                <a:gd name="T0" fmla="*/ 112 w 112"/>
                <a:gd name="T1" fmla="*/ 155 h 155"/>
                <a:gd name="T2" fmla="*/ 112 w 112"/>
                <a:gd name="T3" fmla="*/ 142 h 155"/>
                <a:gd name="T4" fmla="*/ 112 w 112"/>
                <a:gd name="T5" fmla="*/ 138 h 155"/>
                <a:gd name="T6" fmla="*/ 108 w 112"/>
                <a:gd name="T7" fmla="*/ 133 h 155"/>
                <a:gd name="T8" fmla="*/ 108 w 112"/>
                <a:gd name="T9" fmla="*/ 124 h 155"/>
                <a:gd name="T10" fmla="*/ 108 w 112"/>
                <a:gd name="T11" fmla="*/ 120 h 155"/>
                <a:gd name="T12" fmla="*/ 108 w 112"/>
                <a:gd name="T13" fmla="*/ 98 h 155"/>
                <a:gd name="T14" fmla="*/ 108 w 112"/>
                <a:gd name="T15" fmla="*/ 93 h 155"/>
                <a:gd name="T16" fmla="*/ 108 w 112"/>
                <a:gd name="T17" fmla="*/ 89 h 155"/>
                <a:gd name="T18" fmla="*/ 108 w 112"/>
                <a:gd name="T19" fmla="*/ 80 h 155"/>
                <a:gd name="T20" fmla="*/ 108 w 112"/>
                <a:gd name="T21" fmla="*/ 66 h 155"/>
                <a:gd name="T22" fmla="*/ 103 w 112"/>
                <a:gd name="T23" fmla="*/ 62 h 155"/>
                <a:gd name="T24" fmla="*/ 99 w 112"/>
                <a:gd name="T25" fmla="*/ 58 h 155"/>
                <a:gd name="T26" fmla="*/ 95 w 112"/>
                <a:gd name="T27" fmla="*/ 22 h 155"/>
                <a:gd name="T28" fmla="*/ 95 w 112"/>
                <a:gd name="T29" fmla="*/ 22 h 155"/>
                <a:gd name="T30" fmla="*/ 95 w 112"/>
                <a:gd name="T31" fmla="*/ 18 h 155"/>
                <a:gd name="T32" fmla="*/ 95 w 112"/>
                <a:gd name="T33" fmla="*/ 9 h 155"/>
                <a:gd name="T34" fmla="*/ 90 w 112"/>
                <a:gd name="T35" fmla="*/ 4 h 155"/>
                <a:gd name="T36" fmla="*/ 86 w 112"/>
                <a:gd name="T37" fmla="*/ 4 h 155"/>
                <a:gd name="T38" fmla="*/ 81 w 112"/>
                <a:gd name="T39" fmla="*/ 0 h 155"/>
                <a:gd name="T40" fmla="*/ 77 w 112"/>
                <a:gd name="T41" fmla="*/ 0 h 155"/>
                <a:gd name="T42" fmla="*/ 77 w 112"/>
                <a:gd name="T43" fmla="*/ 0 h 155"/>
                <a:gd name="T44" fmla="*/ 72 w 112"/>
                <a:gd name="T45" fmla="*/ 4 h 155"/>
                <a:gd name="T46" fmla="*/ 59 w 112"/>
                <a:gd name="T47" fmla="*/ 4 h 155"/>
                <a:gd name="T48" fmla="*/ 50 w 112"/>
                <a:gd name="T49" fmla="*/ 9 h 155"/>
                <a:gd name="T50" fmla="*/ 41 w 112"/>
                <a:gd name="T51" fmla="*/ 9 h 155"/>
                <a:gd name="T52" fmla="*/ 36 w 112"/>
                <a:gd name="T53" fmla="*/ 9 h 155"/>
                <a:gd name="T54" fmla="*/ 23 w 112"/>
                <a:gd name="T55" fmla="*/ 9 h 155"/>
                <a:gd name="T56" fmla="*/ 18 w 112"/>
                <a:gd name="T57" fmla="*/ 4 h 155"/>
                <a:gd name="T58" fmla="*/ 14 w 112"/>
                <a:gd name="T59" fmla="*/ 4 h 155"/>
                <a:gd name="T60" fmla="*/ 14 w 112"/>
                <a:gd name="T61" fmla="*/ 4 h 155"/>
                <a:gd name="T62" fmla="*/ 9 w 112"/>
                <a:gd name="T63" fmla="*/ 9 h 155"/>
                <a:gd name="T64" fmla="*/ 9 w 112"/>
                <a:gd name="T65" fmla="*/ 13 h 155"/>
                <a:gd name="T66" fmla="*/ 5 w 112"/>
                <a:gd name="T67" fmla="*/ 18 h 155"/>
                <a:gd name="T68" fmla="*/ 5 w 112"/>
                <a:gd name="T69" fmla="*/ 22 h 155"/>
                <a:gd name="T70" fmla="*/ 5 w 112"/>
                <a:gd name="T71" fmla="*/ 26 h 155"/>
                <a:gd name="T72" fmla="*/ 5 w 112"/>
                <a:gd name="T73" fmla="*/ 31 h 155"/>
                <a:gd name="T74" fmla="*/ 5 w 112"/>
                <a:gd name="T75" fmla="*/ 35 h 155"/>
                <a:gd name="T76" fmla="*/ 0 w 112"/>
                <a:gd name="T77" fmla="*/ 35 h 155"/>
                <a:gd name="T78" fmla="*/ 0 w 112"/>
                <a:gd name="T79" fmla="*/ 40 h 155"/>
                <a:gd name="T80" fmla="*/ 5 w 112"/>
                <a:gd name="T81" fmla="*/ 44 h 155"/>
                <a:gd name="T82" fmla="*/ 9 w 112"/>
                <a:gd name="T83" fmla="*/ 53 h 155"/>
                <a:gd name="T84" fmla="*/ 14 w 112"/>
                <a:gd name="T85" fmla="*/ 58 h 155"/>
                <a:gd name="T86" fmla="*/ 18 w 112"/>
                <a:gd name="T87" fmla="*/ 58 h 155"/>
                <a:gd name="T88" fmla="*/ 23 w 112"/>
                <a:gd name="T89" fmla="*/ 58 h 155"/>
                <a:gd name="T90" fmla="*/ 23 w 112"/>
                <a:gd name="T91" fmla="*/ 62 h 155"/>
                <a:gd name="T92" fmla="*/ 23 w 112"/>
                <a:gd name="T93" fmla="*/ 62 h 155"/>
                <a:gd name="T94" fmla="*/ 23 w 112"/>
                <a:gd name="T95" fmla="*/ 62 h 155"/>
                <a:gd name="T96" fmla="*/ 18 w 112"/>
                <a:gd name="T97" fmla="*/ 66 h 155"/>
                <a:gd name="T98" fmla="*/ 18 w 112"/>
                <a:gd name="T99" fmla="*/ 71 h 155"/>
                <a:gd name="T100" fmla="*/ 18 w 112"/>
                <a:gd name="T101" fmla="*/ 80 h 155"/>
                <a:gd name="T102" fmla="*/ 23 w 112"/>
                <a:gd name="T103" fmla="*/ 93 h 155"/>
                <a:gd name="T104" fmla="*/ 27 w 112"/>
                <a:gd name="T105" fmla="*/ 102 h 155"/>
                <a:gd name="T106" fmla="*/ 32 w 112"/>
                <a:gd name="T107" fmla="*/ 111 h 155"/>
                <a:gd name="T108" fmla="*/ 41 w 112"/>
                <a:gd name="T109" fmla="*/ 129 h 155"/>
                <a:gd name="T110" fmla="*/ 50 w 112"/>
                <a:gd name="T111" fmla="*/ 133 h 155"/>
                <a:gd name="T112" fmla="*/ 59 w 112"/>
                <a:gd name="T113" fmla="*/ 138 h 155"/>
                <a:gd name="T114" fmla="*/ 68 w 112"/>
                <a:gd name="T115" fmla="*/ 142 h 155"/>
                <a:gd name="T116" fmla="*/ 77 w 112"/>
                <a:gd name="T117" fmla="*/ 146 h 155"/>
                <a:gd name="T118" fmla="*/ 95 w 112"/>
                <a:gd name="T119" fmla="*/ 151 h 155"/>
                <a:gd name="T120" fmla="*/ 112 w 112"/>
                <a:gd name="T121" fmla="*/ 155 h 1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2"/>
                <a:gd name="T184" fmla="*/ 0 h 155"/>
                <a:gd name="T185" fmla="*/ 112 w 112"/>
                <a:gd name="T186" fmla="*/ 155 h 1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2" h="155">
                  <a:moveTo>
                    <a:pt x="112" y="155"/>
                  </a:moveTo>
                  <a:lnTo>
                    <a:pt x="112" y="142"/>
                  </a:lnTo>
                  <a:lnTo>
                    <a:pt x="112" y="138"/>
                  </a:lnTo>
                  <a:lnTo>
                    <a:pt x="108" y="133"/>
                  </a:lnTo>
                  <a:lnTo>
                    <a:pt x="108" y="124"/>
                  </a:lnTo>
                  <a:lnTo>
                    <a:pt x="108" y="120"/>
                  </a:lnTo>
                  <a:lnTo>
                    <a:pt x="108" y="98"/>
                  </a:lnTo>
                  <a:lnTo>
                    <a:pt x="108" y="93"/>
                  </a:lnTo>
                  <a:lnTo>
                    <a:pt x="108" y="89"/>
                  </a:lnTo>
                  <a:lnTo>
                    <a:pt x="108" y="80"/>
                  </a:lnTo>
                  <a:lnTo>
                    <a:pt x="108" y="66"/>
                  </a:lnTo>
                  <a:lnTo>
                    <a:pt x="103" y="62"/>
                  </a:lnTo>
                  <a:lnTo>
                    <a:pt x="99" y="58"/>
                  </a:lnTo>
                  <a:lnTo>
                    <a:pt x="95" y="22"/>
                  </a:lnTo>
                  <a:lnTo>
                    <a:pt x="95" y="18"/>
                  </a:lnTo>
                  <a:lnTo>
                    <a:pt x="95" y="9"/>
                  </a:lnTo>
                  <a:lnTo>
                    <a:pt x="90" y="4"/>
                  </a:lnTo>
                  <a:lnTo>
                    <a:pt x="86" y="4"/>
                  </a:lnTo>
                  <a:lnTo>
                    <a:pt x="81" y="0"/>
                  </a:lnTo>
                  <a:lnTo>
                    <a:pt x="77" y="0"/>
                  </a:lnTo>
                  <a:lnTo>
                    <a:pt x="72" y="4"/>
                  </a:lnTo>
                  <a:lnTo>
                    <a:pt x="59" y="4"/>
                  </a:lnTo>
                  <a:lnTo>
                    <a:pt x="50" y="9"/>
                  </a:lnTo>
                  <a:lnTo>
                    <a:pt x="41" y="9"/>
                  </a:lnTo>
                  <a:lnTo>
                    <a:pt x="36" y="9"/>
                  </a:lnTo>
                  <a:lnTo>
                    <a:pt x="23" y="9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9" y="9"/>
                  </a:lnTo>
                  <a:lnTo>
                    <a:pt x="9" y="13"/>
                  </a:lnTo>
                  <a:lnTo>
                    <a:pt x="5" y="18"/>
                  </a:lnTo>
                  <a:lnTo>
                    <a:pt x="5" y="22"/>
                  </a:lnTo>
                  <a:lnTo>
                    <a:pt x="5" y="26"/>
                  </a:lnTo>
                  <a:lnTo>
                    <a:pt x="5" y="31"/>
                  </a:lnTo>
                  <a:lnTo>
                    <a:pt x="5" y="35"/>
                  </a:lnTo>
                  <a:lnTo>
                    <a:pt x="0" y="35"/>
                  </a:lnTo>
                  <a:lnTo>
                    <a:pt x="0" y="40"/>
                  </a:lnTo>
                  <a:lnTo>
                    <a:pt x="5" y="44"/>
                  </a:lnTo>
                  <a:lnTo>
                    <a:pt x="9" y="53"/>
                  </a:lnTo>
                  <a:lnTo>
                    <a:pt x="14" y="58"/>
                  </a:lnTo>
                  <a:lnTo>
                    <a:pt x="18" y="58"/>
                  </a:lnTo>
                  <a:lnTo>
                    <a:pt x="23" y="58"/>
                  </a:lnTo>
                  <a:lnTo>
                    <a:pt x="23" y="62"/>
                  </a:lnTo>
                  <a:lnTo>
                    <a:pt x="18" y="66"/>
                  </a:lnTo>
                  <a:lnTo>
                    <a:pt x="18" y="71"/>
                  </a:lnTo>
                  <a:lnTo>
                    <a:pt x="18" y="80"/>
                  </a:lnTo>
                  <a:lnTo>
                    <a:pt x="23" y="93"/>
                  </a:lnTo>
                  <a:lnTo>
                    <a:pt x="27" y="102"/>
                  </a:lnTo>
                  <a:lnTo>
                    <a:pt x="32" y="111"/>
                  </a:lnTo>
                  <a:lnTo>
                    <a:pt x="41" y="129"/>
                  </a:lnTo>
                  <a:lnTo>
                    <a:pt x="50" y="133"/>
                  </a:lnTo>
                  <a:lnTo>
                    <a:pt x="59" y="138"/>
                  </a:lnTo>
                  <a:lnTo>
                    <a:pt x="68" y="142"/>
                  </a:lnTo>
                  <a:lnTo>
                    <a:pt x="77" y="146"/>
                  </a:lnTo>
                  <a:lnTo>
                    <a:pt x="95" y="151"/>
                  </a:lnTo>
                  <a:lnTo>
                    <a:pt x="112" y="155"/>
                  </a:lnTo>
                  <a:close/>
                </a:path>
              </a:pathLst>
            </a:custGeom>
            <a:solidFill>
              <a:srgbClr val="150B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19" name="Freeform 88"/>
            <p:cNvSpPr>
              <a:spLocks/>
            </p:cNvSpPr>
            <p:nvPr/>
          </p:nvSpPr>
          <p:spPr bwMode="auto">
            <a:xfrm>
              <a:off x="531" y="3681"/>
              <a:ext cx="49" cy="62"/>
            </a:xfrm>
            <a:custGeom>
              <a:avLst/>
              <a:gdLst>
                <a:gd name="T0" fmla="*/ 44 w 49"/>
                <a:gd name="T1" fmla="*/ 0 h 62"/>
                <a:gd name="T2" fmla="*/ 40 w 49"/>
                <a:gd name="T3" fmla="*/ 9 h 62"/>
                <a:gd name="T4" fmla="*/ 40 w 49"/>
                <a:gd name="T5" fmla="*/ 18 h 62"/>
                <a:gd name="T6" fmla="*/ 40 w 49"/>
                <a:gd name="T7" fmla="*/ 26 h 62"/>
                <a:gd name="T8" fmla="*/ 40 w 49"/>
                <a:gd name="T9" fmla="*/ 31 h 62"/>
                <a:gd name="T10" fmla="*/ 40 w 49"/>
                <a:gd name="T11" fmla="*/ 35 h 62"/>
                <a:gd name="T12" fmla="*/ 44 w 49"/>
                <a:gd name="T13" fmla="*/ 44 h 62"/>
                <a:gd name="T14" fmla="*/ 44 w 49"/>
                <a:gd name="T15" fmla="*/ 49 h 62"/>
                <a:gd name="T16" fmla="*/ 49 w 49"/>
                <a:gd name="T17" fmla="*/ 58 h 62"/>
                <a:gd name="T18" fmla="*/ 49 w 49"/>
                <a:gd name="T19" fmla="*/ 62 h 62"/>
                <a:gd name="T20" fmla="*/ 49 w 49"/>
                <a:gd name="T21" fmla="*/ 62 h 62"/>
                <a:gd name="T22" fmla="*/ 44 w 49"/>
                <a:gd name="T23" fmla="*/ 62 h 62"/>
                <a:gd name="T24" fmla="*/ 36 w 49"/>
                <a:gd name="T25" fmla="*/ 53 h 62"/>
                <a:gd name="T26" fmla="*/ 27 w 49"/>
                <a:gd name="T27" fmla="*/ 49 h 62"/>
                <a:gd name="T28" fmla="*/ 22 w 49"/>
                <a:gd name="T29" fmla="*/ 44 h 62"/>
                <a:gd name="T30" fmla="*/ 18 w 49"/>
                <a:gd name="T31" fmla="*/ 44 h 62"/>
                <a:gd name="T32" fmla="*/ 13 w 49"/>
                <a:gd name="T33" fmla="*/ 44 h 62"/>
                <a:gd name="T34" fmla="*/ 13 w 49"/>
                <a:gd name="T35" fmla="*/ 40 h 62"/>
                <a:gd name="T36" fmla="*/ 9 w 49"/>
                <a:gd name="T37" fmla="*/ 40 h 62"/>
                <a:gd name="T38" fmla="*/ 9 w 49"/>
                <a:gd name="T39" fmla="*/ 31 h 62"/>
                <a:gd name="T40" fmla="*/ 4 w 49"/>
                <a:gd name="T41" fmla="*/ 26 h 62"/>
                <a:gd name="T42" fmla="*/ 0 w 49"/>
                <a:gd name="T43" fmla="*/ 26 h 62"/>
                <a:gd name="T44" fmla="*/ 0 w 49"/>
                <a:gd name="T45" fmla="*/ 22 h 62"/>
                <a:gd name="T46" fmla="*/ 0 w 49"/>
                <a:gd name="T47" fmla="*/ 13 h 62"/>
                <a:gd name="T48" fmla="*/ 9 w 49"/>
                <a:gd name="T49" fmla="*/ 18 h 62"/>
                <a:gd name="T50" fmla="*/ 18 w 49"/>
                <a:gd name="T51" fmla="*/ 18 h 62"/>
                <a:gd name="T52" fmla="*/ 22 w 49"/>
                <a:gd name="T53" fmla="*/ 18 h 62"/>
                <a:gd name="T54" fmla="*/ 27 w 49"/>
                <a:gd name="T55" fmla="*/ 18 h 62"/>
                <a:gd name="T56" fmla="*/ 27 w 49"/>
                <a:gd name="T57" fmla="*/ 13 h 62"/>
                <a:gd name="T58" fmla="*/ 44 w 49"/>
                <a:gd name="T59" fmla="*/ 0 h 6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9"/>
                <a:gd name="T91" fmla="*/ 0 h 62"/>
                <a:gd name="T92" fmla="*/ 49 w 49"/>
                <a:gd name="T93" fmla="*/ 62 h 6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9" h="62">
                  <a:moveTo>
                    <a:pt x="44" y="0"/>
                  </a:moveTo>
                  <a:lnTo>
                    <a:pt x="40" y="9"/>
                  </a:lnTo>
                  <a:lnTo>
                    <a:pt x="40" y="18"/>
                  </a:lnTo>
                  <a:lnTo>
                    <a:pt x="40" y="26"/>
                  </a:lnTo>
                  <a:lnTo>
                    <a:pt x="40" y="31"/>
                  </a:lnTo>
                  <a:lnTo>
                    <a:pt x="40" y="35"/>
                  </a:lnTo>
                  <a:lnTo>
                    <a:pt x="44" y="44"/>
                  </a:lnTo>
                  <a:lnTo>
                    <a:pt x="44" y="49"/>
                  </a:lnTo>
                  <a:lnTo>
                    <a:pt x="49" y="58"/>
                  </a:lnTo>
                  <a:lnTo>
                    <a:pt x="49" y="62"/>
                  </a:lnTo>
                  <a:lnTo>
                    <a:pt x="44" y="62"/>
                  </a:lnTo>
                  <a:lnTo>
                    <a:pt x="36" y="53"/>
                  </a:lnTo>
                  <a:lnTo>
                    <a:pt x="27" y="49"/>
                  </a:lnTo>
                  <a:lnTo>
                    <a:pt x="22" y="44"/>
                  </a:lnTo>
                  <a:lnTo>
                    <a:pt x="18" y="44"/>
                  </a:lnTo>
                  <a:lnTo>
                    <a:pt x="13" y="44"/>
                  </a:lnTo>
                  <a:lnTo>
                    <a:pt x="13" y="40"/>
                  </a:lnTo>
                  <a:lnTo>
                    <a:pt x="9" y="40"/>
                  </a:lnTo>
                  <a:lnTo>
                    <a:pt x="9" y="31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3"/>
                  </a:lnTo>
                  <a:lnTo>
                    <a:pt x="9" y="18"/>
                  </a:lnTo>
                  <a:lnTo>
                    <a:pt x="18" y="18"/>
                  </a:lnTo>
                  <a:lnTo>
                    <a:pt x="22" y="18"/>
                  </a:lnTo>
                  <a:lnTo>
                    <a:pt x="27" y="18"/>
                  </a:lnTo>
                  <a:lnTo>
                    <a:pt x="27" y="13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896F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20" name="Freeform 89"/>
            <p:cNvSpPr>
              <a:spLocks/>
            </p:cNvSpPr>
            <p:nvPr/>
          </p:nvSpPr>
          <p:spPr bwMode="auto">
            <a:xfrm>
              <a:off x="490" y="3574"/>
              <a:ext cx="85" cy="125"/>
            </a:xfrm>
            <a:custGeom>
              <a:avLst/>
              <a:gdLst>
                <a:gd name="T0" fmla="*/ 41 w 85"/>
                <a:gd name="T1" fmla="*/ 49 h 125"/>
                <a:gd name="T2" fmla="*/ 36 w 85"/>
                <a:gd name="T3" fmla="*/ 53 h 125"/>
                <a:gd name="T4" fmla="*/ 32 w 85"/>
                <a:gd name="T5" fmla="*/ 53 h 125"/>
                <a:gd name="T6" fmla="*/ 18 w 85"/>
                <a:gd name="T7" fmla="*/ 53 h 125"/>
                <a:gd name="T8" fmla="*/ 5 w 85"/>
                <a:gd name="T9" fmla="*/ 53 h 125"/>
                <a:gd name="T10" fmla="*/ 5 w 85"/>
                <a:gd name="T11" fmla="*/ 53 h 125"/>
                <a:gd name="T12" fmla="*/ 9 w 85"/>
                <a:gd name="T13" fmla="*/ 45 h 125"/>
                <a:gd name="T14" fmla="*/ 9 w 85"/>
                <a:gd name="T15" fmla="*/ 40 h 125"/>
                <a:gd name="T16" fmla="*/ 5 w 85"/>
                <a:gd name="T17" fmla="*/ 31 h 125"/>
                <a:gd name="T18" fmla="*/ 5 w 85"/>
                <a:gd name="T19" fmla="*/ 31 h 125"/>
                <a:gd name="T20" fmla="*/ 14 w 85"/>
                <a:gd name="T21" fmla="*/ 31 h 125"/>
                <a:gd name="T22" fmla="*/ 32 w 85"/>
                <a:gd name="T23" fmla="*/ 31 h 125"/>
                <a:gd name="T24" fmla="*/ 41 w 85"/>
                <a:gd name="T25" fmla="*/ 27 h 125"/>
                <a:gd name="T26" fmla="*/ 54 w 85"/>
                <a:gd name="T27" fmla="*/ 13 h 125"/>
                <a:gd name="T28" fmla="*/ 59 w 85"/>
                <a:gd name="T29" fmla="*/ 0 h 125"/>
                <a:gd name="T30" fmla="*/ 68 w 85"/>
                <a:gd name="T31" fmla="*/ 9 h 125"/>
                <a:gd name="T32" fmla="*/ 72 w 85"/>
                <a:gd name="T33" fmla="*/ 22 h 125"/>
                <a:gd name="T34" fmla="*/ 68 w 85"/>
                <a:gd name="T35" fmla="*/ 40 h 125"/>
                <a:gd name="T36" fmla="*/ 63 w 85"/>
                <a:gd name="T37" fmla="*/ 45 h 125"/>
                <a:gd name="T38" fmla="*/ 54 w 85"/>
                <a:gd name="T39" fmla="*/ 49 h 125"/>
                <a:gd name="T40" fmla="*/ 59 w 85"/>
                <a:gd name="T41" fmla="*/ 53 h 125"/>
                <a:gd name="T42" fmla="*/ 68 w 85"/>
                <a:gd name="T43" fmla="*/ 49 h 125"/>
                <a:gd name="T44" fmla="*/ 72 w 85"/>
                <a:gd name="T45" fmla="*/ 45 h 125"/>
                <a:gd name="T46" fmla="*/ 77 w 85"/>
                <a:gd name="T47" fmla="*/ 49 h 125"/>
                <a:gd name="T48" fmla="*/ 81 w 85"/>
                <a:gd name="T49" fmla="*/ 76 h 125"/>
                <a:gd name="T50" fmla="*/ 85 w 85"/>
                <a:gd name="T51" fmla="*/ 89 h 125"/>
                <a:gd name="T52" fmla="*/ 81 w 85"/>
                <a:gd name="T53" fmla="*/ 111 h 125"/>
                <a:gd name="T54" fmla="*/ 63 w 85"/>
                <a:gd name="T55" fmla="*/ 125 h 125"/>
                <a:gd name="T56" fmla="*/ 59 w 85"/>
                <a:gd name="T57" fmla="*/ 120 h 125"/>
                <a:gd name="T58" fmla="*/ 59 w 85"/>
                <a:gd name="T59" fmla="*/ 111 h 125"/>
                <a:gd name="T60" fmla="*/ 54 w 85"/>
                <a:gd name="T61" fmla="*/ 107 h 125"/>
                <a:gd name="T62" fmla="*/ 59 w 85"/>
                <a:gd name="T63" fmla="*/ 107 h 125"/>
                <a:gd name="T64" fmla="*/ 68 w 85"/>
                <a:gd name="T65" fmla="*/ 98 h 125"/>
                <a:gd name="T66" fmla="*/ 77 w 85"/>
                <a:gd name="T67" fmla="*/ 93 h 125"/>
                <a:gd name="T68" fmla="*/ 77 w 85"/>
                <a:gd name="T69" fmla="*/ 93 h 125"/>
                <a:gd name="T70" fmla="*/ 63 w 85"/>
                <a:gd name="T71" fmla="*/ 89 h 125"/>
                <a:gd name="T72" fmla="*/ 54 w 85"/>
                <a:gd name="T73" fmla="*/ 93 h 125"/>
                <a:gd name="T74" fmla="*/ 41 w 85"/>
                <a:gd name="T75" fmla="*/ 98 h 125"/>
                <a:gd name="T76" fmla="*/ 41 w 85"/>
                <a:gd name="T77" fmla="*/ 93 h 125"/>
                <a:gd name="T78" fmla="*/ 32 w 85"/>
                <a:gd name="T79" fmla="*/ 85 h 125"/>
                <a:gd name="T80" fmla="*/ 32 w 85"/>
                <a:gd name="T81" fmla="*/ 80 h 125"/>
                <a:gd name="T82" fmla="*/ 36 w 85"/>
                <a:gd name="T83" fmla="*/ 71 h 125"/>
                <a:gd name="T84" fmla="*/ 36 w 85"/>
                <a:gd name="T85" fmla="*/ 67 h 125"/>
                <a:gd name="T86" fmla="*/ 41 w 85"/>
                <a:gd name="T87" fmla="*/ 58 h 1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5"/>
                <a:gd name="T133" fmla="*/ 0 h 125"/>
                <a:gd name="T134" fmla="*/ 85 w 85"/>
                <a:gd name="T135" fmla="*/ 125 h 1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5" h="125">
                  <a:moveTo>
                    <a:pt x="45" y="53"/>
                  </a:moveTo>
                  <a:lnTo>
                    <a:pt x="41" y="49"/>
                  </a:lnTo>
                  <a:lnTo>
                    <a:pt x="36" y="53"/>
                  </a:lnTo>
                  <a:lnTo>
                    <a:pt x="32" y="53"/>
                  </a:lnTo>
                  <a:lnTo>
                    <a:pt x="23" y="49"/>
                  </a:lnTo>
                  <a:lnTo>
                    <a:pt x="18" y="53"/>
                  </a:lnTo>
                  <a:lnTo>
                    <a:pt x="9" y="53"/>
                  </a:lnTo>
                  <a:lnTo>
                    <a:pt x="5" y="53"/>
                  </a:lnTo>
                  <a:lnTo>
                    <a:pt x="0" y="53"/>
                  </a:lnTo>
                  <a:lnTo>
                    <a:pt x="5" y="53"/>
                  </a:lnTo>
                  <a:lnTo>
                    <a:pt x="9" y="49"/>
                  </a:lnTo>
                  <a:lnTo>
                    <a:pt x="9" y="45"/>
                  </a:lnTo>
                  <a:lnTo>
                    <a:pt x="9" y="40"/>
                  </a:lnTo>
                  <a:lnTo>
                    <a:pt x="5" y="36"/>
                  </a:lnTo>
                  <a:lnTo>
                    <a:pt x="5" y="31"/>
                  </a:lnTo>
                  <a:lnTo>
                    <a:pt x="9" y="31"/>
                  </a:lnTo>
                  <a:lnTo>
                    <a:pt x="14" y="31"/>
                  </a:lnTo>
                  <a:lnTo>
                    <a:pt x="23" y="31"/>
                  </a:lnTo>
                  <a:lnTo>
                    <a:pt x="32" y="31"/>
                  </a:lnTo>
                  <a:lnTo>
                    <a:pt x="36" y="27"/>
                  </a:lnTo>
                  <a:lnTo>
                    <a:pt x="41" y="27"/>
                  </a:lnTo>
                  <a:lnTo>
                    <a:pt x="50" y="22"/>
                  </a:lnTo>
                  <a:lnTo>
                    <a:pt x="54" y="13"/>
                  </a:lnTo>
                  <a:lnTo>
                    <a:pt x="59" y="5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8" y="9"/>
                  </a:lnTo>
                  <a:lnTo>
                    <a:pt x="72" y="13"/>
                  </a:lnTo>
                  <a:lnTo>
                    <a:pt x="72" y="22"/>
                  </a:lnTo>
                  <a:lnTo>
                    <a:pt x="72" y="31"/>
                  </a:lnTo>
                  <a:lnTo>
                    <a:pt x="68" y="40"/>
                  </a:lnTo>
                  <a:lnTo>
                    <a:pt x="63" y="45"/>
                  </a:lnTo>
                  <a:lnTo>
                    <a:pt x="59" y="49"/>
                  </a:lnTo>
                  <a:lnTo>
                    <a:pt x="54" y="49"/>
                  </a:lnTo>
                  <a:lnTo>
                    <a:pt x="54" y="53"/>
                  </a:lnTo>
                  <a:lnTo>
                    <a:pt x="59" y="53"/>
                  </a:lnTo>
                  <a:lnTo>
                    <a:pt x="63" y="53"/>
                  </a:lnTo>
                  <a:lnTo>
                    <a:pt x="68" y="49"/>
                  </a:lnTo>
                  <a:lnTo>
                    <a:pt x="72" y="49"/>
                  </a:lnTo>
                  <a:lnTo>
                    <a:pt x="72" y="45"/>
                  </a:lnTo>
                  <a:lnTo>
                    <a:pt x="77" y="45"/>
                  </a:lnTo>
                  <a:lnTo>
                    <a:pt x="77" y="49"/>
                  </a:lnTo>
                  <a:lnTo>
                    <a:pt x="81" y="62"/>
                  </a:lnTo>
                  <a:lnTo>
                    <a:pt x="81" y="76"/>
                  </a:lnTo>
                  <a:lnTo>
                    <a:pt x="85" y="85"/>
                  </a:lnTo>
                  <a:lnTo>
                    <a:pt x="85" y="89"/>
                  </a:lnTo>
                  <a:lnTo>
                    <a:pt x="85" y="102"/>
                  </a:lnTo>
                  <a:lnTo>
                    <a:pt x="81" y="111"/>
                  </a:lnTo>
                  <a:lnTo>
                    <a:pt x="68" y="120"/>
                  </a:lnTo>
                  <a:lnTo>
                    <a:pt x="63" y="125"/>
                  </a:lnTo>
                  <a:lnTo>
                    <a:pt x="59" y="125"/>
                  </a:lnTo>
                  <a:lnTo>
                    <a:pt x="59" y="120"/>
                  </a:lnTo>
                  <a:lnTo>
                    <a:pt x="59" y="116"/>
                  </a:lnTo>
                  <a:lnTo>
                    <a:pt x="59" y="111"/>
                  </a:lnTo>
                  <a:lnTo>
                    <a:pt x="54" y="111"/>
                  </a:lnTo>
                  <a:lnTo>
                    <a:pt x="54" y="107"/>
                  </a:lnTo>
                  <a:lnTo>
                    <a:pt x="59" y="107"/>
                  </a:lnTo>
                  <a:lnTo>
                    <a:pt x="63" y="102"/>
                  </a:lnTo>
                  <a:lnTo>
                    <a:pt x="68" y="98"/>
                  </a:lnTo>
                  <a:lnTo>
                    <a:pt x="72" y="98"/>
                  </a:lnTo>
                  <a:lnTo>
                    <a:pt x="77" y="93"/>
                  </a:lnTo>
                  <a:lnTo>
                    <a:pt x="72" y="89"/>
                  </a:lnTo>
                  <a:lnTo>
                    <a:pt x="63" y="89"/>
                  </a:lnTo>
                  <a:lnTo>
                    <a:pt x="59" y="89"/>
                  </a:lnTo>
                  <a:lnTo>
                    <a:pt x="54" y="93"/>
                  </a:lnTo>
                  <a:lnTo>
                    <a:pt x="50" y="98"/>
                  </a:lnTo>
                  <a:lnTo>
                    <a:pt x="41" y="98"/>
                  </a:lnTo>
                  <a:lnTo>
                    <a:pt x="41" y="93"/>
                  </a:lnTo>
                  <a:lnTo>
                    <a:pt x="36" y="85"/>
                  </a:lnTo>
                  <a:lnTo>
                    <a:pt x="32" y="85"/>
                  </a:lnTo>
                  <a:lnTo>
                    <a:pt x="32" y="80"/>
                  </a:lnTo>
                  <a:lnTo>
                    <a:pt x="36" y="76"/>
                  </a:lnTo>
                  <a:lnTo>
                    <a:pt x="36" y="71"/>
                  </a:lnTo>
                  <a:lnTo>
                    <a:pt x="36" y="67"/>
                  </a:lnTo>
                  <a:lnTo>
                    <a:pt x="41" y="58"/>
                  </a:lnTo>
                  <a:lnTo>
                    <a:pt x="45" y="53"/>
                  </a:lnTo>
                  <a:close/>
                </a:path>
              </a:pathLst>
            </a:custGeom>
            <a:solidFill>
              <a:srgbClr val="896F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21" name="Freeform 90"/>
            <p:cNvSpPr>
              <a:spLocks/>
            </p:cNvSpPr>
            <p:nvPr/>
          </p:nvSpPr>
          <p:spPr bwMode="auto">
            <a:xfrm>
              <a:off x="526" y="3614"/>
              <a:ext cx="32" cy="13"/>
            </a:xfrm>
            <a:custGeom>
              <a:avLst/>
              <a:gdLst>
                <a:gd name="T0" fmla="*/ 32 w 32"/>
                <a:gd name="T1" fmla="*/ 0 h 13"/>
                <a:gd name="T2" fmla="*/ 27 w 32"/>
                <a:gd name="T3" fmla="*/ 0 h 13"/>
                <a:gd name="T4" fmla="*/ 18 w 32"/>
                <a:gd name="T5" fmla="*/ 5 h 13"/>
                <a:gd name="T6" fmla="*/ 14 w 32"/>
                <a:gd name="T7" fmla="*/ 5 h 13"/>
                <a:gd name="T8" fmla="*/ 0 w 32"/>
                <a:gd name="T9" fmla="*/ 9 h 13"/>
                <a:gd name="T10" fmla="*/ 9 w 32"/>
                <a:gd name="T11" fmla="*/ 13 h 13"/>
                <a:gd name="T12" fmla="*/ 9 w 32"/>
                <a:gd name="T13" fmla="*/ 13 h 13"/>
                <a:gd name="T14" fmla="*/ 14 w 32"/>
                <a:gd name="T15" fmla="*/ 13 h 13"/>
                <a:gd name="T16" fmla="*/ 14 w 32"/>
                <a:gd name="T17" fmla="*/ 9 h 13"/>
                <a:gd name="T18" fmla="*/ 18 w 32"/>
                <a:gd name="T19" fmla="*/ 13 h 13"/>
                <a:gd name="T20" fmla="*/ 23 w 32"/>
                <a:gd name="T21" fmla="*/ 13 h 13"/>
                <a:gd name="T22" fmla="*/ 23 w 32"/>
                <a:gd name="T23" fmla="*/ 9 h 13"/>
                <a:gd name="T24" fmla="*/ 27 w 32"/>
                <a:gd name="T25" fmla="*/ 9 h 13"/>
                <a:gd name="T26" fmla="*/ 27 w 32"/>
                <a:gd name="T27" fmla="*/ 5 h 13"/>
                <a:gd name="T28" fmla="*/ 32 w 32"/>
                <a:gd name="T29" fmla="*/ 0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13"/>
                <a:gd name="T47" fmla="*/ 32 w 32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13">
                  <a:moveTo>
                    <a:pt x="32" y="0"/>
                  </a:moveTo>
                  <a:lnTo>
                    <a:pt x="27" y="0"/>
                  </a:lnTo>
                  <a:lnTo>
                    <a:pt x="18" y="5"/>
                  </a:lnTo>
                  <a:lnTo>
                    <a:pt x="14" y="5"/>
                  </a:lnTo>
                  <a:lnTo>
                    <a:pt x="0" y="9"/>
                  </a:lnTo>
                  <a:lnTo>
                    <a:pt x="9" y="13"/>
                  </a:lnTo>
                  <a:lnTo>
                    <a:pt x="14" y="13"/>
                  </a:lnTo>
                  <a:lnTo>
                    <a:pt x="14" y="9"/>
                  </a:lnTo>
                  <a:lnTo>
                    <a:pt x="18" y="13"/>
                  </a:lnTo>
                  <a:lnTo>
                    <a:pt x="23" y="13"/>
                  </a:lnTo>
                  <a:lnTo>
                    <a:pt x="23" y="9"/>
                  </a:lnTo>
                  <a:lnTo>
                    <a:pt x="27" y="9"/>
                  </a:lnTo>
                  <a:lnTo>
                    <a:pt x="27" y="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7A523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22" name="Freeform 91"/>
            <p:cNvSpPr>
              <a:spLocks/>
            </p:cNvSpPr>
            <p:nvPr/>
          </p:nvSpPr>
          <p:spPr bwMode="auto">
            <a:xfrm>
              <a:off x="531" y="3632"/>
              <a:ext cx="13" cy="35"/>
            </a:xfrm>
            <a:custGeom>
              <a:avLst/>
              <a:gdLst>
                <a:gd name="T0" fmla="*/ 0 w 13"/>
                <a:gd name="T1" fmla="*/ 31 h 35"/>
                <a:gd name="T2" fmla="*/ 4 w 13"/>
                <a:gd name="T3" fmla="*/ 31 h 35"/>
                <a:gd name="T4" fmla="*/ 9 w 13"/>
                <a:gd name="T5" fmla="*/ 35 h 35"/>
                <a:gd name="T6" fmla="*/ 13 w 13"/>
                <a:gd name="T7" fmla="*/ 31 h 35"/>
                <a:gd name="T8" fmla="*/ 13 w 13"/>
                <a:gd name="T9" fmla="*/ 31 h 35"/>
                <a:gd name="T10" fmla="*/ 4 w 13"/>
                <a:gd name="T11" fmla="*/ 0 h 35"/>
                <a:gd name="T12" fmla="*/ 4 w 13"/>
                <a:gd name="T13" fmla="*/ 0 h 35"/>
                <a:gd name="T14" fmla="*/ 4 w 13"/>
                <a:gd name="T15" fmla="*/ 4 h 35"/>
                <a:gd name="T16" fmla="*/ 4 w 13"/>
                <a:gd name="T17" fmla="*/ 9 h 35"/>
                <a:gd name="T18" fmla="*/ 4 w 13"/>
                <a:gd name="T19" fmla="*/ 13 h 35"/>
                <a:gd name="T20" fmla="*/ 4 w 13"/>
                <a:gd name="T21" fmla="*/ 22 h 35"/>
                <a:gd name="T22" fmla="*/ 4 w 13"/>
                <a:gd name="T23" fmla="*/ 27 h 35"/>
                <a:gd name="T24" fmla="*/ 4 w 13"/>
                <a:gd name="T25" fmla="*/ 27 h 35"/>
                <a:gd name="T26" fmla="*/ 4 w 13"/>
                <a:gd name="T27" fmla="*/ 31 h 35"/>
                <a:gd name="T28" fmla="*/ 0 w 13"/>
                <a:gd name="T29" fmla="*/ 31 h 3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"/>
                <a:gd name="T46" fmla="*/ 0 h 35"/>
                <a:gd name="T47" fmla="*/ 13 w 13"/>
                <a:gd name="T48" fmla="*/ 35 h 3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" h="35">
                  <a:moveTo>
                    <a:pt x="0" y="31"/>
                  </a:moveTo>
                  <a:lnTo>
                    <a:pt x="4" y="31"/>
                  </a:lnTo>
                  <a:lnTo>
                    <a:pt x="9" y="35"/>
                  </a:lnTo>
                  <a:lnTo>
                    <a:pt x="13" y="31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9"/>
                  </a:lnTo>
                  <a:lnTo>
                    <a:pt x="4" y="13"/>
                  </a:lnTo>
                  <a:lnTo>
                    <a:pt x="4" y="22"/>
                  </a:lnTo>
                  <a:lnTo>
                    <a:pt x="4" y="27"/>
                  </a:lnTo>
                  <a:lnTo>
                    <a:pt x="4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23" name="Freeform 92"/>
            <p:cNvSpPr>
              <a:spLocks/>
            </p:cNvSpPr>
            <p:nvPr/>
          </p:nvSpPr>
          <p:spPr bwMode="auto">
            <a:xfrm>
              <a:off x="508" y="3619"/>
              <a:ext cx="27" cy="4"/>
            </a:xfrm>
            <a:custGeom>
              <a:avLst/>
              <a:gdLst>
                <a:gd name="T0" fmla="*/ 0 w 27"/>
                <a:gd name="T1" fmla="*/ 0 h 4"/>
                <a:gd name="T2" fmla="*/ 0 w 27"/>
                <a:gd name="T3" fmla="*/ 0 h 4"/>
                <a:gd name="T4" fmla="*/ 0 w 27"/>
                <a:gd name="T5" fmla="*/ 0 h 4"/>
                <a:gd name="T6" fmla="*/ 5 w 27"/>
                <a:gd name="T7" fmla="*/ 0 h 4"/>
                <a:gd name="T8" fmla="*/ 14 w 27"/>
                <a:gd name="T9" fmla="*/ 4 h 4"/>
                <a:gd name="T10" fmla="*/ 18 w 27"/>
                <a:gd name="T11" fmla="*/ 4 h 4"/>
                <a:gd name="T12" fmla="*/ 23 w 27"/>
                <a:gd name="T13" fmla="*/ 4 h 4"/>
                <a:gd name="T14" fmla="*/ 27 w 27"/>
                <a:gd name="T15" fmla="*/ 4 h 4"/>
                <a:gd name="T16" fmla="*/ 27 w 27"/>
                <a:gd name="T17" fmla="*/ 4 h 4"/>
                <a:gd name="T18" fmla="*/ 23 w 27"/>
                <a:gd name="T19" fmla="*/ 4 h 4"/>
                <a:gd name="T20" fmla="*/ 23 w 27"/>
                <a:gd name="T21" fmla="*/ 4 h 4"/>
                <a:gd name="T22" fmla="*/ 14 w 27"/>
                <a:gd name="T23" fmla="*/ 4 h 4"/>
                <a:gd name="T24" fmla="*/ 0 w 27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"/>
                <a:gd name="T40" fmla="*/ 0 h 4"/>
                <a:gd name="T41" fmla="*/ 27 w 27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" h="4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23" y="4"/>
                  </a:lnTo>
                  <a:lnTo>
                    <a:pt x="27" y="4"/>
                  </a:lnTo>
                  <a:lnTo>
                    <a:pt x="23" y="4"/>
                  </a:lnTo>
                  <a:lnTo>
                    <a:pt x="1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24" name="Freeform 93"/>
            <p:cNvSpPr>
              <a:spLocks/>
            </p:cNvSpPr>
            <p:nvPr/>
          </p:nvSpPr>
          <p:spPr bwMode="auto">
            <a:xfrm>
              <a:off x="558" y="3645"/>
              <a:ext cx="9" cy="18"/>
            </a:xfrm>
            <a:custGeom>
              <a:avLst/>
              <a:gdLst>
                <a:gd name="T0" fmla="*/ 0 w 9"/>
                <a:gd name="T1" fmla="*/ 0 h 18"/>
                <a:gd name="T2" fmla="*/ 4 w 9"/>
                <a:gd name="T3" fmla="*/ 0 h 18"/>
                <a:gd name="T4" fmla="*/ 4 w 9"/>
                <a:gd name="T5" fmla="*/ 5 h 18"/>
                <a:gd name="T6" fmla="*/ 9 w 9"/>
                <a:gd name="T7" fmla="*/ 9 h 18"/>
                <a:gd name="T8" fmla="*/ 9 w 9"/>
                <a:gd name="T9" fmla="*/ 18 h 18"/>
                <a:gd name="T10" fmla="*/ 4 w 9"/>
                <a:gd name="T11" fmla="*/ 14 h 18"/>
                <a:gd name="T12" fmla="*/ 4 w 9"/>
                <a:gd name="T13" fmla="*/ 9 h 18"/>
                <a:gd name="T14" fmla="*/ 0 w 9"/>
                <a:gd name="T15" fmla="*/ 5 h 18"/>
                <a:gd name="T16" fmla="*/ 0 w 9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18"/>
                <a:gd name="T29" fmla="*/ 9 w 9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18">
                  <a:moveTo>
                    <a:pt x="0" y="0"/>
                  </a:moveTo>
                  <a:lnTo>
                    <a:pt x="4" y="0"/>
                  </a:lnTo>
                  <a:lnTo>
                    <a:pt x="4" y="5"/>
                  </a:lnTo>
                  <a:lnTo>
                    <a:pt x="9" y="9"/>
                  </a:lnTo>
                  <a:lnTo>
                    <a:pt x="9" y="18"/>
                  </a:lnTo>
                  <a:lnTo>
                    <a:pt x="4" y="14"/>
                  </a:lnTo>
                  <a:lnTo>
                    <a:pt x="4" y="9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25" name="Freeform 94"/>
            <p:cNvSpPr>
              <a:spLocks/>
            </p:cNvSpPr>
            <p:nvPr/>
          </p:nvSpPr>
          <p:spPr bwMode="auto">
            <a:xfrm>
              <a:off x="553" y="3623"/>
              <a:ext cx="9" cy="4"/>
            </a:xfrm>
            <a:custGeom>
              <a:avLst/>
              <a:gdLst>
                <a:gd name="T0" fmla="*/ 0 w 9"/>
                <a:gd name="T1" fmla="*/ 0 h 4"/>
                <a:gd name="T2" fmla="*/ 5 w 9"/>
                <a:gd name="T3" fmla="*/ 4 h 4"/>
                <a:gd name="T4" fmla="*/ 9 w 9"/>
                <a:gd name="T5" fmla="*/ 4 h 4"/>
                <a:gd name="T6" fmla="*/ 9 w 9"/>
                <a:gd name="T7" fmla="*/ 0 h 4"/>
                <a:gd name="T8" fmla="*/ 9 w 9"/>
                <a:gd name="T9" fmla="*/ 0 h 4"/>
                <a:gd name="T10" fmla="*/ 0 w 9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4"/>
                <a:gd name="T20" fmla="*/ 9 w 9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4">
                  <a:moveTo>
                    <a:pt x="0" y="0"/>
                  </a:moveTo>
                  <a:lnTo>
                    <a:pt x="5" y="4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0B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26" name="Freeform 95"/>
            <p:cNvSpPr>
              <a:spLocks/>
            </p:cNvSpPr>
            <p:nvPr/>
          </p:nvSpPr>
          <p:spPr bwMode="auto">
            <a:xfrm>
              <a:off x="504" y="3627"/>
              <a:ext cx="27" cy="9"/>
            </a:xfrm>
            <a:custGeom>
              <a:avLst/>
              <a:gdLst>
                <a:gd name="T0" fmla="*/ 22 w 27"/>
                <a:gd name="T1" fmla="*/ 0 h 9"/>
                <a:gd name="T2" fmla="*/ 22 w 27"/>
                <a:gd name="T3" fmla="*/ 0 h 9"/>
                <a:gd name="T4" fmla="*/ 18 w 27"/>
                <a:gd name="T5" fmla="*/ 5 h 9"/>
                <a:gd name="T6" fmla="*/ 9 w 27"/>
                <a:gd name="T7" fmla="*/ 0 h 9"/>
                <a:gd name="T8" fmla="*/ 4 w 27"/>
                <a:gd name="T9" fmla="*/ 5 h 9"/>
                <a:gd name="T10" fmla="*/ 0 w 27"/>
                <a:gd name="T11" fmla="*/ 5 h 9"/>
                <a:gd name="T12" fmla="*/ 0 w 27"/>
                <a:gd name="T13" fmla="*/ 9 h 9"/>
                <a:gd name="T14" fmla="*/ 0 w 27"/>
                <a:gd name="T15" fmla="*/ 9 h 9"/>
                <a:gd name="T16" fmla="*/ 4 w 27"/>
                <a:gd name="T17" fmla="*/ 5 h 9"/>
                <a:gd name="T18" fmla="*/ 9 w 27"/>
                <a:gd name="T19" fmla="*/ 5 h 9"/>
                <a:gd name="T20" fmla="*/ 13 w 27"/>
                <a:gd name="T21" fmla="*/ 9 h 9"/>
                <a:gd name="T22" fmla="*/ 18 w 27"/>
                <a:gd name="T23" fmla="*/ 9 h 9"/>
                <a:gd name="T24" fmla="*/ 18 w 27"/>
                <a:gd name="T25" fmla="*/ 9 h 9"/>
                <a:gd name="T26" fmla="*/ 22 w 27"/>
                <a:gd name="T27" fmla="*/ 9 h 9"/>
                <a:gd name="T28" fmla="*/ 22 w 27"/>
                <a:gd name="T29" fmla="*/ 9 h 9"/>
                <a:gd name="T30" fmla="*/ 27 w 27"/>
                <a:gd name="T31" fmla="*/ 9 h 9"/>
                <a:gd name="T32" fmla="*/ 27 w 27"/>
                <a:gd name="T33" fmla="*/ 5 h 9"/>
                <a:gd name="T34" fmla="*/ 22 w 27"/>
                <a:gd name="T35" fmla="*/ 0 h 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7"/>
                <a:gd name="T55" fmla="*/ 0 h 9"/>
                <a:gd name="T56" fmla="*/ 27 w 27"/>
                <a:gd name="T57" fmla="*/ 9 h 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7" h="9">
                  <a:moveTo>
                    <a:pt x="22" y="0"/>
                  </a:moveTo>
                  <a:lnTo>
                    <a:pt x="22" y="0"/>
                  </a:lnTo>
                  <a:lnTo>
                    <a:pt x="18" y="5"/>
                  </a:lnTo>
                  <a:lnTo>
                    <a:pt x="9" y="0"/>
                  </a:lnTo>
                  <a:lnTo>
                    <a:pt x="4" y="5"/>
                  </a:lnTo>
                  <a:lnTo>
                    <a:pt x="0" y="5"/>
                  </a:lnTo>
                  <a:lnTo>
                    <a:pt x="0" y="9"/>
                  </a:lnTo>
                  <a:lnTo>
                    <a:pt x="4" y="5"/>
                  </a:lnTo>
                  <a:lnTo>
                    <a:pt x="9" y="5"/>
                  </a:lnTo>
                  <a:lnTo>
                    <a:pt x="13" y="9"/>
                  </a:lnTo>
                  <a:lnTo>
                    <a:pt x="18" y="9"/>
                  </a:lnTo>
                  <a:lnTo>
                    <a:pt x="22" y="9"/>
                  </a:lnTo>
                  <a:lnTo>
                    <a:pt x="27" y="9"/>
                  </a:lnTo>
                  <a:lnTo>
                    <a:pt x="27" y="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150B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27" name="Freeform 96"/>
            <p:cNvSpPr>
              <a:spLocks/>
            </p:cNvSpPr>
            <p:nvPr/>
          </p:nvSpPr>
          <p:spPr bwMode="auto">
            <a:xfrm>
              <a:off x="553" y="3619"/>
              <a:ext cx="9" cy="8"/>
            </a:xfrm>
            <a:custGeom>
              <a:avLst/>
              <a:gdLst>
                <a:gd name="T0" fmla="*/ 0 w 9"/>
                <a:gd name="T1" fmla="*/ 8 h 8"/>
                <a:gd name="T2" fmla="*/ 5 w 9"/>
                <a:gd name="T3" fmla="*/ 4 h 8"/>
                <a:gd name="T4" fmla="*/ 9 w 9"/>
                <a:gd name="T5" fmla="*/ 0 h 8"/>
                <a:gd name="T6" fmla="*/ 9 w 9"/>
                <a:gd name="T7" fmla="*/ 0 h 8"/>
                <a:gd name="T8" fmla="*/ 9 w 9"/>
                <a:gd name="T9" fmla="*/ 4 h 8"/>
                <a:gd name="T10" fmla="*/ 0 w 9"/>
                <a:gd name="T11" fmla="*/ 8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8"/>
                <a:gd name="T20" fmla="*/ 9 w 9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8">
                  <a:moveTo>
                    <a:pt x="0" y="8"/>
                  </a:moveTo>
                  <a:lnTo>
                    <a:pt x="5" y="4"/>
                  </a:lnTo>
                  <a:lnTo>
                    <a:pt x="9" y="0"/>
                  </a:lnTo>
                  <a:lnTo>
                    <a:pt x="9" y="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150B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28" name="Freeform 97"/>
            <p:cNvSpPr>
              <a:spLocks/>
            </p:cNvSpPr>
            <p:nvPr/>
          </p:nvSpPr>
          <p:spPr bwMode="auto">
            <a:xfrm>
              <a:off x="540" y="3681"/>
              <a:ext cx="22" cy="9"/>
            </a:xfrm>
            <a:custGeom>
              <a:avLst/>
              <a:gdLst>
                <a:gd name="T0" fmla="*/ 0 w 22"/>
                <a:gd name="T1" fmla="*/ 4 h 9"/>
                <a:gd name="T2" fmla="*/ 4 w 22"/>
                <a:gd name="T3" fmla="*/ 4 h 9"/>
                <a:gd name="T4" fmla="*/ 9 w 22"/>
                <a:gd name="T5" fmla="*/ 4 h 9"/>
                <a:gd name="T6" fmla="*/ 18 w 22"/>
                <a:gd name="T7" fmla="*/ 0 h 9"/>
                <a:gd name="T8" fmla="*/ 18 w 22"/>
                <a:gd name="T9" fmla="*/ 0 h 9"/>
                <a:gd name="T10" fmla="*/ 18 w 22"/>
                <a:gd name="T11" fmla="*/ 0 h 9"/>
                <a:gd name="T12" fmla="*/ 22 w 22"/>
                <a:gd name="T13" fmla="*/ 0 h 9"/>
                <a:gd name="T14" fmla="*/ 18 w 22"/>
                <a:gd name="T15" fmla="*/ 0 h 9"/>
                <a:gd name="T16" fmla="*/ 18 w 22"/>
                <a:gd name="T17" fmla="*/ 4 h 9"/>
                <a:gd name="T18" fmla="*/ 4 w 22"/>
                <a:gd name="T19" fmla="*/ 9 h 9"/>
                <a:gd name="T20" fmla="*/ 0 w 22"/>
                <a:gd name="T21" fmla="*/ 4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"/>
                <a:gd name="T34" fmla="*/ 0 h 9"/>
                <a:gd name="T35" fmla="*/ 22 w 22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" h="9">
                  <a:moveTo>
                    <a:pt x="0" y="4"/>
                  </a:moveTo>
                  <a:lnTo>
                    <a:pt x="4" y="4"/>
                  </a:lnTo>
                  <a:lnTo>
                    <a:pt x="9" y="4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4" y="9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50B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29" name="Freeform 98"/>
            <p:cNvSpPr>
              <a:spLocks/>
            </p:cNvSpPr>
            <p:nvPr/>
          </p:nvSpPr>
          <p:spPr bwMode="auto">
            <a:xfrm>
              <a:off x="522" y="3596"/>
              <a:ext cx="40" cy="23"/>
            </a:xfrm>
            <a:custGeom>
              <a:avLst/>
              <a:gdLst>
                <a:gd name="T0" fmla="*/ 4 w 40"/>
                <a:gd name="T1" fmla="*/ 23 h 23"/>
                <a:gd name="T2" fmla="*/ 0 w 40"/>
                <a:gd name="T3" fmla="*/ 23 h 23"/>
                <a:gd name="T4" fmla="*/ 0 w 40"/>
                <a:gd name="T5" fmla="*/ 23 h 23"/>
                <a:gd name="T6" fmla="*/ 0 w 40"/>
                <a:gd name="T7" fmla="*/ 18 h 23"/>
                <a:gd name="T8" fmla="*/ 0 w 40"/>
                <a:gd name="T9" fmla="*/ 18 h 23"/>
                <a:gd name="T10" fmla="*/ 4 w 40"/>
                <a:gd name="T11" fmla="*/ 14 h 23"/>
                <a:gd name="T12" fmla="*/ 9 w 40"/>
                <a:gd name="T13" fmla="*/ 14 h 23"/>
                <a:gd name="T14" fmla="*/ 9 w 40"/>
                <a:gd name="T15" fmla="*/ 14 h 23"/>
                <a:gd name="T16" fmla="*/ 13 w 40"/>
                <a:gd name="T17" fmla="*/ 14 h 23"/>
                <a:gd name="T18" fmla="*/ 13 w 40"/>
                <a:gd name="T19" fmla="*/ 18 h 23"/>
                <a:gd name="T20" fmla="*/ 18 w 40"/>
                <a:gd name="T21" fmla="*/ 14 h 23"/>
                <a:gd name="T22" fmla="*/ 22 w 40"/>
                <a:gd name="T23" fmla="*/ 14 h 23"/>
                <a:gd name="T24" fmla="*/ 27 w 40"/>
                <a:gd name="T25" fmla="*/ 9 h 23"/>
                <a:gd name="T26" fmla="*/ 31 w 40"/>
                <a:gd name="T27" fmla="*/ 0 h 23"/>
                <a:gd name="T28" fmla="*/ 31 w 40"/>
                <a:gd name="T29" fmla="*/ 0 h 23"/>
                <a:gd name="T30" fmla="*/ 31 w 40"/>
                <a:gd name="T31" fmla="*/ 0 h 23"/>
                <a:gd name="T32" fmla="*/ 36 w 40"/>
                <a:gd name="T33" fmla="*/ 0 h 23"/>
                <a:gd name="T34" fmla="*/ 36 w 40"/>
                <a:gd name="T35" fmla="*/ 5 h 23"/>
                <a:gd name="T36" fmla="*/ 40 w 40"/>
                <a:gd name="T37" fmla="*/ 9 h 23"/>
                <a:gd name="T38" fmla="*/ 36 w 40"/>
                <a:gd name="T39" fmla="*/ 14 h 23"/>
                <a:gd name="T40" fmla="*/ 31 w 40"/>
                <a:gd name="T41" fmla="*/ 14 h 23"/>
                <a:gd name="T42" fmla="*/ 27 w 40"/>
                <a:gd name="T43" fmla="*/ 18 h 23"/>
                <a:gd name="T44" fmla="*/ 22 w 40"/>
                <a:gd name="T45" fmla="*/ 18 h 23"/>
                <a:gd name="T46" fmla="*/ 18 w 40"/>
                <a:gd name="T47" fmla="*/ 23 h 23"/>
                <a:gd name="T48" fmla="*/ 13 w 40"/>
                <a:gd name="T49" fmla="*/ 23 h 23"/>
                <a:gd name="T50" fmla="*/ 9 w 40"/>
                <a:gd name="T51" fmla="*/ 23 h 23"/>
                <a:gd name="T52" fmla="*/ 4 w 40"/>
                <a:gd name="T53" fmla="*/ 23 h 2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0"/>
                <a:gd name="T82" fmla="*/ 0 h 23"/>
                <a:gd name="T83" fmla="*/ 40 w 40"/>
                <a:gd name="T84" fmla="*/ 23 h 2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0" h="23">
                  <a:moveTo>
                    <a:pt x="4" y="23"/>
                  </a:moveTo>
                  <a:lnTo>
                    <a:pt x="0" y="23"/>
                  </a:lnTo>
                  <a:lnTo>
                    <a:pt x="0" y="18"/>
                  </a:lnTo>
                  <a:lnTo>
                    <a:pt x="4" y="14"/>
                  </a:lnTo>
                  <a:lnTo>
                    <a:pt x="9" y="14"/>
                  </a:lnTo>
                  <a:lnTo>
                    <a:pt x="13" y="14"/>
                  </a:lnTo>
                  <a:lnTo>
                    <a:pt x="13" y="18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7" y="9"/>
                  </a:lnTo>
                  <a:lnTo>
                    <a:pt x="31" y="0"/>
                  </a:lnTo>
                  <a:lnTo>
                    <a:pt x="36" y="0"/>
                  </a:lnTo>
                  <a:lnTo>
                    <a:pt x="36" y="5"/>
                  </a:lnTo>
                  <a:lnTo>
                    <a:pt x="40" y="9"/>
                  </a:lnTo>
                  <a:lnTo>
                    <a:pt x="36" y="14"/>
                  </a:lnTo>
                  <a:lnTo>
                    <a:pt x="31" y="14"/>
                  </a:lnTo>
                  <a:lnTo>
                    <a:pt x="27" y="18"/>
                  </a:lnTo>
                  <a:lnTo>
                    <a:pt x="22" y="18"/>
                  </a:lnTo>
                  <a:lnTo>
                    <a:pt x="18" y="23"/>
                  </a:lnTo>
                  <a:lnTo>
                    <a:pt x="13" y="23"/>
                  </a:lnTo>
                  <a:lnTo>
                    <a:pt x="9" y="23"/>
                  </a:lnTo>
                  <a:lnTo>
                    <a:pt x="4" y="23"/>
                  </a:lnTo>
                  <a:close/>
                </a:path>
              </a:pathLst>
            </a:custGeom>
            <a:solidFill>
              <a:srgbClr val="DDB67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30" name="Freeform 99"/>
            <p:cNvSpPr>
              <a:spLocks/>
            </p:cNvSpPr>
            <p:nvPr/>
          </p:nvSpPr>
          <p:spPr bwMode="auto">
            <a:xfrm>
              <a:off x="540" y="3627"/>
              <a:ext cx="13" cy="32"/>
            </a:xfrm>
            <a:custGeom>
              <a:avLst/>
              <a:gdLst>
                <a:gd name="T0" fmla="*/ 0 w 13"/>
                <a:gd name="T1" fmla="*/ 0 h 32"/>
                <a:gd name="T2" fmla="*/ 0 w 13"/>
                <a:gd name="T3" fmla="*/ 9 h 32"/>
                <a:gd name="T4" fmla="*/ 4 w 13"/>
                <a:gd name="T5" fmla="*/ 18 h 32"/>
                <a:gd name="T6" fmla="*/ 4 w 13"/>
                <a:gd name="T7" fmla="*/ 23 h 32"/>
                <a:gd name="T8" fmla="*/ 4 w 13"/>
                <a:gd name="T9" fmla="*/ 27 h 32"/>
                <a:gd name="T10" fmla="*/ 4 w 13"/>
                <a:gd name="T11" fmla="*/ 32 h 32"/>
                <a:gd name="T12" fmla="*/ 9 w 13"/>
                <a:gd name="T13" fmla="*/ 32 h 32"/>
                <a:gd name="T14" fmla="*/ 13 w 13"/>
                <a:gd name="T15" fmla="*/ 32 h 32"/>
                <a:gd name="T16" fmla="*/ 13 w 13"/>
                <a:gd name="T17" fmla="*/ 32 h 32"/>
                <a:gd name="T18" fmla="*/ 9 w 13"/>
                <a:gd name="T19" fmla="*/ 27 h 32"/>
                <a:gd name="T20" fmla="*/ 4 w 13"/>
                <a:gd name="T21" fmla="*/ 23 h 32"/>
                <a:gd name="T22" fmla="*/ 4 w 13"/>
                <a:gd name="T23" fmla="*/ 14 h 32"/>
                <a:gd name="T24" fmla="*/ 0 w 13"/>
                <a:gd name="T25" fmla="*/ 9 h 32"/>
                <a:gd name="T26" fmla="*/ 0 w 13"/>
                <a:gd name="T27" fmla="*/ 0 h 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"/>
                <a:gd name="T43" fmla="*/ 0 h 32"/>
                <a:gd name="T44" fmla="*/ 13 w 13"/>
                <a:gd name="T45" fmla="*/ 32 h 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" h="32">
                  <a:moveTo>
                    <a:pt x="0" y="0"/>
                  </a:moveTo>
                  <a:lnTo>
                    <a:pt x="0" y="9"/>
                  </a:lnTo>
                  <a:lnTo>
                    <a:pt x="4" y="18"/>
                  </a:lnTo>
                  <a:lnTo>
                    <a:pt x="4" y="23"/>
                  </a:lnTo>
                  <a:lnTo>
                    <a:pt x="4" y="27"/>
                  </a:lnTo>
                  <a:lnTo>
                    <a:pt x="4" y="32"/>
                  </a:lnTo>
                  <a:lnTo>
                    <a:pt x="9" y="32"/>
                  </a:lnTo>
                  <a:lnTo>
                    <a:pt x="13" y="32"/>
                  </a:lnTo>
                  <a:lnTo>
                    <a:pt x="9" y="27"/>
                  </a:lnTo>
                  <a:lnTo>
                    <a:pt x="4" y="23"/>
                  </a:lnTo>
                  <a:lnTo>
                    <a:pt x="4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B67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31" name="Freeform 100"/>
            <p:cNvSpPr>
              <a:spLocks/>
            </p:cNvSpPr>
            <p:nvPr/>
          </p:nvSpPr>
          <p:spPr bwMode="auto">
            <a:xfrm>
              <a:off x="553" y="3632"/>
              <a:ext cx="18" cy="18"/>
            </a:xfrm>
            <a:custGeom>
              <a:avLst/>
              <a:gdLst>
                <a:gd name="T0" fmla="*/ 14 w 18"/>
                <a:gd name="T1" fmla="*/ 0 h 18"/>
                <a:gd name="T2" fmla="*/ 9 w 18"/>
                <a:gd name="T3" fmla="*/ 0 h 18"/>
                <a:gd name="T4" fmla="*/ 9 w 18"/>
                <a:gd name="T5" fmla="*/ 0 h 18"/>
                <a:gd name="T6" fmla="*/ 5 w 18"/>
                <a:gd name="T7" fmla="*/ 0 h 18"/>
                <a:gd name="T8" fmla="*/ 0 w 18"/>
                <a:gd name="T9" fmla="*/ 0 h 18"/>
                <a:gd name="T10" fmla="*/ 0 w 18"/>
                <a:gd name="T11" fmla="*/ 0 h 18"/>
                <a:gd name="T12" fmla="*/ 5 w 18"/>
                <a:gd name="T13" fmla="*/ 4 h 18"/>
                <a:gd name="T14" fmla="*/ 5 w 18"/>
                <a:gd name="T15" fmla="*/ 9 h 18"/>
                <a:gd name="T16" fmla="*/ 9 w 18"/>
                <a:gd name="T17" fmla="*/ 9 h 18"/>
                <a:gd name="T18" fmla="*/ 14 w 18"/>
                <a:gd name="T19" fmla="*/ 13 h 18"/>
                <a:gd name="T20" fmla="*/ 14 w 18"/>
                <a:gd name="T21" fmla="*/ 13 h 18"/>
                <a:gd name="T22" fmla="*/ 18 w 18"/>
                <a:gd name="T23" fmla="*/ 18 h 18"/>
                <a:gd name="T24" fmla="*/ 18 w 18"/>
                <a:gd name="T25" fmla="*/ 18 h 18"/>
                <a:gd name="T26" fmla="*/ 18 w 18"/>
                <a:gd name="T27" fmla="*/ 18 h 18"/>
                <a:gd name="T28" fmla="*/ 18 w 18"/>
                <a:gd name="T29" fmla="*/ 9 h 18"/>
                <a:gd name="T30" fmla="*/ 14 w 18"/>
                <a:gd name="T31" fmla="*/ 4 h 18"/>
                <a:gd name="T32" fmla="*/ 14 w 18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"/>
                <a:gd name="T52" fmla="*/ 0 h 18"/>
                <a:gd name="T53" fmla="*/ 18 w 18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" h="18">
                  <a:moveTo>
                    <a:pt x="14" y="0"/>
                  </a:moveTo>
                  <a:lnTo>
                    <a:pt x="9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lnTo>
                    <a:pt x="5" y="9"/>
                  </a:lnTo>
                  <a:lnTo>
                    <a:pt x="9" y="9"/>
                  </a:lnTo>
                  <a:lnTo>
                    <a:pt x="14" y="13"/>
                  </a:lnTo>
                  <a:lnTo>
                    <a:pt x="18" y="18"/>
                  </a:lnTo>
                  <a:lnTo>
                    <a:pt x="18" y="9"/>
                  </a:lnTo>
                  <a:lnTo>
                    <a:pt x="14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DB67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32" name="Freeform 101"/>
            <p:cNvSpPr>
              <a:spLocks/>
            </p:cNvSpPr>
            <p:nvPr/>
          </p:nvSpPr>
          <p:spPr bwMode="auto">
            <a:xfrm>
              <a:off x="553" y="3659"/>
              <a:ext cx="18" cy="35"/>
            </a:xfrm>
            <a:custGeom>
              <a:avLst/>
              <a:gdLst>
                <a:gd name="T0" fmla="*/ 5 w 18"/>
                <a:gd name="T1" fmla="*/ 0 h 35"/>
                <a:gd name="T2" fmla="*/ 9 w 18"/>
                <a:gd name="T3" fmla="*/ 0 h 35"/>
                <a:gd name="T4" fmla="*/ 9 w 18"/>
                <a:gd name="T5" fmla="*/ 4 h 35"/>
                <a:gd name="T6" fmla="*/ 14 w 18"/>
                <a:gd name="T7" fmla="*/ 8 h 35"/>
                <a:gd name="T8" fmla="*/ 14 w 18"/>
                <a:gd name="T9" fmla="*/ 4 h 35"/>
                <a:gd name="T10" fmla="*/ 18 w 18"/>
                <a:gd name="T11" fmla="*/ 4 h 35"/>
                <a:gd name="T12" fmla="*/ 18 w 18"/>
                <a:gd name="T13" fmla="*/ 13 h 35"/>
                <a:gd name="T14" fmla="*/ 18 w 18"/>
                <a:gd name="T15" fmla="*/ 17 h 35"/>
                <a:gd name="T16" fmla="*/ 14 w 18"/>
                <a:gd name="T17" fmla="*/ 26 h 35"/>
                <a:gd name="T18" fmla="*/ 9 w 18"/>
                <a:gd name="T19" fmla="*/ 31 h 35"/>
                <a:gd name="T20" fmla="*/ 9 w 18"/>
                <a:gd name="T21" fmla="*/ 35 h 35"/>
                <a:gd name="T22" fmla="*/ 5 w 18"/>
                <a:gd name="T23" fmla="*/ 35 h 35"/>
                <a:gd name="T24" fmla="*/ 0 w 18"/>
                <a:gd name="T25" fmla="*/ 35 h 35"/>
                <a:gd name="T26" fmla="*/ 0 w 18"/>
                <a:gd name="T27" fmla="*/ 31 h 35"/>
                <a:gd name="T28" fmla="*/ 5 w 18"/>
                <a:gd name="T29" fmla="*/ 31 h 35"/>
                <a:gd name="T30" fmla="*/ 5 w 18"/>
                <a:gd name="T31" fmla="*/ 26 h 35"/>
                <a:gd name="T32" fmla="*/ 9 w 18"/>
                <a:gd name="T33" fmla="*/ 26 h 35"/>
                <a:gd name="T34" fmla="*/ 9 w 18"/>
                <a:gd name="T35" fmla="*/ 26 h 35"/>
                <a:gd name="T36" fmla="*/ 9 w 18"/>
                <a:gd name="T37" fmla="*/ 22 h 35"/>
                <a:gd name="T38" fmla="*/ 14 w 18"/>
                <a:gd name="T39" fmla="*/ 17 h 35"/>
                <a:gd name="T40" fmla="*/ 14 w 18"/>
                <a:gd name="T41" fmla="*/ 13 h 35"/>
                <a:gd name="T42" fmla="*/ 9 w 18"/>
                <a:gd name="T43" fmla="*/ 8 h 35"/>
                <a:gd name="T44" fmla="*/ 5 w 18"/>
                <a:gd name="T45" fmla="*/ 0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8"/>
                <a:gd name="T70" fmla="*/ 0 h 35"/>
                <a:gd name="T71" fmla="*/ 18 w 18"/>
                <a:gd name="T72" fmla="*/ 35 h 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8" h="35">
                  <a:moveTo>
                    <a:pt x="5" y="0"/>
                  </a:moveTo>
                  <a:lnTo>
                    <a:pt x="9" y="0"/>
                  </a:lnTo>
                  <a:lnTo>
                    <a:pt x="9" y="4"/>
                  </a:lnTo>
                  <a:lnTo>
                    <a:pt x="14" y="8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13"/>
                  </a:lnTo>
                  <a:lnTo>
                    <a:pt x="18" y="17"/>
                  </a:lnTo>
                  <a:lnTo>
                    <a:pt x="14" y="26"/>
                  </a:lnTo>
                  <a:lnTo>
                    <a:pt x="9" y="31"/>
                  </a:lnTo>
                  <a:lnTo>
                    <a:pt x="9" y="35"/>
                  </a:lnTo>
                  <a:lnTo>
                    <a:pt x="5" y="35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5" y="31"/>
                  </a:lnTo>
                  <a:lnTo>
                    <a:pt x="5" y="26"/>
                  </a:lnTo>
                  <a:lnTo>
                    <a:pt x="9" y="26"/>
                  </a:lnTo>
                  <a:lnTo>
                    <a:pt x="9" y="22"/>
                  </a:lnTo>
                  <a:lnTo>
                    <a:pt x="14" y="17"/>
                  </a:lnTo>
                  <a:lnTo>
                    <a:pt x="14" y="13"/>
                  </a:lnTo>
                  <a:lnTo>
                    <a:pt x="9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DB67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33" name="Freeform 102"/>
            <p:cNvSpPr>
              <a:spLocks/>
            </p:cNvSpPr>
            <p:nvPr/>
          </p:nvSpPr>
          <p:spPr bwMode="auto">
            <a:xfrm>
              <a:off x="540" y="3703"/>
              <a:ext cx="18" cy="13"/>
            </a:xfrm>
            <a:custGeom>
              <a:avLst/>
              <a:gdLst>
                <a:gd name="T0" fmla="*/ 4 w 18"/>
                <a:gd name="T1" fmla="*/ 4 h 13"/>
                <a:gd name="T2" fmla="*/ 9 w 18"/>
                <a:gd name="T3" fmla="*/ 4 h 13"/>
                <a:gd name="T4" fmla="*/ 9 w 18"/>
                <a:gd name="T5" fmla="*/ 0 h 13"/>
                <a:gd name="T6" fmla="*/ 13 w 18"/>
                <a:gd name="T7" fmla="*/ 4 h 13"/>
                <a:gd name="T8" fmla="*/ 13 w 18"/>
                <a:gd name="T9" fmla="*/ 4 h 13"/>
                <a:gd name="T10" fmla="*/ 18 w 18"/>
                <a:gd name="T11" fmla="*/ 9 h 13"/>
                <a:gd name="T12" fmla="*/ 18 w 18"/>
                <a:gd name="T13" fmla="*/ 13 h 13"/>
                <a:gd name="T14" fmla="*/ 13 w 18"/>
                <a:gd name="T15" fmla="*/ 9 h 13"/>
                <a:gd name="T16" fmla="*/ 9 w 18"/>
                <a:gd name="T17" fmla="*/ 4 h 13"/>
                <a:gd name="T18" fmla="*/ 4 w 18"/>
                <a:gd name="T19" fmla="*/ 4 h 13"/>
                <a:gd name="T20" fmla="*/ 0 w 18"/>
                <a:gd name="T21" fmla="*/ 4 h 13"/>
                <a:gd name="T22" fmla="*/ 4 w 18"/>
                <a:gd name="T23" fmla="*/ 4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"/>
                <a:gd name="T37" fmla="*/ 0 h 13"/>
                <a:gd name="T38" fmla="*/ 18 w 18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" h="13">
                  <a:moveTo>
                    <a:pt x="4" y="4"/>
                  </a:moveTo>
                  <a:lnTo>
                    <a:pt x="9" y="4"/>
                  </a:lnTo>
                  <a:lnTo>
                    <a:pt x="9" y="0"/>
                  </a:lnTo>
                  <a:lnTo>
                    <a:pt x="13" y="4"/>
                  </a:lnTo>
                  <a:lnTo>
                    <a:pt x="18" y="9"/>
                  </a:lnTo>
                  <a:lnTo>
                    <a:pt x="18" y="13"/>
                  </a:lnTo>
                  <a:lnTo>
                    <a:pt x="13" y="9"/>
                  </a:lnTo>
                  <a:lnTo>
                    <a:pt x="9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DDB67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34" name="Freeform 103"/>
            <p:cNvSpPr>
              <a:spLocks/>
            </p:cNvSpPr>
            <p:nvPr/>
          </p:nvSpPr>
          <p:spPr bwMode="auto">
            <a:xfrm>
              <a:off x="629" y="3841"/>
              <a:ext cx="99" cy="31"/>
            </a:xfrm>
            <a:custGeom>
              <a:avLst/>
              <a:gdLst>
                <a:gd name="T0" fmla="*/ 5 w 99"/>
                <a:gd name="T1" fmla="*/ 31 h 31"/>
                <a:gd name="T2" fmla="*/ 0 w 99"/>
                <a:gd name="T3" fmla="*/ 27 h 31"/>
                <a:gd name="T4" fmla="*/ 0 w 99"/>
                <a:gd name="T5" fmla="*/ 27 h 31"/>
                <a:gd name="T6" fmla="*/ 5 w 99"/>
                <a:gd name="T7" fmla="*/ 27 h 31"/>
                <a:gd name="T8" fmla="*/ 5 w 99"/>
                <a:gd name="T9" fmla="*/ 27 h 31"/>
                <a:gd name="T10" fmla="*/ 14 w 99"/>
                <a:gd name="T11" fmla="*/ 22 h 31"/>
                <a:gd name="T12" fmla="*/ 18 w 99"/>
                <a:gd name="T13" fmla="*/ 22 h 31"/>
                <a:gd name="T14" fmla="*/ 27 w 99"/>
                <a:gd name="T15" fmla="*/ 22 h 31"/>
                <a:gd name="T16" fmla="*/ 32 w 99"/>
                <a:gd name="T17" fmla="*/ 22 h 31"/>
                <a:gd name="T18" fmla="*/ 36 w 99"/>
                <a:gd name="T19" fmla="*/ 22 h 31"/>
                <a:gd name="T20" fmla="*/ 41 w 99"/>
                <a:gd name="T21" fmla="*/ 22 h 31"/>
                <a:gd name="T22" fmla="*/ 50 w 99"/>
                <a:gd name="T23" fmla="*/ 18 h 31"/>
                <a:gd name="T24" fmla="*/ 68 w 99"/>
                <a:gd name="T25" fmla="*/ 13 h 31"/>
                <a:gd name="T26" fmla="*/ 81 w 99"/>
                <a:gd name="T27" fmla="*/ 4 h 31"/>
                <a:gd name="T28" fmla="*/ 90 w 99"/>
                <a:gd name="T29" fmla="*/ 4 h 31"/>
                <a:gd name="T30" fmla="*/ 94 w 99"/>
                <a:gd name="T31" fmla="*/ 0 h 31"/>
                <a:gd name="T32" fmla="*/ 99 w 99"/>
                <a:gd name="T33" fmla="*/ 0 h 31"/>
                <a:gd name="T34" fmla="*/ 99 w 99"/>
                <a:gd name="T35" fmla="*/ 0 h 31"/>
                <a:gd name="T36" fmla="*/ 94 w 99"/>
                <a:gd name="T37" fmla="*/ 4 h 31"/>
                <a:gd name="T38" fmla="*/ 81 w 99"/>
                <a:gd name="T39" fmla="*/ 9 h 31"/>
                <a:gd name="T40" fmla="*/ 72 w 99"/>
                <a:gd name="T41" fmla="*/ 13 h 31"/>
                <a:gd name="T42" fmla="*/ 68 w 99"/>
                <a:gd name="T43" fmla="*/ 18 h 31"/>
                <a:gd name="T44" fmla="*/ 59 w 99"/>
                <a:gd name="T45" fmla="*/ 18 h 31"/>
                <a:gd name="T46" fmla="*/ 54 w 99"/>
                <a:gd name="T47" fmla="*/ 22 h 31"/>
                <a:gd name="T48" fmla="*/ 36 w 99"/>
                <a:gd name="T49" fmla="*/ 27 h 31"/>
                <a:gd name="T50" fmla="*/ 32 w 99"/>
                <a:gd name="T51" fmla="*/ 27 h 31"/>
                <a:gd name="T52" fmla="*/ 23 w 99"/>
                <a:gd name="T53" fmla="*/ 27 h 31"/>
                <a:gd name="T54" fmla="*/ 14 w 99"/>
                <a:gd name="T55" fmla="*/ 27 h 31"/>
                <a:gd name="T56" fmla="*/ 5 w 99"/>
                <a:gd name="T57" fmla="*/ 31 h 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9"/>
                <a:gd name="T88" fmla="*/ 0 h 31"/>
                <a:gd name="T89" fmla="*/ 99 w 99"/>
                <a:gd name="T90" fmla="*/ 31 h 3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9" h="31">
                  <a:moveTo>
                    <a:pt x="5" y="31"/>
                  </a:moveTo>
                  <a:lnTo>
                    <a:pt x="0" y="27"/>
                  </a:lnTo>
                  <a:lnTo>
                    <a:pt x="5" y="27"/>
                  </a:lnTo>
                  <a:lnTo>
                    <a:pt x="14" y="22"/>
                  </a:lnTo>
                  <a:lnTo>
                    <a:pt x="18" y="22"/>
                  </a:lnTo>
                  <a:lnTo>
                    <a:pt x="27" y="22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41" y="22"/>
                  </a:lnTo>
                  <a:lnTo>
                    <a:pt x="50" y="18"/>
                  </a:lnTo>
                  <a:lnTo>
                    <a:pt x="68" y="13"/>
                  </a:lnTo>
                  <a:lnTo>
                    <a:pt x="81" y="4"/>
                  </a:lnTo>
                  <a:lnTo>
                    <a:pt x="90" y="4"/>
                  </a:lnTo>
                  <a:lnTo>
                    <a:pt x="94" y="0"/>
                  </a:lnTo>
                  <a:lnTo>
                    <a:pt x="99" y="0"/>
                  </a:lnTo>
                  <a:lnTo>
                    <a:pt x="94" y="4"/>
                  </a:lnTo>
                  <a:lnTo>
                    <a:pt x="81" y="9"/>
                  </a:lnTo>
                  <a:lnTo>
                    <a:pt x="72" y="13"/>
                  </a:lnTo>
                  <a:lnTo>
                    <a:pt x="68" y="18"/>
                  </a:lnTo>
                  <a:lnTo>
                    <a:pt x="59" y="18"/>
                  </a:lnTo>
                  <a:lnTo>
                    <a:pt x="54" y="22"/>
                  </a:lnTo>
                  <a:lnTo>
                    <a:pt x="36" y="27"/>
                  </a:lnTo>
                  <a:lnTo>
                    <a:pt x="32" y="27"/>
                  </a:lnTo>
                  <a:lnTo>
                    <a:pt x="23" y="27"/>
                  </a:lnTo>
                  <a:lnTo>
                    <a:pt x="14" y="27"/>
                  </a:lnTo>
                  <a:lnTo>
                    <a:pt x="5" y="31"/>
                  </a:lnTo>
                  <a:close/>
                </a:path>
              </a:pathLst>
            </a:custGeom>
            <a:solidFill>
              <a:srgbClr val="DDB67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35" name="Freeform 104"/>
            <p:cNvSpPr>
              <a:spLocks/>
            </p:cNvSpPr>
            <p:nvPr/>
          </p:nvSpPr>
          <p:spPr bwMode="auto">
            <a:xfrm>
              <a:off x="750" y="3823"/>
              <a:ext cx="32" cy="9"/>
            </a:xfrm>
            <a:custGeom>
              <a:avLst/>
              <a:gdLst>
                <a:gd name="T0" fmla="*/ 0 w 32"/>
                <a:gd name="T1" fmla="*/ 4 h 9"/>
                <a:gd name="T2" fmla="*/ 5 w 32"/>
                <a:gd name="T3" fmla="*/ 4 h 9"/>
                <a:gd name="T4" fmla="*/ 9 w 32"/>
                <a:gd name="T5" fmla="*/ 4 h 9"/>
                <a:gd name="T6" fmla="*/ 27 w 32"/>
                <a:gd name="T7" fmla="*/ 0 h 9"/>
                <a:gd name="T8" fmla="*/ 27 w 32"/>
                <a:gd name="T9" fmla="*/ 0 h 9"/>
                <a:gd name="T10" fmla="*/ 32 w 32"/>
                <a:gd name="T11" fmla="*/ 0 h 9"/>
                <a:gd name="T12" fmla="*/ 27 w 32"/>
                <a:gd name="T13" fmla="*/ 4 h 9"/>
                <a:gd name="T14" fmla="*/ 27 w 32"/>
                <a:gd name="T15" fmla="*/ 4 h 9"/>
                <a:gd name="T16" fmla="*/ 27 w 32"/>
                <a:gd name="T17" fmla="*/ 4 h 9"/>
                <a:gd name="T18" fmla="*/ 23 w 32"/>
                <a:gd name="T19" fmla="*/ 4 h 9"/>
                <a:gd name="T20" fmla="*/ 18 w 32"/>
                <a:gd name="T21" fmla="*/ 4 h 9"/>
                <a:gd name="T22" fmla="*/ 14 w 32"/>
                <a:gd name="T23" fmla="*/ 9 h 9"/>
                <a:gd name="T24" fmla="*/ 9 w 32"/>
                <a:gd name="T25" fmla="*/ 9 h 9"/>
                <a:gd name="T26" fmla="*/ 5 w 32"/>
                <a:gd name="T27" fmla="*/ 9 h 9"/>
                <a:gd name="T28" fmla="*/ 0 w 32"/>
                <a:gd name="T29" fmla="*/ 4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9"/>
                <a:gd name="T47" fmla="*/ 32 w 32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9">
                  <a:moveTo>
                    <a:pt x="0" y="4"/>
                  </a:moveTo>
                  <a:lnTo>
                    <a:pt x="5" y="4"/>
                  </a:lnTo>
                  <a:lnTo>
                    <a:pt x="9" y="4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27" y="4"/>
                  </a:lnTo>
                  <a:lnTo>
                    <a:pt x="23" y="4"/>
                  </a:lnTo>
                  <a:lnTo>
                    <a:pt x="18" y="4"/>
                  </a:lnTo>
                  <a:lnTo>
                    <a:pt x="14" y="9"/>
                  </a:lnTo>
                  <a:lnTo>
                    <a:pt x="9" y="9"/>
                  </a:lnTo>
                  <a:lnTo>
                    <a:pt x="5" y="9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DB67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36" name="Freeform 105"/>
            <p:cNvSpPr>
              <a:spLocks/>
            </p:cNvSpPr>
            <p:nvPr/>
          </p:nvSpPr>
          <p:spPr bwMode="auto">
            <a:xfrm>
              <a:off x="773" y="3761"/>
              <a:ext cx="31" cy="31"/>
            </a:xfrm>
            <a:custGeom>
              <a:avLst/>
              <a:gdLst>
                <a:gd name="T0" fmla="*/ 4 w 31"/>
                <a:gd name="T1" fmla="*/ 0 h 31"/>
                <a:gd name="T2" fmla="*/ 9 w 31"/>
                <a:gd name="T3" fmla="*/ 0 h 31"/>
                <a:gd name="T4" fmla="*/ 13 w 31"/>
                <a:gd name="T5" fmla="*/ 0 h 31"/>
                <a:gd name="T6" fmla="*/ 18 w 31"/>
                <a:gd name="T7" fmla="*/ 4 h 31"/>
                <a:gd name="T8" fmla="*/ 22 w 31"/>
                <a:gd name="T9" fmla="*/ 13 h 31"/>
                <a:gd name="T10" fmla="*/ 31 w 31"/>
                <a:gd name="T11" fmla="*/ 18 h 31"/>
                <a:gd name="T12" fmla="*/ 31 w 31"/>
                <a:gd name="T13" fmla="*/ 18 h 31"/>
                <a:gd name="T14" fmla="*/ 31 w 31"/>
                <a:gd name="T15" fmla="*/ 22 h 31"/>
                <a:gd name="T16" fmla="*/ 22 w 31"/>
                <a:gd name="T17" fmla="*/ 26 h 31"/>
                <a:gd name="T18" fmla="*/ 18 w 31"/>
                <a:gd name="T19" fmla="*/ 31 h 31"/>
                <a:gd name="T20" fmla="*/ 13 w 31"/>
                <a:gd name="T21" fmla="*/ 31 h 31"/>
                <a:gd name="T22" fmla="*/ 9 w 31"/>
                <a:gd name="T23" fmla="*/ 31 h 31"/>
                <a:gd name="T24" fmla="*/ 9 w 31"/>
                <a:gd name="T25" fmla="*/ 26 h 31"/>
                <a:gd name="T26" fmla="*/ 9 w 31"/>
                <a:gd name="T27" fmla="*/ 22 h 31"/>
                <a:gd name="T28" fmla="*/ 9 w 31"/>
                <a:gd name="T29" fmla="*/ 13 h 31"/>
                <a:gd name="T30" fmla="*/ 4 w 31"/>
                <a:gd name="T31" fmla="*/ 9 h 31"/>
                <a:gd name="T32" fmla="*/ 4 w 31"/>
                <a:gd name="T33" fmla="*/ 4 h 31"/>
                <a:gd name="T34" fmla="*/ 0 w 31"/>
                <a:gd name="T35" fmla="*/ 4 h 31"/>
                <a:gd name="T36" fmla="*/ 0 w 31"/>
                <a:gd name="T37" fmla="*/ 0 h 31"/>
                <a:gd name="T38" fmla="*/ 4 w 31"/>
                <a:gd name="T39" fmla="*/ 0 h 31"/>
                <a:gd name="T40" fmla="*/ 4 w 31"/>
                <a:gd name="T41" fmla="*/ 0 h 3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"/>
                <a:gd name="T64" fmla="*/ 0 h 31"/>
                <a:gd name="T65" fmla="*/ 31 w 31"/>
                <a:gd name="T66" fmla="*/ 31 h 3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" h="31">
                  <a:moveTo>
                    <a:pt x="4" y="0"/>
                  </a:moveTo>
                  <a:lnTo>
                    <a:pt x="9" y="0"/>
                  </a:lnTo>
                  <a:lnTo>
                    <a:pt x="13" y="0"/>
                  </a:lnTo>
                  <a:lnTo>
                    <a:pt x="18" y="4"/>
                  </a:lnTo>
                  <a:lnTo>
                    <a:pt x="22" y="13"/>
                  </a:lnTo>
                  <a:lnTo>
                    <a:pt x="31" y="18"/>
                  </a:lnTo>
                  <a:lnTo>
                    <a:pt x="31" y="22"/>
                  </a:lnTo>
                  <a:lnTo>
                    <a:pt x="22" y="26"/>
                  </a:lnTo>
                  <a:lnTo>
                    <a:pt x="18" y="31"/>
                  </a:lnTo>
                  <a:lnTo>
                    <a:pt x="13" y="31"/>
                  </a:lnTo>
                  <a:lnTo>
                    <a:pt x="9" y="31"/>
                  </a:lnTo>
                  <a:lnTo>
                    <a:pt x="9" y="26"/>
                  </a:lnTo>
                  <a:lnTo>
                    <a:pt x="9" y="22"/>
                  </a:lnTo>
                  <a:lnTo>
                    <a:pt x="9" y="13"/>
                  </a:lnTo>
                  <a:lnTo>
                    <a:pt x="4" y="9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DB67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37" name="Freeform 106"/>
            <p:cNvSpPr>
              <a:spLocks/>
            </p:cNvSpPr>
            <p:nvPr/>
          </p:nvSpPr>
          <p:spPr bwMode="auto">
            <a:xfrm>
              <a:off x="1853" y="3694"/>
              <a:ext cx="521" cy="471"/>
            </a:xfrm>
            <a:custGeom>
              <a:avLst/>
              <a:gdLst>
                <a:gd name="T0" fmla="*/ 54 w 521"/>
                <a:gd name="T1" fmla="*/ 85 h 471"/>
                <a:gd name="T2" fmla="*/ 81 w 521"/>
                <a:gd name="T3" fmla="*/ 102 h 471"/>
                <a:gd name="T4" fmla="*/ 104 w 521"/>
                <a:gd name="T5" fmla="*/ 120 h 471"/>
                <a:gd name="T6" fmla="*/ 117 w 521"/>
                <a:gd name="T7" fmla="*/ 133 h 471"/>
                <a:gd name="T8" fmla="*/ 135 w 521"/>
                <a:gd name="T9" fmla="*/ 142 h 471"/>
                <a:gd name="T10" fmla="*/ 157 w 521"/>
                <a:gd name="T11" fmla="*/ 147 h 471"/>
                <a:gd name="T12" fmla="*/ 175 w 521"/>
                <a:gd name="T13" fmla="*/ 151 h 471"/>
                <a:gd name="T14" fmla="*/ 189 w 521"/>
                <a:gd name="T15" fmla="*/ 160 h 471"/>
                <a:gd name="T16" fmla="*/ 211 w 521"/>
                <a:gd name="T17" fmla="*/ 182 h 471"/>
                <a:gd name="T18" fmla="*/ 225 w 521"/>
                <a:gd name="T19" fmla="*/ 200 h 471"/>
                <a:gd name="T20" fmla="*/ 247 w 521"/>
                <a:gd name="T21" fmla="*/ 218 h 471"/>
                <a:gd name="T22" fmla="*/ 278 w 521"/>
                <a:gd name="T23" fmla="*/ 240 h 471"/>
                <a:gd name="T24" fmla="*/ 301 w 521"/>
                <a:gd name="T25" fmla="*/ 262 h 471"/>
                <a:gd name="T26" fmla="*/ 305 w 521"/>
                <a:gd name="T27" fmla="*/ 271 h 471"/>
                <a:gd name="T28" fmla="*/ 301 w 521"/>
                <a:gd name="T29" fmla="*/ 276 h 471"/>
                <a:gd name="T30" fmla="*/ 301 w 521"/>
                <a:gd name="T31" fmla="*/ 285 h 471"/>
                <a:gd name="T32" fmla="*/ 310 w 521"/>
                <a:gd name="T33" fmla="*/ 294 h 471"/>
                <a:gd name="T34" fmla="*/ 346 w 521"/>
                <a:gd name="T35" fmla="*/ 325 h 471"/>
                <a:gd name="T36" fmla="*/ 377 w 521"/>
                <a:gd name="T37" fmla="*/ 356 h 471"/>
                <a:gd name="T38" fmla="*/ 391 w 521"/>
                <a:gd name="T39" fmla="*/ 369 h 471"/>
                <a:gd name="T40" fmla="*/ 391 w 521"/>
                <a:gd name="T41" fmla="*/ 382 h 471"/>
                <a:gd name="T42" fmla="*/ 395 w 521"/>
                <a:gd name="T43" fmla="*/ 391 h 471"/>
                <a:gd name="T44" fmla="*/ 404 w 521"/>
                <a:gd name="T45" fmla="*/ 405 h 471"/>
                <a:gd name="T46" fmla="*/ 435 w 521"/>
                <a:gd name="T47" fmla="*/ 436 h 471"/>
                <a:gd name="T48" fmla="*/ 471 w 521"/>
                <a:gd name="T49" fmla="*/ 458 h 471"/>
                <a:gd name="T50" fmla="*/ 485 w 521"/>
                <a:gd name="T51" fmla="*/ 467 h 471"/>
                <a:gd name="T52" fmla="*/ 489 w 521"/>
                <a:gd name="T53" fmla="*/ 471 h 471"/>
                <a:gd name="T54" fmla="*/ 498 w 521"/>
                <a:gd name="T55" fmla="*/ 467 h 471"/>
                <a:gd name="T56" fmla="*/ 507 w 521"/>
                <a:gd name="T57" fmla="*/ 454 h 471"/>
                <a:gd name="T58" fmla="*/ 521 w 521"/>
                <a:gd name="T59" fmla="*/ 431 h 471"/>
                <a:gd name="T60" fmla="*/ 516 w 521"/>
                <a:gd name="T61" fmla="*/ 414 h 471"/>
                <a:gd name="T62" fmla="*/ 503 w 521"/>
                <a:gd name="T63" fmla="*/ 396 h 471"/>
                <a:gd name="T64" fmla="*/ 498 w 521"/>
                <a:gd name="T65" fmla="*/ 391 h 471"/>
                <a:gd name="T66" fmla="*/ 498 w 521"/>
                <a:gd name="T67" fmla="*/ 387 h 471"/>
                <a:gd name="T68" fmla="*/ 485 w 521"/>
                <a:gd name="T69" fmla="*/ 378 h 471"/>
                <a:gd name="T70" fmla="*/ 458 w 521"/>
                <a:gd name="T71" fmla="*/ 347 h 471"/>
                <a:gd name="T72" fmla="*/ 426 w 521"/>
                <a:gd name="T73" fmla="*/ 311 h 471"/>
                <a:gd name="T74" fmla="*/ 413 w 521"/>
                <a:gd name="T75" fmla="*/ 294 h 471"/>
                <a:gd name="T76" fmla="*/ 400 w 521"/>
                <a:gd name="T77" fmla="*/ 280 h 471"/>
                <a:gd name="T78" fmla="*/ 368 w 521"/>
                <a:gd name="T79" fmla="*/ 249 h 471"/>
                <a:gd name="T80" fmla="*/ 337 w 521"/>
                <a:gd name="T81" fmla="*/ 218 h 471"/>
                <a:gd name="T82" fmla="*/ 319 w 521"/>
                <a:gd name="T83" fmla="*/ 205 h 471"/>
                <a:gd name="T84" fmla="*/ 292 w 521"/>
                <a:gd name="T85" fmla="*/ 187 h 471"/>
                <a:gd name="T86" fmla="*/ 283 w 521"/>
                <a:gd name="T87" fmla="*/ 169 h 471"/>
                <a:gd name="T88" fmla="*/ 274 w 521"/>
                <a:gd name="T89" fmla="*/ 151 h 471"/>
                <a:gd name="T90" fmla="*/ 256 w 521"/>
                <a:gd name="T91" fmla="*/ 133 h 471"/>
                <a:gd name="T92" fmla="*/ 207 w 521"/>
                <a:gd name="T93" fmla="*/ 107 h 471"/>
                <a:gd name="T94" fmla="*/ 175 w 521"/>
                <a:gd name="T95" fmla="*/ 85 h 471"/>
                <a:gd name="T96" fmla="*/ 144 w 521"/>
                <a:gd name="T97" fmla="*/ 53 h 471"/>
                <a:gd name="T98" fmla="*/ 117 w 521"/>
                <a:gd name="T99" fmla="*/ 36 h 471"/>
                <a:gd name="T100" fmla="*/ 90 w 521"/>
                <a:gd name="T101" fmla="*/ 22 h 471"/>
                <a:gd name="T102" fmla="*/ 59 w 521"/>
                <a:gd name="T103" fmla="*/ 9 h 471"/>
                <a:gd name="T104" fmla="*/ 32 w 521"/>
                <a:gd name="T105" fmla="*/ 0 h 471"/>
                <a:gd name="T106" fmla="*/ 5 w 521"/>
                <a:gd name="T107" fmla="*/ 5 h 471"/>
                <a:gd name="T108" fmla="*/ 0 w 521"/>
                <a:gd name="T109" fmla="*/ 9 h 471"/>
                <a:gd name="T110" fmla="*/ 0 w 521"/>
                <a:gd name="T111" fmla="*/ 13 h 471"/>
                <a:gd name="T112" fmla="*/ 9 w 521"/>
                <a:gd name="T113" fmla="*/ 27 h 471"/>
                <a:gd name="T114" fmla="*/ 23 w 521"/>
                <a:gd name="T115" fmla="*/ 45 h 471"/>
                <a:gd name="T116" fmla="*/ 41 w 521"/>
                <a:gd name="T117" fmla="*/ 71 h 47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21"/>
                <a:gd name="T178" fmla="*/ 0 h 471"/>
                <a:gd name="T179" fmla="*/ 521 w 521"/>
                <a:gd name="T180" fmla="*/ 471 h 47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21" h="471">
                  <a:moveTo>
                    <a:pt x="41" y="71"/>
                  </a:moveTo>
                  <a:lnTo>
                    <a:pt x="54" y="85"/>
                  </a:lnTo>
                  <a:lnTo>
                    <a:pt x="68" y="93"/>
                  </a:lnTo>
                  <a:lnTo>
                    <a:pt x="81" y="102"/>
                  </a:lnTo>
                  <a:lnTo>
                    <a:pt x="95" y="111"/>
                  </a:lnTo>
                  <a:lnTo>
                    <a:pt x="104" y="120"/>
                  </a:lnTo>
                  <a:lnTo>
                    <a:pt x="113" y="129"/>
                  </a:lnTo>
                  <a:lnTo>
                    <a:pt x="117" y="133"/>
                  </a:lnTo>
                  <a:lnTo>
                    <a:pt x="126" y="138"/>
                  </a:lnTo>
                  <a:lnTo>
                    <a:pt x="135" y="142"/>
                  </a:lnTo>
                  <a:lnTo>
                    <a:pt x="139" y="142"/>
                  </a:lnTo>
                  <a:lnTo>
                    <a:pt x="157" y="147"/>
                  </a:lnTo>
                  <a:lnTo>
                    <a:pt x="171" y="147"/>
                  </a:lnTo>
                  <a:lnTo>
                    <a:pt x="175" y="151"/>
                  </a:lnTo>
                  <a:lnTo>
                    <a:pt x="180" y="151"/>
                  </a:lnTo>
                  <a:lnTo>
                    <a:pt x="189" y="160"/>
                  </a:lnTo>
                  <a:lnTo>
                    <a:pt x="202" y="169"/>
                  </a:lnTo>
                  <a:lnTo>
                    <a:pt x="211" y="182"/>
                  </a:lnTo>
                  <a:lnTo>
                    <a:pt x="216" y="187"/>
                  </a:lnTo>
                  <a:lnTo>
                    <a:pt x="225" y="200"/>
                  </a:lnTo>
                  <a:lnTo>
                    <a:pt x="234" y="209"/>
                  </a:lnTo>
                  <a:lnTo>
                    <a:pt x="247" y="218"/>
                  </a:lnTo>
                  <a:lnTo>
                    <a:pt x="261" y="231"/>
                  </a:lnTo>
                  <a:lnTo>
                    <a:pt x="278" y="240"/>
                  </a:lnTo>
                  <a:lnTo>
                    <a:pt x="287" y="249"/>
                  </a:lnTo>
                  <a:lnTo>
                    <a:pt x="301" y="262"/>
                  </a:lnTo>
                  <a:lnTo>
                    <a:pt x="301" y="267"/>
                  </a:lnTo>
                  <a:lnTo>
                    <a:pt x="305" y="271"/>
                  </a:lnTo>
                  <a:lnTo>
                    <a:pt x="301" y="276"/>
                  </a:lnTo>
                  <a:lnTo>
                    <a:pt x="301" y="280"/>
                  </a:lnTo>
                  <a:lnTo>
                    <a:pt x="301" y="285"/>
                  </a:lnTo>
                  <a:lnTo>
                    <a:pt x="305" y="289"/>
                  </a:lnTo>
                  <a:lnTo>
                    <a:pt x="310" y="294"/>
                  </a:lnTo>
                  <a:lnTo>
                    <a:pt x="323" y="307"/>
                  </a:lnTo>
                  <a:lnTo>
                    <a:pt x="346" y="325"/>
                  </a:lnTo>
                  <a:lnTo>
                    <a:pt x="364" y="338"/>
                  </a:lnTo>
                  <a:lnTo>
                    <a:pt x="377" y="356"/>
                  </a:lnTo>
                  <a:lnTo>
                    <a:pt x="386" y="360"/>
                  </a:lnTo>
                  <a:lnTo>
                    <a:pt x="391" y="369"/>
                  </a:lnTo>
                  <a:lnTo>
                    <a:pt x="391" y="374"/>
                  </a:lnTo>
                  <a:lnTo>
                    <a:pt x="391" y="382"/>
                  </a:lnTo>
                  <a:lnTo>
                    <a:pt x="391" y="387"/>
                  </a:lnTo>
                  <a:lnTo>
                    <a:pt x="395" y="391"/>
                  </a:lnTo>
                  <a:lnTo>
                    <a:pt x="400" y="396"/>
                  </a:lnTo>
                  <a:lnTo>
                    <a:pt x="404" y="405"/>
                  </a:lnTo>
                  <a:lnTo>
                    <a:pt x="417" y="422"/>
                  </a:lnTo>
                  <a:lnTo>
                    <a:pt x="435" y="436"/>
                  </a:lnTo>
                  <a:lnTo>
                    <a:pt x="453" y="449"/>
                  </a:lnTo>
                  <a:lnTo>
                    <a:pt x="471" y="458"/>
                  </a:lnTo>
                  <a:lnTo>
                    <a:pt x="480" y="467"/>
                  </a:lnTo>
                  <a:lnTo>
                    <a:pt x="485" y="467"/>
                  </a:lnTo>
                  <a:lnTo>
                    <a:pt x="489" y="471"/>
                  </a:lnTo>
                  <a:lnTo>
                    <a:pt x="494" y="471"/>
                  </a:lnTo>
                  <a:lnTo>
                    <a:pt x="498" y="467"/>
                  </a:lnTo>
                  <a:lnTo>
                    <a:pt x="507" y="454"/>
                  </a:lnTo>
                  <a:lnTo>
                    <a:pt x="516" y="440"/>
                  </a:lnTo>
                  <a:lnTo>
                    <a:pt x="521" y="431"/>
                  </a:lnTo>
                  <a:lnTo>
                    <a:pt x="521" y="422"/>
                  </a:lnTo>
                  <a:lnTo>
                    <a:pt x="516" y="414"/>
                  </a:lnTo>
                  <a:lnTo>
                    <a:pt x="512" y="405"/>
                  </a:lnTo>
                  <a:lnTo>
                    <a:pt x="503" y="396"/>
                  </a:lnTo>
                  <a:lnTo>
                    <a:pt x="503" y="391"/>
                  </a:lnTo>
                  <a:lnTo>
                    <a:pt x="498" y="391"/>
                  </a:lnTo>
                  <a:lnTo>
                    <a:pt x="498" y="387"/>
                  </a:lnTo>
                  <a:lnTo>
                    <a:pt x="494" y="382"/>
                  </a:lnTo>
                  <a:lnTo>
                    <a:pt x="485" y="378"/>
                  </a:lnTo>
                  <a:lnTo>
                    <a:pt x="471" y="365"/>
                  </a:lnTo>
                  <a:lnTo>
                    <a:pt x="458" y="347"/>
                  </a:lnTo>
                  <a:lnTo>
                    <a:pt x="444" y="329"/>
                  </a:lnTo>
                  <a:lnTo>
                    <a:pt x="426" y="311"/>
                  </a:lnTo>
                  <a:lnTo>
                    <a:pt x="417" y="298"/>
                  </a:lnTo>
                  <a:lnTo>
                    <a:pt x="413" y="294"/>
                  </a:lnTo>
                  <a:lnTo>
                    <a:pt x="409" y="289"/>
                  </a:lnTo>
                  <a:lnTo>
                    <a:pt x="400" y="280"/>
                  </a:lnTo>
                  <a:lnTo>
                    <a:pt x="391" y="276"/>
                  </a:lnTo>
                  <a:lnTo>
                    <a:pt x="368" y="249"/>
                  </a:lnTo>
                  <a:lnTo>
                    <a:pt x="346" y="231"/>
                  </a:lnTo>
                  <a:lnTo>
                    <a:pt x="337" y="218"/>
                  </a:lnTo>
                  <a:lnTo>
                    <a:pt x="328" y="214"/>
                  </a:lnTo>
                  <a:lnTo>
                    <a:pt x="319" y="205"/>
                  </a:lnTo>
                  <a:lnTo>
                    <a:pt x="305" y="196"/>
                  </a:lnTo>
                  <a:lnTo>
                    <a:pt x="292" y="187"/>
                  </a:lnTo>
                  <a:lnTo>
                    <a:pt x="287" y="178"/>
                  </a:lnTo>
                  <a:lnTo>
                    <a:pt x="283" y="169"/>
                  </a:lnTo>
                  <a:lnTo>
                    <a:pt x="278" y="160"/>
                  </a:lnTo>
                  <a:lnTo>
                    <a:pt x="274" y="151"/>
                  </a:lnTo>
                  <a:lnTo>
                    <a:pt x="261" y="138"/>
                  </a:lnTo>
                  <a:lnTo>
                    <a:pt x="256" y="133"/>
                  </a:lnTo>
                  <a:lnTo>
                    <a:pt x="247" y="129"/>
                  </a:lnTo>
                  <a:lnTo>
                    <a:pt x="207" y="107"/>
                  </a:lnTo>
                  <a:lnTo>
                    <a:pt x="189" y="93"/>
                  </a:lnTo>
                  <a:lnTo>
                    <a:pt x="175" y="85"/>
                  </a:lnTo>
                  <a:lnTo>
                    <a:pt x="157" y="67"/>
                  </a:lnTo>
                  <a:lnTo>
                    <a:pt x="144" y="53"/>
                  </a:lnTo>
                  <a:lnTo>
                    <a:pt x="126" y="40"/>
                  </a:lnTo>
                  <a:lnTo>
                    <a:pt x="117" y="36"/>
                  </a:lnTo>
                  <a:lnTo>
                    <a:pt x="108" y="31"/>
                  </a:lnTo>
                  <a:lnTo>
                    <a:pt x="90" y="22"/>
                  </a:lnTo>
                  <a:lnTo>
                    <a:pt x="77" y="13"/>
                  </a:lnTo>
                  <a:lnTo>
                    <a:pt x="59" y="9"/>
                  </a:lnTo>
                  <a:lnTo>
                    <a:pt x="45" y="0"/>
                  </a:lnTo>
                  <a:lnTo>
                    <a:pt x="32" y="0"/>
                  </a:lnTo>
                  <a:lnTo>
                    <a:pt x="18" y="0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9"/>
                  </a:lnTo>
                  <a:lnTo>
                    <a:pt x="0" y="13"/>
                  </a:lnTo>
                  <a:lnTo>
                    <a:pt x="5" y="22"/>
                  </a:lnTo>
                  <a:lnTo>
                    <a:pt x="9" y="27"/>
                  </a:lnTo>
                  <a:lnTo>
                    <a:pt x="18" y="36"/>
                  </a:lnTo>
                  <a:lnTo>
                    <a:pt x="23" y="45"/>
                  </a:lnTo>
                  <a:lnTo>
                    <a:pt x="32" y="58"/>
                  </a:lnTo>
                  <a:lnTo>
                    <a:pt x="41" y="71"/>
                  </a:lnTo>
                  <a:close/>
                </a:path>
              </a:pathLst>
            </a:custGeom>
            <a:solidFill>
              <a:srgbClr val="6161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38" name="Freeform 107"/>
            <p:cNvSpPr>
              <a:spLocks/>
            </p:cNvSpPr>
            <p:nvPr/>
          </p:nvSpPr>
          <p:spPr bwMode="auto">
            <a:xfrm>
              <a:off x="1997" y="3716"/>
              <a:ext cx="76" cy="31"/>
            </a:xfrm>
            <a:custGeom>
              <a:avLst/>
              <a:gdLst>
                <a:gd name="T0" fmla="*/ 0 w 76"/>
                <a:gd name="T1" fmla="*/ 14 h 31"/>
                <a:gd name="T2" fmla="*/ 9 w 76"/>
                <a:gd name="T3" fmla="*/ 23 h 31"/>
                <a:gd name="T4" fmla="*/ 18 w 76"/>
                <a:gd name="T5" fmla="*/ 27 h 31"/>
                <a:gd name="T6" fmla="*/ 22 w 76"/>
                <a:gd name="T7" fmla="*/ 27 h 31"/>
                <a:gd name="T8" fmla="*/ 27 w 76"/>
                <a:gd name="T9" fmla="*/ 31 h 31"/>
                <a:gd name="T10" fmla="*/ 36 w 76"/>
                <a:gd name="T11" fmla="*/ 31 h 31"/>
                <a:gd name="T12" fmla="*/ 40 w 76"/>
                <a:gd name="T13" fmla="*/ 31 h 31"/>
                <a:gd name="T14" fmla="*/ 49 w 76"/>
                <a:gd name="T15" fmla="*/ 27 h 31"/>
                <a:gd name="T16" fmla="*/ 54 w 76"/>
                <a:gd name="T17" fmla="*/ 23 h 31"/>
                <a:gd name="T18" fmla="*/ 58 w 76"/>
                <a:gd name="T19" fmla="*/ 18 h 31"/>
                <a:gd name="T20" fmla="*/ 63 w 76"/>
                <a:gd name="T21" fmla="*/ 18 h 31"/>
                <a:gd name="T22" fmla="*/ 67 w 76"/>
                <a:gd name="T23" fmla="*/ 14 h 31"/>
                <a:gd name="T24" fmla="*/ 72 w 76"/>
                <a:gd name="T25" fmla="*/ 9 h 31"/>
                <a:gd name="T26" fmla="*/ 76 w 76"/>
                <a:gd name="T27" fmla="*/ 5 h 31"/>
                <a:gd name="T28" fmla="*/ 76 w 76"/>
                <a:gd name="T29" fmla="*/ 0 h 31"/>
                <a:gd name="T30" fmla="*/ 18 w 76"/>
                <a:gd name="T31" fmla="*/ 0 h 31"/>
                <a:gd name="T32" fmla="*/ 4 w 76"/>
                <a:gd name="T33" fmla="*/ 18 h 31"/>
                <a:gd name="T34" fmla="*/ 0 w 76"/>
                <a:gd name="T35" fmla="*/ 14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6"/>
                <a:gd name="T55" fmla="*/ 0 h 31"/>
                <a:gd name="T56" fmla="*/ 76 w 76"/>
                <a:gd name="T57" fmla="*/ 31 h 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6" h="31">
                  <a:moveTo>
                    <a:pt x="0" y="14"/>
                  </a:moveTo>
                  <a:lnTo>
                    <a:pt x="9" y="23"/>
                  </a:lnTo>
                  <a:lnTo>
                    <a:pt x="18" y="27"/>
                  </a:lnTo>
                  <a:lnTo>
                    <a:pt x="22" y="27"/>
                  </a:lnTo>
                  <a:lnTo>
                    <a:pt x="27" y="31"/>
                  </a:lnTo>
                  <a:lnTo>
                    <a:pt x="36" y="31"/>
                  </a:lnTo>
                  <a:lnTo>
                    <a:pt x="40" y="31"/>
                  </a:lnTo>
                  <a:lnTo>
                    <a:pt x="49" y="27"/>
                  </a:lnTo>
                  <a:lnTo>
                    <a:pt x="54" y="23"/>
                  </a:lnTo>
                  <a:lnTo>
                    <a:pt x="58" y="18"/>
                  </a:lnTo>
                  <a:lnTo>
                    <a:pt x="63" y="18"/>
                  </a:lnTo>
                  <a:lnTo>
                    <a:pt x="67" y="14"/>
                  </a:lnTo>
                  <a:lnTo>
                    <a:pt x="72" y="9"/>
                  </a:lnTo>
                  <a:lnTo>
                    <a:pt x="76" y="5"/>
                  </a:lnTo>
                  <a:lnTo>
                    <a:pt x="76" y="0"/>
                  </a:lnTo>
                  <a:lnTo>
                    <a:pt x="18" y="0"/>
                  </a:lnTo>
                  <a:lnTo>
                    <a:pt x="4" y="1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754E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39" name="Freeform 108"/>
            <p:cNvSpPr>
              <a:spLocks/>
            </p:cNvSpPr>
            <p:nvPr/>
          </p:nvSpPr>
          <p:spPr bwMode="auto">
            <a:xfrm>
              <a:off x="1764" y="3574"/>
              <a:ext cx="103" cy="67"/>
            </a:xfrm>
            <a:custGeom>
              <a:avLst/>
              <a:gdLst>
                <a:gd name="T0" fmla="*/ 0 w 103"/>
                <a:gd name="T1" fmla="*/ 9 h 67"/>
                <a:gd name="T2" fmla="*/ 0 w 103"/>
                <a:gd name="T3" fmla="*/ 5 h 67"/>
                <a:gd name="T4" fmla="*/ 4 w 103"/>
                <a:gd name="T5" fmla="*/ 0 h 67"/>
                <a:gd name="T6" fmla="*/ 9 w 103"/>
                <a:gd name="T7" fmla="*/ 0 h 67"/>
                <a:gd name="T8" fmla="*/ 18 w 103"/>
                <a:gd name="T9" fmla="*/ 5 h 67"/>
                <a:gd name="T10" fmla="*/ 27 w 103"/>
                <a:gd name="T11" fmla="*/ 9 h 67"/>
                <a:gd name="T12" fmla="*/ 36 w 103"/>
                <a:gd name="T13" fmla="*/ 9 h 67"/>
                <a:gd name="T14" fmla="*/ 58 w 103"/>
                <a:gd name="T15" fmla="*/ 22 h 67"/>
                <a:gd name="T16" fmla="*/ 76 w 103"/>
                <a:gd name="T17" fmla="*/ 31 h 67"/>
                <a:gd name="T18" fmla="*/ 85 w 103"/>
                <a:gd name="T19" fmla="*/ 36 h 67"/>
                <a:gd name="T20" fmla="*/ 85 w 103"/>
                <a:gd name="T21" fmla="*/ 40 h 67"/>
                <a:gd name="T22" fmla="*/ 94 w 103"/>
                <a:gd name="T23" fmla="*/ 49 h 67"/>
                <a:gd name="T24" fmla="*/ 98 w 103"/>
                <a:gd name="T25" fmla="*/ 58 h 67"/>
                <a:gd name="T26" fmla="*/ 103 w 103"/>
                <a:gd name="T27" fmla="*/ 58 h 67"/>
                <a:gd name="T28" fmla="*/ 103 w 103"/>
                <a:gd name="T29" fmla="*/ 62 h 67"/>
                <a:gd name="T30" fmla="*/ 98 w 103"/>
                <a:gd name="T31" fmla="*/ 67 h 67"/>
                <a:gd name="T32" fmla="*/ 98 w 103"/>
                <a:gd name="T33" fmla="*/ 67 h 67"/>
                <a:gd name="T34" fmla="*/ 80 w 103"/>
                <a:gd name="T35" fmla="*/ 67 h 67"/>
                <a:gd name="T36" fmla="*/ 67 w 103"/>
                <a:gd name="T37" fmla="*/ 67 h 67"/>
                <a:gd name="T38" fmla="*/ 63 w 103"/>
                <a:gd name="T39" fmla="*/ 62 h 67"/>
                <a:gd name="T40" fmla="*/ 54 w 103"/>
                <a:gd name="T41" fmla="*/ 58 h 67"/>
                <a:gd name="T42" fmla="*/ 40 w 103"/>
                <a:gd name="T43" fmla="*/ 53 h 67"/>
                <a:gd name="T44" fmla="*/ 27 w 103"/>
                <a:gd name="T45" fmla="*/ 49 h 67"/>
                <a:gd name="T46" fmla="*/ 18 w 103"/>
                <a:gd name="T47" fmla="*/ 40 h 67"/>
                <a:gd name="T48" fmla="*/ 9 w 103"/>
                <a:gd name="T49" fmla="*/ 31 h 67"/>
                <a:gd name="T50" fmla="*/ 4 w 103"/>
                <a:gd name="T51" fmla="*/ 18 h 67"/>
                <a:gd name="T52" fmla="*/ 0 w 103"/>
                <a:gd name="T53" fmla="*/ 9 h 6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3"/>
                <a:gd name="T82" fmla="*/ 0 h 67"/>
                <a:gd name="T83" fmla="*/ 103 w 103"/>
                <a:gd name="T84" fmla="*/ 67 h 6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3" h="67">
                  <a:moveTo>
                    <a:pt x="0" y="9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9" y="0"/>
                  </a:lnTo>
                  <a:lnTo>
                    <a:pt x="18" y="5"/>
                  </a:lnTo>
                  <a:lnTo>
                    <a:pt x="27" y="9"/>
                  </a:lnTo>
                  <a:lnTo>
                    <a:pt x="36" y="9"/>
                  </a:lnTo>
                  <a:lnTo>
                    <a:pt x="58" y="22"/>
                  </a:lnTo>
                  <a:lnTo>
                    <a:pt x="76" y="31"/>
                  </a:lnTo>
                  <a:lnTo>
                    <a:pt x="85" y="36"/>
                  </a:lnTo>
                  <a:lnTo>
                    <a:pt x="85" y="40"/>
                  </a:lnTo>
                  <a:lnTo>
                    <a:pt x="94" y="49"/>
                  </a:lnTo>
                  <a:lnTo>
                    <a:pt x="98" y="58"/>
                  </a:lnTo>
                  <a:lnTo>
                    <a:pt x="103" y="58"/>
                  </a:lnTo>
                  <a:lnTo>
                    <a:pt x="103" y="62"/>
                  </a:lnTo>
                  <a:lnTo>
                    <a:pt x="98" y="67"/>
                  </a:lnTo>
                  <a:lnTo>
                    <a:pt x="80" y="67"/>
                  </a:lnTo>
                  <a:lnTo>
                    <a:pt x="67" y="67"/>
                  </a:lnTo>
                  <a:lnTo>
                    <a:pt x="63" y="62"/>
                  </a:lnTo>
                  <a:lnTo>
                    <a:pt x="54" y="58"/>
                  </a:lnTo>
                  <a:lnTo>
                    <a:pt x="40" y="53"/>
                  </a:lnTo>
                  <a:lnTo>
                    <a:pt x="27" y="49"/>
                  </a:lnTo>
                  <a:lnTo>
                    <a:pt x="18" y="40"/>
                  </a:lnTo>
                  <a:lnTo>
                    <a:pt x="9" y="31"/>
                  </a:lnTo>
                  <a:lnTo>
                    <a:pt x="4" y="1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804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40" name="Freeform 109"/>
            <p:cNvSpPr>
              <a:spLocks/>
            </p:cNvSpPr>
            <p:nvPr/>
          </p:nvSpPr>
          <p:spPr bwMode="auto">
            <a:xfrm>
              <a:off x="1436" y="3454"/>
              <a:ext cx="332" cy="378"/>
            </a:xfrm>
            <a:custGeom>
              <a:avLst/>
              <a:gdLst>
                <a:gd name="T0" fmla="*/ 72 w 332"/>
                <a:gd name="T1" fmla="*/ 27 h 378"/>
                <a:gd name="T2" fmla="*/ 99 w 332"/>
                <a:gd name="T3" fmla="*/ 18 h 378"/>
                <a:gd name="T4" fmla="*/ 113 w 332"/>
                <a:gd name="T5" fmla="*/ 9 h 378"/>
                <a:gd name="T6" fmla="*/ 139 w 332"/>
                <a:gd name="T7" fmla="*/ 0 h 378"/>
                <a:gd name="T8" fmla="*/ 175 w 332"/>
                <a:gd name="T9" fmla="*/ 0 h 378"/>
                <a:gd name="T10" fmla="*/ 198 w 332"/>
                <a:gd name="T11" fmla="*/ 9 h 378"/>
                <a:gd name="T12" fmla="*/ 220 w 332"/>
                <a:gd name="T13" fmla="*/ 22 h 378"/>
                <a:gd name="T14" fmla="*/ 243 w 332"/>
                <a:gd name="T15" fmla="*/ 31 h 378"/>
                <a:gd name="T16" fmla="*/ 256 w 332"/>
                <a:gd name="T17" fmla="*/ 40 h 378"/>
                <a:gd name="T18" fmla="*/ 269 w 332"/>
                <a:gd name="T19" fmla="*/ 45 h 378"/>
                <a:gd name="T20" fmla="*/ 296 w 332"/>
                <a:gd name="T21" fmla="*/ 58 h 378"/>
                <a:gd name="T22" fmla="*/ 332 w 332"/>
                <a:gd name="T23" fmla="*/ 71 h 378"/>
                <a:gd name="T24" fmla="*/ 314 w 332"/>
                <a:gd name="T25" fmla="*/ 80 h 378"/>
                <a:gd name="T26" fmla="*/ 301 w 332"/>
                <a:gd name="T27" fmla="*/ 98 h 378"/>
                <a:gd name="T28" fmla="*/ 287 w 332"/>
                <a:gd name="T29" fmla="*/ 116 h 378"/>
                <a:gd name="T30" fmla="*/ 278 w 332"/>
                <a:gd name="T31" fmla="*/ 129 h 378"/>
                <a:gd name="T32" fmla="*/ 278 w 332"/>
                <a:gd name="T33" fmla="*/ 129 h 378"/>
                <a:gd name="T34" fmla="*/ 283 w 332"/>
                <a:gd name="T35" fmla="*/ 133 h 378"/>
                <a:gd name="T36" fmla="*/ 305 w 332"/>
                <a:gd name="T37" fmla="*/ 151 h 378"/>
                <a:gd name="T38" fmla="*/ 323 w 332"/>
                <a:gd name="T39" fmla="*/ 169 h 378"/>
                <a:gd name="T40" fmla="*/ 328 w 332"/>
                <a:gd name="T41" fmla="*/ 178 h 378"/>
                <a:gd name="T42" fmla="*/ 323 w 332"/>
                <a:gd name="T43" fmla="*/ 209 h 378"/>
                <a:gd name="T44" fmla="*/ 319 w 332"/>
                <a:gd name="T45" fmla="*/ 222 h 378"/>
                <a:gd name="T46" fmla="*/ 314 w 332"/>
                <a:gd name="T47" fmla="*/ 236 h 378"/>
                <a:gd name="T48" fmla="*/ 314 w 332"/>
                <a:gd name="T49" fmla="*/ 240 h 378"/>
                <a:gd name="T50" fmla="*/ 305 w 332"/>
                <a:gd name="T51" fmla="*/ 253 h 378"/>
                <a:gd name="T52" fmla="*/ 283 w 332"/>
                <a:gd name="T53" fmla="*/ 280 h 378"/>
                <a:gd name="T54" fmla="*/ 269 w 332"/>
                <a:gd name="T55" fmla="*/ 289 h 378"/>
                <a:gd name="T56" fmla="*/ 256 w 332"/>
                <a:gd name="T57" fmla="*/ 293 h 378"/>
                <a:gd name="T58" fmla="*/ 247 w 332"/>
                <a:gd name="T59" fmla="*/ 307 h 378"/>
                <a:gd name="T60" fmla="*/ 234 w 332"/>
                <a:gd name="T61" fmla="*/ 329 h 378"/>
                <a:gd name="T62" fmla="*/ 220 w 332"/>
                <a:gd name="T63" fmla="*/ 347 h 378"/>
                <a:gd name="T64" fmla="*/ 211 w 332"/>
                <a:gd name="T65" fmla="*/ 369 h 378"/>
                <a:gd name="T66" fmla="*/ 211 w 332"/>
                <a:gd name="T67" fmla="*/ 378 h 378"/>
                <a:gd name="T68" fmla="*/ 189 w 332"/>
                <a:gd name="T69" fmla="*/ 378 h 378"/>
                <a:gd name="T70" fmla="*/ 162 w 332"/>
                <a:gd name="T71" fmla="*/ 369 h 378"/>
                <a:gd name="T72" fmla="*/ 144 w 332"/>
                <a:gd name="T73" fmla="*/ 360 h 378"/>
                <a:gd name="T74" fmla="*/ 130 w 332"/>
                <a:gd name="T75" fmla="*/ 356 h 378"/>
                <a:gd name="T76" fmla="*/ 122 w 332"/>
                <a:gd name="T77" fmla="*/ 351 h 378"/>
                <a:gd name="T78" fmla="*/ 99 w 332"/>
                <a:gd name="T79" fmla="*/ 342 h 378"/>
                <a:gd name="T80" fmla="*/ 59 w 332"/>
                <a:gd name="T81" fmla="*/ 320 h 378"/>
                <a:gd name="T82" fmla="*/ 36 w 332"/>
                <a:gd name="T83" fmla="*/ 307 h 378"/>
                <a:gd name="T84" fmla="*/ 9 w 332"/>
                <a:gd name="T85" fmla="*/ 271 h 378"/>
                <a:gd name="T86" fmla="*/ 0 w 332"/>
                <a:gd name="T87" fmla="*/ 236 h 378"/>
                <a:gd name="T88" fmla="*/ 5 w 332"/>
                <a:gd name="T89" fmla="*/ 213 h 378"/>
                <a:gd name="T90" fmla="*/ 18 w 332"/>
                <a:gd name="T91" fmla="*/ 173 h 378"/>
                <a:gd name="T92" fmla="*/ 32 w 332"/>
                <a:gd name="T93" fmla="*/ 116 h 378"/>
                <a:gd name="T94" fmla="*/ 54 w 332"/>
                <a:gd name="T95" fmla="*/ 36 h 3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32"/>
                <a:gd name="T145" fmla="*/ 0 h 378"/>
                <a:gd name="T146" fmla="*/ 332 w 332"/>
                <a:gd name="T147" fmla="*/ 378 h 3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32" h="378">
                  <a:moveTo>
                    <a:pt x="54" y="36"/>
                  </a:moveTo>
                  <a:lnTo>
                    <a:pt x="72" y="27"/>
                  </a:lnTo>
                  <a:lnTo>
                    <a:pt x="90" y="22"/>
                  </a:lnTo>
                  <a:lnTo>
                    <a:pt x="99" y="18"/>
                  </a:lnTo>
                  <a:lnTo>
                    <a:pt x="104" y="13"/>
                  </a:lnTo>
                  <a:lnTo>
                    <a:pt x="113" y="9"/>
                  </a:lnTo>
                  <a:lnTo>
                    <a:pt x="126" y="5"/>
                  </a:lnTo>
                  <a:lnTo>
                    <a:pt x="139" y="0"/>
                  </a:lnTo>
                  <a:lnTo>
                    <a:pt x="153" y="0"/>
                  </a:lnTo>
                  <a:lnTo>
                    <a:pt x="175" y="0"/>
                  </a:lnTo>
                  <a:lnTo>
                    <a:pt x="184" y="5"/>
                  </a:lnTo>
                  <a:lnTo>
                    <a:pt x="198" y="9"/>
                  </a:lnTo>
                  <a:lnTo>
                    <a:pt x="207" y="18"/>
                  </a:lnTo>
                  <a:lnTo>
                    <a:pt x="220" y="22"/>
                  </a:lnTo>
                  <a:lnTo>
                    <a:pt x="234" y="27"/>
                  </a:lnTo>
                  <a:lnTo>
                    <a:pt x="243" y="31"/>
                  </a:lnTo>
                  <a:lnTo>
                    <a:pt x="247" y="36"/>
                  </a:lnTo>
                  <a:lnTo>
                    <a:pt x="256" y="40"/>
                  </a:lnTo>
                  <a:lnTo>
                    <a:pt x="261" y="45"/>
                  </a:lnTo>
                  <a:lnTo>
                    <a:pt x="269" y="45"/>
                  </a:lnTo>
                  <a:lnTo>
                    <a:pt x="283" y="53"/>
                  </a:lnTo>
                  <a:lnTo>
                    <a:pt x="296" y="58"/>
                  </a:lnTo>
                  <a:lnTo>
                    <a:pt x="314" y="62"/>
                  </a:lnTo>
                  <a:lnTo>
                    <a:pt x="332" y="71"/>
                  </a:lnTo>
                  <a:lnTo>
                    <a:pt x="323" y="76"/>
                  </a:lnTo>
                  <a:lnTo>
                    <a:pt x="314" y="80"/>
                  </a:lnTo>
                  <a:lnTo>
                    <a:pt x="305" y="93"/>
                  </a:lnTo>
                  <a:lnTo>
                    <a:pt x="301" y="98"/>
                  </a:lnTo>
                  <a:lnTo>
                    <a:pt x="296" y="107"/>
                  </a:lnTo>
                  <a:lnTo>
                    <a:pt x="287" y="116"/>
                  </a:lnTo>
                  <a:lnTo>
                    <a:pt x="283" y="129"/>
                  </a:lnTo>
                  <a:lnTo>
                    <a:pt x="278" y="129"/>
                  </a:lnTo>
                  <a:lnTo>
                    <a:pt x="274" y="129"/>
                  </a:lnTo>
                  <a:lnTo>
                    <a:pt x="278" y="129"/>
                  </a:lnTo>
                  <a:lnTo>
                    <a:pt x="278" y="133"/>
                  </a:lnTo>
                  <a:lnTo>
                    <a:pt x="283" y="133"/>
                  </a:lnTo>
                  <a:lnTo>
                    <a:pt x="287" y="138"/>
                  </a:lnTo>
                  <a:lnTo>
                    <a:pt x="305" y="151"/>
                  </a:lnTo>
                  <a:lnTo>
                    <a:pt x="319" y="165"/>
                  </a:lnTo>
                  <a:lnTo>
                    <a:pt x="323" y="169"/>
                  </a:lnTo>
                  <a:lnTo>
                    <a:pt x="328" y="169"/>
                  </a:lnTo>
                  <a:lnTo>
                    <a:pt x="328" y="178"/>
                  </a:lnTo>
                  <a:lnTo>
                    <a:pt x="328" y="187"/>
                  </a:lnTo>
                  <a:lnTo>
                    <a:pt x="323" y="209"/>
                  </a:lnTo>
                  <a:lnTo>
                    <a:pt x="319" y="213"/>
                  </a:lnTo>
                  <a:lnTo>
                    <a:pt x="319" y="222"/>
                  </a:lnTo>
                  <a:lnTo>
                    <a:pt x="314" y="231"/>
                  </a:lnTo>
                  <a:lnTo>
                    <a:pt x="314" y="236"/>
                  </a:lnTo>
                  <a:lnTo>
                    <a:pt x="314" y="240"/>
                  </a:lnTo>
                  <a:lnTo>
                    <a:pt x="310" y="249"/>
                  </a:lnTo>
                  <a:lnTo>
                    <a:pt x="305" y="253"/>
                  </a:lnTo>
                  <a:lnTo>
                    <a:pt x="292" y="271"/>
                  </a:lnTo>
                  <a:lnTo>
                    <a:pt x="283" y="280"/>
                  </a:lnTo>
                  <a:lnTo>
                    <a:pt x="278" y="285"/>
                  </a:lnTo>
                  <a:lnTo>
                    <a:pt x="269" y="289"/>
                  </a:lnTo>
                  <a:lnTo>
                    <a:pt x="261" y="293"/>
                  </a:lnTo>
                  <a:lnTo>
                    <a:pt x="256" y="293"/>
                  </a:lnTo>
                  <a:lnTo>
                    <a:pt x="256" y="298"/>
                  </a:lnTo>
                  <a:lnTo>
                    <a:pt x="247" y="307"/>
                  </a:lnTo>
                  <a:lnTo>
                    <a:pt x="238" y="320"/>
                  </a:lnTo>
                  <a:lnTo>
                    <a:pt x="234" y="329"/>
                  </a:lnTo>
                  <a:lnTo>
                    <a:pt x="225" y="338"/>
                  </a:lnTo>
                  <a:lnTo>
                    <a:pt x="220" y="347"/>
                  </a:lnTo>
                  <a:lnTo>
                    <a:pt x="216" y="360"/>
                  </a:lnTo>
                  <a:lnTo>
                    <a:pt x="211" y="369"/>
                  </a:lnTo>
                  <a:lnTo>
                    <a:pt x="211" y="373"/>
                  </a:lnTo>
                  <a:lnTo>
                    <a:pt x="211" y="378"/>
                  </a:lnTo>
                  <a:lnTo>
                    <a:pt x="207" y="378"/>
                  </a:lnTo>
                  <a:lnTo>
                    <a:pt x="189" y="378"/>
                  </a:lnTo>
                  <a:lnTo>
                    <a:pt x="175" y="373"/>
                  </a:lnTo>
                  <a:lnTo>
                    <a:pt x="162" y="369"/>
                  </a:lnTo>
                  <a:lnTo>
                    <a:pt x="153" y="365"/>
                  </a:lnTo>
                  <a:lnTo>
                    <a:pt x="144" y="360"/>
                  </a:lnTo>
                  <a:lnTo>
                    <a:pt x="135" y="360"/>
                  </a:lnTo>
                  <a:lnTo>
                    <a:pt x="130" y="356"/>
                  </a:lnTo>
                  <a:lnTo>
                    <a:pt x="126" y="356"/>
                  </a:lnTo>
                  <a:lnTo>
                    <a:pt x="122" y="351"/>
                  </a:lnTo>
                  <a:lnTo>
                    <a:pt x="108" y="347"/>
                  </a:lnTo>
                  <a:lnTo>
                    <a:pt x="99" y="342"/>
                  </a:lnTo>
                  <a:lnTo>
                    <a:pt x="86" y="338"/>
                  </a:lnTo>
                  <a:lnTo>
                    <a:pt x="59" y="320"/>
                  </a:lnTo>
                  <a:lnTo>
                    <a:pt x="50" y="311"/>
                  </a:lnTo>
                  <a:lnTo>
                    <a:pt x="36" y="307"/>
                  </a:lnTo>
                  <a:lnTo>
                    <a:pt x="18" y="289"/>
                  </a:lnTo>
                  <a:lnTo>
                    <a:pt x="9" y="271"/>
                  </a:lnTo>
                  <a:lnTo>
                    <a:pt x="5" y="258"/>
                  </a:lnTo>
                  <a:lnTo>
                    <a:pt x="0" y="236"/>
                  </a:lnTo>
                  <a:lnTo>
                    <a:pt x="5" y="227"/>
                  </a:lnTo>
                  <a:lnTo>
                    <a:pt x="5" y="213"/>
                  </a:lnTo>
                  <a:lnTo>
                    <a:pt x="9" y="196"/>
                  </a:lnTo>
                  <a:lnTo>
                    <a:pt x="18" y="173"/>
                  </a:lnTo>
                  <a:lnTo>
                    <a:pt x="23" y="147"/>
                  </a:lnTo>
                  <a:lnTo>
                    <a:pt x="32" y="116"/>
                  </a:lnTo>
                  <a:lnTo>
                    <a:pt x="45" y="80"/>
                  </a:lnTo>
                  <a:lnTo>
                    <a:pt x="54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41" name="Freeform 110"/>
            <p:cNvSpPr>
              <a:spLocks/>
            </p:cNvSpPr>
            <p:nvPr/>
          </p:nvSpPr>
          <p:spPr bwMode="auto">
            <a:xfrm>
              <a:off x="1427" y="3614"/>
              <a:ext cx="113" cy="169"/>
            </a:xfrm>
            <a:custGeom>
              <a:avLst/>
              <a:gdLst>
                <a:gd name="T0" fmla="*/ 113 w 113"/>
                <a:gd name="T1" fmla="*/ 129 h 169"/>
                <a:gd name="T2" fmla="*/ 99 w 113"/>
                <a:gd name="T3" fmla="*/ 133 h 169"/>
                <a:gd name="T4" fmla="*/ 81 w 113"/>
                <a:gd name="T5" fmla="*/ 138 h 169"/>
                <a:gd name="T6" fmla="*/ 72 w 113"/>
                <a:gd name="T7" fmla="*/ 142 h 169"/>
                <a:gd name="T8" fmla="*/ 68 w 113"/>
                <a:gd name="T9" fmla="*/ 142 h 169"/>
                <a:gd name="T10" fmla="*/ 63 w 113"/>
                <a:gd name="T11" fmla="*/ 142 h 169"/>
                <a:gd name="T12" fmla="*/ 54 w 113"/>
                <a:gd name="T13" fmla="*/ 138 h 169"/>
                <a:gd name="T14" fmla="*/ 50 w 113"/>
                <a:gd name="T15" fmla="*/ 133 h 169"/>
                <a:gd name="T16" fmla="*/ 45 w 113"/>
                <a:gd name="T17" fmla="*/ 133 h 169"/>
                <a:gd name="T18" fmla="*/ 50 w 113"/>
                <a:gd name="T19" fmla="*/ 129 h 169"/>
                <a:gd name="T20" fmla="*/ 50 w 113"/>
                <a:gd name="T21" fmla="*/ 129 h 169"/>
                <a:gd name="T22" fmla="*/ 50 w 113"/>
                <a:gd name="T23" fmla="*/ 125 h 169"/>
                <a:gd name="T24" fmla="*/ 54 w 113"/>
                <a:gd name="T25" fmla="*/ 111 h 169"/>
                <a:gd name="T26" fmla="*/ 54 w 113"/>
                <a:gd name="T27" fmla="*/ 102 h 169"/>
                <a:gd name="T28" fmla="*/ 59 w 113"/>
                <a:gd name="T29" fmla="*/ 93 h 169"/>
                <a:gd name="T30" fmla="*/ 63 w 113"/>
                <a:gd name="T31" fmla="*/ 93 h 169"/>
                <a:gd name="T32" fmla="*/ 68 w 113"/>
                <a:gd name="T33" fmla="*/ 85 h 169"/>
                <a:gd name="T34" fmla="*/ 72 w 113"/>
                <a:gd name="T35" fmla="*/ 80 h 169"/>
                <a:gd name="T36" fmla="*/ 72 w 113"/>
                <a:gd name="T37" fmla="*/ 76 h 169"/>
                <a:gd name="T38" fmla="*/ 72 w 113"/>
                <a:gd name="T39" fmla="*/ 67 h 169"/>
                <a:gd name="T40" fmla="*/ 72 w 113"/>
                <a:gd name="T41" fmla="*/ 49 h 169"/>
                <a:gd name="T42" fmla="*/ 77 w 113"/>
                <a:gd name="T43" fmla="*/ 40 h 169"/>
                <a:gd name="T44" fmla="*/ 77 w 113"/>
                <a:gd name="T45" fmla="*/ 31 h 169"/>
                <a:gd name="T46" fmla="*/ 59 w 113"/>
                <a:gd name="T47" fmla="*/ 22 h 169"/>
                <a:gd name="T48" fmla="*/ 45 w 113"/>
                <a:gd name="T49" fmla="*/ 18 h 169"/>
                <a:gd name="T50" fmla="*/ 32 w 113"/>
                <a:gd name="T51" fmla="*/ 13 h 169"/>
                <a:gd name="T52" fmla="*/ 23 w 113"/>
                <a:gd name="T53" fmla="*/ 9 h 169"/>
                <a:gd name="T54" fmla="*/ 14 w 113"/>
                <a:gd name="T55" fmla="*/ 5 h 169"/>
                <a:gd name="T56" fmla="*/ 9 w 113"/>
                <a:gd name="T57" fmla="*/ 5 h 169"/>
                <a:gd name="T58" fmla="*/ 5 w 113"/>
                <a:gd name="T59" fmla="*/ 0 h 169"/>
                <a:gd name="T60" fmla="*/ 5 w 113"/>
                <a:gd name="T61" fmla="*/ 0 h 169"/>
                <a:gd name="T62" fmla="*/ 5 w 113"/>
                <a:gd name="T63" fmla="*/ 0 h 169"/>
                <a:gd name="T64" fmla="*/ 0 w 113"/>
                <a:gd name="T65" fmla="*/ 5 h 169"/>
                <a:gd name="T66" fmla="*/ 5 w 113"/>
                <a:gd name="T67" fmla="*/ 13 h 169"/>
                <a:gd name="T68" fmla="*/ 5 w 113"/>
                <a:gd name="T69" fmla="*/ 40 h 169"/>
                <a:gd name="T70" fmla="*/ 5 w 113"/>
                <a:gd name="T71" fmla="*/ 45 h 169"/>
                <a:gd name="T72" fmla="*/ 5 w 113"/>
                <a:gd name="T73" fmla="*/ 53 h 169"/>
                <a:gd name="T74" fmla="*/ 0 w 113"/>
                <a:gd name="T75" fmla="*/ 80 h 169"/>
                <a:gd name="T76" fmla="*/ 0 w 113"/>
                <a:gd name="T77" fmla="*/ 102 h 169"/>
                <a:gd name="T78" fmla="*/ 0 w 113"/>
                <a:gd name="T79" fmla="*/ 111 h 169"/>
                <a:gd name="T80" fmla="*/ 0 w 113"/>
                <a:gd name="T81" fmla="*/ 116 h 169"/>
                <a:gd name="T82" fmla="*/ 0 w 113"/>
                <a:gd name="T83" fmla="*/ 120 h 169"/>
                <a:gd name="T84" fmla="*/ 5 w 113"/>
                <a:gd name="T85" fmla="*/ 129 h 169"/>
                <a:gd name="T86" fmla="*/ 14 w 113"/>
                <a:gd name="T87" fmla="*/ 138 h 169"/>
                <a:gd name="T88" fmla="*/ 18 w 113"/>
                <a:gd name="T89" fmla="*/ 142 h 169"/>
                <a:gd name="T90" fmla="*/ 27 w 113"/>
                <a:gd name="T91" fmla="*/ 151 h 169"/>
                <a:gd name="T92" fmla="*/ 36 w 113"/>
                <a:gd name="T93" fmla="*/ 156 h 169"/>
                <a:gd name="T94" fmla="*/ 45 w 113"/>
                <a:gd name="T95" fmla="*/ 160 h 169"/>
                <a:gd name="T96" fmla="*/ 54 w 113"/>
                <a:gd name="T97" fmla="*/ 165 h 169"/>
                <a:gd name="T98" fmla="*/ 63 w 113"/>
                <a:gd name="T99" fmla="*/ 169 h 169"/>
                <a:gd name="T100" fmla="*/ 77 w 113"/>
                <a:gd name="T101" fmla="*/ 169 h 169"/>
                <a:gd name="T102" fmla="*/ 81 w 113"/>
                <a:gd name="T103" fmla="*/ 165 h 169"/>
                <a:gd name="T104" fmla="*/ 86 w 113"/>
                <a:gd name="T105" fmla="*/ 160 h 169"/>
                <a:gd name="T106" fmla="*/ 86 w 113"/>
                <a:gd name="T107" fmla="*/ 156 h 169"/>
                <a:gd name="T108" fmla="*/ 86 w 113"/>
                <a:gd name="T109" fmla="*/ 151 h 169"/>
                <a:gd name="T110" fmla="*/ 90 w 113"/>
                <a:gd name="T111" fmla="*/ 147 h 169"/>
                <a:gd name="T112" fmla="*/ 95 w 113"/>
                <a:gd name="T113" fmla="*/ 147 h 169"/>
                <a:gd name="T114" fmla="*/ 99 w 113"/>
                <a:gd name="T115" fmla="*/ 142 h 169"/>
                <a:gd name="T116" fmla="*/ 99 w 113"/>
                <a:gd name="T117" fmla="*/ 138 h 169"/>
                <a:gd name="T118" fmla="*/ 104 w 113"/>
                <a:gd name="T119" fmla="*/ 138 h 169"/>
                <a:gd name="T120" fmla="*/ 113 w 113"/>
                <a:gd name="T121" fmla="*/ 129 h 16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"/>
                <a:gd name="T184" fmla="*/ 0 h 169"/>
                <a:gd name="T185" fmla="*/ 113 w 113"/>
                <a:gd name="T186" fmla="*/ 169 h 16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" h="169">
                  <a:moveTo>
                    <a:pt x="113" y="129"/>
                  </a:moveTo>
                  <a:lnTo>
                    <a:pt x="99" y="133"/>
                  </a:lnTo>
                  <a:lnTo>
                    <a:pt x="81" y="138"/>
                  </a:lnTo>
                  <a:lnTo>
                    <a:pt x="72" y="142"/>
                  </a:lnTo>
                  <a:lnTo>
                    <a:pt x="68" y="142"/>
                  </a:lnTo>
                  <a:lnTo>
                    <a:pt x="63" y="142"/>
                  </a:lnTo>
                  <a:lnTo>
                    <a:pt x="54" y="138"/>
                  </a:lnTo>
                  <a:lnTo>
                    <a:pt x="50" y="133"/>
                  </a:lnTo>
                  <a:lnTo>
                    <a:pt x="45" y="133"/>
                  </a:lnTo>
                  <a:lnTo>
                    <a:pt x="50" y="129"/>
                  </a:lnTo>
                  <a:lnTo>
                    <a:pt x="50" y="125"/>
                  </a:lnTo>
                  <a:lnTo>
                    <a:pt x="54" y="111"/>
                  </a:lnTo>
                  <a:lnTo>
                    <a:pt x="54" y="102"/>
                  </a:lnTo>
                  <a:lnTo>
                    <a:pt x="59" y="93"/>
                  </a:lnTo>
                  <a:lnTo>
                    <a:pt x="63" y="93"/>
                  </a:lnTo>
                  <a:lnTo>
                    <a:pt x="68" y="85"/>
                  </a:lnTo>
                  <a:lnTo>
                    <a:pt x="72" y="80"/>
                  </a:lnTo>
                  <a:lnTo>
                    <a:pt x="72" y="76"/>
                  </a:lnTo>
                  <a:lnTo>
                    <a:pt x="72" y="67"/>
                  </a:lnTo>
                  <a:lnTo>
                    <a:pt x="72" y="49"/>
                  </a:lnTo>
                  <a:lnTo>
                    <a:pt x="77" y="40"/>
                  </a:lnTo>
                  <a:lnTo>
                    <a:pt x="77" y="31"/>
                  </a:lnTo>
                  <a:lnTo>
                    <a:pt x="59" y="22"/>
                  </a:lnTo>
                  <a:lnTo>
                    <a:pt x="45" y="18"/>
                  </a:lnTo>
                  <a:lnTo>
                    <a:pt x="32" y="13"/>
                  </a:lnTo>
                  <a:lnTo>
                    <a:pt x="23" y="9"/>
                  </a:lnTo>
                  <a:lnTo>
                    <a:pt x="14" y="5"/>
                  </a:lnTo>
                  <a:lnTo>
                    <a:pt x="9" y="5"/>
                  </a:lnTo>
                  <a:lnTo>
                    <a:pt x="5" y="0"/>
                  </a:lnTo>
                  <a:lnTo>
                    <a:pt x="0" y="5"/>
                  </a:lnTo>
                  <a:lnTo>
                    <a:pt x="5" y="13"/>
                  </a:lnTo>
                  <a:lnTo>
                    <a:pt x="5" y="40"/>
                  </a:lnTo>
                  <a:lnTo>
                    <a:pt x="5" y="45"/>
                  </a:lnTo>
                  <a:lnTo>
                    <a:pt x="5" y="53"/>
                  </a:lnTo>
                  <a:lnTo>
                    <a:pt x="0" y="80"/>
                  </a:lnTo>
                  <a:lnTo>
                    <a:pt x="0" y="102"/>
                  </a:lnTo>
                  <a:lnTo>
                    <a:pt x="0" y="111"/>
                  </a:lnTo>
                  <a:lnTo>
                    <a:pt x="0" y="116"/>
                  </a:lnTo>
                  <a:lnTo>
                    <a:pt x="0" y="120"/>
                  </a:lnTo>
                  <a:lnTo>
                    <a:pt x="5" y="129"/>
                  </a:lnTo>
                  <a:lnTo>
                    <a:pt x="14" y="138"/>
                  </a:lnTo>
                  <a:lnTo>
                    <a:pt x="18" y="142"/>
                  </a:lnTo>
                  <a:lnTo>
                    <a:pt x="27" y="151"/>
                  </a:lnTo>
                  <a:lnTo>
                    <a:pt x="36" y="156"/>
                  </a:lnTo>
                  <a:lnTo>
                    <a:pt x="45" y="160"/>
                  </a:lnTo>
                  <a:lnTo>
                    <a:pt x="54" y="165"/>
                  </a:lnTo>
                  <a:lnTo>
                    <a:pt x="63" y="169"/>
                  </a:lnTo>
                  <a:lnTo>
                    <a:pt x="77" y="169"/>
                  </a:lnTo>
                  <a:lnTo>
                    <a:pt x="81" y="165"/>
                  </a:lnTo>
                  <a:lnTo>
                    <a:pt x="86" y="160"/>
                  </a:lnTo>
                  <a:lnTo>
                    <a:pt x="86" y="156"/>
                  </a:lnTo>
                  <a:lnTo>
                    <a:pt x="86" y="151"/>
                  </a:lnTo>
                  <a:lnTo>
                    <a:pt x="90" y="147"/>
                  </a:lnTo>
                  <a:lnTo>
                    <a:pt x="95" y="147"/>
                  </a:lnTo>
                  <a:lnTo>
                    <a:pt x="99" y="142"/>
                  </a:lnTo>
                  <a:lnTo>
                    <a:pt x="99" y="138"/>
                  </a:lnTo>
                  <a:lnTo>
                    <a:pt x="104" y="138"/>
                  </a:lnTo>
                  <a:lnTo>
                    <a:pt x="113" y="129"/>
                  </a:lnTo>
                  <a:close/>
                </a:path>
              </a:pathLst>
            </a:custGeom>
            <a:solidFill>
              <a:srgbClr val="80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42" name="Freeform 111"/>
            <p:cNvSpPr>
              <a:spLocks/>
            </p:cNvSpPr>
            <p:nvPr/>
          </p:nvSpPr>
          <p:spPr bwMode="auto">
            <a:xfrm>
              <a:off x="1638" y="3499"/>
              <a:ext cx="108" cy="208"/>
            </a:xfrm>
            <a:custGeom>
              <a:avLst/>
              <a:gdLst>
                <a:gd name="T0" fmla="*/ 0 w 108"/>
                <a:gd name="T1" fmla="*/ 26 h 208"/>
                <a:gd name="T2" fmla="*/ 9 w 108"/>
                <a:gd name="T3" fmla="*/ 17 h 208"/>
                <a:gd name="T4" fmla="*/ 14 w 108"/>
                <a:gd name="T5" fmla="*/ 13 h 208"/>
                <a:gd name="T6" fmla="*/ 18 w 108"/>
                <a:gd name="T7" fmla="*/ 4 h 208"/>
                <a:gd name="T8" fmla="*/ 23 w 108"/>
                <a:gd name="T9" fmla="*/ 0 h 208"/>
                <a:gd name="T10" fmla="*/ 27 w 108"/>
                <a:gd name="T11" fmla="*/ 0 h 208"/>
                <a:gd name="T12" fmla="*/ 27 w 108"/>
                <a:gd name="T13" fmla="*/ 0 h 208"/>
                <a:gd name="T14" fmla="*/ 27 w 108"/>
                <a:gd name="T15" fmla="*/ 13 h 208"/>
                <a:gd name="T16" fmla="*/ 32 w 108"/>
                <a:gd name="T17" fmla="*/ 22 h 208"/>
                <a:gd name="T18" fmla="*/ 32 w 108"/>
                <a:gd name="T19" fmla="*/ 26 h 208"/>
                <a:gd name="T20" fmla="*/ 41 w 108"/>
                <a:gd name="T21" fmla="*/ 44 h 208"/>
                <a:gd name="T22" fmla="*/ 45 w 108"/>
                <a:gd name="T23" fmla="*/ 53 h 208"/>
                <a:gd name="T24" fmla="*/ 54 w 108"/>
                <a:gd name="T25" fmla="*/ 57 h 208"/>
                <a:gd name="T26" fmla="*/ 59 w 108"/>
                <a:gd name="T27" fmla="*/ 66 h 208"/>
                <a:gd name="T28" fmla="*/ 63 w 108"/>
                <a:gd name="T29" fmla="*/ 71 h 208"/>
                <a:gd name="T30" fmla="*/ 67 w 108"/>
                <a:gd name="T31" fmla="*/ 71 h 208"/>
                <a:gd name="T32" fmla="*/ 67 w 108"/>
                <a:gd name="T33" fmla="*/ 75 h 208"/>
                <a:gd name="T34" fmla="*/ 63 w 108"/>
                <a:gd name="T35" fmla="*/ 75 h 208"/>
                <a:gd name="T36" fmla="*/ 63 w 108"/>
                <a:gd name="T37" fmla="*/ 80 h 208"/>
                <a:gd name="T38" fmla="*/ 63 w 108"/>
                <a:gd name="T39" fmla="*/ 84 h 208"/>
                <a:gd name="T40" fmla="*/ 63 w 108"/>
                <a:gd name="T41" fmla="*/ 88 h 208"/>
                <a:gd name="T42" fmla="*/ 67 w 108"/>
                <a:gd name="T43" fmla="*/ 93 h 208"/>
                <a:gd name="T44" fmla="*/ 90 w 108"/>
                <a:gd name="T45" fmla="*/ 111 h 208"/>
                <a:gd name="T46" fmla="*/ 99 w 108"/>
                <a:gd name="T47" fmla="*/ 120 h 208"/>
                <a:gd name="T48" fmla="*/ 103 w 108"/>
                <a:gd name="T49" fmla="*/ 124 h 208"/>
                <a:gd name="T50" fmla="*/ 108 w 108"/>
                <a:gd name="T51" fmla="*/ 133 h 208"/>
                <a:gd name="T52" fmla="*/ 108 w 108"/>
                <a:gd name="T53" fmla="*/ 137 h 208"/>
                <a:gd name="T54" fmla="*/ 108 w 108"/>
                <a:gd name="T55" fmla="*/ 146 h 208"/>
                <a:gd name="T56" fmla="*/ 103 w 108"/>
                <a:gd name="T57" fmla="*/ 155 h 208"/>
                <a:gd name="T58" fmla="*/ 103 w 108"/>
                <a:gd name="T59" fmla="*/ 168 h 208"/>
                <a:gd name="T60" fmla="*/ 103 w 108"/>
                <a:gd name="T61" fmla="*/ 182 h 208"/>
                <a:gd name="T62" fmla="*/ 99 w 108"/>
                <a:gd name="T63" fmla="*/ 191 h 208"/>
                <a:gd name="T64" fmla="*/ 99 w 108"/>
                <a:gd name="T65" fmla="*/ 200 h 208"/>
                <a:gd name="T66" fmla="*/ 94 w 108"/>
                <a:gd name="T67" fmla="*/ 208 h 208"/>
                <a:gd name="T68" fmla="*/ 90 w 108"/>
                <a:gd name="T69" fmla="*/ 208 h 208"/>
                <a:gd name="T70" fmla="*/ 90 w 108"/>
                <a:gd name="T71" fmla="*/ 208 h 208"/>
                <a:gd name="T72" fmla="*/ 85 w 108"/>
                <a:gd name="T73" fmla="*/ 204 h 208"/>
                <a:gd name="T74" fmla="*/ 81 w 108"/>
                <a:gd name="T75" fmla="*/ 191 h 208"/>
                <a:gd name="T76" fmla="*/ 67 w 108"/>
                <a:gd name="T77" fmla="*/ 177 h 208"/>
                <a:gd name="T78" fmla="*/ 59 w 108"/>
                <a:gd name="T79" fmla="*/ 160 h 208"/>
                <a:gd name="T80" fmla="*/ 50 w 108"/>
                <a:gd name="T81" fmla="*/ 146 h 208"/>
                <a:gd name="T82" fmla="*/ 41 w 108"/>
                <a:gd name="T83" fmla="*/ 128 h 208"/>
                <a:gd name="T84" fmla="*/ 32 w 108"/>
                <a:gd name="T85" fmla="*/ 115 h 208"/>
                <a:gd name="T86" fmla="*/ 32 w 108"/>
                <a:gd name="T87" fmla="*/ 111 h 208"/>
                <a:gd name="T88" fmla="*/ 32 w 108"/>
                <a:gd name="T89" fmla="*/ 106 h 208"/>
                <a:gd name="T90" fmla="*/ 27 w 108"/>
                <a:gd name="T91" fmla="*/ 97 h 208"/>
                <a:gd name="T92" fmla="*/ 23 w 108"/>
                <a:gd name="T93" fmla="*/ 93 h 208"/>
                <a:gd name="T94" fmla="*/ 23 w 108"/>
                <a:gd name="T95" fmla="*/ 88 h 208"/>
                <a:gd name="T96" fmla="*/ 18 w 108"/>
                <a:gd name="T97" fmla="*/ 84 h 208"/>
                <a:gd name="T98" fmla="*/ 18 w 108"/>
                <a:gd name="T99" fmla="*/ 75 h 208"/>
                <a:gd name="T100" fmla="*/ 18 w 108"/>
                <a:gd name="T101" fmla="*/ 66 h 208"/>
                <a:gd name="T102" fmla="*/ 18 w 108"/>
                <a:gd name="T103" fmla="*/ 62 h 208"/>
                <a:gd name="T104" fmla="*/ 14 w 108"/>
                <a:gd name="T105" fmla="*/ 57 h 208"/>
                <a:gd name="T106" fmla="*/ 9 w 108"/>
                <a:gd name="T107" fmla="*/ 44 h 208"/>
                <a:gd name="T108" fmla="*/ 0 w 108"/>
                <a:gd name="T109" fmla="*/ 26 h 2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8"/>
                <a:gd name="T166" fmla="*/ 0 h 208"/>
                <a:gd name="T167" fmla="*/ 108 w 108"/>
                <a:gd name="T168" fmla="*/ 208 h 20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8" h="208">
                  <a:moveTo>
                    <a:pt x="0" y="26"/>
                  </a:moveTo>
                  <a:lnTo>
                    <a:pt x="9" y="17"/>
                  </a:lnTo>
                  <a:lnTo>
                    <a:pt x="14" y="13"/>
                  </a:lnTo>
                  <a:lnTo>
                    <a:pt x="18" y="4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27" y="13"/>
                  </a:lnTo>
                  <a:lnTo>
                    <a:pt x="32" y="22"/>
                  </a:lnTo>
                  <a:lnTo>
                    <a:pt x="32" y="26"/>
                  </a:lnTo>
                  <a:lnTo>
                    <a:pt x="41" y="44"/>
                  </a:lnTo>
                  <a:lnTo>
                    <a:pt x="45" y="53"/>
                  </a:lnTo>
                  <a:lnTo>
                    <a:pt x="54" y="57"/>
                  </a:lnTo>
                  <a:lnTo>
                    <a:pt x="59" y="66"/>
                  </a:lnTo>
                  <a:lnTo>
                    <a:pt x="63" y="71"/>
                  </a:lnTo>
                  <a:lnTo>
                    <a:pt x="67" y="71"/>
                  </a:lnTo>
                  <a:lnTo>
                    <a:pt x="67" y="75"/>
                  </a:lnTo>
                  <a:lnTo>
                    <a:pt x="63" y="75"/>
                  </a:lnTo>
                  <a:lnTo>
                    <a:pt x="63" y="80"/>
                  </a:lnTo>
                  <a:lnTo>
                    <a:pt x="63" y="84"/>
                  </a:lnTo>
                  <a:lnTo>
                    <a:pt x="63" y="88"/>
                  </a:lnTo>
                  <a:lnTo>
                    <a:pt x="67" y="93"/>
                  </a:lnTo>
                  <a:lnTo>
                    <a:pt x="90" y="111"/>
                  </a:lnTo>
                  <a:lnTo>
                    <a:pt x="99" y="120"/>
                  </a:lnTo>
                  <a:lnTo>
                    <a:pt x="103" y="124"/>
                  </a:lnTo>
                  <a:lnTo>
                    <a:pt x="108" y="133"/>
                  </a:lnTo>
                  <a:lnTo>
                    <a:pt x="108" y="137"/>
                  </a:lnTo>
                  <a:lnTo>
                    <a:pt x="108" y="146"/>
                  </a:lnTo>
                  <a:lnTo>
                    <a:pt x="103" y="155"/>
                  </a:lnTo>
                  <a:lnTo>
                    <a:pt x="103" y="168"/>
                  </a:lnTo>
                  <a:lnTo>
                    <a:pt x="103" y="182"/>
                  </a:lnTo>
                  <a:lnTo>
                    <a:pt x="99" y="191"/>
                  </a:lnTo>
                  <a:lnTo>
                    <a:pt x="99" y="200"/>
                  </a:lnTo>
                  <a:lnTo>
                    <a:pt x="94" y="208"/>
                  </a:lnTo>
                  <a:lnTo>
                    <a:pt x="90" y="208"/>
                  </a:lnTo>
                  <a:lnTo>
                    <a:pt x="85" y="204"/>
                  </a:lnTo>
                  <a:lnTo>
                    <a:pt x="81" y="191"/>
                  </a:lnTo>
                  <a:lnTo>
                    <a:pt x="67" y="177"/>
                  </a:lnTo>
                  <a:lnTo>
                    <a:pt x="59" y="160"/>
                  </a:lnTo>
                  <a:lnTo>
                    <a:pt x="50" y="146"/>
                  </a:lnTo>
                  <a:lnTo>
                    <a:pt x="41" y="128"/>
                  </a:lnTo>
                  <a:lnTo>
                    <a:pt x="32" y="115"/>
                  </a:lnTo>
                  <a:lnTo>
                    <a:pt x="32" y="111"/>
                  </a:lnTo>
                  <a:lnTo>
                    <a:pt x="32" y="106"/>
                  </a:lnTo>
                  <a:lnTo>
                    <a:pt x="27" y="97"/>
                  </a:lnTo>
                  <a:lnTo>
                    <a:pt x="23" y="93"/>
                  </a:lnTo>
                  <a:lnTo>
                    <a:pt x="23" y="88"/>
                  </a:lnTo>
                  <a:lnTo>
                    <a:pt x="18" y="84"/>
                  </a:lnTo>
                  <a:lnTo>
                    <a:pt x="18" y="75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4" y="57"/>
                  </a:lnTo>
                  <a:lnTo>
                    <a:pt x="9" y="44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0C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43" name="Freeform 112"/>
            <p:cNvSpPr>
              <a:spLocks/>
            </p:cNvSpPr>
            <p:nvPr/>
          </p:nvSpPr>
          <p:spPr bwMode="auto">
            <a:xfrm>
              <a:off x="1427" y="3565"/>
              <a:ext cx="207" cy="125"/>
            </a:xfrm>
            <a:custGeom>
              <a:avLst/>
              <a:gdLst>
                <a:gd name="T0" fmla="*/ 9 w 207"/>
                <a:gd name="T1" fmla="*/ 71 h 125"/>
                <a:gd name="T2" fmla="*/ 23 w 207"/>
                <a:gd name="T3" fmla="*/ 67 h 125"/>
                <a:gd name="T4" fmla="*/ 36 w 207"/>
                <a:gd name="T5" fmla="*/ 62 h 125"/>
                <a:gd name="T6" fmla="*/ 68 w 207"/>
                <a:gd name="T7" fmla="*/ 45 h 125"/>
                <a:gd name="T8" fmla="*/ 86 w 207"/>
                <a:gd name="T9" fmla="*/ 36 h 125"/>
                <a:gd name="T10" fmla="*/ 113 w 207"/>
                <a:gd name="T11" fmla="*/ 54 h 125"/>
                <a:gd name="T12" fmla="*/ 126 w 207"/>
                <a:gd name="T13" fmla="*/ 67 h 125"/>
                <a:gd name="T14" fmla="*/ 131 w 207"/>
                <a:gd name="T15" fmla="*/ 71 h 125"/>
                <a:gd name="T16" fmla="*/ 139 w 207"/>
                <a:gd name="T17" fmla="*/ 85 h 125"/>
                <a:gd name="T18" fmla="*/ 148 w 207"/>
                <a:gd name="T19" fmla="*/ 80 h 125"/>
                <a:gd name="T20" fmla="*/ 157 w 207"/>
                <a:gd name="T21" fmla="*/ 80 h 125"/>
                <a:gd name="T22" fmla="*/ 162 w 207"/>
                <a:gd name="T23" fmla="*/ 94 h 125"/>
                <a:gd name="T24" fmla="*/ 166 w 207"/>
                <a:gd name="T25" fmla="*/ 102 h 125"/>
                <a:gd name="T26" fmla="*/ 171 w 207"/>
                <a:gd name="T27" fmla="*/ 111 h 125"/>
                <a:gd name="T28" fmla="*/ 180 w 207"/>
                <a:gd name="T29" fmla="*/ 116 h 125"/>
                <a:gd name="T30" fmla="*/ 189 w 207"/>
                <a:gd name="T31" fmla="*/ 116 h 125"/>
                <a:gd name="T32" fmla="*/ 202 w 207"/>
                <a:gd name="T33" fmla="*/ 125 h 125"/>
                <a:gd name="T34" fmla="*/ 207 w 207"/>
                <a:gd name="T35" fmla="*/ 125 h 125"/>
                <a:gd name="T36" fmla="*/ 198 w 207"/>
                <a:gd name="T37" fmla="*/ 111 h 125"/>
                <a:gd name="T38" fmla="*/ 184 w 207"/>
                <a:gd name="T39" fmla="*/ 102 h 125"/>
                <a:gd name="T40" fmla="*/ 171 w 207"/>
                <a:gd name="T41" fmla="*/ 94 h 125"/>
                <a:gd name="T42" fmla="*/ 148 w 207"/>
                <a:gd name="T43" fmla="*/ 71 h 125"/>
                <a:gd name="T44" fmla="*/ 131 w 207"/>
                <a:gd name="T45" fmla="*/ 49 h 125"/>
                <a:gd name="T46" fmla="*/ 122 w 207"/>
                <a:gd name="T47" fmla="*/ 36 h 125"/>
                <a:gd name="T48" fmla="*/ 113 w 207"/>
                <a:gd name="T49" fmla="*/ 22 h 125"/>
                <a:gd name="T50" fmla="*/ 104 w 207"/>
                <a:gd name="T51" fmla="*/ 5 h 125"/>
                <a:gd name="T52" fmla="*/ 99 w 207"/>
                <a:gd name="T53" fmla="*/ 0 h 125"/>
                <a:gd name="T54" fmla="*/ 86 w 207"/>
                <a:gd name="T55" fmla="*/ 0 h 125"/>
                <a:gd name="T56" fmla="*/ 63 w 207"/>
                <a:gd name="T57" fmla="*/ 5 h 125"/>
                <a:gd name="T58" fmla="*/ 23 w 207"/>
                <a:gd name="T59" fmla="*/ 14 h 125"/>
                <a:gd name="T60" fmla="*/ 5 w 207"/>
                <a:gd name="T61" fmla="*/ 27 h 125"/>
                <a:gd name="T62" fmla="*/ 0 w 207"/>
                <a:gd name="T63" fmla="*/ 40 h 125"/>
                <a:gd name="T64" fmla="*/ 0 w 207"/>
                <a:gd name="T65" fmla="*/ 58 h 125"/>
                <a:gd name="T66" fmla="*/ 5 w 207"/>
                <a:gd name="T67" fmla="*/ 76 h 12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7"/>
                <a:gd name="T103" fmla="*/ 0 h 125"/>
                <a:gd name="T104" fmla="*/ 207 w 207"/>
                <a:gd name="T105" fmla="*/ 125 h 12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7" h="125">
                  <a:moveTo>
                    <a:pt x="5" y="76"/>
                  </a:moveTo>
                  <a:lnTo>
                    <a:pt x="9" y="71"/>
                  </a:lnTo>
                  <a:lnTo>
                    <a:pt x="14" y="67"/>
                  </a:lnTo>
                  <a:lnTo>
                    <a:pt x="23" y="67"/>
                  </a:lnTo>
                  <a:lnTo>
                    <a:pt x="27" y="67"/>
                  </a:lnTo>
                  <a:lnTo>
                    <a:pt x="36" y="62"/>
                  </a:lnTo>
                  <a:lnTo>
                    <a:pt x="59" y="49"/>
                  </a:lnTo>
                  <a:lnTo>
                    <a:pt x="68" y="45"/>
                  </a:lnTo>
                  <a:lnTo>
                    <a:pt x="81" y="40"/>
                  </a:lnTo>
                  <a:lnTo>
                    <a:pt x="86" y="36"/>
                  </a:lnTo>
                  <a:lnTo>
                    <a:pt x="90" y="36"/>
                  </a:lnTo>
                  <a:lnTo>
                    <a:pt x="113" y="54"/>
                  </a:lnTo>
                  <a:lnTo>
                    <a:pt x="122" y="58"/>
                  </a:lnTo>
                  <a:lnTo>
                    <a:pt x="126" y="67"/>
                  </a:lnTo>
                  <a:lnTo>
                    <a:pt x="131" y="67"/>
                  </a:lnTo>
                  <a:lnTo>
                    <a:pt x="131" y="71"/>
                  </a:lnTo>
                  <a:lnTo>
                    <a:pt x="135" y="80"/>
                  </a:lnTo>
                  <a:lnTo>
                    <a:pt x="139" y="85"/>
                  </a:lnTo>
                  <a:lnTo>
                    <a:pt x="144" y="80"/>
                  </a:lnTo>
                  <a:lnTo>
                    <a:pt x="148" y="80"/>
                  </a:lnTo>
                  <a:lnTo>
                    <a:pt x="153" y="80"/>
                  </a:lnTo>
                  <a:lnTo>
                    <a:pt x="157" y="80"/>
                  </a:lnTo>
                  <a:lnTo>
                    <a:pt x="157" y="89"/>
                  </a:lnTo>
                  <a:lnTo>
                    <a:pt x="162" y="94"/>
                  </a:lnTo>
                  <a:lnTo>
                    <a:pt x="162" y="98"/>
                  </a:lnTo>
                  <a:lnTo>
                    <a:pt x="166" y="102"/>
                  </a:lnTo>
                  <a:lnTo>
                    <a:pt x="171" y="107"/>
                  </a:lnTo>
                  <a:lnTo>
                    <a:pt x="171" y="111"/>
                  </a:lnTo>
                  <a:lnTo>
                    <a:pt x="175" y="111"/>
                  </a:lnTo>
                  <a:lnTo>
                    <a:pt x="180" y="116"/>
                  </a:lnTo>
                  <a:lnTo>
                    <a:pt x="184" y="116"/>
                  </a:lnTo>
                  <a:lnTo>
                    <a:pt x="189" y="116"/>
                  </a:lnTo>
                  <a:lnTo>
                    <a:pt x="198" y="120"/>
                  </a:lnTo>
                  <a:lnTo>
                    <a:pt x="202" y="125"/>
                  </a:lnTo>
                  <a:lnTo>
                    <a:pt x="207" y="125"/>
                  </a:lnTo>
                  <a:lnTo>
                    <a:pt x="207" y="120"/>
                  </a:lnTo>
                  <a:lnTo>
                    <a:pt x="198" y="111"/>
                  </a:lnTo>
                  <a:lnTo>
                    <a:pt x="193" y="107"/>
                  </a:lnTo>
                  <a:lnTo>
                    <a:pt x="184" y="102"/>
                  </a:lnTo>
                  <a:lnTo>
                    <a:pt x="180" y="98"/>
                  </a:lnTo>
                  <a:lnTo>
                    <a:pt x="171" y="94"/>
                  </a:lnTo>
                  <a:lnTo>
                    <a:pt x="162" y="85"/>
                  </a:lnTo>
                  <a:lnTo>
                    <a:pt x="148" y="71"/>
                  </a:lnTo>
                  <a:lnTo>
                    <a:pt x="139" y="58"/>
                  </a:lnTo>
                  <a:lnTo>
                    <a:pt x="131" y="49"/>
                  </a:lnTo>
                  <a:lnTo>
                    <a:pt x="126" y="45"/>
                  </a:lnTo>
                  <a:lnTo>
                    <a:pt x="122" y="36"/>
                  </a:lnTo>
                  <a:lnTo>
                    <a:pt x="113" y="31"/>
                  </a:lnTo>
                  <a:lnTo>
                    <a:pt x="113" y="22"/>
                  </a:lnTo>
                  <a:lnTo>
                    <a:pt x="108" y="9"/>
                  </a:lnTo>
                  <a:lnTo>
                    <a:pt x="104" y="5"/>
                  </a:lnTo>
                  <a:lnTo>
                    <a:pt x="99" y="0"/>
                  </a:lnTo>
                  <a:lnTo>
                    <a:pt x="86" y="0"/>
                  </a:lnTo>
                  <a:lnTo>
                    <a:pt x="72" y="5"/>
                  </a:lnTo>
                  <a:lnTo>
                    <a:pt x="63" y="5"/>
                  </a:lnTo>
                  <a:lnTo>
                    <a:pt x="32" y="14"/>
                  </a:lnTo>
                  <a:lnTo>
                    <a:pt x="23" y="14"/>
                  </a:lnTo>
                  <a:lnTo>
                    <a:pt x="14" y="18"/>
                  </a:lnTo>
                  <a:lnTo>
                    <a:pt x="5" y="27"/>
                  </a:lnTo>
                  <a:lnTo>
                    <a:pt x="0" y="31"/>
                  </a:lnTo>
                  <a:lnTo>
                    <a:pt x="0" y="40"/>
                  </a:lnTo>
                  <a:lnTo>
                    <a:pt x="0" y="49"/>
                  </a:lnTo>
                  <a:lnTo>
                    <a:pt x="0" y="58"/>
                  </a:lnTo>
                  <a:lnTo>
                    <a:pt x="0" y="67"/>
                  </a:lnTo>
                  <a:lnTo>
                    <a:pt x="5" y="76"/>
                  </a:lnTo>
                  <a:close/>
                </a:path>
              </a:pathLst>
            </a:custGeom>
            <a:solidFill>
              <a:srgbClr val="2161A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44" name="Freeform 113"/>
            <p:cNvSpPr>
              <a:spLocks/>
            </p:cNvSpPr>
            <p:nvPr/>
          </p:nvSpPr>
          <p:spPr bwMode="auto">
            <a:xfrm>
              <a:off x="1495" y="3601"/>
              <a:ext cx="71" cy="62"/>
            </a:xfrm>
            <a:custGeom>
              <a:avLst/>
              <a:gdLst>
                <a:gd name="T0" fmla="*/ 0 w 71"/>
                <a:gd name="T1" fmla="*/ 58 h 62"/>
                <a:gd name="T2" fmla="*/ 9 w 71"/>
                <a:gd name="T3" fmla="*/ 62 h 62"/>
                <a:gd name="T4" fmla="*/ 13 w 71"/>
                <a:gd name="T5" fmla="*/ 62 h 62"/>
                <a:gd name="T6" fmla="*/ 22 w 71"/>
                <a:gd name="T7" fmla="*/ 62 h 62"/>
                <a:gd name="T8" fmla="*/ 31 w 71"/>
                <a:gd name="T9" fmla="*/ 62 h 62"/>
                <a:gd name="T10" fmla="*/ 45 w 71"/>
                <a:gd name="T11" fmla="*/ 62 h 62"/>
                <a:gd name="T12" fmla="*/ 63 w 71"/>
                <a:gd name="T13" fmla="*/ 58 h 62"/>
                <a:gd name="T14" fmla="*/ 67 w 71"/>
                <a:gd name="T15" fmla="*/ 58 h 62"/>
                <a:gd name="T16" fmla="*/ 71 w 71"/>
                <a:gd name="T17" fmla="*/ 58 h 62"/>
                <a:gd name="T18" fmla="*/ 71 w 71"/>
                <a:gd name="T19" fmla="*/ 49 h 62"/>
                <a:gd name="T20" fmla="*/ 71 w 71"/>
                <a:gd name="T21" fmla="*/ 40 h 62"/>
                <a:gd name="T22" fmla="*/ 67 w 71"/>
                <a:gd name="T23" fmla="*/ 35 h 62"/>
                <a:gd name="T24" fmla="*/ 63 w 71"/>
                <a:gd name="T25" fmla="*/ 31 h 62"/>
                <a:gd name="T26" fmla="*/ 54 w 71"/>
                <a:gd name="T27" fmla="*/ 22 h 62"/>
                <a:gd name="T28" fmla="*/ 45 w 71"/>
                <a:gd name="T29" fmla="*/ 13 h 62"/>
                <a:gd name="T30" fmla="*/ 31 w 71"/>
                <a:gd name="T31" fmla="*/ 0 h 62"/>
                <a:gd name="T32" fmla="*/ 27 w 71"/>
                <a:gd name="T33" fmla="*/ 0 h 62"/>
                <a:gd name="T34" fmla="*/ 22 w 71"/>
                <a:gd name="T35" fmla="*/ 0 h 62"/>
                <a:gd name="T36" fmla="*/ 18 w 71"/>
                <a:gd name="T37" fmla="*/ 4 h 62"/>
                <a:gd name="T38" fmla="*/ 18 w 71"/>
                <a:gd name="T39" fmla="*/ 9 h 62"/>
                <a:gd name="T40" fmla="*/ 13 w 71"/>
                <a:gd name="T41" fmla="*/ 18 h 62"/>
                <a:gd name="T42" fmla="*/ 13 w 71"/>
                <a:gd name="T43" fmla="*/ 26 h 62"/>
                <a:gd name="T44" fmla="*/ 9 w 71"/>
                <a:gd name="T45" fmla="*/ 40 h 62"/>
                <a:gd name="T46" fmla="*/ 4 w 71"/>
                <a:gd name="T47" fmla="*/ 49 h 62"/>
                <a:gd name="T48" fmla="*/ 0 w 71"/>
                <a:gd name="T49" fmla="*/ 58 h 6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1"/>
                <a:gd name="T76" fmla="*/ 0 h 62"/>
                <a:gd name="T77" fmla="*/ 71 w 71"/>
                <a:gd name="T78" fmla="*/ 62 h 6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1" h="62">
                  <a:moveTo>
                    <a:pt x="0" y="58"/>
                  </a:moveTo>
                  <a:lnTo>
                    <a:pt x="9" y="62"/>
                  </a:lnTo>
                  <a:lnTo>
                    <a:pt x="13" y="62"/>
                  </a:lnTo>
                  <a:lnTo>
                    <a:pt x="22" y="62"/>
                  </a:lnTo>
                  <a:lnTo>
                    <a:pt x="31" y="62"/>
                  </a:lnTo>
                  <a:lnTo>
                    <a:pt x="45" y="62"/>
                  </a:lnTo>
                  <a:lnTo>
                    <a:pt x="63" y="58"/>
                  </a:lnTo>
                  <a:lnTo>
                    <a:pt x="67" y="58"/>
                  </a:lnTo>
                  <a:lnTo>
                    <a:pt x="71" y="58"/>
                  </a:lnTo>
                  <a:lnTo>
                    <a:pt x="71" y="49"/>
                  </a:lnTo>
                  <a:lnTo>
                    <a:pt x="71" y="40"/>
                  </a:lnTo>
                  <a:lnTo>
                    <a:pt x="67" y="35"/>
                  </a:lnTo>
                  <a:lnTo>
                    <a:pt x="63" y="31"/>
                  </a:lnTo>
                  <a:lnTo>
                    <a:pt x="54" y="22"/>
                  </a:lnTo>
                  <a:lnTo>
                    <a:pt x="45" y="13"/>
                  </a:lnTo>
                  <a:lnTo>
                    <a:pt x="31" y="0"/>
                  </a:lnTo>
                  <a:lnTo>
                    <a:pt x="27" y="0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18" y="9"/>
                  </a:lnTo>
                  <a:lnTo>
                    <a:pt x="13" y="18"/>
                  </a:lnTo>
                  <a:lnTo>
                    <a:pt x="13" y="26"/>
                  </a:lnTo>
                  <a:lnTo>
                    <a:pt x="9" y="40"/>
                  </a:lnTo>
                  <a:lnTo>
                    <a:pt x="4" y="49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B28E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45" name="Freeform 114"/>
            <p:cNvSpPr>
              <a:spLocks/>
            </p:cNvSpPr>
            <p:nvPr/>
          </p:nvSpPr>
          <p:spPr bwMode="auto">
            <a:xfrm>
              <a:off x="1427" y="3450"/>
              <a:ext cx="108" cy="142"/>
            </a:xfrm>
            <a:custGeom>
              <a:avLst/>
              <a:gdLst>
                <a:gd name="T0" fmla="*/ 36 w 108"/>
                <a:gd name="T1" fmla="*/ 0 h 142"/>
                <a:gd name="T2" fmla="*/ 45 w 108"/>
                <a:gd name="T3" fmla="*/ 9 h 142"/>
                <a:gd name="T4" fmla="*/ 54 w 108"/>
                <a:gd name="T5" fmla="*/ 17 h 142"/>
                <a:gd name="T6" fmla="*/ 59 w 108"/>
                <a:gd name="T7" fmla="*/ 22 h 142"/>
                <a:gd name="T8" fmla="*/ 59 w 108"/>
                <a:gd name="T9" fmla="*/ 26 h 142"/>
                <a:gd name="T10" fmla="*/ 81 w 108"/>
                <a:gd name="T11" fmla="*/ 53 h 142"/>
                <a:gd name="T12" fmla="*/ 86 w 108"/>
                <a:gd name="T13" fmla="*/ 66 h 142"/>
                <a:gd name="T14" fmla="*/ 95 w 108"/>
                <a:gd name="T15" fmla="*/ 80 h 142"/>
                <a:gd name="T16" fmla="*/ 99 w 108"/>
                <a:gd name="T17" fmla="*/ 89 h 142"/>
                <a:gd name="T18" fmla="*/ 104 w 108"/>
                <a:gd name="T19" fmla="*/ 102 h 142"/>
                <a:gd name="T20" fmla="*/ 104 w 108"/>
                <a:gd name="T21" fmla="*/ 115 h 142"/>
                <a:gd name="T22" fmla="*/ 108 w 108"/>
                <a:gd name="T23" fmla="*/ 120 h 142"/>
                <a:gd name="T24" fmla="*/ 108 w 108"/>
                <a:gd name="T25" fmla="*/ 124 h 142"/>
                <a:gd name="T26" fmla="*/ 108 w 108"/>
                <a:gd name="T27" fmla="*/ 133 h 142"/>
                <a:gd name="T28" fmla="*/ 104 w 108"/>
                <a:gd name="T29" fmla="*/ 142 h 142"/>
                <a:gd name="T30" fmla="*/ 81 w 108"/>
                <a:gd name="T31" fmla="*/ 142 h 142"/>
                <a:gd name="T32" fmla="*/ 63 w 108"/>
                <a:gd name="T33" fmla="*/ 142 h 142"/>
                <a:gd name="T34" fmla="*/ 45 w 108"/>
                <a:gd name="T35" fmla="*/ 137 h 142"/>
                <a:gd name="T36" fmla="*/ 36 w 108"/>
                <a:gd name="T37" fmla="*/ 137 h 142"/>
                <a:gd name="T38" fmla="*/ 23 w 108"/>
                <a:gd name="T39" fmla="*/ 129 h 142"/>
                <a:gd name="T40" fmla="*/ 14 w 108"/>
                <a:gd name="T41" fmla="*/ 120 h 142"/>
                <a:gd name="T42" fmla="*/ 5 w 108"/>
                <a:gd name="T43" fmla="*/ 106 h 142"/>
                <a:gd name="T44" fmla="*/ 0 w 108"/>
                <a:gd name="T45" fmla="*/ 102 h 142"/>
                <a:gd name="T46" fmla="*/ 0 w 108"/>
                <a:gd name="T47" fmla="*/ 97 h 142"/>
                <a:gd name="T48" fmla="*/ 0 w 108"/>
                <a:gd name="T49" fmla="*/ 84 h 142"/>
                <a:gd name="T50" fmla="*/ 0 w 108"/>
                <a:gd name="T51" fmla="*/ 80 h 142"/>
                <a:gd name="T52" fmla="*/ 5 w 108"/>
                <a:gd name="T53" fmla="*/ 71 h 142"/>
                <a:gd name="T54" fmla="*/ 5 w 108"/>
                <a:gd name="T55" fmla="*/ 66 h 142"/>
                <a:gd name="T56" fmla="*/ 9 w 108"/>
                <a:gd name="T57" fmla="*/ 62 h 142"/>
                <a:gd name="T58" fmla="*/ 14 w 108"/>
                <a:gd name="T59" fmla="*/ 57 h 142"/>
                <a:gd name="T60" fmla="*/ 18 w 108"/>
                <a:gd name="T61" fmla="*/ 53 h 142"/>
                <a:gd name="T62" fmla="*/ 18 w 108"/>
                <a:gd name="T63" fmla="*/ 44 h 142"/>
                <a:gd name="T64" fmla="*/ 18 w 108"/>
                <a:gd name="T65" fmla="*/ 40 h 142"/>
                <a:gd name="T66" fmla="*/ 18 w 108"/>
                <a:gd name="T67" fmla="*/ 31 h 142"/>
                <a:gd name="T68" fmla="*/ 18 w 108"/>
                <a:gd name="T69" fmla="*/ 22 h 142"/>
                <a:gd name="T70" fmla="*/ 18 w 108"/>
                <a:gd name="T71" fmla="*/ 17 h 142"/>
                <a:gd name="T72" fmla="*/ 18 w 108"/>
                <a:gd name="T73" fmla="*/ 13 h 142"/>
                <a:gd name="T74" fmla="*/ 23 w 108"/>
                <a:gd name="T75" fmla="*/ 9 h 142"/>
                <a:gd name="T76" fmla="*/ 27 w 108"/>
                <a:gd name="T77" fmla="*/ 4 h 142"/>
                <a:gd name="T78" fmla="*/ 32 w 108"/>
                <a:gd name="T79" fmla="*/ 4 h 142"/>
                <a:gd name="T80" fmla="*/ 36 w 108"/>
                <a:gd name="T81" fmla="*/ 0 h 1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8"/>
                <a:gd name="T124" fmla="*/ 0 h 142"/>
                <a:gd name="T125" fmla="*/ 108 w 108"/>
                <a:gd name="T126" fmla="*/ 142 h 14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8" h="142">
                  <a:moveTo>
                    <a:pt x="36" y="0"/>
                  </a:moveTo>
                  <a:lnTo>
                    <a:pt x="45" y="9"/>
                  </a:lnTo>
                  <a:lnTo>
                    <a:pt x="54" y="17"/>
                  </a:lnTo>
                  <a:lnTo>
                    <a:pt x="59" y="22"/>
                  </a:lnTo>
                  <a:lnTo>
                    <a:pt x="59" y="26"/>
                  </a:lnTo>
                  <a:lnTo>
                    <a:pt x="81" y="53"/>
                  </a:lnTo>
                  <a:lnTo>
                    <a:pt x="86" y="66"/>
                  </a:lnTo>
                  <a:lnTo>
                    <a:pt x="95" y="80"/>
                  </a:lnTo>
                  <a:lnTo>
                    <a:pt x="99" y="89"/>
                  </a:lnTo>
                  <a:lnTo>
                    <a:pt x="104" y="102"/>
                  </a:lnTo>
                  <a:lnTo>
                    <a:pt x="104" y="115"/>
                  </a:lnTo>
                  <a:lnTo>
                    <a:pt x="108" y="120"/>
                  </a:lnTo>
                  <a:lnTo>
                    <a:pt x="108" y="124"/>
                  </a:lnTo>
                  <a:lnTo>
                    <a:pt x="108" y="133"/>
                  </a:lnTo>
                  <a:lnTo>
                    <a:pt x="104" y="142"/>
                  </a:lnTo>
                  <a:lnTo>
                    <a:pt x="81" y="142"/>
                  </a:lnTo>
                  <a:lnTo>
                    <a:pt x="63" y="142"/>
                  </a:lnTo>
                  <a:lnTo>
                    <a:pt x="45" y="137"/>
                  </a:lnTo>
                  <a:lnTo>
                    <a:pt x="36" y="137"/>
                  </a:lnTo>
                  <a:lnTo>
                    <a:pt x="23" y="129"/>
                  </a:lnTo>
                  <a:lnTo>
                    <a:pt x="14" y="120"/>
                  </a:lnTo>
                  <a:lnTo>
                    <a:pt x="5" y="106"/>
                  </a:lnTo>
                  <a:lnTo>
                    <a:pt x="0" y="102"/>
                  </a:lnTo>
                  <a:lnTo>
                    <a:pt x="0" y="97"/>
                  </a:lnTo>
                  <a:lnTo>
                    <a:pt x="0" y="84"/>
                  </a:lnTo>
                  <a:lnTo>
                    <a:pt x="0" y="80"/>
                  </a:lnTo>
                  <a:lnTo>
                    <a:pt x="5" y="71"/>
                  </a:lnTo>
                  <a:lnTo>
                    <a:pt x="5" y="66"/>
                  </a:lnTo>
                  <a:lnTo>
                    <a:pt x="9" y="62"/>
                  </a:lnTo>
                  <a:lnTo>
                    <a:pt x="14" y="57"/>
                  </a:lnTo>
                  <a:lnTo>
                    <a:pt x="18" y="53"/>
                  </a:lnTo>
                  <a:lnTo>
                    <a:pt x="18" y="44"/>
                  </a:lnTo>
                  <a:lnTo>
                    <a:pt x="18" y="40"/>
                  </a:lnTo>
                  <a:lnTo>
                    <a:pt x="18" y="31"/>
                  </a:lnTo>
                  <a:lnTo>
                    <a:pt x="18" y="22"/>
                  </a:lnTo>
                  <a:lnTo>
                    <a:pt x="18" y="17"/>
                  </a:lnTo>
                  <a:lnTo>
                    <a:pt x="18" y="13"/>
                  </a:lnTo>
                  <a:lnTo>
                    <a:pt x="23" y="9"/>
                  </a:lnTo>
                  <a:lnTo>
                    <a:pt x="27" y="4"/>
                  </a:lnTo>
                  <a:lnTo>
                    <a:pt x="32" y="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D1B1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46" name="Freeform 115"/>
            <p:cNvSpPr>
              <a:spLocks/>
            </p:cNvSpPr>
            <p:nvPr/>
          </p:nvSpPr>
          <p:spPr bwMode="auto">
            <a:xfrm>
              <a:off x="1410" y="3516"/>
              <a:ext cx="67" cy="45"/>
            </a:xfrm>
            <a:custGeom>
              <a:avLst/>
              <a:gdLst>
                <a:gd name="T0" fmla="*/ 62 w 67"/>
                <a:gd name="T1" fmla="*/ 18 h 45"/>
                <a:gd name="T2" fmla="*/ 58 w 67"/>
                <a:gd name="T3" fmla="*/ 14 h 45"/>
                <a:gd name="T4" fmla="*/ 53 w 67"/>
                <a:gd name="T5" fmla="*/ 14 h 45"/>
                <a:gd name="T6" fmla="*/ 49 w 67"/>
                <a:gd name="T7" fmla="*/ 14 h 45"/>
                <a:gd name="T8" fmla="*/ 49 w 67"/>
                <a:gd name="T9" fmla="*/ 14 h 45"/>
                <a:gd name="T10" fmla="*/ 44 w 67"/>
                <a:gd name="T11" fmla="*/ 18 h 45"/>
                <a:gd name="T12" fmla="*/ 40 w 67"/>
                <a:gd name="T13" fmla="*/ 18 h 45"/>
                <a:gd name="T14" fmla="*/ 35 w 67"/>
                <a:gd name="T15" fmla="*/ 23 h 45"/>
                <a:gd name="T16" fmla="*/ 31 w 67"/>
                <a:gd name="T17" fmla="*/ 23 h 45"/>
                <a:gd name="T18" fmla="*/ 31 w 67"/>
                <a:gd name="T19" fmla="*/ 23 h 45"/>
                <a:gd name="T20" fmla="*/ 26 w 67"/>
                <a:gd name="T21" fmla="*/ 23 h 45"/>
                <a:gd name="T22" fmla="*/ 22 w 67"/>
                <a:gd name="T23" fmla="*/ 18 h 45"/>
                <a:gd name="T24" fmla="*/ 22 w 67"/>
                <a:gd name="T25" fmla="*/ 14 h 45"/>
                <a:gd name="T26" fmla="*/ 22 w 67"/>
                <a:gd name="T27" fmla="*/ 5 h 45"/>
                <a:gd name="T28" fmla="*/ 22 w 67"/>
                <a:gd name="T29" fmla="*/ 0 h 45"/>
                <a:gd name="T30" fmla="*/ 17 w 67"/>
                <a:gd name="T31" fmla="*/ 5 h 45"/>
                <a:gd name="T32" fmla="*/ 13 w 67"/>
                <a:gd name="T33" fmla="*/ 9 h 45"/>
                <a:gd name="T34" fmla="*/ 4 w 67"/>
                <a:gd name="T35" fmla="*/ 14 h 45"/>
                <a:gd name="T36" fmla="*/ 0 w 67"/>
                <a:gd name="T37" fmla="*/ 18 h 45"/>
                <a:gd name="T38" fmla="*/ 0 w 67"/>
                <a:gd name="T39" fmla="*/ 23 h 45"/>
                <a:gd name="T40" fmla="*/ 0 w 67"/>
                <a:gd name="T41" fmla="*/ 27 h 45"/>
                <a:gd name="T42" fmla="*/ 4 w 67"/>
                <a:gd name="T43" fmla="*/ 36 h 45"/>
                <a:gd name="T44" fmla="*/ 8 w 67"/>
                <a:gd name="T45" fmla="*/ 36 h 45"/>
                <a:gd name="T46" fmla="*/ 13 w 67"/>
                <a:gd name="T47" fmla="*/ 40 h 45"/>
                <a:gd name="T48" fmla="*/ 22 w 67"/>
                <a:gd name="T49" fmla="*/ 40 h 45"/>
                <a:gd name="T50" fmla="*/ 31 w 67"/>
                <a:gd name="T51" fmla="*/ 45 h 45"/>
                <a:gd name="T52" fmla="*/ 31 w 67"/>
                <a:gd name="T53" fmla="*/ 40 h 45"/>
                <a:gd name="T54" fmla="*/ 35 w 67"/>
                <a:gd name="T55" fmla="*/ 40 h 45"/>
                <a:gd name="T56" fmla="*/ 35 w 67"/>
                <a:gd name="T57" fmla="*/ 36 h 45"/>
                <a:gd name="T58" fmla="*/ 35 w 67"/>
                <a:gd name="T59" fmla="*/ 36 h 45"/>
                <a:gd name="T60" fmla="*/ 35 w 67"/>
                <a:gd name="T61" fmla="*/ 31 h 45"/>
                <a:gd name="T62" fmla="*/ 35 w 67"/>
                <a:gd name="T63" fmla="*/ 27 h 45"/>
                <a:gd name="T64" fmla="*/ 40 w 67"/>
                <a:gd name="T65" fmla="*/ 27 h 45"/>
                <a:gd name="T66" fmla="*/ 44 w 67"/>
                <a:gd name="T67" fmla="*/ 27 h 45"/>
                <a:gd name="T68" fmla="*/ 49 w 67"/>
                <a:gd name="T69" fmla="*/ 23 h 45"/>
                <a:gd name="T70" fmla="*/ 58 w 67"/>
                <a:gd name="T71" fmla="*/ 23 h 45"/>
                <a:gd name="T72" fmla="*/ 62 w 67"/>
                <a:gd name="T73" fmla="*/ 23 h 45"/>
                <a:gd name="T74" fmla="*/ 67 w 67"/>
                <a:gd name="T75" fmla="*/ 23 h 45"/>
                <a:gd name="T76" fmla="*/ 67 w 67"/>
                <a:gd name="T77" fmla="*/ 18 h 45"/>
                <a:gd name="T78" fmla="*/ 62 w 67"/>
                <a:gd name="T79" fmla="*/ 18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7"/>
                <a:gd name="T121" fmla="*/ 0 h 45"/>
                <a:gd name="T122" fmla="*/ 67 w 67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7" h="45">
                  <a:moveTo>
                    <a:pt x="62" y="18"/>
                  </a:moveTo>
                  <a:lnTo>
                    <a:pt x="58" y="14"/>
                  </a:lnTo>
                  <a:lnTo>
                    <a:pt x="53" y="14"/>
                  </a:lnTo>
                  <a:lnTo>
                    <a:pt x="49" y="14"/>
                  </a:lnTo>
                  <a:lnTo>
                    <a:pt x="44" y="18"/>
                  </a:lnTo>
                  <a:lnTo>
                    <a:pt x="40" y="18"/>
                  </a:lnTo>
                  <a:lnTo>
                    <a:pt x="35" y="23"/>
                  </a:lnTo>
                  <a:lnTo>
                    <a:pt x="31" y="23"/>
                  </a:lnTo>
                  <a:lnTo>
                    <a:pt x="26" y="23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5"/>
                  </a:lnTo>
                  <a:lnTo>
                    <a:pt x="22" y="0"/>
                  </a:lnTo>
                  <a:lnTo>
                    <a:pt x="17" y="5"/>
                  </a:lnTo>
                  <a:lnTo>
                    <a:pt x="13" y="9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4" y="36"/>
                  </a:lnTo>
                  <a:lnTo>
                    <a:pt x="8" y="36"/>
                  </a:lnTo>
                  <a:lnTo>
                    <a:pt x="13" y="40"/>
                  </a:lnTo>
                  <a:lnTo>
                    <a:pt x="22" y="40"/>
                  </a:lnTo>
                  <a:lnTo>
                    <a:pt x="31" y="45"/>
                  </a:lnTo>
                  <a:lnTo>
                    <a:pt x="31" y="40"/>
                  </a:lnTo>
                  <a:lnTo>
                    <a:pt x="35" y="40"/>
                  </a:lnTo>
                  <a:lnTo>
                    <a:pt x="35" y="36"/>
                  </a:lnTo>
                  <a:lnTo>
                    <a:pt x="35" y="31"/>
                  </a:lnTo>
                  <a:lnTo>
                    <a:pt x="35" y="27"/>
                  </a:lnTo>
                  <a:lnTo>
                    <a:pt x="40" y="27"/>
                  </a:lnTo>
                  <a:lnTo>
                    <a:pt x="44" y="27"/>
                  </a:lnTo>
                  <a:lnTo>
                    <a:pt x="49" y="23"/>
                  </a:lnTo>
                  <a:lnTo>
                    <a:pt x="58" y="23"/>
                  </a:lnTo>
                  <a:lnTo>
                    <a:pt x="62" y="23"/>
                  </a:lnTo>
                  <a:lnTo>
                    <a:pt x="67" y="23"/>
                  </a:lnTo>
                  <a:lnTo>
                    <a:pt x="67" y="18"/>
                  </a:lnTo>
                  <a:lnTo>
                    <a:pt x="62" y="18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47" name="Freeform 116"/>
            <p:cNvSpPr>
              <a:spLocks/>
            </p:cNvSpPr>
            <p:nvPr/>
          </p:nvSpPr>
          <p:spPr bwMode="auto">
            <a:xfrm>
              <a:off x="1333" y="3423"/>
              <a:ext cx="157" cy="138"/>
            </a:xfrm>
            <a:custGeom>
              <a:avLst/>
              <a:gdLst>
                <a:gd name="T0" fmla="*/ 99 w 157"/>
                <a:gd name="T1" fmla="*/ 102 h 138"/>
                <a:gd name="T2" fmla="*/ 103 w 157"/>
                <a:gd name="T3" fmla="*/ 98 h 138"/>
                <a:gd name="T4" fmla="*/ 112 w 157"/>
                <a:gd name="T5" fmla="*/ 93 h 138"/>
                <a:gd name="T6" fmla="*/ 121 w 157"/>
                <a:gd name="T7" fmla="*/ 93 h 138"/>
                <a:gd name="T8" fmla="*/ 126 w 157"/>
                <a:gd name="T9" fmla="*/ 80 h 138"/>
                <a:gd name="T10" fmla="*/ 130 w 157"/>
                <a:gd name="T11" fmla="*/ 71 h 138"/>
                <a:gd name="T12" fmla="*/ 135 w 157"/>
                <a:gd name="T13" fmla="*/ 58 h 138"/>
                <a:gd name="T14" fmla="*/ 130 w 157"/>
                <a:gd name="T15" fmla="*/ 53 h 138"/>
                <a:gd name="T16" fmla="*/ 121 w 157"/>
                <a:gd name="T17" fmla="*/ 44 h 138"/>
                <a:gd name="T18" fmla="*/ 121 w 157"/>
                <a:gd name="T19" fmla="*/ 40 h 138"/>
                <a:gd name="T20" fmla="*/ 130 w 157"/>
                <a:gd name="T21" fmla="*/ 36 h 138"/>
                <a:gd name="T22" fmla="*/ 139 w 157"/>
                <a:gd name="T23" fmla="*/ 40 h 138"/>
                <a:gd name="T24" fmla="*/ 144 w 157"/>
                <a:gd name="T25" fmla="*/ 40 h 138"/>
                <a:gd name="T26" fmla="*/ 157 w 157"/>
                <a:gd name="T27" fmla="*/ 53 h 138"/>
                <a:gd name="T28" fmla="*/ 148 w 157"/>
                <a:gd name="T29" fmla="*/ 40 h 138"/>
                <a:gd name="T30" fmla="*/ 135 w 157"/>
                <a:gd name="T31" fmla="*/ 22 h 138"/>
                <a:gd name="T32" fmla="*/ 112 w 157"/>
                <a:gd name="T33" fmla="*/ 9 h 138"/>
                <a:gd name="T34" fmla="*/ 90 w 157"/>
                <a:gd name="T35" fmla="*/ 0 h 138"/>
                <a:gd name="T36" fmla="*/ 63 w 157"/>
                <a:gd name="T37" fmla="*/ 0 h 138"/>
                <a:gd name="T38" fmla="*/ 54 w 157"/>
                <a:gd name="T39" fmla="*/ 4 h 138"/>
                <a:gd name="T40" fmla="*/ 50 w 157"/>
                <a:gd name="T41" fmla="*/ 9 h 138"/>
                <a:gd name="T42" fmla="*/ 45 w 157"/>
                <a:gd name="T43" fmla="*/ 9 h 138"/>
                <a:gd name="T44" fmla="*/ 32 w 157"/>
                <a:gd name="T45" fmla="*/ 13 h 138"/>
                <a:gd name="T46" fmla="*/ 14 w 157"/>
                <a:gd name="T47" fmla="*/ 31 h 138"/>
                <a:gd name="T48" fmla="*/ 5 w 157"/>
                <a:gd name="T49" fmla="*/ 49 h 138"/>
                <a:gd name="T50" fmla="*/ 5 w 157"/>
                <a:gd name="T51" fmla="*/ 62 h 138"/>
                <a:gd name="T52" fmla="*/ 0 w 157"/>
                <a:gd name="T53" fmla="*/ 76 h 138"/>
                <a:gd name="T54" fmla="*/ 5 w 157"/>
                <a:gd name="T55" fmla="*/ 89 h 138"/>
                <a:gd name="T56" fmla="*/ 9 w 157"/>
                <a:gd name="T57" fmla="*/ 98 h 138"/>
                <a:gd name="T58" fmla="*/ 14 w 157"/>
                <a:gd name="T59" fmla="*/ 111 h 138"/>
                <a:gd name="T60" fmla="*/ 23 w 157"/>
                <a:gd name="T61" fmla="*/ 116 h 138"/>
                <a:gd name="T62" fmla="*/ 32 w 157"/>
                <a:gd name="T63" fmla="*/ 124 h 138"/>
                <a:gd name="T64" fmla="*/ 45 w 157"/>
                <a:gd name="T65" fmla="*/ 133 h 138"/>
                <a:gd name="T66" fmla="*/ 59 w 157"/>
                <a:gd name="T67" fmla="*/ 138 h 138"/>
                <a:gd name="T68" fmla="*/ 72 w 157"/>
                <a:gd name="T69" fmla="*/ 133 h 138"/>
                <a:gd name="T70" fmla="*/ 81 w 157"/>
                <a:gd name="T71" fmla="*/ 133 h 138"/>
                <a:gd name="T72" fmla="*/ 90 w 157"/>
                <a:gd name="T73" fmla="*/ 124 h 138"/>
                <a:gd name="T74" fmla="*/ 90 w 157"/>
                <a:gd name="T75" fmla="*/ 111 h 13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7"/>
                <a:gd name="T115" fmla="*/ 0 h 138"/>
                <a:gd name="T116" fmla="*/ 157 w 157"/>
                <a:gd name="T117" fmla="*/ 138 h 13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7" h="138">
                  <a:moveTo>
                    <a:pt x="99" y="102"/>
                  </a:moveTo>
                  <a:lnTo>
                    <a:pt x="99" y="102"/>
                  </a:lnTo>
                  <a:lnTo>
                    <a:pt x="103" y="98"/>
                  </a:lnTo>
                  <a:lnTo>
                    <a:pt x="108" y="98"/>
                  </a:lnTo>
                  <a:lnTo>
                    <a:pt x="112" y="93"/>
                  </a:lnTo>
                  <a:lnTo>
                    <a:pt x="117" y="93"/>
                  </a:lnTo>
                  <a:lnTo>
                    <a:pt x="121" y="93"/>
                  </a:lnTo>
                  <a:lnTo>
                    <a:pt x="126" y="84"/>
                  </a:lnTo>
                  <a:lnTo>
                    <a:pt x="126" y="80"/>
                  </a:lnTo>
                  <a:lnTo>
                    <a:pt x="130" y="76"/>
                  </a:lnTo>
                  <a:lnTo>
                    <a:pt x="130" y="71"/>
                  </a:lnTo>
                  <a:lnTo>
                    <a:pt x="135" y="62"/>
                  </a:lnTo>
                  <a:lnTo>
                    <a:pt x="135" y="58"/>
                  </a:lnTo>
                  <a:lnTo>
                    <a:pt x="130" y="53"/>
                  </a:lnTo>
                  <a:lnTo>
                    <a:pt x="126" y="49"/>
                  </a:lnTo>
                  <a:lnTo>
                    <a:pt x="121" y="44"/>
                  </a:lnTo>
                  <a:lnTo>
                    <a:pt x="121" y="40"/>
                  </a:lnTo>
                  <a:lnTo>
                    <a:pt x="126" y="36"/>
                  </a:lnTo>
                  <a:lnTo>
                    <a:pt x="130" y="36"/>
                  </a:lnTo>
                  <a:lnTo>
                    <a:pt x="139" y="40"/>
                  </a:lnTo>
                  <a:lnTo>
                    <a:pt x="144" y="40"/>
                  </a:lnTo>
                  <a:lnTo>
                    <a:pt x="148" y="49"/>
                  </a:lnTo>
                  <a:lnTo>
                    <a:pt x="157" y="53"/>
                  </a:lnTo>
                  <a:lnTo>
                    <a:pt x="153" y="44"/>
                  </a:lnTo>
                  <a:lnTo>
                    <a:pt x="148" y="40"/>
                  </a:lnTo>
                  <a:lnTo>
                    <a:pt x="139" y="31"/>
                  </a:lnTo>
                  <a:lnTo>
                    <a:pt x="135" y="22"/>
                  </a:lnTo>
                  <a:lnTo>
                    <a:pt x="126" y="18"/>
                  </a:lnTo>
                  <a:lnTo>
                    <a:pt x="112" y="9"/>
                  </a:lnTo>
                  <a:lnTo>
                    <a:pt x="103" y="4"/>
                  </a:lnTo>
                  <a:lnTo>
                    <a:pt x="90" y="0"/>
                  </a:lnTo>
                  <a:lnTo>
                    <a:pt x="77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4" y="4"/>
                  </a:lnTo>
                  <a:lnTo>
                    <a:pt x="50" y="9"/>
                  </a:lnTo>
                  <a:lnTo>
                    <a:pt x="45" y="9"/>
                  </a:lnTo>
                  <a:lnTo>
                    <a:pt x="36" y="13"/>
                  </a:lnTo>
                  <a:lnTo>
                    <a:pt x="32" y="13"/>
                  </a:lnTo>
                  <a:lnTo>
                    <a:pt x="18" y="22"/>
                  </a:lnTo>
                  <a:lnTo>
                    <a:pt x="14" y="31"/>
                  </a:lnTo>
                  <a:lnTo>
                    <a:pt x="5" y="40"/>
                  </a:lnTo>
                  <a:lnTo>
                    <a:pt x="5" y="49"/>
                  </a:lnTo>
                  <a:lnTo>
                    <a:pt x="5" y="53"/>
                  </a:lnTo>
                  <a:lnTo>
                    <a:pt x="5" y="62"/>
                  </a:lnTo>
                  <a:lnTo>
                    <a:pt x="0" y="71"/>
                  </a:lnTo>
                  <a:lnTo>
                    <a:pt x="0" y="76"/>
                  </a:lnTo>
                  <a:lnTo>
                    <a:pt x="5" y="84"/>
                  </a:lnTo>
                  <a:lnTo>
                    <a:pt x="5" y="89"/>
                  </a:lnTo>
                  <a:lnTo>
                    <a:pt x="5" y="93"/>
                  </a:lnTo>
                  <a:lnTo>
                    <a:pt x="9" y="98"/>
                  </a:lnTo>
                  <a:lnTo>
                    <a:pt x="9" y="102"/>
                  </a:lnTo>
                  <a:lnTo>
                    <a:pt x="14" y="111"/>
                  </a:lnTo>
                  <a:lnTo>
                    <a:pt x="18" y="111"/>
                  </a:lnTo>
                  <a:lnTo>
                    <a:pt x="23" y="116"/>
                  </a:lnTo>
                  <a:lnTo>
                    <a:pt x="27" y="120"/>
                  </a:lnTo>
                  <a:lnTo>
                    <a:pt x="32" y="124"/>
                  </a:lnTo>
                  <a:lnTo>
                    <a:pt x="41" y="129"/>
                  </a:lnTo>
                  <a:lnTo>
                    <a:pt x="45" y="133"/>
                  </a:lnTo>
                  <a:lnTo>
                    <a:pt x="50" y="138"/>
                  </a:lnTo>
                  <a:lnTo>
                    <a:pt x="59" y="138"/>
                  </a:lnTo>
                  <a:lnTo>
                    <a:pt x="68" y="133"/>
                  </a:lnTo>
                  <a:lnTo>
                    <a:pt x="72" y="133"/>
                  </a:lnTo>
                  <a:lnTo>
                    <a:pt x="77" y="133"/>
                  </a:lnTo>
                  <a:lnTo>
                    <a:pt x="81" y="133"/>
                  </a:lnTo>
                  <a:lnTo>
                    <a:pt x="85" y="129"/>
                  </a:lnTo>
                  <a:lnTo>
                    <a:pt x="90" y="124"/>
                  </a:lnTo>
                  <a:lnTo>
                    <a:pt x="90" y="120"/>
                  </a:lnTo>
                  <a:lnTo>
                    <a:pt x="90" y="111"/>
                  </a:lnTo>
                  <a:lnTo>
                    <a:pt x="99" y="102"/>
                  </a:lnTo>
                  <a:close/>
                </a:path>
              </a:pathLst>
            </a:custGeom>
            <a:solidFill>
              <a:srgbClr val="150B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48" name="Freeform 117"/>
            <p:cNvSpPr>
              <a:spLocks/>
            </p:cNvSpPr>
            <p:nvPr/>
          </p:nvSpPr>
          <p:spPr bwMode="auto">
            <a:xfrm>
              <a:off x="1504" y="3534"/>
              <a:ext cx="13" cy="13"/>
            </a:xfrm>
            <a:custGeom>
              <a:avLst/>
              <a:gdLst>
                <a:gd name="T0" fmla="*/ 9 w 13"/>
                <a:gd name="T1" fmla="*/ 0 h 13"/>
                <a:gd name="T2" fmla="*/ 13 w 13"/>
                <a:gd name="T3" fmla="*/ 5 h 13"/>
                <a:gd name="T4" fmla="*/ 13 w 13"/>
                <a:gd name="T5" fmla="*/ 13 h 13"/>
                <a:gd name="T6" fmla="*/ 9 w 13"/>
                <a:gd name="T7" fmla="*/ 13 h 13"/>
                <a:gd name="T8" fmla="*/ 4 w 13"/>
                <a:gd name="T9" fmla="*/ 9 h 13"/>
                <a:gd name="T10" fmla="*/ 4 w 13"/>
                <a:gd name="T11" fmla="*/ 5 h 13"/>
                <a:gd name="T12" fmla="*/ 0 w 13"/>
                <a:gd name="T13" fmla="*/ 5 h 13"/>
                <a:gd name="T14" fmla="*/ 0 w 13"/>
                <a:gd name="T15" fmla="*/ 0 h 13"/>
                <a:gd name="T16" fmla="*/ 4 w 13"/>
                <a:gd name="T17" fmla="*/ 0 h 13"/>
                <a:gd name="T18" fmla="*/ 9 w 13"/>
                <a:gd name="T19" fmla="*/ 0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"/>
                <a:gd name="T31" fmla="*/ 0 h 13"/>
                <a:gd name="T32" fmla="*/ 13 w 13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" h="13">
                  <a:moveTo>
                    <a:pt x="9" y="0"/>
                  </a:moveTo>
                  <a:lnTo>
                    <a:pt x="13" y="5"/>
                  </a:lnTo>
                  <a:lnTo>
                    <a:pt x="13" y="13"/>
                  </a:lnTo>
                  <a:lnTo>
                    <a:pt x="9" y="13"/>
                  </a:lnTo>
                  <a:lnTo>
                    <a:pt x="4" y="9"/>
                  </a:lnTo>
                  <a:lnTo>
                    <a:pt x="4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49" name="Freeform 118"/>
            <p:cNvSpPr>
              <a:spLocks/>
            </p:cNvSpPr>
            <p:nvPr/>
          </p:nvSpPr>
          <p:spPr bwMode="auto">
            <a:xfrm>
              <a:off x="1486" y="3503"/>
              <a:ext cx="13" cy="22"/>
            </a:xfrm>
            <a:custGeom>
              <a:avLst/>
              <a:gdLst>
                <a:gd name="T0" fmla="*/ 0 w 13"/>
                <a:gd name="T1" fmla="*/ 22 h 22"/>
                <a:gd name="T2" fmla="*/ 4 w 13"/>
                <a:gd name="T3" fmla="*/ 13 h 22"/>
                <a:gd name="T4" fmla="*/ 4 w 13"/>
                <a:gd name="T5" fmla="*/ 13 h 22"/>
                <a:gd name="T6" fmla="*/ 4 w 13"/>
                <a:gd name="T7" fmla="*/ 4 h 22"/>
                <a:gd name="T8" fmla="*/ 9 w 13"/>
                <a:gd name="T9" fmla="*/ 4 h 22"/>
                <a:gd name="T10" fmla="*/ 9 w 13"/>
                <a:gd name="T11" fmla="*/ 0 h 22"/>
                <a:gd name="T12" fmla="*/ 13 w 13"/>
                <a:gd name="T13" fmla="*/ 4 h 22"/>
                <a:gd name="T14" fmla="*/ 13 w 13"/>
                <a:gd name="T15" fmla="*/ 9 h 22"/>
                <a:gd name="T16" fmla="*/ 13 w 13"/>
                <a:gd name="T17" fmla="*/ 13 h 22"/>
                <a:gd name="T18" fmla="*/ 13 w 13"/>
                <a:gd name="T19" fmla="*/ 13 h 22"/>
                <a:gd name="T20" fmla="*/ 13 w 13"/>
                <a:gd name="T21" fmla="*/ 18 h 22"/>
                <a:gd name="T22" fmla="*/ 13 w 13"/>
                <a:gd name="T23" fmla="*/ 18 h 22"/>
                <a:gd name="T24" fmla="*/ 13 w 13"/>
                <a:gd name="T25" fmla="*/ 22 h 22"/>
                <a:gd name="T26" fmla="*/ 13 w 13"/>
                <a:gd name="T27" fmla="*/ 22 h 22"/>
                <a:gd name="T28" fmla="*/ 9 w 13"/>
                <a:gd name="T29" fmla="*/ 22 h 22"/>
                <a:gd name="T30" fmla="*/ 4 w 13"/>
                <a:gd name="T31" fmla="*/ 22 h 22"/>
                <a:gd name="T32" fmla="*/ 0 w 13"/>
                <a:gd name="T33" fmla="*/ 22 h 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3"/>
                <a:gd name="T52" fmla="*/ 0 h 22"/>
                <a:gd name="T53" fmla="*/ 13 w 13"/>
                <a:gd name="T54" fmla="*/ 22 h 2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3" h="22">
                  <a:moveTo>
                    <a:pt x="0" y="22"/>
                  </a:moveTo>
                  <a:lnTo>
                    <a:pt x="4" y="13"/>
                  </a:lnTo>
                  <a:lnTo>
                    <a:pt x="4" y="4"/>
                  </a:lnTo>
                  <a:lnTo>
                    <a:pt x="9" y="4"/>
                  </a:lnTo>
                  <a:lnTo>
                    <a:pt x="9" y="0"/>
                  </a:lnTo>
                  <a:lnTo>
                    <a:pt x="13" y="4"/>
                  </a:lnTo>
                  <a:lnTo>
                    <a:pt x="13" y="9"/>
                  </a:lnTo>
                  <a:lnTo>
                    <a:pt x="13" y="13"/>
                  </a:lnTo>
                  <a:lnTo>
                    <a:pt x="13" y="18"/>
                  </a:lnTo>
                  <a:lnTo>
                    <a:pt x="13" y="22"/>
                  </a:lnTo>
                  <a:lnTo>
                    <a:pt x="9" y="22"/>
                  </a:lnTo>
                  <a:lnTo>
                    <a:pt x="4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50" name="Freeform 119"/>
            <p:cNvSpPr>
              <a:spLocks/>
            </p:cNvSpPr>
            <p:nvPr/>
          </p:nvSpPr>
          <p:spPr bwMode="auto">
            <a:xfrm>
              <a:off x="1450" y="3547"/>
              <a:ext cx="85" cy="120"/>
            </a:xfrm>
            <a:custGeom>
              <a:avLst/>
              <a:gdLst>
                <a:gd name="T0" fmla="*/ 58 w 85"/>
                <a:gd name="T1" fmla="*/ 5 h 120"/>
                <a:gd name="T2" fmla="*/ 54 w 85"/>
                <a:gd name="T3" fmla="*/ 9 h 120"/>
                <a:gd name="T4" fmla="*/ 49 w 85"/>
                <a:gd name="T5" fmla="*/ 5 h 120"/>
                <a:gd name="T6" fmla="*/ 45 w 85"/>
                <a:gd name="T7" fmla="*/ 5 h 120"/>
                <a:gd name="T8" fmla="*/ 40 w 85"/>
                <a:gd name="T9" fmla="*/ 5 h 120"/>
                <a:gd name="T10" fmla="*/ 36 w 85"/>
                <a:gd name="T11" fmla="*/ 0 h 120"/>
                <a:gd name="T12" fmla="*/ 27 w 85"/>
                <a:gd name="T13" fmla="*/ 0 h 120"/>
                <a:gd name="T14" fmla="*/ 22 w 85"/>
                <a:gd name="T15" fmla="*/ 5 h 120"/>
                <a:gd name="T16" fmla="*/ 22 w 85"/>
                <a:gd name="T17" fmla="*/ 5 h 120"/>
                <a:gd name="T18" fmla="*/ 9 w 85"/>
                <a:gd name="T19" fmla="*/ 14 h 120"/>
                <a:gd name="T20" fmla="*/ 4 w 85"/>
                <a:gd name="T21" fmla="*/ 18 h 120"/>
                <a:gd name="T22" fmla="*/ 4 w 85"/>
                <a:gd name="T23" fmla="*/ 23 h 120"/>
                <a:gd name="T24" fmla="*/ 4 w 85"/>
                <a:gd name="T25" fmla="*/ 32 h 120"/>
                <a:gd name="T26" fmla="*/ 4 w 85"/>
                <a:gd name="T27" fmla="*/ 36 h 120"/>
                <a:gd name="T28" fmla="*/ 4 w 85"/>
                <a:gd name="T29" fmla="*/ 49 h 120"/>
                <a:gd name="T30" fmla="*/ 0 w 85"/>
                <a:gd name="T31" fmla="*/ 67 h 120"/>
                <a:gd name="T32" fmla="*/ 0 w 85"/>
                <a:gd name="T33" fmla="*/ 72 h 120"/>
                <a:gd name="T34" fmla="*/ 0 w 85"/>
                <a:gd name="T35" fmla="*/ 76 h 120"/>
                <a:gd name="T36" fmla="*/ 4 w 85"/>
                <a:gd name="T37" fmla="*/ 80 h 120"/>
                <a:gd name="T38" fmla="*/ 4 w 85"/>
                <a:gd name="T39" fmla="*/ 85 h 120"/>
                <a:gd name="T40" fmla="*/ 9 w 85"/>
                <a:gd name="T41" fmla="*/ 89 h 120"/>
                <a:gd name="T42" fmla="*/ 13 w 85"/>
                <a:gd name="T43" fmla="*/ 89 h 120"/>
                <a:gd name="T44" fmla="*/ 18 w 85"/>
                <a:gd name="T45" fmla="*/ 94 h 120"/>
                <a:gd name="T46" fmla="*/ 31 w 85"/>
                <a:gd name="T47" fmla="*/ 103 h 120"/>
                <a:gd name="T48" fmla="*/ 45 w 85"/>
                <a:gd name="T49" fmla="*/ 112 h 120"/>
                <a:gd name="T50" fmla="*/ 49 w 85"/>
                <a:gd name="T51" fmla="*/ 116 h 120"/>
                <a:gd name="T52" fmla="*/ 54 w 85"/>
                <a:gd name="T53" fmla="*/ 116 h 120"/>
                <a:gd name="T54" fmla="*/ 54 w 85"/>
                <a:gd name="T55" fmla="*/ 116 h 120"/>
                <a:gd name="T56" fmla="*/ 58 w 85"/>
                <a:gd name="T57" fmla="*/ 120 h 120"/>
                <a:gd name="T58" fmla="*/ 58 w 85"/>
                <a:gd name="T59" fmla="*/ 116 h 120"/>
                <a:gd name="T60" fmla="*/ 63 w 85"/>
                <a:gd name="T61" fmla="*/ 116 h 120"/>
                <a:gd name="T62" fmla="*/ 72 w 85"/>
                <a:gd name="T63" fmla="*/ 112 h 120"/>
                <a:gd name="T64" fmla="*/ 76 w 85"/>
                <a:gd name="T65" fmla="*/ 107 h 120"/>
                <a:gd name="T66" fmla="*/ 76 w 85"/>
                <a:gd name="T67" fmla="*/ 103 h 120"/>
                <a:gd name="T68" fmla="*/ 76 w 85"/>
                <a:gd name="T69" fmla="*/ 85 h 120"/>
                <a:gd name="T70" fmla="*/ 76 w 85"/>
                <a:gd name="T71" fmla="*/ 72 h 120"/>
                <a:gd name="T72" fmla="*/ 76 w 85"/>
                <a:gd name="T73" fmla="*/ 63 h 120"/>
                <a:gd name="T74" fmla="*/ 76 w 85"/>
                <a:gd name="T75" fmla="*/ 54 h 120"/>
                <a:gd name="T76" fmla="*/ 76 w 85"/>
                <a:gd name="T77" fmla="*/ 54 h 120"/>
                <a:gd name="T78" fmla="*/ 76 w 85"/>
                <a:gd name="T79" fmla="*/ 49 h 120"/>
                <a:gd name="T80" fmla="*/ 81 w 85"/>
                <a:gd name="T81" fmla="*/ 49 h 120"/>
                <a:gd name="T82" fmla="*/ 85 w 85"/>
                <a:gd name="T83" fmla="*/ 40 h 120"/>
                <a:gd name="T84" fmla="*/ 85 w 85"/>
                <a:gd name="T85" fmla="*/ 36 h 120"/>
                <a:gd name="T86" fmla="*/ 76 w 85"/>
                <a:gd name="T87" fmla="*/ 40 h 120"/>
                <a:gd name="T88" fmla="*/ 67 w 85"/>
                <a:gd name="T89" fmla="*/ 40 h 120"/>
                <a:gd name="T90" fmla="*/ 63 w 85"/>
                <a:gd name="T91" fmla="*/ 40 h 120"/>
                <a:gd name="T92" fmla="*/ 58 w 85"/>
                <a:gd name="T93" fmla="*/ 40 h 120"/>
                <a:gd name="T94" fmla="*/ 49 w 85"/>
                <a:gd name="T95" fmla="*/ 40 h 120"/>
                <a:gd name="T96" fmla="*/ 49 w 85"/>
                <a:gd name="T97" fmla="*/ 36 h 120"/>
                <a:gd name="T98" fmla="*/ 45 w 85"/>
                <a:gd name="T99" fmla="*/ 32 h 120"/>
                <a:gd name="T100" fmla="*/ 45 w 85"/>
                <a:gd name="T101" fmla="*/ 27 h 120"/>
                <a:gd name="T102" fmla="*/ 49 w 85"/>
                <a:gd name="T103" fmla="*/ 23 h 120"/>
                <a:gd name="T104" fmla="*/ 54 w 85"/>
                <a:gd name="T105" fmla="*/ 23 h 120"/>
                <a:gd name="T106" fmla="*/ 58 w 85"/>
                <a:gd name="T107" fmla="*/ 23 h 120"/>
                <a:gd name="T108" fmla="*/ 58 w 85"/>
                <a:gd name="T109" fmla="*/ 18 h 120"/>
                <a:gd name="T110" fmla="*/ 63 w 85"/>
                <a:gd name="T111" fmla="*/ 18 h 120"/>
                <a:gd name="T112" fmla="*/ 63 w 85"/>
                <a:gd name="T113" fmla="*/ 18 h 120"/>
                <a:gd name="T114" fmla="*/ 63 w 85"/>
                <a:gd name="T115" fmla="*/ 9 h 120"/>
                <a:gd name="T116" fmla="*/ 58 w 85"/>
                <a:gd name="T117" fmla="*/ 5 h 12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5"/>
                <a:gd name="T178" fmla="*/ 0 h 120"/>
                <a:gd name="T179" fmla="*/ 85 w 85"/>
                <a:gd name="T180" fmla="*/ 120 h 12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5" h="120">
                  <a:moveTo>
                    <a:pt x="58" y="5"/>
                  </a:moveTo>
                  <a:lnTo>
                    <a:pt x="54" y="9"/>
                  </a:lnTo>
                  <a:lnTo>
                    <a:pt x="49" y="5"/>
                  </a:lnTo>
                  <a:lnTo>
                    <a:pt x="45" y="5"/>
                  </a:lnTo>
                  <a:lnTo>
                    <a:pt x="40" y="5"/>
                  </a:lnTo>
                  <a:lnTo>
                    <a:pt x="36" y="0"/>
                  </a:lnTo>
                  <a:lnTo>
                    <a:pt x="27" y="0"/>
                  </a:lnTo>
                  <a:lnTo>
                    <a:pt x="22" y="5"/>
                  </a:lnTo>
                  <a:lnTo>
                    <a:pt x="9" y="14"/>
                  </a:lnTo>
                  <a:lnTo>
                    <a:pt x="4" y="18"/>
                  </a:lnTo>
                  <a:lnTo>
                    <a:pt x="4" y="23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49"/>
                  </a:lnTo>
                  <a:lnTo>
                    <a:pt x="0" y="67"/>
                  </a:lnTo>
                  <a:lnTo>
                    <a:pt x="0" y="72"/>
                  </a:lnTo>
                  <a:lnTo>
                    <a:pt x="0" y="76"/>
                  </a:lnTo>
                  <a:lnTo>
                    <a:pt x="4" y="80"/>
                  </a:lnTo>
                  <a:lnTo>
                    <a:pt x="4" y="85"/>
                  </a:lnTo>
                  <a:lnTo>
                    <a:pt x="9" y="89"/>
                  </a:lnTo>
                  <a:lnTo>
                    <a:pt x="13" y="89"/>
                  </a:lnTo>
                  <a:lnTo>
                    <a:pt x="18" y="94"/>
                  </a:lnTo>
                  <a:lnTo>
                    <a:pt x="31" y="103"/>
                  </a:lnTo>
                  <a:lnTo>
                    <a:pt x="45" y="112"/>
                  </a:lnTo>
                  <a:lnTo>
                    <a:pt x="49" y="116"/>
                  </a:lnTo>
                  <a:lnTo>
                    <a:pt x="54" y="116"/>
                  </a:lnTo>
                  <a:lnTo>
                    <a:pt x="58" y="120"/>
                  </a:lnTo>
                  <a:lnTo>
                    <a:pt x="58" y="116"/>
                  </a:lnTo>
                  <a:lnTo>
                    <a:pt x="63" y="116"/>
                  </a:lnTo>
                  <a:lnTo>
                    <a:pt x="72" y="112"/>
                  </a:lnTo>
                  <a:lnTo>
                    <a:pt x="76" y="107"/>
                  </a:lnTo>
                  <a:lnTo>
                    <a:pt x="76" y="103"/>
                  </a:lnTo>
                  <a:lnTo>
                    <a:pt x="76" y="85"/>
                  </a:lnTo>
                  <a:lnTo>
                    <a:pt x="76" y="72"/>
                  </a:lnTo>
                  <a:lnTo>
                    <a:pt x="76" y="63"/>
                  </a:lnTo>
                  <a:lnTo>
                    <a:pt x="76" y="54"/>
                  </a:lnTo>
                  <a:lnTo>
                    <a:pt x="76" y="49"/>
                  </a:lnTo>
                  <a:lnTo>
                    <a:pt x="81" y="49"/>
                  </a:lnTo>
                  <a:lnTo>
                    <a:pt x="85" y="40"/>
                  </a:lnTo>
                  <a:lnTo>
                    <a:pt x="85" y="36"/>
                  </a:lnTo>
                  <a:lnTo>
                    <a:pt x="76" y="40"/>
                  </a:lnTo>
                  <a:lnTo>
                    <a:pt x="67" y="40"/>
                  </a:lnTo>
                  <a:lnTo>
                    <a:pt x="63" y="40"/>
                  </a:lnTo>
                  <a:lnTo>
                    <a:pt x="58" y="40"/>
                  </a:lnTo>
                  <a:lnTo>
                    <a:pt x="49" y="40"/>
                  </a:lnTo>
                  <a:lnTo>
                    <a:pt x="49" y="36"/>
                  </a:lnTo>
                  <a:lnTo>
                    <a:pt x="45" y="32"/>
                  </a:lnTo>
                  <a:lnTo>
                    <a:pt x="45" y="27"/>
                  </a:lnTo>
                  <a:lnTo>
                    <a:pt x="49" y="23"/>
                  </a:lnTo>
                  <a:lnTo>
                    <a:pt x="54" y="23"/>
                  </a:lnTo>
                  <a:lnTo>
                    <a:pt x="58" y="23"/>
                  </a:lnTo>
                  <a:lnTo>
                    <a:pt x="58" y="18"/>
                  </a:lnTo>
                  <a:lnTo>
                    <a:pt x="63" y="18"/>
                  </a:lnTo>
                  <a:lnTo>
                    <a:pt x="63" y="9"/>
                  </a:lnTo>
                  <a:lnTo>
                    <a:pt x="58" y="5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51" name="Freeform 120"/>
            <p:cNvSpPr>
              <a:spLocks/>
            </p:cNvSpPr>
            <p:nvPr/>
          </p:nvSpPr>
          <p:spPr bwMode="auto">
            <a:xfrm>
              <a:off x="1374" y="3534"/>
              <a:ext cx="152" cy="89"/>
            </a:xfrm>
            <a:custGeom>
              <a:avLst/>
              <a:gdLst>
                <a:gd name="T0" fmla="*/ 116 w 152"/>
                <a:gd name="T1" fmla="*/ 9 h 89"/>
                <a:gd name="T2" fmla="*/ 107 w 152"/>
                <a:gd name="T3" fmla="*/ 0 h 89"/>
                <a:gd name="T4" fmla="*/ 103 w 152"/>
                <a:gd name="T5" fmla="*/ 0 h 89"/>
                <a:gd name="T6" fmla="*/ 89 w 152"/>
                <a:gd name="T7" fmla="*/ 9 h 89"/>
                <a:gd name="T8" fmla="*/ 80 w 152"/>
                <a:gd name="T9" fmla="*/ 18 h 89"/>
                <a:gd name="T10" fmla="*/ 67 w 152"/>
                <a:gd name="T11" fmla="*/ 22 h 89"/>
                <a:gd name="T12" fmla="*/ 53 w 152"/>
                <a:gd name="T13" fmla="*/ 22 h 89"/>
                <a:gd name="T14" fmla="*/ 40 w 152"/>
                <a:gd name="T15" fmla="*/ 18 h 89"/>
                <a:gd name="T16" fmla="*/ 36 w 152"/>
                <a:gd name="T17" fmla="*/ 13 h 89"/>
                <a:gd name="T18" fmla="*/ 31 w 152"/>
                <a:gd name="T19" fmla="*/ 13 h 89"/>
                <a:gd name="T20" fmla="*/ 22 w 152"/>
                <a:gd name="T21" fmla="*/ 22 h 89"/>
                <a:gd name="T22" fmla="*/ 9 w 152"/>
                <a:gd name="T23" fmla="*/ 27 h 89"/>
                <a:gd name="T24" fmla="*/ 4 w 152"/>
                <a:gd name="T25" fmla="*/ 27 h 89"/>
                <a:gd name="T26" fmla="*/ 4 w 152"/>
                <a:gd name="T27" fmla="*/ 31 h 89"/>
                <a:gd name="T28" fmla="*/ 9 w 152"/>
                <a:gd name="T29" fmla="*/ 40 h 89"/>
                <a:gd name="T30" fmla="*/ 22 w 152"/>
                <a:gd name="T31" fmla="*/ 49 h 89"/>
                <a:gd name="T32" fmla="*/ 40 w 152"/>
                <a:gd name="T33" fmla="*/ 53 h 89"/>
                <a:gd name="T34" fmla="*/ 44 w 152"/>
                <a:gd name="T35" fmla="*/ 49 h 89"/>
                <a:gd name="T36" fmla="*/ 58 w 152"/>
                <a:gd name="T37" fmla="*/ 58 h 89"/>
                <a:gd name="T38" fmla="*/ 62 w 152"/>
                <a:gd name="T39" fmla="*/ 67 h 89"/>
                <a:gd name="T40" fmla="*/ 71 w 152"/>
                <a:gd name="T41" fmla="*/ 85 h 89"/>
                <a:gd name="T42" fmla="*/ 76 w 152"/>
                <a:gd name="T43" fmla="*/ 89 h 89"/>
                <a:gd name="T44" fmla="*/ 80 w 152"/>
                <a:gd name="T45" fmla="*/ 89 h 89"/>
                <a:gd name="T46" fmla="*/ 85 w 152"/>
                <a:gd name="T47" fmla="*/ 85 h 89"/>
                <a:gd name="T48" fmla="*/ 98 w 152"/>
                <a:gd name="T49" fmla="*/ 80 h 89"/>
                <a:gd name="T50" fmla="*/ 103 w 152"/>
                <a:gd name="T51" fmla="*/ 76 h 89"/>
                <a:gd name="T52" fmla="*/ 98 w 152"/>
                <a:gd name="T53" fmla="*/ 67 h 89"/>
                <a:gd name="T54" fmla="*/ 94 w 152"/>
                <a:gd name="T55" fmla="*/ 58 h 89"/>
                <a:gd name="T56" fmla="*/ 89 w 152"/>
                <a:gd name="T57" fmla="*/ 49 h 89"/>
                <a:gd name="T58" fmla="*/ 94 w 152"/>
                <a:gd name="T59" fmla="*/ 36 h 89"/>
                <a:gd name="T60" fmla="*/ 103 w 152"/>
                <a:gd name="T61" fmla="*/ 27 h 89"/>
                <a:gd name="T62" fmla="*/ 103 w 152"/>
                <a:gd name="T63" fmla="*/ 27 h 89"/>
                <a:gd name="T64" fmla="*/ 107 w 152"/>
                <a:gd name="T65" fmla="*/ 31 h 89"/>
                <a:gd name="T66" fmla="*/ 112 w 152"/>
                <a:gd name="T67" fmla="*/ 36 h 89"/>
                <a:gd name="T68" fmla="*/ 103 w 152"/>
                <a:gd name="T69" fmla="*/ 40 h 89"/>
                <a:gd name="T70" fmla="*/ 103 w 152"/>
                <a:gd name="T71" fmla="*/ 49 h 89"/>
                <a:gd name="T72" fmla="*/ 107 w 152"/>
                <a:gd name="T73" fmla="*/ 58 h 89"/>
                <a:gd name="T74" fmla="*/ 98 w 152"/>
                <a:gd name="T75" fmla="*/ 58 h 89"/>
                <a:gd name="T76" fmla="*/ 98 w 152"/>
                <a:gd name="T77" fmla="*/ 58 h 89"/>
                <a:gd name="T78" fmla="*/ 98 w 152"/>
                <a:gd name="T79" fmla="*/ 62 h 89"/>
                <a:gd name="T80" fmla="*/ 107 w 152"/>
                <a:gd name="T81" fmla="*/ 67 h 89"/>
                <a:gd name="T82" fmla="*/ 130 w 152"/>
                <a:gd name="T83" fmla="*/ 67 h 89"/>
                <a:gd name="T84" fmla="*/ 130 w 152"/>
                <a:gd name="T85" fmla="*/ 62 h 89"/>
                <a:gd name="T86" fmla="*/ 134 w 152"/>
                <a:gd name="T87" fmla="*/ 58 h 89"/>
                <a:gd name="T88" fmla="*/ 148 w 152"/>
                <a:gd name="T89" fmla="*/ 49 h 89"/>
                <a:gd name="T90" fmla="*/ 152 w 152"/>
                <a:gd name="T91" fmla="*/ 40 h 89"/>
                <a:gd name="T92" fmla="*/ 148 w 152"/>
                <a:gd name="T93" fmla="*/ 40 h 89"/>
                <a:gd name="T94" fmla="*/ 139 w 152"/>
                <a:gd name="T95" fmla="*/ 49 h 89"/>
                <a:gd name="T96" fmla="*/ 130 w 152"/>
                <a:gd name="T97" fmla="*/ 49 h 89"/>
                <a:gd name="T98" fmla="*/ 130 w 152"/>
                <a:gd name="T99" fmla="*/ 45 h 89"/>
                <a:gd name="T100" fmla="*/ 134 w 152"/>
                <a:gd name="T101" fmla="*/ 40 h 89"/>
                <a:gd name="T102" fmla="*/ 130 w 152"/>
                <a:gd name="T103" fmla="*/ 36 h 89"/>
                <a:gd name="T104" fmla="*/ 130 w 152"/>
                <a:gd name="T105" fmla="*/ 31 h 89"/>
                <a:gd name="T106" fmla="*/ 134 w 152"/>
                <a:gd name="T107" fmla="*/ 27 h 89"/>
                <a:gd name="T108" fmla="*/ 130 w 152"/>
                <a:gd name="T109" fmla="*/ 31 h 89"/>
                <a:gd name="T110" fmla="*/ 121 w 152"/>
                <a:gd name="T111" fmla="*/ 27 h 89"/>
                <a:gd name="T112" fmla="*/ 116 w 152"/>
                <a:gd name="T113" fmla="*/ 31 h 89"/>
                <a:gd name="T114" fmla="*/ 112 w 152"/>
                <a:gd name="T115" fmla="*/ 27 h 89"/>
                <a:gd name="T116" fmla="*/ 112 w 152"/>
                <a:gd name="T117" fmla="*/ 22 h 89"/>
                <a:gd name="T118" fmla="*/ 116 w 152"/>
                <a:gd name="T119" fmla="*/ 22 h 89"/>
                <a:gd name="T120" fmla="*/ 121 w 152"/>
                <a:gd name="T121" fmla="*/ 18 h 8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2"/>
                <a:gd name="T184" fmla="*/ 0 h 89"/>
                <a:gd name="T185" fmla="*/ 152 w 152"/>
                <a:gd name="T186" fmla="*/ 89 h 8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2" h="89">
                  <a:moveTo>
                    <a:pt x="121" y="18"/>
                  </a:moveTo>
                  <a:lnTo>
                    <a:pt x="116" y="9"/>
                  </a:lnTo>
                  <a:lnTo>
                    <a:pt x="112" y="5"/>
                  </a:lnTo>
                  <a:lnTo>
                    <a:pt x="107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89" y="9"/>
                  </a:lnTo>
                  <a:lnTo>
                    <a:pt x="85" y="13"/>
                  </a:lnTo>
                  <a:lnTo>
                    <a:pt x="80" y="18"/>
                  </a:lnTo>
                  <a:lnTo>
                    <a:pt x="76" y="18"/>
                  </a:lnTo>
                  <a:lnTo>
                    <a:pt x="67" y="22"/>
                  </a:lnTo>
                  <a:lnTo>
                    <a:pt x="58" y="22"/>
                  </a:lnTo>
                  <a:lnTo>
                    <a:pt x="53" y="22"/>
                  </a:lnTo>
                  <a:lnTo>
                    <a:pt x="44" y="18"/>
                  </a:lnTo>
                  <a:lnTo>
                    <a:pt x="40" y="18"/>
                  </a:lnTo>
                  <a:lnTo>
                    <a:pt x="36" y="13"/>
                  </a:lnTo>
                  <a:lnTo>
                    <a:pt x="31" y="13"/>
                  </a:lnTo>
                  <a:lnTo>
                    <a:pt x="27" y="18"/>
                  </a:lnTo>
                  <a:lnTo>
                    <a:pt x="22" y="22"/>
                  </a:lnTo>
                  <a:lnTo>
                    <a:pt x="18" y="22"/>
                  </a:lnTo>
                  <a:lnTo>
                    <a:pt x="9" y="27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4" y="31"/>
                  </a:lnTo>
                  <a:lnTo>
                    <a:pt x="4" y="36"/>
                  </a:lnTo>
                  <a:lnTo>
                    <a:pt x="9" y="40"/>
                  </a:lnTo>
                  <a:lnTo>
                    <a:pt x="18" y="49"/>
                  </a:lnTo>
                  <a:lnTo>
                    <a:pt x="22" y="49"/>
                  </a:lnTo>
                  <a:lnTo>
                    <a:pt x="31" y="53"/>
                  </a:lnTo>
                  <a:lnTo>
                    <a:pt x="40" y="53"/>
                  </a:lnTo>
                  <a:lnTo>
                    <a:pt x="44" y="49"/>
                  </a:lnTo>
                  <a:lnTo>
                    <a:pt x="58" y="58"/>
                  </a:lnTo>
                  <a:lnTo>
                    <a:pt x="62" y="62"/>
                  </a:lnTo>
                  <a:lnTo>
                    <a:pt x="62" y="67"/>
                  </a:lnTo>
                  <a:lnTo>
                    <a:pt x="67" y="71"/>
                  </a:lnTo>
                  <a:lnTo>
                    <a:pt x="71" y="85"/>
                  </a:lnTo>
                  <a:lnTo>
                    <a:pt x="71" y="89"/>
                  </a:lnTo>
                  <a:lnTo>
                    <a:pt x="76" y="89"/>
                  </a:lnTo>
                  <a:lnTo>
                    <a:pt x="80" y="89"/>
                  </a:lnTo>
                  <a:lnTo>
                    <a:pt x="85" y="89"/>
                  </a:lnTo>
                  <a:lnTo>
                    <a:pt x="85" y="85"/>
                  </a:lnTo>
                  <a:lnTo>
                    <a:pt x="94" y="80"/>
                  </a:lnTo>
                  <a:lnTo>
                    <a:pt x="98" y="80"/>
                  </a:lnTo>
                  <a:lnTo>
                    <a:pt x="103" y="76"/>
                  </a:lnTo>
                  <a:lnTo>
                    <a:pt x="98" y="71"/>
                  </a:lnTo>
                  <a:lnTo>
                    <a:pt x="98" y="67"/>
                  </a:lnTo>
                  <a:lnTo>
                    <a:pt x="98" y="62"/>
                  </a:lnTo>
                  <a:lnTo>
                    <a:pt x="94" y="58"/>
                  </a:lnTo>
                  <a:lnTo>
                    <a:pt x="89" y="49"/>
                  </a:lnTo>
                  <a:lnTo>
                    <a:pt x="89" y="40"/>
                  </a:lnTo>
                  <a:lnTo>
                    <a:pt x="94" y="36"/>
                  </a:lnTo>
                  <a:lnTo>
                    <a:pt x="94" y="27"/>
                  </a:lnTo>
                  <a:lnTo>
                    <a:pt x="103" y="27"/>
                  </a:lnTo>
                  <a:lnTo>
                    <a:pt x="107" y="31"/>
                  </a:lnTo>
                  <a:lnTo>
                    <a:pt x="112" y="36"/>
                  </a:lnTo>
                  <a:lnTo>
                    <a:pt x="107" y="36"/>
                  </a:lnTo>
                  <a:lnTo>
                    <a:pt x="103" y="40"/>
                  </a:lnTo>
                  <a:lnTo>
                    <a:pt x="103" y="45"/>
                  </a:lnTo>
                  <a:lnTo>
                    <a:pt x="103" y="49"/>
                  </a:lnTo>
                  <a:lnTo>
                    <a:pt x="103" y="53"/>
                  </a:lnTo>
                  <a:lnTo>
                    <a:pt x="107" y="58"/>
                  </a:lnTo>
                  <a:lnTo>
                    <a:pt x="103" y="58"/>
                  </a:lnTo>
                  <a:lnTo>
                    <a:pt x="98" y="58"/>
                  </a:lnTo>
                  <a:lnTo>
                    <a:pt x="98" y="62"/>
                  </a:lnTo>
                  <a:lnTo>
                    <a:pt x="98" y="67"/>
                  </a:lnTo>
                  <a:lnTo>
                    <a:pt x="107" y="67"/>
                  </a:lnTo>
                  <a:lnTo>
                    <a:pt x="116" y="67"/>
                  </a:lnTo>
                  <a:lnTo>
                    <a:pt x="130" y="67"/>
                  </a:lnTo>
                  <a:lnTo>
                    <a:pt x="130" y="62"/>
                  </a:lnTo>
                  <a:lnTo>
                    <a:pt x="134" y="62"/>
                  </a:lnTo>
                  <a:lnTo>
                    <a:pt x="134" y="58"/>
                  </a:lnTo>
                  <a:lnTo>
                    <a:pt x="143" y="53"/>
                  </a:lnTo>
                  <a:lnTo>
                    <a:pt x="148" y="49"/>
                  </a:lnTo>
                  <a:lnTo>
                    <a:pt x="152" y="45"/>
                  </a:lnTo>
                  <a:lnTo>
                    <a:pt x="152" y="40"/>
                  </a:lnTo>
                  <a:lnTo>
                    <a:pt x="148" y="40"/>
                  </a:lnTo>
                  <a:lnTo>
                    <a:pt x="139" y="49"/>
                  </a:lnTo>
                  <a:lnTo>
                    <a:pt x="134" y="49"/>
                  </a:lnTo>
                  <a:lnTo>
                    <a:pt x="130" y="49"/>
                  </a:lnTo>
                  <a:lnTo>
                    <a:pt x="130" y="45"/>
                  </a:lnTo>
                  <a:lnTo>
                    <a:pt x="134" y="45"/>
                  </a:lnTo>
                  <a:lnTo>
                    <a:pt x="134" y="40"/>
                  </a:lnTo>
                  <a:lnTo>
                    <a:pt x="134" y="36"/>
                  </a:lnTo>
                  <a:lnTo>
                    <a:pt x="130" y="36"/>
                  </a:lnTo>
                  <a:lnTo>
                    <a:pt x="130" y="31"/>
                  </a:lnTo>
                  <a:lnTo>
                    <a:pt x="134" y="31"/>
                  </a:lnTo>
                  <a:lnTo>
                    <a:pt x="134" y="27"/>
                  </a:lnTo>
                  <a:lnTo>
                    <a:pt x="134" y="31"/>
                  </a:lnTo>
                  <a:lnTo>
                    <a:pt x="130" y="31"/>
                  </a:lnTo>
                  <a:lnTo>
                    <a:pt x="125" y="31"/>
                  </a:lnTo>
                  <a:lnTo>
                    <a:pt x="121" y="27"/>
                  </a:lnTo>
                  <a:lnTo>
                    <a:pt x="116" y="27"/>
                  </a:lnTo>
                  <a:lnTo>
                    <a:pt x="116" y="31"/>
                  </a:lnTo>
                  <a:lnTo>
                    <a:pt x="112" y="27"/>
                  </a:lnTo>
                  <a:lnTo>
                    <a:pt x="112" y="22"/>
                  </a:lnTo>
                  <a:lnTo>
                    <a:pt x="116" y="22"/>
                  </a:lnTo>
                  <a:lnTo>
                    <a:pt x="116" y="18"/>
                  </a:lnTo>
                  <a:lnTo>
                    <a:pt x="121" y="18"/>
                  </a:lnTo>
                  <a:close/>
                </a:path>
              </a:pathLst>
            </a:custGeom>
            <a:solidFill>
              <a:srgbClr val="150B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52" name="Freeform 121"/>
            <p:cNvSpPr>
              <a:spLocks/>
            </p:cNvSpPr>
            <p:nvPr/>
          </p:nvSpPr>
          <p:spPr bwMode="auto">
            <a:xfrm>
              <a:off x="1477" y="3512"/>
              <a:ext cx="22" cy="18"/>
            </a:xfrm>
            <a:custGeom>
              <a:avLst/>
              <a:gdLst>
                <a:gd name="T0" fmla="*/ 0 w 22"/>
                <a:gd name="T1" fmla="*/ 9 h 18"/>
                <a:gd name="T2" fmla="*/ 0 w 22"/>
                <a:gd name="T3" fmla="*/ 9 h 18"/>
                <a:gd name="T4" fmla="*/ 4 w 22"/>
                <a:gd name="T5" fmla="*/ 13 h 18"/>
                <a:gd name="T6" fmla="*/ 4 w 22"/>
                <a:gd name="T7" fmla="*/ 13 h 18"/>
                <a:gd name="T8" fmla="*/ 9 w 22"/>
                <a:gd name="T9" fmla="*/ 13 h 18"/>
                <a:gd name="T10" fmla="*/ 13 w 22"/>
                <a:gd name="T11" fmla="*/ 9 h 18"/>
                <a:gd name="T12" fmla="*/ 13 w 22"/>
                <a:gd name="T13" fmla="*/ 9 h 18"/>
                <a:gd name="T14" fmla="*/ 13 w 22"/>
                <a:gd name="T15" fmla="*/ 4 h 18"/>
                <a:gd name="T16" fmla="*/ 18 w 22"/>
                <a:gd name="T17" fmla="*/ 4 h 18"/>
                <a:gd name="T18" fmla="*/ 22 w 22"/>
                <a:gd name="T19" fmla="*/ 0 h 18"/>
                <a:gd name="T20" fmla="*/ 22 w 22"/>
                <a:gd name="T21" fmla="*/ 0 h 18"/>
                <a:gd name="T22" fmla="*/ 18 w 22"/>
                <a:gd name="T23" fmla="*/ 4 h 18"/>
                <a:gd name="T24" fmla="*/ 18 w 22"/>
                <a:gd name="T25" fmla="*/ 9 h 18"/>
                <a:gd name="T26" fmla="*/ 18 w 22"/>
                <a:gd name="T27" fmla="*/ 9 h 18"/>
                <a:gd name="T28" fmla="*/ 18 w 22"/>
                <a:gd name="T29" fmla="*/ 13 h 18"/>
                <a:gd name="T30" fmla="*/ 13 w 22"/>
                <a:gd name="T31" fmla="*/ 13 h 18"/>
                <a:gd name="T32" fmla="*/ 13 w 22"/>
                <a:gd name="T33" fmla="*/ 13 h 18"/>
                <a:gd name="T34" fmla="*/ 13 w 22"/>
                <a:gd name="T35" fmla="*/ 13 h 18"/>
                <a:gd name="T36" fmla="*/ 9 w 22"/>
                <a:gd name="T37" fmla="*/ 18 h 18"/>
                <a:gd name="T38" fmla="*/ 9 w 22"/>
                <a:gd name="T39" fmla="*/ 18 h 18"/>
                <a:gd name="T40" fmla="*/ 4 w 22"/>
                <a:gd name="T41" fmla="*/ 18 h 18"/>
                <a:gd name="T42" fmla="*/ 4 w 22"/>
                <a:gd name="T43" fmla="*/ 18 h 18"/>
                <a:gd name="T44" fmla="*/ 0 w 22"/>
                <a:gd name="T45" fmla="*/ 13 h 18"/>
                <a:gd name="T46" fmla="*/ 0 w 22"/>
                <a:gd name="T47" fmla="*/ 9 h 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"/>
                <a:gd name="T73" fmla="*/ 0 h 18"/>
                <a:gd name="T74" fmla="*/ 22 w 22"/>
                <a:gd name="T75" fmla="*/ 18 h 1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" h="18">
                  <a:moveTo>
                    <a:pt x="0" y="9"/>
                  </a:moveTo>
                  <a:lnTo>
                    <a:pt x="0" y="9"/>
                  </a:lnTo>
                  <a:lnTo>
                    <a:pt x="4" y="13"/>
                  </a:lnTo>
                  <a:lnTo>
                    <a:pt x="9" y="13"/>
                  </a:lnTo>
                  <a:lnTo>
                    <a:pt x="13" y="9"/>
                  </a:lnTo>
                  <a:lnTo>
                    <a:pt x="13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18" y="9"/>
                  </a:lnTo>
                  <a:lnTo>
                    <a:pt x="18" y="13"/>
                  </a:lnTo>
                  <a:lnTo>
                    <a:pt x="13" y="13"/>
                  </a:lnTo>
                  <a:lnTo>
                    <a:pt x="9" y="18"/>
                  </a:lnTo>
                  <a:lnTo>
                    <a:pt x="4" y="18"/>
                  </a:lnTo>
                  <a:lnTo>
                    <a:pt x="0" y="13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150B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53" name="Freeform 122"/>
            <p:cNvSpPr>
              <a:spLocks/>
            </p:cNvSpPr>
            <p:nvPr/>
          </p:nvSpPr>
          <p:spPr bwMode="auto">
            <a:xfrm>
              <a:off x="1504" y="3534"/>
              <a:ext cx="22" cy="18"/>
            </a:xfrm>
            <a:custGeom>
              <a:avLst/>
              <a:gdLst>
                <a:gd name="T0" fmla="*/ 0 w 22"/>
                <a:gd name="T1" fmla="*/ 0 h 18"/>
                <a:gd name="T2" fmla="*/ 4 w 22"/>
                <a:gd name="T3" fmla="*/ 5 h 18"/>
                <a:gd name="T4" fmla="*/ 4 w 22"/>
                <a:gd name="T5" fmla="*/ 5 h 18"/>
                <a:gd name="T6" fmla="*/ 9 w 22"/>
                <a:gd name="T7" fmla="*/ 5 h 18"/>
                <a:gd name="T8" fmla="*/ 9 w 22"/>
                <a:gd name="T9" fmla="*/ 9 h 18"/>
                <a:gd name="T10" fmla="*/ 13 w 22"/>
                <a:gd name="T11" fmla="*/ 9 h 18"/>
                <a:gd name="T12" fmla="*/ 18 w 22"/>
                <a:gd name="T13" fmla="*/ 13 h 18"/>
                <a:gd name="T14" fmla="*/ 18 w 22"/>
                <a:gd name="T15" fmla="*/ 18 h 18"/>
                <a:gd name="T16" fmla="*/ 22 w 22"/>
                <a:gd name="T17" fmla="*/ 18 h 18"/>
                <a:gd name="T18" fmla="*/ 18 w 22"/>
                <a:gd name="T19" fmla="*/ 18 h 18"/>
                <a:gd name="T20" fmla="*/ 13 w 22"/>
                <a:gd name="T21" fmla="*/ 18 h 18"/>
                <a:gd name="T22" fmla="*/ 4 w 22"/>
                <a:gd name="T23" fmla="*/ 9 h 18"/>
                <a:gd name="T24" fmla="*/ 0 w 22"/>
                <a:gd name="T25" fmla="*/ 0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2"/>
                <a:gd name="T40" fmla="*/ 0 h 18"/>
                <a:gd name="T41" fmla="*/ 22 w 22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2" h="18">
                  <a:moveTo>
                    <a:pt x="0" y="0"/>
                  </a:moveTo>
                  <a:lnTo>
                    <a:pt x="4" y="5"/>
                  </a:lnTo>
                  <a:lnTo>
                    <a:pt x="9" y="5"/>
                  </a:lnTo>
                  <a:lnTo>
                    <a:pt x="9" y="9"/>
                  </a:lnTo>
                  <a:lnTo>
                    <a:pt x="13" y="9"/>
                  </a:lnTo>
                  <a:lnTo>
                    <a:pt x="18" y="13"/>
                  </a:lnTo>
                  <a:lnTo>
                    <a:pt x="18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3" y="18"/>
                  </a:lnTo>
                  <a:lnTo>
                    <a:pt x="4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0B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54" name="Freeform 123"/>
            <p:cNvSpPr>
              <a:spLocks/>
            </p:cNvSpPr>
            <p:nvPr/>
          </p:nvSpPr>
          <p:spPr bwMode="auto">
            <a:xfrm>
              <a:off x="1513" y="3556"/>
              <a:ext cx="4" cy="9"/>
            </a:xfrm>
            <a:custGeom>
              <a:avLst/>
              <a:gdLst>
                <a:gd name="T0" fmla="*/ 4 w 4"/>
                <a:gd name="T1" fmla="*/ 9 h 9"/>
                <a:gd name="T2" fmla="*/ 4 w 4"/>
                <a:gd name="T3" fmla="*/ 9 h 9"/>
                <a:gd name="T4" fmla="*/ 4 w 4"/>
                <a:gd name="T5" fmla="*/ 5 h 9"/>
                <a:gd name="T6" fmla="*/ 0 w 4"/>
                <a:gd name="T7" fmla="*/ 0 h 9"/>
                <a:gd name="T8" fmla="*/ 0 w 4"/>
                <a:gd name="T9" fmla="*/ 5 h 9"/>
                <a:gd name="T10" fmla="*/ 4 w 4"/>
                <a:gd name="T11" fmla="*/ 9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9"/>
                <a:gd name="T20" fmla="*/ 4 w 4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9">
                  <a:moveTo>
                    <a:pt x="4" y="9"/>
                  </a:moveTo>
                  <a:lnTo>
                    <a:pt x="4" y="9"/>
                  </a:lnTo>
                  <a:lnTo>
                    <a:pt x="4" y="5"/>
                  </a:lnTo>
                  <a:lnTo>
                    <a:pt x="0" y="0"/>
                  </a:lnTo>
                  <a:lnTo>
                    <a:pt x="0" y="5"/>
                  </a:lnTo>
                  <a:lnTo>
                    <a:pt x="4" y="9"/>
                  </a:lnTo>
                  <a:close/>
                </a:path>
              </a:pathLst>
            </a:custGeom>
            <a:solidFill>
              <a:srgbClr val="150B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55" name="Freeform 124"/>
            <p:cNvSpPr>
              <a:spLocks/>
            </p:cNvSpPr>
            <p:nvPr/>
          </p:nvSpPr>
          <p:spPr bwMode="auto">
            <a:xfrm>
              <a:off x="1445" y="3663"/>
              <a:ext cx="126" cy="76"/>
            </a:xfrm>
            <a:custGeom>
              <a:avLst/>
              <a:gdLst>
                <a:gd name="T0" fmla="*/ 5 w 126"/>
                <a:gd name="T1" fmla="*/ 31 h 76"/>
                <a:gd name="T2" fmla="*/ 14 w 126"/>
                <a:gd name="T3" fmla="*/ 27 h 76"/>
                <a:gd name="T4" fmla="*/ 23 w 126"/>
                <a:gd name="T5" fmla="*/ 27 h 76"/>
                <a:gd name="T6" fmla="*/ 32 w 126"/>
                <a:gd name="T7" fmla="*/ 22 h 76"/>
                <a:gd name="T8" fmla="*/ 36 w 126"/>
                <a:gd name="T9" fmla="*/ 22 h 76"/>
                <a:gd name="T10" fmla="*/ 45 w 126"/>
                <a:gd name="T11" fmla="*/ 13 h 76"/>
                <a:gd name="T12" fmla="*/ 50 w 126"/>
                <a:gd name="T13" fmla="*/ 9 h 76"/>
                <a:gd name="T14" fmla="*/ 59 w 126"/>
                <a:gd name="T15" fmla="*/ 9 h 76"/>
                <a:gd name="T16" fmla="*/ 72 w 126"/>
                <a:gd name="T17" fmla="*/ 9 h 76"/>
                <a:gd name="T18" fmla="*/ 86 w 126"/>
                <a:gd name="T19" fmla="*/ 4 h 76"/>
                <a:gd name="T20" fmla="*/ 95 w 126"/>
                <a:gd name="T21" fmla="*/ 0 h 76"/>
                <a:gd name="T22" fmla="*/ 104 w 126"/>
                <a:gd name="T23" fmla="*/ 0 h 76"/>
                <a:gd name="T24" fmla="*/ 113 w 126"/>
                <a:gd name="T25" fmla="*/ 0 h 76"/>
                <a:gd name="T26" fmla="*/ 117 w 126"/>
                <a:gd name="T27" fmla="*/ 0 h 76"/>
                <a:gd name="T28" fmla="*/ 121 w 126"/>
                <a:gd name="T29" fmla="*/ 4 h 76"/>
                <a:gd name="T30" fmla="*/ 121 w 126"/>
                <a:gd name="T31" fmla="*/ 9 h 76"/>
                <a:gd name="T32" fmla="*/ 113 w 126"/>
                <a:gd name="T33" fmla="*/ 13 h 76"/>
                <a:gd name="T34" fmla="*/ 113 w 126"/>
                <a:gd name="T35" fmla="*/ 13 h 76"/>
                <a:gd name="T36" fmla="*/ 113 w 126"/>
                <a:gd name="T37" fmla="*/ 13 h 76"/>
                <a:gd name="T38" fmla="*/ 117 w 126"/>
                <a:gd name="T39" fmla="*/ 18 h 76"/>
                <a:gd name="T40" fmla="*/ 121 w 126"/>
                <a:gd name="T41" fmla="*/ 18 h 76"/>
                <a:gd name="T42" fmla="*/ 126 w 126"/>
                <a:gd name="T43" fmla="*/ 22 h 76"/>
                <a:gd name="T44" fmla="*/ 126 w 126"/>
                <a:gd name="T45" fmla="*/ 22 h 76"/>
                <a:gd name="T46" fmla="*/ 126 w 126"/>
                <a:gd name="T47" fmla="*/ 22 h 76"/>
                <a:gd name="T48" fmla="*/ 113 w 126"/>
                <a:gd name="T49" fmla="*/ 27 h 76"/>
                <a:gd name="T50" fmla="*/ 104 w 126"/>
                <a:gd name="T51" fmla="*/ 31 h 76"/>
                <a:gd name="T52" fmla="*/ 95 w 126"/>
                <a:gd name="T53" fmla="*/ 31 h 76"/>
                <a:gd name="T54" fmla="*/ 86 w 126"/>
                <a:gd name="T55" fmla="*/ 31 h 76"/>
                <a:gd name="T56" fmla="*/ 81 w 126"/>
                <a:gd name="T57" fmla="*/ 31 h 76"/>
                <a:gd name="T58" fmla="*/ 81 w 126"/>
                <a:gd name="T59" fmla="*/ 31 h 76"/>
                <a:gd name="T60" fmla="*/ 81 w 126"/>
                <a:gd name="T61" fmla="*/ 31 h 76"/>
                <a:gd name="T62" fmla="*/ 86 w 126"/>
                <a:gd name="T63" fmla="*/ 40 h 76"/>
                <a:gd name="T64" fmla="*/ 90 w 126"/>
                <a:gd name="T65" fmla="*/ 40 h 76"/>
                <a:gd name="T66" fmla="*/ 86 w 126"/>
                <a:gd name="T67" fmla="*/ 44 h 76"/>
                <a:gd name="T68" fmla="*/ 81 w 126"/>
                <a:gd name="T69" fmla="*/ 44 h 76"/>
                <a:gd name="T70" fmla="*/ 68 w 126"/>
                <a:gd name="T71" fmla="*/ 44 h 76"/>
                <a:gd name="T72" fmla="*/ 63 w 126"/>
                <a:gd name="T73" fmla="*/ 49 h 76"/>
                <a:gd name="T74" fmla="*/ 63 w 126"/>
                <a:gd name="T75" fmla="*/ 49 h 76"/>
                <a:gd name="T76" fmla="*/ 68 w 126"/>
                <a:gd name="T77" fmla="*/ 49 h 76"/>
                <a:gd name="T78" fmla="*/ 72 w 126"/>
                <a:gd name="T79" fmla="*/ 53 h 76"/>
                <a:gd name="T80" fmla="*/ 72 w 126"/>
                <a:gd name="T81" fmla="*/ 58 h 76"/>
                <a:gd name="T82" fmla="*/ 72 w 126"/>
                <a:gd name="T83" fmla="*/ 58 h 76"/>
                <a:gd name="T84" fmla="*/ 68 w 126"/>
                <a:gd name="T85" fmla="*/ 58 h 76"/>
                <a:gd name="T86" fmla="*/ 59 w 126"/>
                <a:gd name="T87" fmla="*/ 58 h 76"/>
                <a:gd name="T88" fmla="*/ 54 w 126"/>
                <a:gd name="T89" fmla="*/ 62 h 76"/>
                <a:gd name="T90" fmla="*/ 50 w 126"/>
                <a:gd name="T91" fmla="*/ 62 h 76"/>
                <a:gd name="T92" fmla="*/ 41 w 126"/>
                <a:gd name="T93" fmla="*/ 71 h 76"/>
                <a:gd name="T94" fmla="*/ 36 w 126"/>
                <a:gd name="T95" fmla="*/ 76 h 76"/>
                <a:gd name="T96" fmla="*/ 32 w 126"/>
                <a:gd name="T97" fmla="*/ 76 h 76"/>
                <a:gd name="T98" fmla="*/ 14 w 126"/>
                <a:gd name="T99" fmla="*/ 76 h 76"/>
                <a:gd name="T100" fmla="*/ 9 w 126"/>
                <a:gd name="T101" fmla="*/ 71 h 76"/>
                <a:gd name="T102" fmla="*/ 9 w 126"/>
                <a:gd name="T103" fmla="*/ 67 h 76"/>
                <a:gd name="T104" fmla="*/ 9 w 126"/>
                <a:gd name="T105" fmla="*/ 62 h 76"/>
                <a:gd name="T106" fmla="*/ 9 w 126"/>
                <a:gd name="T107" fmla="*/ 58 h 76"/>
                <a:gd name="T108" fmla="*/ 9 w 126"/>
                <a:gd name="T109" fmla="*/ 53 h 76"/>
                <a:gd name="T110" fmla="*/ 5 w 126"/>
                <a:gd name="T111" fmla="*/ 49 h 76"/>
                <a:gd name="T112" fmla="*/ 0 w 126"/>
                <a:gd name="T113" fmla="*/ 40 h 76"/>
                <a:gd name="T114" fmla="*/ 5 w 126"/>
                <a:gd name="T115" fmla="*/ 31 h 7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26"/>
                <a:gd name="T175" fmla="*/ 0 h 76"/>
                <a:gd name="T176" fmla="*/ 126 w 126"/>
                <a:gd name="T177" fmla="*/ 76 h 7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26" h="76">
                  <a:moveTo>
                    <a:pt x="5" y="31"/>
                  </a:moveTo>
                  <a:lnTo>
                    <a:pt x="14" y="27"/>
                  </a:lnTo>
                  <a:lnTo>
                    <a:pt x="23" y="27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45" y="13"/>
                  </a:lnTo>
                  <a:lnTo>
                    <a:pt x="50" y="9"/>
                  </a:lnTo>
                  <a:lnTo>
                    <a:pt x="59" y="9"/>
                  </a:lnTo>
                  <a:lnTo>
                    <a:pt x="72" y="9"/>
                  </a:lnTo>
                  <a:lnTo>
                    <a:pt x="86" y="4"/>
                  </a:lnTo>
                  <a:lnTo>
                    <a:pt x="95" y="0"/>
                  </a:lnTo>
                  <a:lnTo>
                    <a:pt x="104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4"/>
                  </a:lnTo>
                  <a:lnTo>
                    <a:pt x="121" y="9"/>
                  </a:lnTo>
                  <a:lnTo>
                    <a:pt x="113" y="13"/>
                  </a:lnTo>
                  <a:lnTo>
                    <a:pt x="117" y="18"/>
                  </a:lnTo>
                  <a:lnTo>
                    <a:pt x="121" y="18"/>
                  </a:lnTo>
                  <a:lnTo>
                    <a:pt x="126" y="22"/>
                  </a:lnTo>
                  <a:lnTo>
                    <a:pt x="113" y="27"/>
                  </a:lnTo>
                  <a:lnTo>
                    <a:pt x="104" y="31"/>
                  </a:lnTo>
                  <a:lnTo>
                    <a:pt x="95" y="31"/>
                  </a:lnTo>
                  <a:lnTo>
                    <a:pt x="86" y="31"/>
                  </a:lnTo>
                  <a:lnTo>
                    <a:pt x="81" y="31"/>
                  </a:lnTo>
                  <a:lnTo>
                    <a:pt x="86" y="40"/>
                  </a:lnTo>
                  <a:lnTo>
                    <a:pt x="90" y="40"/>
                  </a:lnTo>
                  <a:lnTo>
                    <a:pt x="86" y="44"/>
                  </a:lnTo>
                  <a:lnTo>
                    <a:pt x="81" y="44"/>
                  </a:lnTo>
                  <a:lnTo>
                    <a:pt x="68" y="44"/>
                  </a:lnTo>
                  <a:lnTo>
                    <a:pt x="63" y="49"/>
                  </a:lnTo>
                  <a:lnTo>
                    <a:pt x="68" y="49"/>
                  </a:lnTo>
                  <a:lnTo>
                    <a:pt x="72" y="53"/>
                  </a:lnTo>
                  <a:lnTo>
                    <a:pt x="72" y="58"/>
                  </a:lnTo>
                  <a:lnTo>
                    <a:pt x="68" y="58"/>
                  </a:lnTo>
                  <a:lnTo>
                    <a:pt x="59" y="58"/>
                  </a:lnTo>
                  <a:lnTo>
                    <a:pt x="54" y="62"/>
                  </a:lnTo>
                  <a:lnTo>
                    <a:pt x="50" y="62"/>
                  </a:lnTo>
                  <a:lnTo>
                    <a:pt x="41" y="71"/>
                  </a:lnTo>
                  <a:lnTo>
                    <a:pt x="36" y="76"/>
                  </a:lnTo>
                  <a:lnTo>
                    <a:pt x="32" y="76"/>
                  </a:lnTo>
                  <a:lnTo>
                    <a:pt x="14" y="76"/>
                  </a:lnTo>
                  <a:lnTo>
                    <a:pt x="9" y="71"/>
                  </a:lnTo>
                  <a:lnTo>
                    <a:pt x="9" y="67"/>
                  </a:lnTo>
                  <a:lnTo>
                    <a:pt x="9" y="62"/>
                  </a:lnTo>
                  <a:lnTo>
                    <a:pt x="9" y="58"/>
                  </a:lnTo>
                  <a:lnTo>
                    <a:pt x="9" y="53"/>
                  </a:lnTo>
                  <a:lnTo>
                    <a:pt x="5" y="49"/>
                  </a:lnTo>
                  <a:lnTo>
                    <a:pt x="0" y="40"/>
                  </a:lnTo>
                  <a:lnTo>
                    <a:pt x="5" y="31"/>
                  </a:lnTo>
                  <a:close/>
                </a:path>
              </a:pathLst>
            </a:custGeom>
            <a:solidFill>
              <a:srgbClr val="2161A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56" name="Freeform 125"/>
            <p:cNvSpPr>
              <a:spLocks/>
            </p:cNvSpPr>
            <p:nvPr/>
          </p:nvSpPr>
          <p:spPr bwMode="auto">
            <a:xfrm>
              <a:off x="1454" y="3707"/>
              <a:ext cx="81" cy="14"/>
            </a:xfrm>
            <a:custGeom>
              <a:avLst/>
              <a:gdLst>
                <a:gd name="T0" fmla="*/ 0 w 81"/>
                <a:gd name="T1" fmla="*/ 0 h 14"/>
                <a:gd name="T2" fmla="*/ 18 w 81"/>
                <a:gd name="T3" fmla="*/ 0 h 14"/>
                <a:gd name="T4" fmla="*/ 32 w 81"/>
                <a:gd name="T5" fmla="*/ 5 h 14"/>
                <a:gd name="T6" fmla="*/ 41 w 81"/>
                <a:gd name="T7" fmla="*/ 5 h 14"/>
                <a:gd name="T8" fmla="*/ 50 w 81"/>
                <a:gd name="T9" fmla="*/ 5 h 14"/>
                <a:gd name="T10" fmla="*/ 63 w 81"/>
                <a:gd name="T11" fmla="*/ 9 h 14"/>
                <a:gd name="T12" fmla="*/ 81 w 81"/>
                <a:gd name="T13" fmla="*/ 14 h 14"/>
                <a:gd name="T14" fmla="*/ 68 w 81"/>
                <a:gd name="T15" fmla="*/ 9 h 14"/>
                <a:gd name="T16" fmla="*/ 59 w 81"/>
                <a:gd name="T17" fmla="*/ 9 h 14"/>
                <a:gd name="T18" fmla="*/ 50 w 81"/>
                <a:gd name="T19" fmla="*/ 9 h 14"/>
                <a:gd name="T20" fmla="*/ 45 w 81"/>
                <a:gd name="T21" fmla="*/ 9 h 14"/>
                <a:gd name="T22" fmla="*/ 41 w 81"/>
                <a:gd name="T23" fmla="*/ 9 h 14"/>
                <a:gd name="T24" fmla="*/ 32 w 81"/>
                <a:gd name="T25" fmla="*/ 9 h 14"/>
                <a:gd name="T26" fmla="*/ 14 w 81"/>
                <a:gd name="T27" fmla="*/ 5 h 14"/>
                <a:gd name="T28" fmla="*/ 0 w 81"/>
                <a:gd name="T29" fmla="*/ 0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1"/>
                <a:gd name="T46" fmla="*/ 0 h 14"/>
                <a:gd name="T47" fmla="*/ 81 w 81"/>
                <a:gd name="T48" fmla="*/ 14 h 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1" h="14">
                  <a:moveTo>
                    <a:pt x="0" y="0"/>
                  </a:moveTo>
                  <a:lnTo>
                    <a:pt x="18" y="0"/>
                  </a:lnTo>
                  <a:lnTo>
                    <a:pt x="32" y="5"/>
                  </a:lnTo>
                  <a:lnTo>
                    <a:pt x="41" y="5"/>
                  </a:lnTo>
                  <a:lnTo>
                    <a:pt x="50" y="5"/>
                  </a:lnTo>
                  <a:lnTo>
                    <a:pt x="63" y="9"/>
                  </a:lnTo>
                  <a:lnTo>
                    <a:pt x="81" y="14"/>
                  </a:lnTo>
                  <a:lnTo>
                    <a:pt x="68" y="9"/>
                  </a:lnTo>
                  <a:lnTo>
                    <a:pt x="59" y="9"/>
                  </a:lnTo>
                  <a:lnTo>
                    <a:pt x="50" y="9"/>
                  </a:lnTo>
                  <a:lnTo>
                    <a:pt x="45" y="9"/>
                  </a:lnTo>
                  <a:lnTo>
                    <a:pt x="41" y="9"/>
                  </a:lnTo>
                  <a:lnTo>
                    <a:pt x="32" y="9"/>
                  </a:lnTo>
                  <a:lnTo>
                    <a:pt x="1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57" name="Freeform 126"/>
            <p:cNvSpPr>
              <a:spLocks/>
            </p:cNvSpPr>
            <p:nvPr/>
          </p:nvSpPr>
          <p:spPr bwMode="auto">
            <a:xfrm>
              <a:off x="1504" y="3681"/>
              <a:ext cx="76" cy="44"/>
            </a:xfrm>
            <a:custGeom>
              <a:avLst/>
              <a:gdLst>
                <a:gd name="T0" fmla="*/ 76 w 76"/>
                <a:gd name="T1" fmla="*/ 44 h 44"/>
                <a:gd name="T2" fmla="*/ 62 w 76"/>
                <a:gd name="T3" fmla="*/ 35 h 44"/>
                <a:gd name="T4" fmla="*/ 54 w 76"/>
                <a:gd name="T5" fmla="*/ 31 h 44"/>
                <a:gd name="T6" fmla="*/ 45 w 76"/>
                <a:gd name="T7" fmla="*/ 26 h 44"/>
                <a:gd name="T8" fmla="*/ 40 w 76"/>
                <a:gd name="T9" fmla="*/ 22 h 44"/>
                <a:gd name="T10" fmla="*/ 31 w 76"/>
                <a:gd name="T11" fmla="*/ 18 h 44"/>
                <a:gd name="T12" fmla="*/ 27 w 76"/>
                <a:gd name="T13" fmla="*/ 18 h 44"/>
                <a:gd name="T14" fmla="*/ 13 w 76"/>
                <a:gd name="T15" fmla="*/ 9 h 44"/>
                <a:gd name="T16" fmla="*/ 9 w 76"/>
                <a:gd name="T17" fmla="*/ 4 h 44"/>
                <a:gd name="T18" fmla="*/ 4 w 76"/>
                <a:gd name="T19" fmla="*/ 4 h 44"/>
                <a:gd name="T20" fmla="*/ 0 w 76"/>
                <a:gd name="T21" fmla="*/ 0 h 44"/>
                <a:gd name="T22" fmla="*/ 4 w 76"/>
                <a:gd name="T23" fmla="*/ 4 h 44"/>
                <a:gd name="T24" fmla="*/ 4 w 76"/>
                <a:gd name="T25" fmla="*/ 4 h 44"/>
                <a:gd name="T26" fmla="*/ 9 w 76"/>
                <a:gd name="T27" fmla="*/ 9 h 44"/>
                <a:gd name="T28" fmla="*/ 22 w 76"/>
                <a:gd name="T29" fmla="*/ 13 h 44"/>
                <a:gd name="T30" fmla="*/ 36 w 76"/>
                <a:gd name="T31" fmla="*/ 22 h 44"/>
                <a:gd name="T32" fmla="*/ 40 w 76"/>
                <a:gd name="T33" fmla="*/ 26 h 44"/>
                <a:gd name="T34" fmla="*/ 40 w 76"/>
                <a:gd name="T35" fmla="*/ 31 h 44"/>
                <a:gd name="T36" fmla="*/ 45 w 76"/>
                <a:gd name="T37" fmla="*/ 35 h 44"/>
                <a:gd name="T38" fmla="*/ 45 w 76"/>
                <a:gd name="T39" fmla="*/ 40 h 44"/>
                <a:gd name="T40" fmla="*/ 49 w 76"/>
                <a:gd name="T41" fmla="*/ 40 h 44"/>
                <a:gd name="T42" fmla="*/ 54 w 76"/>
                <a:gd name="T43" fmla="*/ 40 h 44"/>
                <a:gd name="T44" fmla="*/ 62 w 76"/>
                <a:gd name="T45" fmla="*/ 44 h 44"/>
                <a:gd name="T46" fmla="*/ 67 w 76"/>
                <a:gd name="T47" fmla="*/ 44 h 44"/>
                <a:gd name="T48" fmla="*/ 67 w 76"/>
                <a:gd name="T49" fmla="*/ 44 h 44"/>
                <a:gd name="T50" fmla="*/ 76 w 76"/>
                <a:gd name="T51" fmla="*/ 44 h 4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6"/>
                <a:gd name="T79" fmla="*/ 0 h 44"/>
                <a:gd name="T80" fmla="*/ 76 w 76"/>
                <a:gd name="T81" fmla="*/ 44 h 4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6" h="44">
                  <a:moveTo>
                    <a:pt x="76" y="44"/>
                  </a:moveTo>
                  <a:lnTo>
                    <a:pt x="62" y="35"/>
                  </a:lnTo>
                  <a:lnTo>
                    <a:pt x="54" y="31"/>
                  </a:lnTo>
                  <a:lnTo>
                    <a:pt x="45" y="26"/>
                  </a:lnTo>
                  <a:lnTo>
                    <a:pt x="40" y="22"/>
                  </a:lnTo>
                  <a:lnTo>
                    <a:pt x="31" y="18"/>
                  </a:lnTo>
                  <a:lnTo>
                    <a:pt x="27" y="18"/>
                  </a:lnTo>
                  <a:lnTo>
                    <a:pt x="13" y="9"/>
                  </a:lnTo>
                  <a:lnTo>
                    <a:pt x="9" y="4"/>
                  </a:lnTo>
                  <a:lnTo>
                    <a:pt x="4" y="4"/>
                  </a:lnTo>
                  <a:lnTo>
                    <a:pt x="0" y="0"/>
                  </a:lnTo>
                  <a:lnTo>
                    <a:pt x="4" y="4"/>
                  </a:lnTo>
                  <a:lnTo>
                    <a:pt x="9" y="9"/>
                  </a:lnTo>
                  <a:lnTo>
                    <a:pt x="22" y="13"/>
                  </a:lnTo>
                  <a:lnTo>
                    <a:pt x="36" y="22"/>
                  </a:lnTo>
                  <a:lnTo>
                    <a:pt x="40" y="26"/>
                  </a:lnTo>
                  <a:lnTo>
                    <a:pt x="40" y="31"/>
                  </a:lnTo>
                  <a:lnTo>
                    <a:pt x="45" y="35"/>
                  </a:lnTo>
                  <a:lnTo>
                    <a:pt x="45" y="40"/>
                  </a:lnTo>
                  <a:lnTo>
                    <a:pt x="49" y="40"/>
                  </a:lnTo>
                  <a:lnTo>
                    <a:pt x="54" y="40"/>
                  </a:lnTo>
                  <a:lnTo>
                    <a:pt x="62" y="44"/>
                  </a:lnTo>
                  <a:lnTo>
                    <a:pt x="67" y="44"/>
                  </a:lnTo>
                  <a:lnTo>
                    <a:pt x="76" y="44"/>
                  </a:lnTo>
                  <a:close/>
                </a:path>
              </a:pathLst>
            </a:custGeom>
            <a:solidFill>
              <a:srgbClr val="004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58" name="Freeform 127"/>
            <p:cNvSpPr>
              <a:spLocks/>
            </p:cNvSpPr>
            <p:nvPr/>
          </p:nvSpPr>
          <p:spPr bwMode="auto">
            <a:xfrm>
              <a:off x="1445" y="3743"/>
              <a:ext cx="202" cy="93"/>
            </a:xfrm>
            <a:custGeom>
              <a:avLst/>
              <a:gdLst>
                <a:gd name="T0" fmla="*/ 113 w 202"/>
                <a:gd name="T1" fmla="*/ 9 h 93"/>
                <a:gd name="T2" fmla="*/ 95 w 202"/>
                <a:gd name="T3" fmla="*/ 18 h 93"/>
                <a:gd name="T4" fmla="*/ 81 w 202"/>
                <a:gd name="T5" fmla="*/ 18 h 93"/>
                <a:gd name="T6" fmla="*/ 59 w 202"/>
                <a:gd name="T7" fmla="*/ 27 h 93"/>
                <a:gd name="T8" fmla="*/ 36 w 202"/>
                <a:gd name="T9" fmla="*/ 27 h 93"/>
                <a:gd name="T10" fmla="*/ 27 w 202"/>
                <a:gd name="T11" fmla="*/ 27 h 93"/>
                <a:gd name="T12" fmla="*/ 45 w 202"/>
                <a:gd name="T13" fmla="*/ 22 h 93"/>
                <a:gd name="T14" fmla="*/ 50 w 202"/>
                <a:gd name="T15" fmla="*/ 22 h 93"/>
                <a:gd name="T16" fmla="*/ 36 w 202"/>
                <a:gd name="T17" fmla="*/ 22 h 93"/>
                <a:gd name="T18" fmla="*/ 36 w 202"/>
                <a:gd name="T19" fmla="*/ 18 h 93"/>
                <a:gd name="T20" fmla="*/ 45 w 202"/>
                <a:gd name="T21" fmla="*/ 13 h 93"/>
                <a:gd name="T22" fmla="*/ 32 w 202"/>
                <a:gd name="T23" fmla="*/ 18 h 93"/>
                <a:gd name="T24" fmla="*/ 5 w 202"/>
                <a:gd name="T25" fmla="*/ 13 h 93"/>
                <a:gd name="T26" fmla="*/ 0 w 202"/>
                <a:gd name="T27" fmla="*/ 13 h 93"/>
                <a:gd name="T28" fmla="*/ 9 w 202"/>
                <a:gd name="T29" fmla="*/ 18 h 93"/>
                <a:gd name="T30" fmla="*/ 14 w 202"/>
                <a:gd name="T31" fmla="*/ 18 h 93"/>
                <a:gd name="T32" fmla="*/ 18 w 202"/>
                <a:gd name="T33" fmla="*/ 31 h 93"/>
                <a:gd name="T34" fmla="*/ 23 w 202"/>
                <a:gd name="T35" fmla="*/ 36 h 93"/>
                <a:gd name="T36" fmla="*/ 32 w 202"/>
                <a:gd name="T37" fmla="*/ 40 h 93"/>
                <a:gd name="T38" fmla="*/ 45 w 202"/>
                <a:gd name="T39" fmla="*/ 44 h 93"/>
                <a:gd name="T40" fmla="*/ 68 w 202"/>
                <a:gd name="T41" fmla="*/ 49 h 93"/>
                <a:gd name="T42" fmla="*/ 81 w 202"/>
                <a:gd name="T43" fmla="*/ 58 h 93"/>
                <a:gd name="T44" fmla="*/ 99 w 202"/>
                <a:gd name="T45" fmla="*/ 67 h 93"/>
                <a:gd name="T46" fmla="*/ 130 w 202"/>
                <a:gd name="T47" fmla="*/ 80 h 93"/>
                <a:gd name="T48" fmla="*/ 139 w 202"/>
                <a:gd name="T49" fmla="*/ 80 h 93"/>
                <a:gd name="T50" fmla="*/ 148 w 202"/>
                <a:gd name="T51" fmla="*/ 84 h 93"/>
                <a:gd name="T52" fmla="*/ 157 w 202"/>
                <a:gd name="T53" fmla="*/ 89 h 93"/>
                <a:gd name="T54" fmla="*/ 202 w 202"/>
                <a:gd name="T55" fmla="*/ 93 h 93"/>
                <a:gd name="T56" fmla="*/ 198 w 202"/>
                <a:gd name="T57" fmla="*/ 89 h 93"/>
                <a:gd name="T58" fmla="*/ 198 w 202"/>
                <a:gd name="T59" fmla="*/ 89 h 93"/>
                <a:gd name="T60" fmla="*/ 198 w 202"/>
                <a:gd name="T61" fmla="*/ 89 h 93"/>
                <a:gd name="T62" fmla="*/ 171 w 202"/>
                <a:gd name="T63" fmla="*/ 76 h 93"/>
                <a:gd name="T64" fmla="*/ 162 w 202"/>
                <a:gd name="T65" fmla="*/ 71 h 93"/>
                <a:gd name="T66" fmla="*/ 166 w 202"/>
                <a:gd name="T67" fmla="*/ 62 h 93"/>
                <a:gd name="T68" fmla="*/ 180 w 202"/>
                <a:gd name="T69" fmla="*/ 58 h 93"/>
                <a:gd name="T70" fmla="*/ 180 w 202"/>
                <a:gd name="T71" fmla="*/ 53 h 93"/>
                <a:gd name="T72" fmla="*/ 171 w 202"/>
                <a:gd name="T73" fmla="*/ 49 h 93"/>
                <a:gd name="T74" fmla="*/ 153 w 202"/>
                <a:gd name="T75" fmla="*/ 53 h 93"/>
                <a:gd name="T76" fmla="*/ 135 w 202"/>
                <a:gd name="T77" fmla="*/ 53 h 93"/>
                <a:gd name="T78" fmla="*/ 117 w 202"/>
                <a:gd name="T79" fmla="*/ 53 h 93"/>
                <a:gd name="T80" fmla="*/ 104 w 202"/>
                <a:gd name="T81" fmla="*/ 44 h 93"/>
                <a:gd name="T82" fmla="*/ 104 w 202"/>
                <a:gd name="T83" fmla="*/ 40 h 93"/>
                <a:gd name="T84" fmla="*/ 108 w 202"/>
                <a:gd name="T85" fmla="*/ 36 h 93"/>
                <a:gd name="T86" fmla="*/ 117 w 202"/>
                <a:gd name="T87" fmla="*/ 36 h 93"/>
                <a:gd name="T88" fmla="*/ 126 w 202"/>
                <a:gd name="T89" fmla="*/ 31 h 93"/>
                <a:gd name="T90" fmla="*/ 117 w 202"/>
                <a:gd name="T91" fmla="*/ 27 h 93"/>
                <a:gd name="T92" fmla="*/ 99 w 202"/>
                <a:gd name="T93" fmla="*/ 31 h 93"/>
                <a:gd name="T94" fmla="*/ 95 w 202"/>
                <a:gd name="T95" fmla="*/ 36 h 93"/>
                <a:gd name="T96" fmla="*/ 95 w 202"/>
                <a:gd name="T97" fmla="*/ 27 h 93"/>
                <a:gd name="T98" fmla="*/ 113 w 202"/>
                <a:gd name="T99" fmla="*/ 13 h 93"/>
                <a:gd name="T100" fmla="*/ 63 w 202"/>
                <a:gd name="T101" fmla="*/ 22 h 9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2"/>
                <a:gd name="T154" fmla="*/ 0 h 93"/>
                <a:gd name="T155" fmla="*/ 202 w 202"/>
                <a:gd name="T156" fmla="*/ 93 h 9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2" h="93">
                  <a:moveTo>
                    <a:pt x="121" y="4"/>
                  </a:moveTo>
                  <a:lnTo>
                    <a:pt x="113" y="9"/>
                  </a:lnTo>
                  <a:lnTo>
                    <a:pt x="104" y="13"/>
                  </a:lnTo>
                  <a:lnTo>
                    <a:pt x="95" y="18"/>
                  </a:lnTo>
                  <a:lnTo>
                    <a:pt x="90" y="18"/>
                  </a:lnTo>
                  <a:lnTo>
                    <a:pt x="81" y="18"/>
                  </a:lnTo>
                  <a:lnTo>
                    <a:pt x="72" y="22"/>
                  </a:lnTo>
                  <a:lnTo>
                    <a:pt x="59" y="27"/>
                  </a:lnTo>
                  <a:lnTo>
                    <a:pt x="50" y="27"/>
                  </a:lnTo>
                  <a:lnTo>
                    <a:pt x="36" y="27"/>
                  </a:lnTo>
                  <a:lnTo>
                    <a:pt x="27" y="27"/>
                  </a:lnTo>
                  <a:lnTo>
                    <a:pt x="27" y="22"/>
                  </a:lnTo>
                  <a:lnTo>
                    <a:pt x="45" y="22"/>
                  </a:lnTo>
                  <a:lnTo>
                    <a:pt x="50" y="22"/>
                  </a:lnTo>
                  <a:lnTo>
                    <a:pt x="36" y="22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45" y="18"/>
                  </a:lnTo>
                  <a:lnTo>
                    <a:pt x="45" y="13"/>
                  </a:lnTo>
                  <a:lnTo>
                    <a:pt x="32" y="18"/>
                  </a:lnTo>
                  <a:lnTo>
                    <a:pt x="18" y="18"/>
                  </a:lnTo>
                  <a:lnTo>
                    <a:pt x="5" y="13"/>
                  </a:lnTo>
                  <a:lnTo>
                    <a:pt x="0" y="13"/>
                  </a:lnTo>
                  <a:lnTo>
                    <a:pt x="5" y="18"/>
                  </a:lnTo>
                  <a:lnTo>
                    <a:pt x="9" y="18"/>
                  </a:lnTo>
                  <a:lnTo>
                    <a:pt x="14" y="18"/>
                  </a:lnTo>
                  <a:lnTo>
                    <a:pt x="14" y="22"/>
                  </a:lnTo>
                  <a:lnTo>
                    <a:pt x="18" y="31"/>
                  </a:lnTo>
                  <a:lnTo>
                    <a:pt x="18" y="36"/>
                  </a:lnTo>
                  <a:lnTo>
                    <a:pt x="23" y="36"/>
                  </a:lnTo>
                  <a:lnTo>
                    <a:pt x="27" y="40"/>
                  </a:lnTo>
                  <a:lnTo>
                    <a:pt x="32" y="40"/>
                  </a:lnTo>
                  <a:lnTo>
                    <a:pt x="41" y="40"/>
                  </a:lnTo>
                  <a:lnTo>
                    <a:pt x="45" y="44"/>
                  </a:lnTo>
                  <a:lnTo>
                    <a:pt x="59" y="44"/>
                  </a:lnTo>
                  <a:lnTo>
                    <a:pt x="68" y="49"/>
                  </a:lnTo>
                  <a:lnTo>
                    <a:pt x="72" y="49"/>
                  </a:lnTo>
                  <a:lnTo>
                    <a:pt x="81" y="58"/>
                  </a:lnTo>
                  <a:lnTo>
                    <a:pt x="90" y="62"/>
                  </a:lnTo>
                  <a:lnTo>
                    <a:pt x="99" y="67"/>
                  </a:lnTo>
                  <a:lnTo>
                    <a:pt x="108" y="71"/>
                  </a:lnTo>
                  <a:lnTo>
                    <a:pt x="130" y="80"/>
                  </a:lnTo>
                  <a:lnTo>
                    <a:pt x="135" y="80"/>
                  </a:lnTo>
                  <a:lnTo>
                    <a:pt x="139" y="80"/>
                  </a:lnTo>
                  <a:lnTo>
                    <a:pt x="144" y="80"/>
                  </a:lnTo>
                  <a:lnTo>
                    <a:pt x="148" y="84"/>
                  </a:lnTo>
                  <a:lnTo>
                    <a:pt x="153" y="84"/>
                  </a:lnTo>
                  <a:lnTo>
                    <a:pt x="157" y="89"/>
                  </a:lnTo>
                  <a:lnTo>
                    <a:pt x="180" y="93"/>
                  </a:lnTo>
                  <a:lnTo>
                    <a:pt x="202" y="93"/>
                  </a:lnTo>
                  <a:lnTo>
                    <a:pt x="198" y="93"/>
                  </a:lnTo>
                  <a:lnTo>
                    <a:pt x="198" y="89"/>
                  </a:lnTo>
                  <a:lnTo>
                    <a:pt x="193" y="89"/>
                  </a:lnTo>
                  <a:lnTo>
                    <a:pt x="198" y="89"/>
                  </a:lnTo>
                  <a:lnTo>
                    <a:pt x="189" y="84"/>
                  </a:lnTo>
                  <a:lnTo>
                    <a:pt x="171" y="76"/>
                  </a:lnTo>
                  <a:lnTo>
                    <a:pt x="162" y="71"/>
                  </a:lnTo>
                  <a:lnTo>
                    <a:pt x="162" y="67"/>
                  </a:lnTo>
                  <a:lnTo>
                    <a:pt x="166" y="62"/>
                  </a:lnTo>
                  <a:lnTo>
                    <a:pt x="175" y="58"/>
                  </a:lnTo>
                  <a:lnTo>
                    <a:pt x="180" y="58"/>
                  </a:lnTo>
                  <a:lnTo>
                    <a:pt x="180" y="53"/>
                  </a:lnTo>
                  <a:lnTo>
                    <a:pt x="175" y="49"/>
                  </a:lnTo>
                  <a:lnTo>
                    <a:pt x="171" y="49"/>
                  </a:lnTo>
                  <a:lnTo>
                    <a:pt x="162" y="49"/>
                  </a:lnTo>
                  <a:lnTo>
                    <a:pt x="153" y="53"/>
                  </a:lnTo>
                  <a:lnTo>
                    <a:pt x="144" y="58"/>
                  </a:lnTo>
                  <a:lnTo>
                    <a:pt x="135" y="53"/>
                  </a:lnTo>
                  <a:lnTo>
                    <a:pt x="126" y="53"/>
                  </a:lnTo>
                  <a:lnTo>
                    <a:pt x="117" y="53"/>
                  </a:lnTo>
                  <a:lnTo>
                    <a:pt x="108" y="49"/>
                  </a:lnTo>
                  <a:lnTo>
                    <a:pt x="104" y="44"/>
                  </a:lnTo>
                  <a:lnTo>
                    <a:pt x="104" y="40"/>
                  </a:lnTo>
                  <a:lnTo>
                    <a:pt x="108" y="40"/>
                  </a:lnTo>
                  <a:lnTo>
                    <a:pt x="108" y="36"/>
                  </a:lnTo>
                  <a:lnTo>
                    <a:pt x="113" y="36"/>
                  </a:lnTo>
                  <a:lnTo>
                    <a:pt x="117" y="36"/>
                  </a:lnTo>
                  <a:lnTo>
                    <a:pt x="121" y="36"/>
                  </a:lnTo>
                  <a:lnTo>
                    <a:pt x="126" y="31"/>
                  </a:lnTo>
                  <a:lnTo>
                    <a:pt x="126" y="27"/>
                  </a:lnTo>
                  <a:lnTo>
                    <a:pt x="117" y="27"/>
                  </a:lnTo>
                  <a:lnTo>
                    <a:pt x="108" y="31"/>
                  </a:lnTo>
                  <a:lnTo>
                    <a:pt x="99" y="31"/>
                  </a:lnTo>
                  <a:lnTo>
                    <a:pt x="95" y="36"/>
                  </a:lnTo>
                  <a:lnTo>
                    <a:pt x="95" y="31"/>
                  </a:lnTo>
                  <a:lnTo>
                    <a:pt x="95" y="27"/>
                  </a:lnTo>
                  <a:lnTo>
                    <a:pt x="104" y="18"/>
                  </a:lnTo>
                  <a:lnTo>
                    <a:pt x="113" y="13"/>
                  </a:lnTo>
                  <a:lnTo>
                    <a:pt x="126" y="0"/>
                  </a:lnTo>
                  <a:lnTo>
                    <a:pt x="63" y="22"/>
                  </a:lnTo>
                  <a:lnTo>
                    <a:pt x="121" y="4"/>
                  </a:lnTo>
                  <a:close/>
                </a:path>
              </a:pathLst>
            </a:custGeom>
            <a:solidFill>
              <a:srgbClr val="004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59" name="Freeform 128"/>
            <p:cNvSpPr>
              <a:spLocks/>
            </p:cNvSpPr>
            <p:nvPr/>
          </p:nvSpPr>
          <p:spPr bwMode="auto">
            <a:xfrm>
              <a:off x="1463" y="3730"/>
              <a:ext cx="86" cy="26"/>
            </a:xfrm>
            <a:custGeom>
              <a:avLst/>
              <a:gdLst>
                <a:gd name="T0" fmla="*/ 86 w 86"/>
                <a:gd name="T1" fmla="*/ 0 h 26"/>
                <a:gd name="T2" fmla="*/ 68 w 86"/>
                <a:gd name="T3" fmla="*/ 0 h 26"/>
                <a:gd name="T4" fmla="*/ 59 w 86"/>
                <a:gd name="T5" fmla="*/ 0 h 26"/>
                <a:gd name="T6" fmla="*/ 45 w 86"/>
                <a:gd name="T7" fmla="*/ 4 h 26"/>
                <a:gd name="T8" fmla="*/ 41 w 86"/>
                <a:gd name="T9" fmla="*/ 4 h 26"/>
                <a:gd name="T10" fmla="*/ 32 w 86"/>
                <a:gd name="T11" fmla="*/ 4 h 26"/>
                <a:gd name="T12" fmla="*/ 27 w 86"/>
                <a:gd name="T13" fmla="*/ 4 h 26"/>
                <a:gd name="T14" fmla="*/ 23 w 86"/>
                <a:gd name="T15" fmla="*/ 4 h 26"/>
                <a:gd name="T16" fmla="*/ 23 w 86"/>
                <a:gd name="T17" fmla="*/ 4 h 26"/>
                <a:gd name="T18" fmla="*/ 18 w 86"/>
                <a:gd name="T19" fmla="*/ 4 h 26"/>
                <a:gd name="T20" fmla="*/ 9 w 86"/>
                <a:gd name="T21" fmla="*/ 4 h 26"/>
                <a:gd name="T22" fmla="*/ 5 w 86"/>
                <a:gd name="T23" fmla="*/ 4 h 26"/>
                <a:gd name="T24" fmla="*/ 0 w 86"/>
                <a:gd name="T25" fmla="*/ 4 h 26"/>
                <a:gd name="T26" fmla="*/ 0 w 86"/>
                <a:gd name="T27" fmla="*/ 9 h 26"/>
                <a:gd name="T28" fmla="*/ 5 w 86"/>
                <a:gd name="T29" fmla="*/ 9 h 26"/>
                <a:gd name="T30" fmla="*/ 9 w 86"/>
                <a:gd name="T31" fmla="*/ 13 h 26"/>
                <a:gd name="T32" fmla="*/ 9 w 86"/>
                <a:gd name="T33" fmla="*/ 22 h 26"/>
                <a:gd name="T34" fmla="*/ 5 w 86"/>
                <a:gd name="T35" fmla="*/ 22 h 26"/>
                <a:gd name="T36" fmla="*/ 5 w 86"/>
                <a:gd name="T37" fmla="*/ 26 h 26"/>
                <a:gd name="T38" fmla="*/ 5 w 86"/>
                <a:gd name="T39" fmla="*/ 26 h 26"/>
                <a:gd name="T40" fmla="*/ 9 w 86"/>
                <a:gd name="T41" fmla="*/ 26 h 26"/>
                <a:gd name="T42" fmla="*/ 14 w 86"/>
                <a:gd name="T43" fmla="*/ 22 h 26"/>
                <a:gd name="T44" fmla="*/ 14 w 86"/>
                <a:gd name="T45" fmla="*/ 17 h 26"/>
                <a:gd name="T46" fmla="*/ 18 w 86"/>
                <a:gd name="T47" fmla="*/ 17 h 26"/>
                <a:gd name="T48" fmla="*/ 18 w 86"/>
                <a:gd name="T49" fmla="*/ 13 h 26"/>
                <a:gd name="T50" fmla="*/ 27 w 86"/>
                <a:gd name="T51" fmla="*/ 13 h 26"/>
                <a:gd name="T52" fmla="*/ 32 w 86"/>
                <a:gd name="T53" fmla="*/ 13 h 26"/>
                <a:gd name="T54" fmla="*/ 45 w 86"/>
                <a:gd name="T55" fmla="*/ 13 h 26"/>
                <a:gd name="T56" fmla="*/ 54 w 86"/>
                <a:gd name="T57" fmla="*/ 9 h 26"/>
                <a:gd name="T58" fmla="*/ 72 w 86"/>
                <a:gd name="T59" fmla="*/ 4 h 26"/>
                <a:gd name="T60" fmla="*/ 86 w 86"/>
                <a:gd name="T61" fmla="*/ 0 h 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6"/>
                <a:gd name="T94" fmla="*/ 0 h 26"/>
                <a:gd name="T95" fmla="*/ 86 w 86"/>
                <a:gd name="T96" fmla="*/ 26 h 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6" h="26">
                  <a:moveTo>
                    <a:pt x="86" y="0"/>
                  </a:moveTo>
                  <a:lnTo>
                    <a:pt x="68" y="0"/>
                  </a:lnTo>
                  <a:lnTo>
                    <a:pt x="59" y="0"/>
                  </a:lnTo>
                  <a:lnTo>
                    <a:pt x="45" y="4"/>
                  </a:lnTo>
                  <a:lnTo>
                    <a:pt x="41" y="4"/>
                  </a:lnTo>
                  <a:lnTo>
                    <a:pt x="32" y="4"/>
                  </a:lnTo>
                  <a:lnTo>
                    <a:pt x="27" y="4"/>
                  </a:lnTo>
                  <a:lnTo>
                    <a:pt x="23" y="4"/>
                  </a:lnTo>
                  <a:lnTo>
                    <a:pt x="18" y="4"/>
                  </a:lnTo>
                  <a:lnTo>
                    <a:pt x="9" y="4"/>
                  </a:lnTo>
                  <a:lnTo>
                    <a:pt x="5" y="4"/>
                  </a:lnTo>
                  <a:lnTo>
                    <a:pt x="0" y="4"/>
                  </a:lnTo>
                  <a:lnTo>
                    <a:pt x="0" y="9"/>
                  </a:lnTo>
                  <a:lnTo>
                    <a:pt x="5" y="9"/>
                  </a:lnTo>
                  <a:lnTo>
                    <a:pt x="9" y="13"/>
                  </a:lnTo>
                  <a:lnTo>
                    <a:pt x="9" y="22"/>
                  </a:lnTo>
                  <a:lnTo>
                    <a:pt x="5" y="22"/>
                  </a:lnTo>
                  <a:lnTo>
                    <a:pt x="5" y="26"/>
                  </a:lnTo>
                  <a:lnTo>
                    <a:pt x="9" y="26"/>
                  </a:lnTo>
                  <a:lnTo>
                    <a:pt x="14" y="22"/>
                  </a:lnTo>
                  <a:lnTo>
                    <a:pt x="14" y="17"/>
                  </a:lnTo>
                  <a:lnTo>
                    <a:pt x="18" y="17"/>
                  </a:lnTo>
                  <a:lnTo>
                    <a:pt x="18" y="13"/>
                  </a:lnTo>
                  <a:lnTo>
                    <a:pt x="27" y="13"/>
                  </a:lnTo>
                  <a:lnTo>
                    <a:pt x="32" y="13"/>
                  </a:lnTo>
                  <a:lnTo>
                    <a:pt x="45" y="13"/>
                  </a:lnTo>
                  <a:lnTo>
                    <a:pt x="54" y="9"/>
                  </a:lnTo>
                  <a:lnTo>
                    <a:pt x="72" y="4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2161A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60" name="Freeform 129"/>
            <p:cNvSpPr>
              <a:spLocks/>
            </p:cNvSpPr>
            <p:nvPr/>
          </p:nvSpPr>
          <p:spPr bwMode="auto">
            <a:xfrm>
              <a:off x="1598" y="3463"/>
              <a:ext cx="85" cy="102"/>
            </a:xfrm>
            <a:custGeom>
              <a:avLst/>
              <a:gdLst>
                <a:gd name="T0" fmla="*/ 4 w 85"/>
                <a:gd name="T1" fmla="*/ 18 h 102"/>
                <a:gd name="T2" fmla="*/ 22 w 85"/>
                <a:gd name="T3" fmla="*/ 40 h 102"/>
                <a:gd name="T4" fmla="*/ 27 w 85"/>
                <a:gd name="T5" fmla="*/ 44 h 102"/>
                <a:gd name="T6" fmla="*/ 31 w 85"/>
                <a:gd name="T7" fmla="*/ 58 h 102"/>
                <a:gd name="T8" fmla="*/ 36 w 85"/>
                <a:gd name="T9" fmla="*/ 71 h 102"/>
                <a:gd name="T10" fmla="*/ 40 w 85"/>
                <a:gd name="T11" fmla="*/ 84 h 102"/>
                <a:gd name="T12" fmla="*/ 54 w 85"/>
                <a:gd name="T13" fmla="*/ 89 h 102"/>
                <a:gd name="T14" fmla="*/ 58 w 85"/>
                <a:gd name="T15" fmla="*/ 93 h 102"/>
                <a:gd name="T16" fmla="*/ 58 w 85"/>
                <a:gd name="T17" fmla="*/ 98 h 102"/>
                <a:gd name="T18" fmla="*/ 67 w 85"/>
                <a:gd name="T19" fmla="*/ 98 h 102"/>
                <a:gd name="T20" fmla="*/ 85 w 85"/>
                <a:gd name="T21" fmla="*/ 98 h 102"/>
                <a:gd name="T22" fmla="*/ 85 w 85"/>
                <a:gd name="T23" fmla="*/ 98 h 102"/>
                <a:gd name="T24" fmla="*/ 81 w 85"/>
                <a:gd name="T25" fmla="*/ 89 h 102"/>
                <a:gd name="T26" fmla="*/ 81 w 85"/>
                <a:gd name="T27" fmla="*/ 84 h 102"/>
                <a:gd name="T28" fmla="*/ 76 w 85"/>
                <a:gd name="T29" fmla="*/ 80 h 102"/>
                <a:gd name="T30" fmla="*/ 67 w 85"/>
                <a:gd name="T31" fmla="*/ 89 h 102"/>
                <a:gd name="T32" fmla="*/ 63 w 85"/>
                <a:gd name="T33" fmla="*/ 89 h 102"/>
                <a:gd name="T34" fmla="*/ 63 w 85"/>
                <a:gd name="T35" fmla="*/ 84 h 102"/>
                <a:gd name="T36" fmla="*/ 67 w 85"/>
                <a:gd name="T37" fmla="*/ 71 h 102"/>
                <a:gd name="T38" fmla="*/ 63 w 85"/>
                <a:gd name="T39" fmla="*/ 71 h 102"/>
                <a:gd name="T40" fmla="*/ 49 w 85"/>
                <a:gd name="T41" fmla="*/ 76 h 102"/>
                <a:gd name="T42" fmla="*/ 45 w 85"/>
                <a:gd name="T43" fmla="*/ 71 h 102"/>
                <a:gd name="T44" fmla="*/ 40 w 85"/>
                <a:gd name="T45" fmla="*/ 62 h 102"/>
                <a:gd name="T46" fmla="*/ 36 w 85"/>
                <a:gd name="T47" fmla="*/ 27 h 102"/>
                <a:gd name="T48" fmla="*/ 31 w 85"/>
                <a:gd name="T49" fmla="*/ 18 h 102"/>
                <a:gd name="T50" fmla="*/ 18 w 85"/>
                <a:gd name="T51" fmla="*/ 0 h 102"/>
                <a:gd name="T52" fmla="*/ 18 w 85"/>
                <a:gd name="T53" fmla="*/ 4 h 102"/>
                <a:gd name="T54" fmla="*/ 27 w 85"/>
                <a:gd name="T55" fmla="*/ 18 h 102"/>
                <a:gd name="T56" fmla="*/ 31 w 85"/>
                <a:gd name="T57" fmla="*/ 44 h 102"/>
                <a:gd name="T58" fmla="*/ 31 w 85"/>
                <a:gd name="T59" fmla="*/ 44 h 102"/>
                <a:gd name="T60" fmla="*/ 22 w 85"/>
                <a:gd name="T61" fmla="*/ 31 h 102"/>
                <a:gd name="T62" fmla="*/ 13 w 85"/>
                <a:gd name="T63" fmla="*/ 18 h 102"/>
                <a:gd name="T64" fmla="*/ 4 w 85"/>
                <a:gd name="T65" fmla="*/ 9 h 10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5"/>
                <a:gd name="T100" fmla="*/ 0 h 102"/>
                <a:gd name="T101" fmla="*/ 85 w 85"/>
                <a:gd name="T102" fmla="*/ 102 h 10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5" h="102">
                  <a:moveTo>
                    <a:pt x="0" y="4"/>
                  </a:moveTo>
                  <a:lnTo>
                    <a:pt x="4" y="18"/>
                  </a:lnTo>
                  <a:lnTo>
                    <a:pt x="9" y="27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7" y="44"/>
                  </a:lnTo>
                  <a:lnTo>
                    <a:pt x="27" y="49"/>
                  </a:lnTo>
                  <a:lnTo>
                    <a:pt x="31" y="58"/>
                  </a:lnTo>
                  <a:lnTo>
                    <a:pt x="31" y="62"/>
                  </a:lnTo>
                  <a:lnTo>
                    <a:pt x="36" y="71"/>
                  </a:lnTo>
                  <a:lnTo>
                    <a:pt x="36" y="80"/>
                  </a:lnTo>
                  <a:lnTo>
                    <a:pt x="40" y="84"/>
                  </a:lnTo>
                  <a:lnTo>
                    <a:pt x="49" y="89"/>
                  </a:lnTo>
                  <a:lnTo>
                    <a:pt x="54" y="89"/>
                  </a:lnTo>
                  <a:lnTo>
                    <a:pt x="58" y="93"/>
                  </a:lnTo>
                  <a:lnTo>
                    <a:pt x="58" y="98"/>
                  </a:lnTo>
                  <a:lnTo>
                    <a:pt x="63" y="102"/>
                  </a:lnTo>
                  <a:lnTo>
                    <a:pt x="67" y="98"/>
                  </a:lnTo>
                  <a:lnTo>
                    <a:pt x="76" y="98"/>
                  </a:lnTo>
                  <a:lnTo>
                    <a:pt x="85" y="98"/>
                  </a:lnTo>
                  <a:lnTo>
                    <a:pt x="85" y="93"/>
                  </a:lnTo>
                  <a:lnTo>
                    <a:pt x="81" y="89"/>
                  </a:lnTo>
                  <a:lnTo>
                    <a:pt x="81" y="84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7" y="89"/>
                  </a:lnTo>
                  <a:lnTo>
                    <a:pt x="63" y="89"/>
                  </a:lnTo>
                  <a:lnTo>
                    <a:pt x="58" y="89"/>
                  </a:lnTo>
                  <a:lnTo>
                    <a:pt x="63" y="84"/>
                  </a:lnTo>
                  <a:lnTo>
                    <a:pt x="67" y="76"/>
                  </a:lnTo>
                  <a:lnTo>
                    <a:pt x="67" y="71"/>
                  </a:lnTo>
                  <a:lnTo>
                    <a:pt x="63" y="71"/>
                  </a:lnTo>
                  <a:lnTo>
                    <a:pt x="54" y="76"/>
                  </a:lnTo>
                  <a:lnTo>
                    <a:pt x="49" y="76"/>
                  </a:lnTo>
                  <a:lnTo>
                    <a:pt x="45" y="76"/>
                  </a:lnTo>
                  <a:lnTo>
                    <a:pt x="45" y="71"/>
                  </a:lnTo>
                  <a:lnTo>
                    <a:pt x="40" y="62"/>
                  </a:lnTo>
                  <a:lnTo>
                    <a:pt x="36" y="44"/>
                  </a:lnTo>
                  <a:lnTo>
                    <a:pt x="36" y="27"/>
                  </a:lnTo>
                  <a:lnTo>
                    <a:pt x="31" y="22"/>
                  </a:lnTo>
                  <a:lnTo>
                    <a:pt x="31" y="1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22" y="9"/>
                  </a:lnTo>
                  <a:lnTo>
                    <a:pt x="27" y="18"/>
                  </a:lnTo>
                  <a:lnTo>
                    <a:pt x="31" y="36"/>
                  </a:lnTo>
                  <a:lnTo>
                    <a:pt x="31" y="44"/>
                  </a:lnTo>
                  <a:lnTo>
                    <a:pt x="22" y="36"/>
                  </a:lnTo>
                  <a:lnTo>
                    <a:pt x="22" y="31"/>
                  </a:lnTo>
                  <a:lnTo>
                    <a:pt x="18" y="27"/>
                  </a:lnTo>
                  <a:lnTo>
                    <a:pt x="13" y="18"/>
                  </a:lnTo>
                  <a:lnTo>
                    <a:pt x="9" y="13"/>
                  </a:lnTo>
                  <a:lnTo>
                    <a:pt x="4" y="9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4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61" name="Freeform 130"/>
            <p:cNvSpPr>
              <a:spLocks/>
            </p:cNvSpPr>
            <p:nvPr/>
          </p:nvSpPr>
          <p:spPr bwMode="auto">
            <a:xfrm>
              <a:off x="1750" y="3610"/>
              <a:ext cx="283" cy="97"/>
            </a:xfrm>
            <a:custGeom>
              <a:avLst/>
              <a:gdLst>
                <a:gd name="T0" fmla="*/ 0 w 283"/>
                <a:gd name="T1" fmla="*/ 0 h 97"/>
                <a:gd name="T2" fmla="*/ 18 w 283"/>
                <a:gd name="T3" fmla="*/ 17 h 97"/>
                <a:gd name="T4" fmla="*/ 36 w 283"/>
                <a:gd name="T5" fmla="*/ 31 h 97"/>
                <a:gd name="T6" fmla="*/ 54 w 283"/>
                <a:gd name="T7" fmla="*/ 40 h 97"/>
                <a:gd name="T8" fmla="*/ 68 w 283"/>
                <a:gd name="T9" fmla="*/ 49 h 97"/>
                <a:gd name="T10" fmla="*/ 81 w 283"/>
                <a:gd name="T11" fmla="*/ 53 h 97"/>
                <a:gd name="T12" fmla="*/ 90 w 283"/>
                <a:gd name="T13" fmla="*/ 53 h 97"/>
                <a:gd name="T14" fmla="*/ 99 w 283"/>
                <a:gd name="T15" fmla="*/ 57 h 97"/>
                <a:gd name="T16" fmla="*/ 112 w 283"/>
                <a:gd name="T17" fmla="*/ 57 h 97"/>
                <a:gd name="T18" fmla="*/ 126 w 283"/>
                <a:gd name="T19" fmla="*/ 62 h 97"/>
                <a:gd name="T20" fmla="*/ 135 w 283"/>
                <a:gd name="T21" fmla="*/ 62 h 97"/>
                <a:gd name="T22" fmla="*/ 144 w 283"/>
                <a:gd name="T23" fmla="*/ 62 h 97"/>
                <a:gd name="T24" fmla="*/ 157 w 283"/>
                <a:gd name="T25" fmla="*/ 66 h 97"/>
                <a:gd name="T26" fmla="*/ 166 w 283"/>
                <a:gd name="T27" fmla="*/ 71 h 97"/>
                <a:gd name="T28" fmla="*/ 175 w 283"/>
                <a:gd name="T29" fmla="*/ 71 h 97"/>
                <a:gd name="T30" fmla="*/ 184 w 283"/>
                <a:gd name="T31" fmla="*/ 75 h 97"/>
                <a:gd name="T32" fmla="*/ 193 w 283"/>
                <a:gd name="T33" fmla="*/ 80 h 97"/>
                <a:gd name="T34" fmla="*/ 202 w 283"/>
                <a:gd name="T35" fmla="*/ 80 h 97"/>
                <a:gd name="T36" fmla="*/ 207 w 283"/>
                <a:gd name="T37" fmla="*/ 84 h 97"/>
                <a:gd name="T38" fmla="*/ 216 w 283"/>
                <a:gd name="T39" fmla="*/ 89 h 97"/>
                <a:gd name="T40" fmla="*/ 220 w 283"/>
                <a:gd name="T41" fmla="*/ 93 h 97"/>
                <a:gd name="T42" fmla="*/ 225 w 283"/>
                <a:gd name="T43" fmla="*/ 93 h 97"/>
                <a:gd name="T44" fmla="*/ 229 w 283"/>
                <a:gd name="T45" fmla="*/ 97 h 97"/>
                <a:gd name="T46" fmla="*/ 233 w 283"/>
                <a:gd name="T47" fmla="*/ 93 h 97"/>
                <a:gd name="T48" fmla="*/ 238 w 283"/>
                <a:gd name="T49" fmla="*/ 89 h 97"/>
                <a:gd name="T50" fmla="*/ 242 w 283"/>
                <a:gd name="T51" fmla="*/ 89 h 97"/>
                <a:gd name="T52" fmla="*/ 242 w 283"/>
                <a:gd name="T53" fmla="*/ 84 h 97"/>
                <a:gd name="T54" fmla="*/ 242 w 283"/>
                <a:gd name="T55" fmla="*/ 84 h 97"/>
                <a:gd name="T56" fmla="*/ 247 w 283"/>
                <a:gd name="T57" fmla="*/ 84 h 97"/>
                <a:gd name="T58" fmla="*/ 251 w 283"/>
                <a:gd name="T59" fmla="*/ 84 h 97"/>
                <a:gd name="T60" fmla="*/ 256 w 283"/>
                <a:gd name="T61" fmla="*/ 80 h 97"/>
                <a:gd name="T62" fmla="*/ 256 w 283"/>
                <a:gd name="T63" fmla="*/ 80 h 97"/>
                <a:gd name="T64" fmla="*/ 260 w 283"/>
                <a:gd name="T65" fmla="*/ 84 h 97"/>
                <a:gd name="T66" fmla="*/ 269 w 283"/>
                <a:gd name="T67" fmla="*/ 84 h 97"/>
                <a:gd name="T68" fmla="*/ 278 w 283"/>
                <a:gd name="T69" fmla="*/ 89 h 97"/>
                <a:gd name="T70" fmla="*/ 283 w 283"/>
                <a:gd name="T71" fmla="*/ 89 h 97"/>
                <a:gd name="T72" fmla="*/ 283 w 283"/>
                <a:gd name="T73" fmla="*/ 84 h 97"/>
                <a:gd name="T74" fmla="*/ 283 w 283"/>
                <a:gd name="T75" fmla="*/ 84 h 97"/>
                <a:gd name="T76" fmla="*/ 278 w 283"/>
                <a:gd name="T77" fmla="*/ 75 h 97"/>
                <a:gd name="T78" fmla="*/ 274 w 283"/>
                <a:gd name="T79" fmla="*/ 75 h 97"/>
                <a:gd name="T80" fmla="*/ 269 w 283"/>
                <a:gd name="T81" fmla="*/ 71 h 97"/>
                <a:gd name="T82" fmla="*/ 260 w 283"/>
                <a:gd name="T83" fmla="*/ 66 h 97"/>
                <a:gd name="T84" fmla="*/ 247 w 283"/>
                <a:gd name="T85" fmla="*/ 62 h 97"/>
                <a:gd name="T86" fmla="*/ 238 w 283"/>
                <a:gd name="T87" fmla="*/ 57 h 97"/>
                <a:gd name="T88" fmla="*/ 225 w 283"/>
                <a:gd name="T89" fmla="*/ 53 h 97"/>
                <a:gd name="T90" fmla="*/ 198 w 283"/>
                <a:gd name="T91" fmla="*/ 44 h 97"/>
                <a:gd name="T92" fmla="*/ 175 w 283"/>
                <a:gd name="T93" fmla="*/ 35 h 97"/>
                <a:gd name="T94" fmla="*/ 166 w 283"/>
                <a:gd name="T95" fmla="*/ 31 h 97"/>
                <a:gd name="T96" fmla="*/ 162 w 283"/>
                <a:gd name="T97" fmla="*/ 31 h 97"/>
                <a:gd name="T98" fmla="*/ 135 w 283"/>
                <a:gd name="T99" fmla="*/ 31 h 97"/>
                <a:gd name="T100" fmla="*/ 121 w 283"/>
                <a:gd name="T101" fmla="*/ 31 h 97"/>
                <a:gd name="T102" fmla="*/ 117 w 283"/>
                <a:gd name="T103" fmla="*/ 31 h 97"/>
                <a:gd name="T104" fmla="*/ 117 w 283"/>
                <a:gd name="T105" fmla="*/ 31 h 97"/>
                <a:gd name="T106" fmla="*/ 112 w 283"/>
                <a:gd name="T107" fmla="*/ 26 h 97"/>
                <a:gd name="T108" fmla="*/ 108 w 283"/>
                <a:gd name="T109" fmla="*/ 26 h 97"/>
                <a:gd name="T110" fmla="*/ 103 w 283"/>
                <a:gd name="T111" fmla="*/ 22 h 97"/>
                <a:gd name="T112" fmla="*/ 94 w 283"/>
                <a:gd name="T113" fmla="*/ 22 h 97"/>
                <a:gd name="T114" fmla="*/ 86 w 283"/>
                <a:gd name="T115" fmla="*/ 17 h 97"/>
                <a:gd name="T116" fmla="*/ 72 w 283"/>
                <a:gd name="T117" fmla="*/ 13 h 97"/>
                <a:gd name="T118" fmla="*/ 59 w 283"/>
                <a:gd name="T119" fmla="*/ 9 h 97"/>
                <a:gd name="T120" fmla="*/ 36 w 283"/>
                <a:gd name="T121" fmla="*/ 4 h 97"/>
                <a:gd name="T122" fmla="*/ 0 w 283"/>
                <a:gd name="T123" fmla="*/ 0 h 9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3"/>
                <a:gd name="T187" fmla="*/ 0 h 97"/>
                <a:gd name="T188" fmla="*/ 283 w 283"/>
                <a:gd name="T189" fmla="*/ 97 h 9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3" h="97">
                  <a:moveTo>
                    <a:pt x="0" y="0"/>
                  </a:moveTo>
                  <a:lnTo>
                    <a:pt x="18" y="17"/>
                  </a:lnTo>
                  <a:lnTo>
                    <a:pt x="36" y="31"/>
                  </a:lnTo>
                  <a:lnTo>
                    <a:pt x="54" y="40"/>
                  </a:lnTo>
                  <a:lnTo>
                    <a:pt x="68" y="49"/>
                  </a:lnTo>
                  <a:lnTo>
                    <a:pt x="81" y="53"/>
                  </a:lnTo>
                  <a:lnTo>
                    <a:pt x="90" y="53"/>
                  </a:lnTo>
                  <a:lnTo>
                    <a:pt x="99" y="57"/>
                  </a:lnTo>
                  <a:lnTo>
                    <a:pt x="112" y="57"/>
                  </a:lnTo>
                  <a:lnTo>
                    <a:pt x="126" y="62"/>
                  </a:lnTo>
                  <a:lnTo>
                    <a:pt x="135" y="62"/>
                  </a:lnTo>
                  <a:lnTo>
                    <a:pt x="144" y="62"/>
                  </a:lnTo>
                  <a:lnTo>
                    <a:pt x="157" y="66"/>
                  </a:lnTo>
                  <a:lnTo>
                    <a:pt x="166" y="71"/>
                  </a:lnTo>
                  <a:lnTo>
                    <a:pt x="175" y="71"/>
                  </a:lnTo>
                  <a:lnTo>
                    <a:pt x="184" y="75"/>
                  </a:lnTo>
                  <a:lnTo>
                    <a:pt x="193" y="80"/>
                  </a:lnTo>
                  <a:lnTo>
                    <a:pt x="202" y="80"/>
                  </a:lnTo>
                  <a:lnTo>
                    <a:pt x="207" y="84"/>
                  </a:lnTo>
                  <a:lnTo>
                    <a:pt x="216" y="89"/>
                  </a:lnTo>
                  <a:lnTo>
                    <a:pt x="220" y="93"/>
                  </a:lnTo>
                  <a:lnTo>
                    <a:pt x="225" y="93"/>
                  </a:lnTo>
                  <a:lnTo>
                    <a:pt x="229" y="97"/>
                  </a:lnTo>
                  <a:lnTo>
                    <a:pt x="233" y="93"/>
                  </a:lnTo>
                  <a:lnTo>
                    <a:pt x="238" y="89"/>
                  </a:lnTo>
                  <a:lnTo>
                    <a:pt x="242" y="89"/>
                  </a:lnTo>
                  <a:lnTo>
                    <a:pt x="242" y="84"/>
                  </a:lnTo>
                  <a:lnTo>
                    <a:pt x="247" y="84"/>
                  </a:lnTo>
                  <a:lnTo>
                    <a:pt x="251" y="84"/>
                  </a:lnTo>
                  <a:lnTo>
                    <a:pt x="256" y="80"/>
                  </a:lnTo>
                  <a:lnTo>
                    <a:pt x="260" y="84"/>
                  </a:lnTo>
                  <a:lnTo>
                    <a:pt x="269" y="84"/>
                  </a:lnTo>
                  <a:lnTo>
                    <a:pt x="278" y="89"/>
                  </a:lnTo>
                  <a:lnTo>
                    <a:pt x="283" y="89"/>
                  </a:lnTo>
                  <a:lnTo>
                    <a:pt x="283" y="84"/>
                  </a:lnTo>
                  <a:lnTo>
                    <a:pt x="278" y="75"/>
                  </a:lnTo>
                  <a:lnTo>
                    <a:pt x="274" y="75"/>
                  </a:lnTo>
                  <a:lnTo>
                    <a:pt x="269" y="71"/>
                  </a:lnTo>
                  <a:lnTo>
                    <a:pt x="260" y="66"/>
                  </a:lnTo>
                  <a:lnTo>
                    <a:pt x="247" y="62"/>
                  </a:lnTo>
                  <a:lnTo>
                    <a:pt x="238" y="57"/>
                  </a:lnTo>
                  <a:lnTo>
                    <a:pt x="225" y="53"/>
                  </a:lnTo>
                  <a:lnTo>
                    <a:pt x="198" y="44"/>
                  </a:lnTo>
                  <a:lnTo>
                    <a:pt x="175" y="35"/>
                  </a:lnTo>
                  <a:lnTo>
                    <a:pt x="166" y="31"/>
                  </a:lnTo>
                  <a:lnTo>
                    <a:pt x="162" y="31"/>
                  </a:lnTo>
                  <a:lnTo>
                    <a:pt x="135" y="31"/>
                  </a:lnTo>
                  <a:lnTo>
                    <a:pt x="121" y="31"/>
                  </a:lnTo>
                  <a:lnTo>
                    <a:pt x="117" y="31"/>
                  </a:lnTo>
                  <a:lnTo>
                    <a:pt x="112" y="26"/>
                  </a:lnTo>
                  <a:lnTo>
                    <a:pt x="108" y="26"/>
                  </a:lnTo>
                  <a:lnTo>
                    <a:pt x="103" y="22"/>
                  </a:lnTo>
                  <a:lnTo>
                    <a:pt x="94" y="22"/>
                  </a:lnTo>
                  <a:lnTo>
                    <a:pt x="86" y="17"/>
                  </a:lnTo>
                  <a:lnTo>
                    <a:pt x="72" y="13"/>
                  </a:lnTo>
                  <a:lnTo>
                    <a:pt x="59" y="9"/>
                  </a:lnTo>
                  <a:lnTo>
                    <a:pt x="3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54E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62" name="Freeform 131"/>
            <p:cNvSpPr>
              <a:spLocks/>
            </p:cNvSpPr>
            <p:nvPr/>
          </p:nvSpPr>
          <p:spPr bwMode="auto">
            <a:xfrm>
              <a:off x="1701" y="3868"/>
              <a:ext cx="314" cy="302"/>
            </a:xfrm>
            <a:custGeom>
              <a:avLst/>
              <a:gdLst>
                <a:gd name="T0" fmla="*/ 76 w 314"/>
                <a:gd name="T1" fmla="*/ 26 h 302"/>
                <a:gd name="T2" fmla="*/ 58 w 314"/>
                <a:gd name="T3" fmla="*/ 13 h 302"/>
                <a:gd name="T4" fmla="*/ 45 w 314"/>
                <a:gd name="T5" fmla="*/ 4 h 302"/>
                <a:gd name="T6" fmla="*/ 36 w 314"/>
                <a:gd name="T7" fmla="*/ 0 h 302"/>
                <a:gd name="T8" fmla="*/ 31 w 314"/>
                <a:gd name="T9" fmla="*/ 4 h 302"/>
                <a:gd name="T10" fmla="*/ 13 w 314"/>
                <a:gd name="T11" fmla="*/ 13 h 302"/>
                <a:gd name="T12" fmla="*/ 0 w 314"/>
                <a:gd name="T13" fmla="*/ 26 h 302"/>
                <a:gd name="T14" fmla="*/ 0 w 314"/>
                <a:gd name="T15" fmla="*/ 31 h 302"/>
                <a:gd name="T16" fmla="*/ 4 w 314"/>
                <a:gd name="T17" fmla="*/ 44 h 302"/>
                <a:gd name="T18" fmla="*/ 22 w 314"/>
                <a:gd name="T19" fmla="*/ 80 h 302"/>
                <a:gd name="T20" fmla="*/ 36 w 314"/>
                <a:gd name="T21" fmla="*/ 97 h 302"/>
                <a:gd name="T22" fmla="*/ 45 w 314"/>
                <a:gd name="T23" fmla="*/ 111 h 302"/>
                <a:gd name="T24" fmla="*/ 76 w 314"/>
                <a:gd name="T25" fmla="*/ 151 h 302"/>
                <a:gd name="T26" fmla="*/ 85 w 314"/>
                <a:gd name="T27" fmla="*/ 164 h 302"/>
                <a:gd name="T28" fmla="*/ 99 w 314"/>
                <a:gd name="T29" fmla="*/ 177 h 302"/>
                <a:gd name="T30" fmla="*/ 135 w 314"/>
                <a:gd name="T31" fmla="*/ 213 h 302"/>
                <a:gd name="T32" fmla="*/ 166 w 314"/>
                <a:gd name="T33" fmla="*/ 248 h 302"/>
                <a:gd name="T34" fmla="*/ 193 w 314"/>
                <a:gd name="T35" fmla="*/ 275 h 302"/>
                <a:gd name="T36" fmla="*/ 229 w 314"/>
                <a:gd name="T37" fmla="*/ 288 h 302"/>
                <a:gd name="T38" fmla="*/ 251 w 314"/>
                <a:gd name="T39" fmla="*/ 284 h 302"/>
                <a:gd name="T40" fmla="*/ 269 w 314"/>
                <a:gd name="T41" fmla="*/ 288 h 302"/>
                <a:gd name="T42" fmla="*/ 296 w 314"/>
                <a:gd name="T43" fmla="*/ 297 h 302"/>
                <a:gd name="T44" fmla="*/ 291 w 314"/>
                <a:gd name="T45" fmla="*/ 280 h 302"/>
                <a:gd name="T46" fmla="*/ 265 w 314"/>
                <a:gd name="T47" fmla="*/ 248 h 302"/>
                <a:gd name="T48" fmla="*/ 251 w 314"/>
                <a:gd name="T49" fmla="*/ 226 h 302"/>
                <a:gd name="T50" fmla="*/ 224 w 314"/>
                <a:gd name="T51" fmla="*/ 195 h 302"/>
                <a:gd name="T52" fmla="*/ 202 w 314"/>
                <a:gd name="T53" fmla="*/ 164 h 302"/>
                <a:gd name="T54" fmla="*/ 175 w 314"/>
                <a:gd name="T55" fmla="*/ 142 h 302"/>
                <a:gd name="T56" fmla="*/ 130 w 314"/>
                <a:gd name="T57" fmla="*/ 120 h 302"/>
                <a:gd name="T58" fmla="*/ 121 w 314"/>
                <a:gd name="T59" fmla="*/ 106 h 302"/>
                <a:gd name="T60" fmla="*/ 108 w 314"/>
                <a:gd name="T61" fmla="*/ 80 h 302"/>
                <a:gd name="T62" fmla="*/ 94 w 314"/>
                <a:gd name="T63" fmla="*/ 62 h 302"/>
                <a:gd name="T64" fmla="*/ 85 w 314"/>
                <a:gd name="T65" fmla="*/ 35 h 30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4"/>
                <a:gd name="T100" fmla="*/ 0 h 302"/>
                <a:gd name="T101" fmla="*/ 314 w 314"/>
                <a:gd name="T102" fmla="*/ 302 h 30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4" h="302">
                  <a:moveTo>
                    <a:pt x="85" y="35"/>
                  </a:moveTo>
                  <a:lnTo>
                    <a:pt x="76" y="26"/>
                  </a:lnTo>
                  <a:lnTo>
                    <a:pt x="67" y="17"/>
                  </a:lnTo>
                  <a:lnTo>
                    <a:pt x="58" y="13"/>
                  </a:lnTo>
                  <a:lnTo>
                    <a:pt x="49" y="8"/>
                  </a:lnTo>
                  <a:lnTo>
                    <a:pt x="45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1" y="4"/>
                  </a:lnTo>
                  <a:lnTo>
                    <a:pt x="27" y="8"/>
                  </a:lnTo>
                  <a:lnTo>
                    <a:pt x="13" y="13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4" y="35"/>
                  </a:lnTo>
                  <a:lnTo>
                    <a:pt x="4" y="44"/>
                  </a:lnTo>
                  <a:lnTo>
                    <a:pt x="13" y="57"/>
                  </a:lnTo>
                  <a:lnTo>
                    <a:pt x="22" y="80"/>
                  </a:lnTo>
                  <a:lnTo>
                    <a:pt x="31" y="88"/>
                  </a:lnTo>
                  <a:lnTo>
                    <a:pt x="36" y="97"/>
                  </a:lnTo>
                  <a:lnTo>
                    <a:pt x="40" y="106"/>
                  </a:lnTo>
                  <a:lnTo>
                    <a:pt x="45" y="111"/>
                  </a:lnTo>
                  <a:lnTo>
                    <a:pt x="63" y="133"/>
                  </a:lnTo>
                  <a:lnTo>
                    <a:pt x="76" y="151"/>
                  </a:lnTo>
                  <a:lnTo>
                    <a:pt x="81" y="160"/>
                  </a:lnTo>
                  <a:lnTo>
                    <a:pt x="85" y="164"/>
                  </a:lnTo>
                  <a:lnTo>
                    <a:pt x="94" y="173"/>
                  </a:lnTo>
                  <a:lnTo>
                    <a:pt x="99" y="177"/>
                  </a:lnTo>
                  <a:lnTo>
                    <a:pt x="117" y="195"/>
                  </a:lnTo>
                  <a:lnTo>
                    <a:pt x="135" y="213"/>
                  </a:lnTo>
                  <a:lnTo>
                    <a:pt x="152" y="231"/>
                  </a:lnTo>
                  <a:lnTo>
                    <a:pt x="166" y="248"/>
                  </a:lnTo>
                  <a:lnTo>
                    <a:pt x="179" y="262"/>
                  </a:lnTo>
                  <a:lnTo>
                    <a:pt x="193" y="275"/>
                  </a:lnTo>
                  <a:lnTo>
                    <a:pt x="215" y="293"/>
                  </a:lnTo>
                  <a:lnTo>
                    <a:pt x="229" y="288"/>
                  </a:lnTo>
                  <a:lnTo>
                    <a:pt x="242" y="284"/>
                  </a:lnTo>
                  <a:lnTo>
                    <a:pt x="251" y="284"/>
                  </a:lnTo>
                  <a:lnTo>
                    <a:pt x="260" y="284"/>
                  </a:lnTo>
                  <a:lnTo>
                    <a:pt x="269" y="288"/>
                  </a:lnTo>
                  <a:lnTo>
                    <a:pt x="282" y="293"/>
                  </a:lnTo>
                  <a:lnTo>
                    <a:pt x="296" y="297"/>
                  </a:lnTo>
                  <a:lnTo>
                    <a:pt x="314" y="302"/>
                  </a:lnTo>
                  <a:lnTo>
                    <a:pt x="291" y="280"/>
                  </a:lnTo>
                  <a:lnTo>
                    <a:pt x="278" y="262"/>
                  </a:lnTo>
                  <a:lnTo>
                    <a:pt x="265" y="248"/>
                  </a:lnTo>
                  <a:lnTo>
                    <a:pt x="256" y="235"/>
                  </a:lnTo>
                  <a:lnTo>
                    <a:pt x="251" y="226"/>
                  </a:lnTo>
                  <a:lnTo>
                    <a:pt x="242" y="217"/>
                  </a:lnTo>
                  <a:lnTo>
                    <a:pt x="224" y="195"/>
                  </a:lnTo>
                  <a:lnTo>
                    <a:pt x="211" y="177"/>
                  </a:lnTo>
                  <a:lnTo>
                    <a:pt x="202" y="164"/>
                  </a:lnTo>
                  <a:lnTo>
                    <a:pt x="193" y="160"/>
                  </a:lnTo>
                  <a:lnTo>
                    <a:pt x="175" y="142"/>
                  </a:lnTo>
                  <a:lnTo>
                    <a:pt x="152" y="133"/>
                  </a:lnTo>
                  <a:lnTo>
                    <a:pt x="130" y="120"/>
                  </a:lnTo>
                  <a:lnTo>
                    <a:pt x="126" y="111"/>
                  </a:lnTo>
                  <a:lnTo>
                    <a:pt x="121" y="106"/>
                  </a:lnTo>
                  <a:lnTo>
                    <a:pt x="112" y="97"/>
                  </a:lnTo>
                  <a:lnTo>
                    <a:pt x="108" y="80"/>
                  </a:lnTo>
                  <a:lnTo>
                    <a:pt x="103" y="71"/>
                  </a:lnTo>
                  <a:lnTo>
                    <a:pt x="94" y="62"/>
                  </a:lnTo>
                  <a:lnTo>
                    <a:pt x="90" y="48"/>
                  </a:lnTo>
                  <a:lnTo>
                    <a:pt x="85" y="35"/>
                  </a:lnTo>
                  <a:close/>
                </a:path>
              </a:pathLst>
            </a:custGeom>
            <a:solidFill>
              <a:srgbClr val="6161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63" name="Freeform 132"/>
            <p:cNvSpPr>
              <a:spLocks/>
            </p:cNvSpPr>
            <p:nvPr/>
          </p:nvSpPr>
          <p:spPr bwMode="auto">
            <a:xfrm>
              <a:off x="1957" y="4161"/>
              <a:ext cx="53" cy="27"/>
            </a:xfrm>
            <a:custGeom>
              <a:avLst/>
              <a:gdLst>
                <a:gd name="T0" fmla="*/ 0 w 53"/>
                <a:gd name="T1" fmla="*/ 0 h 27"/>
                <a:gd name="T2" fmla="*/ 9 w 53"/>
                <a:gd name="T3" fmla="*/ 4 h 27"/>
                <a:gd name="T4" fmla="*/ 13 w 53"/>
                <a:gd name="T5" fmla="*/ 4 h 27"/>
                <a:gd name="T6" fmla="*/ 18 w 53"/>
                <a:gd name="T7" fmla="*/ 4 h 27"/>
                <a:gd name="T8" fmla="*/ 26 w 53"/>
                <a:gd name="T9" fmla="*/ 4 h 27"/>
                <a:gd name="T10" fmla="*/ 31 w 53"/>
                <a:gd name="T11" fmla="*/ 4 h 27"/>
                <a:gd name="T12" fmla="*/ 35 w 53"/>
                <a:gd name="T13" fmla="*/ 9 h 27"/>
                <a:gd name="T14" fmla="*/ 35 w 53"/>
                <a:gd name="T15" fmla="*/ 9 h 27"/>
                <a:gd name="T16" fmla="*/ 40 w 53"/>
                <a:gd name="T17" fmla="*/ 13 h 27"/>
                <a:gd name="T18" fmla="*/ 44 w 53"/>
                <a:gd name="T19" fmla="*/ 13 h 27"/>
                <a:gd name="T20" fmla="*/ 44 w 53"/>
                <a:gd name="T21" fmla="*/ 18 h 27"/>
                <a:gd name="T22" fmla="*/ 49 w 53"/>
                <a:gd name="T23" fmla="*/ 18 h 27"/>
                <a:gd name="T24" fmla="*/ 53 w 53"/>
                <a:gd name="T25" fmla="*/ 22 h 27"/>
                <a:gd name="T26" fmla="*/ 53 w 53"/>
                <a:gd name="T27" fmla="*/ 22 h 27"/>
                <a:gd name="T28" fmla="*/ 53 w 53"/>
                <a:gd name="T29" fmla="*/ 27 h 27"/>
                <a:gd name="T30" fmla="*/ 53 w 53"/>
                <a:gd name="T31" fmla="*/ 27 h 27"/>
                <a:gd name="T32" fmla="*/ 31 w 53"/>
                <a:gd name="T33" fmla="*/ 22 h 27"/>
                <a:gd name="T34" fmla="*/ 9 w 53"/>
                <a:gd name="T35" fmla="*/ 18 h 27"/>
                <a:gd name="T36" fmla="*/ 4 w 53"/>
                <a:gd name="T37" fmla="*/ 18 h 27"/>
                <a:gd name="T38" fmla="*/ 0 w 53"/>
                <a:gd name="T39" fmla="*/ 13 h 27"/>
                <a:gd name="T40" fmla="*/ 0 w 53"/>
                <a:gd name="T41" fmla="*/ 9 h 27"/>
                <a:gd name="T42" fmla="*/ 0 w 53"/>
                <a:gd name="T43" fmla="*/ 0 h 2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3"/>
                <a:gd name="T67" fmla="*/ 0 h 27"/>
                <a:gd name="T68" fmla="*/ 53 w 53"/>
                <a:gd name="T69" fmla="*/ 27 h 2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3" h="27">
                  <a:moveTo>
                    <a:pt x="0" y="0"/>
                  </a:moveTo>
                  <a:lnTo>
                    <a:pt x="9" y="4"/>
                  </a:lnTo>
                  <a:lnTo>
                    <a:pt x="13" y="4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1" y="4"/>
                  </a:lnTo>
                  <a:lnTo>
                    <a:pt x="35" y="9"/>
                  </a:lnTo>
                  <a:lnTo>
                    <a:pt x="40" y="13"/>
                  </a:lnTo>
                  <a:lnTo>
                    <a:pt x="44" y="13"/>
                  </a:lnTo>
                  <a:lnTo>
                    <a:pt x="44" y="18"/>
                  </a:lnTo>
                  <a:lnTo>
                    <a:pt x="49" y="18"/>
                  </a:lnTo>
                  <a:lnTo>
                    <a:pt x="53" y="22"/>
                  </a:lnTo>
                  <a:lnTo>
                    <a:pt x="53" y="27"/>
                  </a:lnTo>
                  <a:lnTo>
                    <a:pt x="31" y="22"/>
                  </a:lnTo>
                  <a:lnTo>
                    <a:pt x="9" y="18"/>
                  </a:lnTo>
                  <a:lnTo>
                    <a:pt x="4" y="18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64" name="Freeform 133"/>
            <p:cNvSpPr>
              <a:spLocks/>
            </p:cNvSpPr>
            <p:nvPr/>
          </p:nvSpPr>
          <p:spPr bwMode="auto">
            <a:xfrm>
              <a:off x="1957" y="4192"/>
              <a:ext cx="58" cy="36"/>
            </a:xfrm>
            <a:custGeom>
              <a:avLst/>
              <a:gdLst>
                <a:gd name="T0" fmla="*/ 58 w 58"/>
                <a:gd name="T1" fmla="*/ 36 h 36"/>
                <a:gd name="T2" fmla="*/ 53 w 58"/>
                <a:gd name="T3" fmla="*/ 22 h 36"/>
                <a:gd name="T4" fmla="*/ 49 w 58"/>
                <a:gd name="T5" fmla="*/ 9 h 36"/>
                <a:gd name="T6" fmla="*/ 44 w 58"/>
                <a:gd name="T7" fmla="*/ 4 h 36"/>
                <a:gd name="T8" fmla="*/ 35 w 58"/>
                <a:gd name="T9" fmla="*/ 0 h 36"/>
                <a:gd name="T10" fmla="*/ 31 w 58"/>
                <a:gd name="T11" fmla="*/ 0 h 36"/>
                <a:gd name="T12" fmla="*/ 26 w 58"/>
                <a:gd name="T13" fmla="*/ 4 h 36"/>
                <a:gd name="T14" fmla="*/ 22 w 58"/>
                <a:gd name="T15" fmla="*/ 9 h 36"/>
                <a:gd name="T16" fmla="*/ 13 w 58"/>
                <a:gd name="T17" fmla="*/ 13 h 36"/>
                <a:gd name="T18" fmla="*/ 4 w 58"/>
                <a:gd name="T19" fmla="*/ 18 h 36"/>
                <a:gd name="T20" fmla="*/ 0 w 58"/>
                <a:gd name="T21" fmla="*/ 18 h 36"/>
                <a:gd name="T22" fmla="*/ 4 w 58"/>
                <a:gd name="T23" fmla="*/ 18 h 36"/>
                <a:gd name="T24" fmla="*/ 4 w 58"/>
                <a:gd name="T25" fmla="*/ 18 h 36"/>
                <a:gd name="T26" fmla="*/ 13 w 58"/>
                <a:gd name="T27" fmla="*/ 22 h 36"/>
                <a:gd name="T28" fmla="*/ 13 w 58"/>
                <a:gd name="T29" fmla="*/ 22 h 36"/>
                <a:gd name="T30" fmla="*/ 18 w 58"/>
                <a:gd name="T31" fmla="*/ 22 h 36"/>
                <a:gd name="T32" fmla="*/ 22 w 58"/>
                <a:gd name="T33" fmla="*/ 22 h 36"/>
                <a:gd name="T34" fmla="*/ 22 w 58"/>
                <a:gd name="T35" fmla="*/ 22 h 36"/>
                <a:gd name="T36" fmla="*/ 26 w 58"/>
                <a:gd name="T37" fmla="*/ 27 h 36"/>
                <a:gd name="T38" fmla="*/ 26 w 58"/>
                <a:gd name="T39" fmla="*/ 27 h 36"/>
                <a:gd name="T40" fmla="*/ 31 w 58"/>
                <a:gd name="T41" fmla="*/ 31 h 36"/>
                <a:gd name="T42" fmla="*/ 40 w 58"/>
                <a:gd name="T43" fmla="*/ 31 h 36"/>
                <a:gd name="T44" fmla="*/ 49 w 58"/>
                <a:gd name="T45" fmla="*/ 31 h 36"/>
                <a:gd name="T46" fmla="*/ 58 w 58"/>
                <a:gd name="T47" fmla="*/ 36 h 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8"/>
                <a:gd name="T73" fmla="*/ 0 h 36"/>
                <a:gd name="T74" fmla="*/ 58 w 58"/>
                <a:gd name="T75" fmla="*/ 36 h 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8" h="36">
                  <a:moveTo>
                    <a:pt x="58" y="36"/>
                  </a:moveTo>
                  <a:lnTo>
                    <a:pt x="53" y="22"/>
                  </a:lnTo>
                  <a:lnTo>
                    <a:pt x="49" y="9"/>
                  </a:lnTo>
                  <a:lnTo>
                    <a:pt x="44" y="4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6" y="4"/>
                  </a:lnTo>
                  <a:lnTo>
                    <a:pt x="22" y="9"/>
                  </a:lnTo>
                  <a:lnTo>
                    <a:pt x="13" y="13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13" y="22"/>
                  </a:lnTo>
                  <a:lnTo>
                    <a:pt x="18" y="22"/>
                  </a:lnTo>
                  <a:lnTo>
                    <a:pt x="22" y="22"/>
                  </a:lnTo>
                  <a:lnTo>
                    <a:pt x="26" y="27"/>
                  </a:lnTo>
                  <a:lnTo>
                    <a:pt x="31" y="31"/>
                  </a:lnTo>
                  <a:lnTo>
                    <a:pt x="40" y="31"/>
                  </a:lnTo>
                  <a:lnTo>
                    <a:pt x="49" y="31"/>
                  </a:lnTo>
                  <a:lnTo>
                    <a:pt x="58" y="36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65" name="Freeform 134"/>
            <p:cNvSpPr>
              <a:spLocks/>
            </p:cNvSpPr>
            <p:nvPr/>
          </p:nvSpPr>
          <p:spPr bwMode="auto">
            <a:xfrm>
              <a:off x="1903" y="4223"/>
              <a:ext cx="103" cy="45"/>
            </a:xfrm>
            <a:custGeom>
              <a:avLst/>
              <a:gdLst>
                <a:gd name="T0" fmla="*/ 18 w 103"/>
                <a:gd name="T1" fmla="*/ 45 h 45"/>
                <a:gd name="T2" fmla="*/ 9 w 103"/>
                <a:gd name="T3" fmla="*/ 40 h 45"/>
                <a:gd name="T4" fmla="*/ 4 w 103"/>
                <a:gd name="T5" fmla="*/ 36 h 45"/>
                <a:gd name="T6" fmla="*/ 0 w 103"/>
                <a:gd name="T7" fmla="*/ 31 h 45"/>
                <a:gd name="T8" fmla="*/ 0 w 103"/>
                <a:gd name="T9" fmla="*/ 22 h 45"/>
                <a:gd name="T10" fmla="*/ 0 w 103"/>
                <a:gd name="T11" fmla="*/ 18 h 45"/>
                <a:gd name="T12" fmla="*/ 4 w 103"/>
                <a:gd name="T13" fmla="*/ 13 h 45"/>
                <a:gd name="T14" fmla="*/ 9 w 103"/>
                <a:gd name="T15" fmla="*/ 9 h 45"/>
                <a:gd name="T16" fmla="*/ 18 w 103"/>
                <a:gd name="T17" fmla="*/ 5 h 45"/>
                <a:gd name="T18" fmla="*/ 27 w 103"/>
                <a:gd name="T19" fmla="*/ 0 h 45"/>
                <a:gd name="T20" fmla="*/ 40 w 103"/>
                <a:gd name="T21" fmla="*/ 0 h 45"/>
                <a:gd name="T22" fmla="*/ 54 w 103"/>
                <a:gd name="T23" fmla="*/ 5 h 45"/>
                <a:gd name="T24" fmla="*/ 67 w 103"/>
                <a:gd name="T25" fmla="*/ 9 h 45"/>
                <a:gd name="T26" fmla="*/ 80 w 103"/>
                <a:gd name="T27" fmla="*/ 13 h 45"/>
                <a:gd name="T28" fmla="*/ 89 w 103"/>
                <a:gd name="T29" fmla="*/ 18 h 45"/>
                <a:gd name="T30" fmla="*/ 103 w 103"/>
                <a:gd name="T31" fmla="*/ 18 h 45"/>
                <a:gd name="T32" fmla="*/ 89 w 103"/>
                <a:gd name="T33" fmla="*/ 22 h 45"/>
                <a:gd name="T34" fmla="*/ 80 w 103"/>
                <a:gd name="T35" fmla="*/ 31 h 45"/>
                <a:gd name="T36" fmla="*/ 72 w 103"/>
                <a:gd name="T37" fmla="*/ 36 h 45"/>
                <a:gd name="T38" fmla="*/ 67 w 103"/>
                <a:gd name="T39" fmla="*/ 40 h 45"/>
                <a:gd name="T40" fmla="*/ 54 w 103"/>
                <a:gd name="T41" fmla="*/ 45 h 45"/>
                <a:gd name="T42" fmla="*/ 36 w 103"/>
                <a:gd name="T43" fmla="*/ 45 h 45"/>
                <a:gd name="T44" fmla="*/ 18 w 103"/>
                <a:gd name="T45" fmla="*/ 45 h 4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3"/>
                <a:gd name="T70" fmla="*/ 0 h 45"/>
                <a:gd name="T71" fmla="*/ 103 w 103"/>
                <a:gd name="T72" fmla="*/ 45 h 4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3" h="45">
                  <a:moveTo>
                    <a:pt x="18" y="45"/>
                  </a:moveTo>
                  <a:lnTo>
                    <a:pt x="9" y="40"/>
                  </a:lnTo>
                  <a:lnTo>
                    <a:pt x="4" y="36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4" y="13"/>
                  </a:lnTo>
                  <a:lnTo>
                    <a:pt x="9" y="9"/>
                  </a:lnTo>
                  <a:lnTo>
                    <a:pt x="18" y="5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54" y="5"/>
                  </a:lnTo>
                  <a:lnTo>
                    <a:pt x="67" y="9"/>
                  </a:lnTo>
                  <a:lnTo>
                    <a:pt x="80" y="13"/>
                  </a:lnTo>
                  <a:lnTo>
                    <a:pt x="89" y="18"/>
                  </a:lnTo>
                  <a:lnTo>
                    <a:pt x="103" y="18"/>
                  </a:lnTo>
                  <a:lnTo>
                    <a:pt x="89" y="22"/>
                  </a:lnTo>
                  <a:lnTo>
                    <a:pt x="80" y="31"/>
                  </a:lnTo>
                  <a:lnTo>
                    <a:pt x="72" y="36"/>
                  </a:lnTo>
                  <a:lnTo>
                    <a:pt x="67" y="40"/>
                  </a:lnTo>
                  <a:lnTo>
                    <a:pt x="54" y="45"/>
                  </a:lnTo>
                  <a:lnTo>
                    <a:pt x="36" y="45"/>
                  </a:lnTo>
                  <a:lnTo>
                    <a:pt x="18" y="45"/>
                  </a:lnTo>
                  <a:close/>
                </a:path>
              </a:pathLst>
            </a:custGeom>
            <a:solidFill>
              <a:srgbClr val="8E796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66" name="Freeform 135"/>
            <p:cNvSpPr>
              <a:spLocks/>
            </p:cNvSpPr>
            <p:nvPr/>
          </p:nvSpPr>
          <p:spPr bwMode="auto">
            <a:xfrm>
              <a:off x="1907" y="3716"/>
              <a:ext cx="59" cy="31"/>
            </a:xfrm>
            <a:custGeom>
              <a:avLst/>
              <a:gdLst>
                <a:gd name="T0" fmla="*/ 41 w 59"/>
                <a:gd name="T1" fmla="*/ 31 h 31"/>
                <a:gd name="T2" fmla="*/ 45 w 59"/>
                <a:gd name="T3" fmla="*/ 31 h 31"/>
                <a:gd name="T4" fmla="*/ 50 w 59"/>
                <a:gd name="T5" fmla="*/ 31 h 31"/>
                <a:gd name="T6" fmla="*/ 50 w 59"/>
                <a:gd name="T7" fmla="*/ 23 h 31"/>
                <a:gd name="T8" fmla="*/ 54 w 59"/>
                <a:gd name="T9" fmla="*/ 14 h 31"/>
                <a:gd name="T10" fmla="*/ 59 w 59"/>
                <a:gd name="T11" fmla="*/ 9 h 31"/>
                <a:gd name="T12" fmla="*/ 59 w 59"/>
                <a:gd name="T13" fmla="*/ 5 h 31"/>
                <a:gd name="T14" fmla="*/ 54 w 59"/>
                <a:gd name="T15" fmla="*/ 0 h 31"/>
                <a:gd name="T16" fmla="*/ 50 w 59"/>
                <a:gd name="T17" fmla="*/ 5 h 31"/>
                <a:gd name="T18" fmla="*/ 41 w 59"/>
                <a:gd name="T19" fmla="*/ 5 h 31"/>
                <a:gd name="T20" fmla="*/ 32 w 59"/>
                <a:gd name="T21" fmla="*/ 5 h 31"/>
                <a:gd name="T22" fmla="*/ 23 w 59"/>
                <a:gd name="T23" fmla="*/ 9 h 31"/>
                <a:gd name="T24" fmla="*/ 14 w 59"/>
                <a:gd name="T25" fmla="*/ 9 h 31"/>
                <a:gd name="T26" fmla="*/ 0 w 59"/>
                <a:gd name="T27" fmla="*/ 14 h 31"/>
                <a:gd name="T28" fmla="*/ 9 w 59"/>
                <a:gd name="T29" fmla="*/ 18 h 31"/>
                <a:gd name="T30" fmla="*/ 14 w 59"/>
                <a:gd name="T31" fmla="*/ 23 h 31"/>
                <a:gd name="T32" fmla="*/ 18 w 59"/>
                <a:gd name="T33" fmla="*/ 27 h 31"/>
                <a:gd name="T34" fmla="*/ 27 w 59"/>
                <a:gd name="T35" fmla="*/ 31 h 31"/>
                <a:gd name="T36" fmla="*/ 32 w 59"/>
                <a:gd name="T37" fmla="*/ 31 h 31"/>
                <a:gd name="T38" fmla="*/ 41 w 59"/>
                <a:gd name="T39" fmla="*/ 31 h 3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9"/>
                <a:gd name="T61" fmla="*/ 0 h 31"/>
                <a:gd name="T62" fmla="*/ 59 w 59"/>
                <a:gd name="T63" fmla="*/ 31 h 3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9" h="31">
                  <a:moveTo>
                    <a:pt x="41" y="31"/>
                  </a:moveTo>
                  <a:lnTo>
                    <a:pt x="45" y="31"/>
                  </a:lnTo>
                  <a:lnTo>
                    <a:pt x="50" y="31"/>
                  </a:lnTo>
                  <a:lnTo>
                    <a:pt x="50" y="23"/>
                  </a:lnTo>
                  <a:lnTo>
                    <a:pt x="54" y="14"/>
                  </a:lnTo>
                  <a:lnTo>
                    <a:pt x="59" y="9"/>
                  </a:lnTo>
                  <a:lnTo>
                    <a:pt x="59" y="5"/>
                  </a:lnTo>
                  <a:lnTo>
                    <a:pt x="54" y="0"/>
                  </a:lnTo>
                  <a:lnTo>
                    <a:pt x="50" y="5"/>
                  </a:lnTo>
                  <a:lnTo>
                    <a:pt x="41" y="5"/>
                  </a:lnTo>
                  <a:lnTo>
                    <a:pt x="32" y="5"/>
                  </a:lnTo>
                  <a:lnTo>
                    <a:pt x="23" y="9"/>
                  </a:lnTo>
                  <a:lnTo>
                    <a:pt x="14" y="9"/>
                  </a:lnTo>
                  <a:lnTo>
                    <a:pt x="0" y="14"/>
                  </a:lnTo>
                  <a:lnTo>
                    <a:pt x="9" y="18"/>
                  </a:lnTo>
                  <a:lnTo>
                    <a:pt x="14" y="23"/>
                  </a:lnTo>
                  <a:lnTo>
                    <a:pt x="18" y="27"/>
                  </a:lnTo>
                  <a:lnTo>
                    <a:pt x="27" y="31"/>
                  </a:lnTo>
                  <a:lnTo>
                    <a:pt x="32" y="31"/>
                  </a:lnTo>
                  <a:lnTo>
                    <a:pt x="41" y="31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67" name="Freeform 136"/>
            <p:cNvSpPr>
              <a:spLocks/>
            </p:cNvSpPr>
            <p:nvPr/>
          </p:nvSpPr>
          <p:spPr bwMode="auto">
            <a:xfrm>
              <a:off x="1679" y="3690"/>
              <a:ext cx="856" cy="62"/>
            </a:xfrm>
            <a:custGeom>
              <a:avLst/>
              <a:gdLst>
                <a:gd name="T0" fmla="*/ 40 w 856"/>
                <a:gd name="T1" fmla="*/ 35 h 62"/>
                <a:gd name="T2" fmla="*/ 85 w 856"/>
                <a:gd name="T3" fmla="*/ 31 h 62"/>
                <a:gd name="T4" fmla="*/ 130 w 856"/>
                <a:gd name="T5" fmla="*/ 31 h 62"/>
                <a:gd name="T6" fmla="*/ 161 w 856"/>
                <a:gd name="T7" fmla="*/ 26 h 62"/>
                <a:gd name="T8" fmla="*/ 192 w 856"/>
                <a:gd name="T9" fmla="*/ 22 h 62"/>
                <a:gd name="T10" fmla="*/ 215 w 856"/>
                <a:gd name="T11" fmla="*/ 22 h 62"/>
                <a:gd name="T12" fmla="*/ 233 w 856"/>
                <a:gd name="T13" fmla="*/ 17 h 62"/>
                <a:gd name="T14" fmla="*/ 242 w 856"/>
                <a:gd name="T15" fmla="*/ 17 h 62"/>
                <a:gd name="T16" fmla="*/ 264 w 856"/>
                <a:gd name="T17" fmla="*/ 17 h 62"/>
                <a:gd name="T18" fmla="*/ 304 w 856"/>
                <a:gd name="T19" fmla="*/ 9 h 62"/>
                <a:gd name="T20" fmla="*/ 313 w 856"/>
                <a:gd name="T21" fmla="*/ 9 h 62"/>
                <a:gd name="T22" fmla="*/ 336 w 856"/>
                <a:gd name="T23" fmla="*/ 4 h 62"/>
                <a:gd name="T24" fmla="*/ 358 w 856"/>
                <a:gd name="T25" fmla="*/ 4 h 62"/>
                <a:gd name="T26" fmla="*/ 381 w 856"/>
                <a:gd name="T27" fmla="*/ 0 h 62"/>
                <a:gd name="T28" fmla="*/ 385 w 856"/>
                <a:gd name="T29" fmla="*/ 0 h 62"/>
                <a:gd name="T30" fmla="*/ 403 w 856"/>
                <a:gd name="T31" fmla="*/ 0 h 62"/>
                <a:gd name="T32" fmla="*/ 430 w 856"/>
                <a:gd name="T33" fmla="*/ 0 h 62"/>
                <a:gd name="T34" fmla="*/ 475 w 856"/>
                <a:gd name="T35" fmla="*/ 0 h 62"/>
                <a:gd name="T36" fmla="*/ 533 w 856"/>
                <a:gd name="T37" fmla="*/ 0 h 62"/>
                <a:gd name="T38" fmla="*/ 609 w 856"/>
                <a:gd name="T39" fmla="*/ 0 h 62"/>
                <a:gd name="T40" fmla="*/ 695 w 856"/>
                <a:gd name="T41" fmla="*/ 4 h 62"/>
                <a:gd name="T42" fmla="*/ 798 w 856"/>
                <a:gd name="T43" fmla="*/ 4 h 62"/>
                <a:gd name="T44" fmla="*/ 856 w 856"/>
                <a:gd name="T45" fmla="*/ 26 h 62"/>
                <a:gd name="T46" fmla="*/ 748 w 856"/>
                <a:gd name="T47" fmla="*/ 26 h 62"/>
                <a:gd name="T48" fmla="*/ 654 w 856"/>
                <a:gd name="T49" fmla="*/ 26 h 62"/>
                <a:gd name="T50" fmla="*/ 574 w 856"/>
                <a:gd name="T51" fmla="*/ 26 h 62"/>
                <a:gd name="T52" fmla="*/ 511 w 856"/>
                <a:gd name="T53" fmla="*/ 26 h 62"/>
                <a:gd name="T54" fmla="*/ 457 w 856"/>
                <a:gd name="T55" fmla="*/ 26 h 62"/>
                <a:gd name="T56" fmla="*/ 421 w 856"/>
                <a:gd name="T57" fmla="*/ 26 h 62"/>
                <a:gd name="T58" fmla="*/ 399 w 856"/>
                <a:gd name="T59" fmla="*/ 31 h 62"/>
                <a:gd name="T60" fmla="*/ 385 w 856"/>
                <a:gd name="T61" fmla="*/ 31 h 62"/>
                <a:gd name="T62" fmla="*/ 358 w 856"/>
                <a:gd name="T63" fmla="*/ 31 h 62"/>
                <a:gd name="T64" fmla="*/ 327 w 856"/>
                <a:gd name="T65" fmla="*/ 31 h 62"/>
                <a:gd name="T66" fmla="*/ 291 w 856"/>
                <a:gd name="T67" fmla="*/ 35 h 62"/>
                <a:gd name="T68" fmla="*/ 255 w 856"/>
                <a:gd name="T69" fmla="*/ 40 h 62"/>
                <a:gd name="T70" fmla="*/ 246 w 856"/>
                <a:gd name="T71" fmla="*/ 44 h 62"/>
                <a:gd name="T72" fmla="*/ 206 w 856"/>
                <a:gd name="T73" fmla="*/ 49 h 62"/>
                <a:gd name="T74" fmla="*/ 161 w 856"/>
                <a:gd name="T75" fmla="*/ 53 h 62"/>
                <a:gd name="T76" fmla="*/ 121 w 856"/>
                <a:gd name="T77" fmla="*/ 57 h 62"/>
                <a:gd name="T78" fmla="*/ 107 w 856"/>
                <a:gd name="T79" fmla="*/ 57 h 62"/>
                <a:gd name="T80" fmla="*/ 67 w 856"/>
                <a:gd name="T81" fmla="*/ 57 h 62"/>
                <a:gd name="T82" fmla="*/ 31 w 856"/>
                <a:gd name="T83" fmla="*/ 62 h 62"/>
                <a:gd name="T84" fmla="*/ 22 w 856"/>
                <a:gd name="T85" fmla="*/ 62 h 62"/>
                <a:gd name="T86" fmla="*/ 18 w 856"/>
                <a:gd name="T87" fmla="*/ 53 h 62"/>
                <a:gd name="T88" fmla="*/ 13 w 856"/>
                <a:gd name="T89" fmla="*/ 44 h 62"/>
                <a:gd name="T90" fmla="*/ 4 w 856"/>
                <a:gd name="T91" fmla="*/ 35 h 62"/>
                <a:gd name="T92" fmla="*/ 13 w 856"/>
                <a:gd name="T93" fmla="*/ 35 h 6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56"/>
                <a:gd name="T142" fmla="*/ 0 h 62"/>
                <a:gd name="T143" fmla="*/ 856 w 856"/>
                <a:gd name="T144" fmla="*/ 62 h 6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56" h="62">
                  <a:moveTo>
                    <a:pt x="13" y="35"/>
                  </a:moveTo>
                  <a:lnTo>
                    <a:pt x="40" y="35"/>
                  </a:lnTo>
                  <a:lnTo>
                    <a:pt x="62" y="35"/>
                  </a:lnTo>
                  <a:lnTo>
                    <a:pt x="85" y="31"/>
                  </a:lnTo>
                  <a:lnTo>
                    <a:pt x="107" y="31"/>
                  </a:lnTo>
                  <a:lnTo>
                    <a:pt x="130" y="31"/>
                  </a:lnTo>
                  <a:lnTo>
                    <a:pt x="143" y="26"/>
                  </a:lnTo>
                  <a:lnTo>
                    <a:pt x="161" y="26"/>
                  </a:lnTo>
                  <a:lnTo>
                    <a:pt x="179" y="26"/>
                  </a:lnTo>
                  <a:lnTo>
                    <a:pt x="192" y="22"/>
                  </a:lnTo>
                  <a:lnTo>
                    <a:pt x="206" y="22"/>
                  </a:lnTo>
                  <a:lnTo>
                    <a:pt x="215" y="22"/>
                  </a:lnTo>
                  <a:lnTo>
                    <a:pt x="224" y="22"/>
                  </a:lnTo>
                  <a:lnTo>
                    <a:pt x="233" y="17"/>
                  </a:lnTo>
                  <a:lnTo>
                    <a:pt x="237" y="17"/>
                  </a:lnTo>
                  <a:lnTo>
                    <a:pt x="242" y="17"/>
                  </a:lnTo>
                  <a:lnTo>
                    <a:pt x="246" y="17"/>
                  </a:lnTo>
                  <a:lnTo>
                    <a:pt x="264" y="17"/>
                  </a:lnTo>
                  <a:lnTo>
                    <a:pt x="282" y="13"/>
                  </a:lnTo>
                  <a:lnTo>
                    <a:pt x="304" y="9"/>
                  </a:lnTo>
                  <a:lnTo>
                    <a:pt x="309" y="9"/>
                  </a:lnTo>
                  <a:lnTo>
                    <a:pt x="313" y="9"/>
                  </a:lnTo>
                  <a:lnTo>
                    <a:pt x="322" y="9"/>
                  </a:lnTo>
                  <a:lnTo>
                    <a:pt x="336" y="4"/>
                  </a:lnTo>
                  <a:lnTo>
                    <a:pt x="349" y="4"/>
                  </a:lnTo>
                  <a:lnTo>
                    <a:pt x="358" y="4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94" y="0"/>
                  </a:lnTo>
                  <a:lnTo>
                    <a:pt x="403" y="0"/>
                  </a:lnTo>
                  <a:lnTo>
                    <a:pt x="417" y="0"/>
                  </a:lnTo>
                  <a:lnTo>
                    <a:pt x="430" y="0"/>
                  </a:lnTo>
                  <a:lnTo>
                    <a:pt x="452" y="0"/>
                  </a:lnTo>
                  <a:lnTo>
                    <a:pt x="475" y="0"/>
                  </a:lnTo>
                  <a:lnTo>
                    <a:pt x="502" y="0"/>
                  </a:lnTo>
                  <a:lnTo>
                    <a:pt x="533" y="0"/>
                  </a:lnTo>
                  <a:lnTo>
                    <a:pt x="569" y="0"/>
                  </a:lnTo>
                  <a:lnTo>
                    <a:pt x="609" y="0"/>
                  </a:lnTo>
                  <a:lnTo>
                    <a:pt x="650" y="0"/>
                  </a:lnTo>
                  <a:lnTo>
                    <a:pt x="695" y="4"/>
                  </a:lnTo>
                  <a:lnTo>
                    <a:pt x="744" y="4"/>
                  </a:lnTo>
                  <a:lnTo>
                    <a:pt x="798" y="4"/>
                  </a:lnTo>
                  <a:lnTo>
                    <a:pt x="856" y="4"/>
                  </a:lnTo>
                  <a:lnTo>
                    <a:pt x="856" y="26"/>
                  </a:lnTo>
                  <a:lnTo>
                    <a:pt x="798" y="26"/>
                  </a:lnTo>
                  <a:lnTo>
                    <a:pt x="748" y="26"/>
                  </a:lnTo>
                  <a:lnTo>
                    <a:pt x="699" y="26"/>
                  </a:lnTo>
                  <a:lnTo>
                    <a:pt x="654" y="26"/>
                  </a:lnTo>
                  <a:lnTo>
                    <a:pt x="614" y="26"/>
                  </a:lnTo>
                  <a:lnTo>
                    <a:pt x="574" y="26"/>
                  </a:lnTo>
                  <a:lnTo>
                    <a:pt x="542" y="26"/>
                  </a:lnTo>
                  <a:lnTo>
                    <a:pt x="511" y="26"/>
                  </a:lnTo>
                  <a:lnTo>
                    <a:pt x="484" y="26"/>
                  </a:lnTo>
                  <a:lnTo>
                    <a:pt x="457" y="26"/>
                  </a:lnTo>
                  <a:lnTo>
                    <a:pt x="439" y="26"/>
                  </a:lnTo>
                  <a:lnTo>
                    <a:pt x="421" y="26"/>
                  </a:lnTo>
                  <a:lnTo>
                    <a:pt x="408" y="31"/>
                  </a:lnTo>
                  <a:lnTo>
                    <a:pt x="399" y="31"/>
                  </a:lnTo>
                  <a:lnTo>
                    <a:pt x="390" y="31"/>
                  </a:lnTo>
                  <a:lnTo>
                    <a:pt x="385" y="31"/>
                  </a:lnTo>
                  <a:lnTo>
                    <a:pt x="376" y="31"/>
                  </a:lnTo>
                  <a:lnTo>
                    <a:pt x="358" y="31"/>
                  </a:lnTo>
                  <a:lnTo>
                    <a:pt x="340" y="31"/>
                  </a:lnTo>
                  <a:lnTo>
                    <a:pt x="327" y="31"/>
                  </a:lnTo>
                  <a:lnTo>
                    <a:pt x="309" y="35"/>
                  </a:lnTo>
                  <a:lnTo>
                    <a:pt x="291" y="35"/>
                  </a:lnTo>
                  <a:lnTo>
                    <a:pt x="273" y="40"/>
                  </a:lnTo>
                  <a:lnTo>
                    <a:pt x="255" y="40"/>
                  </a:lnTo>
                  <a:lnTo>
                    <a:pt x="251" y="40"/>
                  </a:lnTo>
                  <a:lnTo>
                    <a:pt x="246" y="44"/>
                  </a:lnTo>
                  <a:lnTo>
                    <a:pt x="228" y="44"/>
                  </a:lnTo>
                  <a:lnTo>
                    <a:pt x="206" y="49"/>
                  </a:lnTo>
                  <a:lnTo>
                    <a:pt x="183" y="53"/>
                  </a:lnTo>
                  <a:lnTo>
                    <a:pt x="161" y="53"/>
                  </a:lnTo>
                  <a:lnTo>
                    <a:pt x="139" y="57"/>
                  </a:lnTo>
                  <a:lnTo>
                    <a:pt x="121" y="57"/>
                  </a:lnTo>
                  <a:lnTo>
                    <a:pt x="116" y="57"/>
                  </a:lnTo>
                  <a:lnTo>
                    <a:pt x="107" y="57"/>
                  </a:lnTo>
                  <a:lnTo>
                    <a:pt x="89" y="57"/>
                  </a:lnTo>
                  <a:lnTo>
                    <a:pt x="67" y="57"/>
                  </a:lnTo>
                  <a:lnTo>
                    <a:pt x="49" y="57"/>
                  </a:lnTo>
                  <a:lnTo>
                    <a:pt x="31" y="62"/>
                  </a:lnTo>
                  <a:lnTo>
                    <a:pt x="26" y="62"/>
                  </a:lnTo>
                  <a:lnTo>
                    <a:pt x="22" y="62"/>
                  </a:lnTo>
                  <a:lnTo>
                    <a:pt x="18" y="57"/>
                  </a:lnTo>
                  <a:lnTo>
                    <a:pt x="18" y="53"/>
                  </a:lnTo>
                  <a:lnTo>
                    <a:pt x="13" y="49"/>
                  </a:lnTo>
                  <a:lnTo>
                    <a:pt x="13" y="44"/>
                  </a:lnTo>
                  <a:lnTo>
                    <a:pt x="9" y="40"/>
                  </a:lnTo>
                  <a:lnTo>
                    <a:pt x="4" y="35"/>
                  </a:lnTo>
                  <a:lnTo>
                    <a:pt x="0" y="35"/>
                  </a:lnTo>
                  <a:lnTo>
                    <a:pt x="13" y="35"/>
                  </a:lnTo>
                  <a:close/>
                </a:path>
              </a:pathLst>
            </a:custGeom>
            <a:solidFill>
              <a:srgbClr val="A161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68" name="Freeform 137"/>
            <p:cNvSpPr>
              <a:spLocks/>
            </p:cNvSpPr>
            <p:nvPr/>
          </p:nvSpPr>
          <p:spPr bwMode="auto">
            <a:xfrm>
              <a:off x="1665" y="3743"/>
              <a:ext cx="292" cy="93"/>
            </a:xfrm>
            <a:custGeom>
              <a:avLst/>
              <a:gdLst>
                <a:gd name="T0" fmla="*/ 18 w 292"/>
                <a:gd name="T1" fmla="*/ 18 h 93"/>
                <a:gd name="T2" fmla="*/ 14 w 292"/>
                <a:gd name="T3" fmla="*/ 22 h 93"/>
                <a:gd name="T4" fmla="*/ 9 w 292"/>
                <a:gd name="T5" fmla="*/ 27 h 93"/>
                <a:gd name="T6" fmla="*/ 5 w 292"/>
                <a:gd name="T7" fmla="*/ 36 h 93"/>
                <a:gd name="T8" fmla="*/ 5 w 292"/>
                <a:gd name="T9" fmla="*/ 44 h 93"/>
                <a:gd name="T10" fmla="*/ 5 w 292"/>
                <a:gd name="T11" fmla="*/ 49 h 93"/>
                <a:gd name="T12" fmla="*/ 0 w 292"/>
                <a:gd name="T13" fmla="*/ 67 h 93"/>
                <a:gd name="T14" fmla="*/ 0 w 292"/>
                <a:gd name="T15" fmla="*/ 76 h 93"/>
                <a:gd name="T16" fmla="*/ 0 w 292"/>
                <a:gd name="T17" fmla="*/ 89 h 93"/>
                <a:gd name="T18" fmla="*/ 9 w 292"/>
                <a:gd name="T19" fmla="*/ 93 h 93"/>
                <a:gd name="T20" fmla="*/ 18 w 292"/>
                <a:gd name="T21" fmla="*/ 93 h 93"/>
                <a:gd name="T22" fmla="*/ 27 w 292"/>
                <a:gd name="T23" fmla="*/ 93 h 93"/>
                <a:gd name="T24" fmla="*/ 36 w 292"/>
                <a:gd name="T25" fmla="*/ 93 h 93"/>
                <a:gd name="T26" fmla="*/ 49 w 292"/>
                <a:gd name="T27" fmla="*/ 89 h 93"/>
                <a:gd name="T28" fmla="*/ 67 w 292"/>
                <a:gd name="T29" fmla="*/ 84 h 93"/>
                <a:gd name="T30" fmla="*/ 85 w 292"/>
                <a:gd name="T31" fmla="*/ 80 h 93"/>
                <a:gd name="T32" fmla="*/ 99 w 292"/>
                <a:gd name="T33" fmla="*/ 76 h 93"/>
                <a:gd name="T34" fmla="*/ 112 w 292"/>
                <a:gd name="T35" fmla="*/ 67 h 93"/>
                <a:gd name="T36" fmla="*/ 126 w 292"/>
                <a:gd name="T37" fmla="*/ 58 h 93"/>
                <a:gd name="T38" fmla="*/ 157 w 292"/>
                <a:gd name="T39" fmla="*/ 44 h 93"/>
                <a:gd name="T40" fmla="*/ 188 w 292"/>
                <a:gd name="T41" fmla="*/ 36 h 93"/>
                <a:gd name="T42" fmla="*/ 202 w 292"/>
                <a:gd name="T43" fmla="*/ 31 h 93"/>
                <a:gd name="T44" fmla="*/ 206 w 292"/>
                <a:gd name="T45" fmla="*/ 31 h 93"/>
                <a:gd name="T46" fmla="*/ 211 w 292"/>
                <a:gd name="T47" fmla="*/ 31 h 93"/>
                <a:gd name="T48" fmla="*/ 215 w 292"/>
                <a:gd name="T49" fmla="*/ 36 h 93"/>
                <a:gd name="T50" fmla="*/ 220 w 292"/>
                <a:gd name="T51" fmla="*/ 40 h 93"/>
                <a:gd name="T52" fmla="*/ 220 w 292"/>
                <a:gd name="T53" fmla="*/ 40 h 93"/>
                <a:gd name="T54" fmla="*/ 224 w 292"/>
                <a:gd name="T55" fmla="*/ 44 h 93"/>
                <a:gd name="T56" fmla="*/ 229 w 292"/>
                <a:gd name="T57" fmla="*/ 44 h 93"/>
                <a:gd name="T58" fmla="*/ 233 w 292"/>
                <a:gd name="T59" fmla="*/ 44 h 93"/>
                <a:gd name="T60" fmla="*/ 242 w 292"/>
                <a:gd name="T61" fmla="*/ 44 h 93"/>
                <a:gd name="T62" fmla="*/ 247 w 292"/>
                <a:gd name="T63" fmla="*/ 40 h 93"/>
                <a:gd name="T64" fmla="*/ 256 w 292"/>
                <a:gd name="T65" fmla="*/ 36 h 93"/>
                <a:gd name="T66" fmla="*/ 260 w 292"/>
                <a:gd name="T67" fmla="*/ 27 h 93"/>
                <a:gd name="T68" fmla="*/ 274 w 292"/>
                <a:gd name="T69" fmla="*/ 18 h 93"/>
                <a:gd name="T70" fmla="*/ 292 w 292"/>
                <a:gd name="T71" fmla="*/ 4 h 93"/>
                <a:gd name="T72" fmla="*/ 274 w 292"/>
                <a:gd name="T73" fmla="*/ 4 h 93"/>
                <a:gd name="T74" fmla="*/ 256 w 292"/>
                <a:gd name="T75" fmla="*/ 4 h 93"/>
                <a:gd name="T76" fmla="*/ 247 w 292"/>
                <a:gd name="T77" fmla="*/ 4 h 93"/>
                <a:gd name="T78" fmla="*/ 238 w 292"/>
                <a:gd name="T79" fmla="*/ 0 h 93"/>
                <a:gd name="T80" fmla="*/ 229 w 292"/>
                <a:gd name="T81" fmla="*/ 0 h 93"/>
                <a:gd name="T82" fmla="*/ 215 w 292"/>
                <a:gd name="T83" fmla="*/ 0 h 93"/>
                <a:gd name="T84" fmla="*/ 202 w 292"/>
                <a:gd name="T85" fmla="*/ 0 h 93"/>
                <a:gd name="T86" fmla="*/ 184 w 292"/>
                <a:gd name="T87" fmla="*/ 4 h 93"/>
                <a:gd name="T88" fmla="*/ 175 w 292"/>
                <a:gd name="T89" fmla="*/ 9 h 93"/>
                <a:gd name="T90" fmla="*/ 157 w 292"/>
                <a:gd name="T91" fmla="*/ 13 h 93"/>
                <a:gd name="T92" fmla="*/ 117 w 292"/>
                <a:gd name="T93" fmla="*/ 22 h 93"/>
                <a:gd name="T94" fmla="*/ 99 w 292"/>
                <a:gd name="T95" fmla="*/ 27 h 93"/>
                <a:gd name="T96" fmla="*/ 81 w 292"/>
                <a:gd name="T97" fmla="*/ 27 h 93"/>
                <a:gd name="T98" fmla="*/ 67 w 292"/>
                <a:gd name="T99" fmla="*/ 31 h 93"/>
                <a:gd name="T100" fmla="*/ 63 w 292"/>
                <a:gd name="T101" fmla="*/ 31 h 93"/>
                <a:gd name="T102" fmla="*/ 58 w 292"/>
                <a:gd name="T103" fmla="*/ 31 h 93"/>
                <a:gd name="T104" fmla="*/ 54 w 292"/>
                <a:gd name="T105" fmla="*/ 31 h 93"/>
                <a:gd name="T106" fmla="*/ 40 w 292"/>
                <a:gd name="T107" fmla="*/ 27 h 93"/>
                <a:gd name="T108" fmla="*/ 32 w 292"/>
                <a:gd name="T109" fmla="*/ 22 h 93"/>
                <a:gd name="T110" fmla="*/ 18 w 292"/>
                <a:gd name="T111" fmla="*/ 18 h 9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92"/>
                <a:gd name="T169" fmla="*/ 0 h 93"/>
                <a:gd name="T170" fmla="*/ 292 w 292"/>
                <a:gd name="T171" fmla="*/ 93 h 9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92" h="93">
                  <a:moveTo>
                    <a:pt x="18" y="18"/>
                  </a:moveTo>
                  <a:lnTo>
                    <a:pt x="14" y="22"/>
                  </a:lnTo>
                  <a:lnTo>
                    <a:pt x="9" y="27"/>
                  </a:lnTo>
                  <a:lnTo>
                    <a:pt x="5" y="36"/>
                  </a:lnTo>
                  <a:lnTo>
                    <a:pt x="5" y="44"/>
                  </a:lnTo>
                  <a:lnTo>
                    <a:pt x="5" y="49"/>
                  </a:lnTo>
                  <a:lnTo>
                    <a:pt x="0" y="67"/>
                  </a:lnTo>
                  <a:lnTo>
                    <a:pt x="0" y="76"/>
                  </a:lnTo>
                  <a:lnTo>
                    <a:pt x="0" y="89"/>
                  </a:lnTo>
                  <a:lnTo>
                    <a:pt x="9" y="93"/>
                  </a:lnTo>
                  <a:lnTo>
                    <a:pt x="18" y="93"/>
                  </a:lnTo>
                  <a:lnTo>
                    <a:pt x="27" y="93"/>
                  </a:lnTo>
                  <a:lnTo>
                    <a:pt x="36" y="93"/>
                  </a:lnTo>
                  <a:lnTo>
                    <a:pt x="49" y="89"/>
                  </a:lnTo>
                  <a:lnTo>
                    <a:pt x="67" y="84"/>
                  </a:lnTo>
                  <a:lnTo>
                    <a:pt x="85" y="80"/>
                  </a:lnTo>
                  <a:lnTo>
                    <a:pt x="99" y="76"/>
                  </a:lnTo>
                  <a:lnTo>
                    <a:pt x="112" y="67"/>
                  </a:lnTo>
                  <a:lnTo>
                    <a:pt x="126" y="58"/>
                  </a:lnTo>
                  <a:lnTo>
                    <a:pt x="157" y="44"/>
                  </a:lnTo>
                  <a:lnTo>
                    <a:pt x="188" y="36"/>
                  </a:lnTo>
                  <a:lnTo>
                    <a:pt x="202" y="31"/>
                  </a:lnTo>
                  <a:lnTo>
                    <a:pt x="206" y="31"/>
                  </a:lnTo>
                  <a:lnTo>
                    <a:pt x="211" y="31"/>
                  </a:lnTo>
                  <a:lnTo>
                    <a:pt x="215" y="36"/>
                  </a:lnTo>
                  <a:lnTo>
                    <a:pt x="220" y="40"/>
                  </a:lnTo>
                  <a:lnTo>
                    <a:pt x="224" y="44"/>
                  </a:lnTo>
                  <a:lnTo>
                    <a:pt x="229" y="44"/>
                  </a:lnTo>
                  <a:lnTo>
                    <a:pt x="233" y="44"/>
                  </a:lnTo>
                  <a:lnTo>
                    <a:pt x="242" y="44"/>
                  </a:lnTo>
                  <a:lnTo>
                    <a:pt x="247" y="40"/>
                  </a:lnTo>
                  <a:lnTo>
                    <a:pt x="256" y="36"/>
                  </a:lnTo>
                  <a:lnTo>
                    <a:pt x="260" y="27"/>
                  </a:lnTo>
                  <a:lnTo>
                    <a:pt x="274" y="18"/>
                  </a:lnTo>
                  <a:lnTo>
                    <a:pt x="292" y="4"/>
                  </a:lnTo>
                  <a:lnTo>
                    <a:pt x="274" y="4"/>
                  </a:lnTo>
                  <a:lnTo>
                    <a:pt x="256" y="4"/>
                  </a:lnTo>
                  <a:lnTo>
                    <a:pt x="247" y="4"/>
                  </a:lnTo>
                  <a:lnTo>
                    <a:pt x="238" y="0"/>
                  </a:lnTo>
                  <a:lnTo>
                    <a:pt x="229" y="0"/>
                  </a:lnTo>
                  <a:lnTo>
                    <a:pt x="215" y="0"/>
                  </a:lnTo>
                  <a:lnTo>
                    <a:pt x="202" y="0"/>
                  </a:lnTo>
                  <a:lnTo>
                    <a:pt x="184" y="4"/>
                  </a:lnTo>
                  <a:lnTo>
                    <a:pt x="175" y="9"/>
                  </a:lnTo>
                  <a:lnTo>
                    <a:pt x="157" y="13"/>
                  </a:lnTo>
                  <a:lnTo>
                    <a:pt x="117" y="22"/>
                  </a:lnTo>
                  <a:lnTo>
                    <a:pt x="99" y="27"/>
                  </a:lnTo>
                  <a:lnTo>
                    <a:pt x="81" y="27"/>
                  </a:lnTo>
                  <a:lnTo>
                    <a:pt x="67" y="31"/>
                  </a:lnTo>
                  <a:lnTo>
                    <a:pt x="63" y="31"/>
                  </a:lnTo>
                  <a:lnTo>
                    <a:pt x="58" y="31"/>
                  </a:lnTo>
                  <a:lnTo>
                    <a:pt x="54" y="31"/>
                  </a:lnTo>
                  <a:lnTo>
                    <a:pt x="40" y="27"/>
                  </a:lnTo>
                  <a:lnTo>
                    <a:pt x="32" y="2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754E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69" name="Freeform 138"/>
            <p:cNvSpPr>
              <a:spLocks/>
            </p:cNvSpPr>
            <p:nvPr/>
          </p:nvSpPr>
          <p:spPr bwMode="auto">
            <a:xfrm>
              <a:off x="1661" y="3761"/>
              <a:ext cx="62" cy="58"/>
            </a:xfrm>
            <a:custGeom>
              <a:avLst/>
              <a:gdLst>
                <a:gd name="T0" fmla="*/ 18 w 62"/>
                <a:gd name="T1" fmla="*/ 0 h 58"/>
                <a:gd name="T2" fmla="*/ 9 w 62"/>
                <a:gd name="T3" fmla="*/ 13 h 58"/>
                <a:gd name="T4" fmla="*/ 4 w 62"/>
                <a:gd name="T5" fmla="*/ 22 h 58"/>
                <a:gd name="T6" fmla="*/ 0 w 62"/>
                <a:gd name="T7" fmla="*/ 26 h 58"/>
                <a:gd name="T8" fmla="*/ 0 w 62"/>
                <a:gd name="T9" fmla="*/ 35 h 58"/>
                <a:gd name="T10" fmla="*/ 0 w 62"/>
                <a:gd name="T11" fmla="*/ 44 h 58"/>
                <a:gd name="T12" fmla="*/ 0 w 62"/>
                <a:gd name="T13" fmla="*/ 53 h 58"/>
                <a:gd name="T14" fmla="*/ 9 w 62"/>
                <a:gd name="T15" fmla="*/ 58 h 58"/>
                <a:gd name="T16" fmla="*/ 13 w 62"/>
                <a:gd name="T17" fmla="*/ 58 h 58"/>
                <a:gd name="T18" fmla="*/ 22 w 62"/>
                <a:gd name="T19" fmla="*/ 58 h 58"/>
                <a:gd name="T20" fmla="*/ 36 w 62"/>
                <a:gd name="T21" fmla="*/ 53 h 58"/>
                <a:gd name="T22" fmla="*/ 58 w 62"/>
                <a:gd name="T23" fmla="*/ 53 h 58"/>
                <a:gd name="T24" fmla="*/ 62 w 62"/>
                <a:gd name="T25" fmla="*/ 26 h 58"/>
                <a:gd name="T26" fmla="*/ 18 w 62"/>
                <a:gd name="T27" fmla="*/ 0 h 5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2"/>
                <a:gd name="T43" fmla="*/ 0 h 58"/>
                <a:gd name="T44" fmla="*/ 62 w 62"/>
                <a:gd name="T45" fmla="*/ 58 h 5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2" h="58">
                  <a:moveTo>
                    <a:pt x="18" y="0"/>
                  </a:moveTo>
                  <a:lnTo>
                    <a:pt x="9" y="13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5"/>
                  </a:lnTo>
                  <a:lnTo>
                    <a:pt x="0" y="44"/>
                  </a:lnTo>
                  <a:lnTo>
                    <a:pt x="0" y="53"/>
                  </a:lnTo>
                  <a:lnTo>
                    <a:pt x="9" y="58"/>
                  </a:lnTo>
                  <a:lnTo>
                    <a:pt x="13" y="58"/>
                  </a:lnTo>
                  <a:lnTo>
                    <a:pt x="22" y="58"/>
                  </a:lnTo>
                  <a:lnTo>
                    <a:pt x="36" y="53"/>
                  </a:lnTo>
                  <a:lnTo>
                    <a:pt x="58" y="53"/>
                  </a:lnTo>
                  <a:lnTo>
                    <a:pt x="62" y="2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754E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70" name="Freeform 139"/>
            <p:cNvSpPr>
              <a:spLocks/>
            </p:cNvSpPr>
            <p:nvPr/>
          </p:nvSpPr>
          <p:spPr bwMode="auto">
            <a:xfrm>
              <a:off x="1679" y="3694"/>
              <a:ext cx="282" cy="120"/>
            </a:xfrm>
            <a:custGeom>
              <a:avLst/>
              <a:gdLst>
                <a:gd name="T0" fmla="*/ 4 w 282"/>
                <a:gd name="T1" fmla="*/ 80 h 120"/>
                <a:gd name="T2" fmla="*/ 4 w 282"/>
                <a:gd name="T3" fmla="*/ 71 h 120"/>
                <a:gd name="T4" fmla="*/ 22 w 282"/>
                <a:gd name="T5" fmla="*/ 62 h 120"/>
                <a:gd name="T6" fmla="*/ 31 w 282"/>
                <a:gd name="T7" fmla="*/ 58 h 120"/>
                <a:gd name="T8" fmla="*/ 35 w 282"/>
                <a:gd name="T9" fmla="*/ 62 h 120"/>
                <a:gd name="T10" fmla="*/ 67 w 282"/>
                <a:gd name="T11" fmla="*/ 62 h 120"/>
                <a:gd name="T12" fmla="*/ 89 w 282"/>
                <a:gd name="T13" fmla="*/ 62 h 120"/>
                <a:gd name="T14" fmla="*/ 121 w 282"/>
                <a:gd name="T15" fmla="*/ 53 h 120"/>
                <a:gd name="T16" fmla="*/ 148 w 282"/>
                <a:gd name="T17" fmla="*/ 40 h 120"/>
                <a:gd name="T18" fmla="*/ 170 w 282"/>
                <a:gd name="T19" fmla="*/ 31 h 120"/>
                <a:gd name="T20" fmla="*/ 192 w 282"/>
                <a:gd name="T21" fmla="*/ 18 h 120"/>
                <a:gd name="T22" fmla="*/ 206 w 282"/>
                <a:gd name="T23" fmla="*/ 9 h 120"/>
                <a:gd name="T24" fmla="*/ 233 w 282"/>
                <a:gd name="T25" fmla="*/ 5 h 120"/>
                <a:gd name="T26" fmla="*/ 255 w 282"/>
                <a:gd name="T27" fmla="*/ 0 h 120"/>
                <a:gd name="T28" fmla="*/ 273 w 282"/>
                <a:gd name="T29" fmla="*/ 0 h 120"/>
                <a:gd name="T30" fmla="*/ 282 w 282"/>
                <a:gd name="T31" fmla="*/ 5 h 120"/>
                <a:gd name="T32" fmla="*/ 278 w 282"/>
                <a:gd name="T33" fmla="*/ 13 h 120"/>
                <a:gd name="T34" fmla="*/ 264 w 282"/>
                <a:gd name="T35" fmla="*/ 22 h 120"/>
                <a:gd name="T36" fmla="*/ 242 w 282"/>
                <a:gd name="T37" fmla="*/ 27 h 120"/>
                <a:gd name="T38" fmla="*/ 228 w 282"/>
                <a:gd name="T39" fmla="*/ 27 h 120"/>
                <a:gd name="T40" fmla="*/ 224 w 282"/>
                <a:gd name="T41" fmla="*/ 31 h 120"/>
                <a:gd name="T42" fmla="*/ 215 w 282"/>
                <a:gd name="T43" fmla="*/ 31 h 120"/>
                <a:gd name="T44" fmla="*/ 219 w 282"/>
                <a:gd name="T45" fmla="*/ 36 h 120"/>
                <a:gd name="T46" fmla="*/ 242 w 282"/>
                <a:gd name="T47" fmla="*/ 36 h 120"/>
                <a:gd name="T48" fmla="*/ 264 w 282"/>
                <a:gd name="T49" fmla="*/ 40 h 120"/>
                <a:gd name="T50" fmla="*/ 278 w 282"/>
                <a:gd name="T51" fmla="*/ 49 h 120"/>
                <a:gd name="T52" fmla="*/ 278 w 282"/>
                <a:gd name="T53" fmla="*/ 58 h 120"/>
                <a:gd name="T54" fmla="*/ 269 w 282"/>
                <a:gd name="T55" fmla="*/ 62 h 120"/>
                <a:gd name="T56" fmla="*/ 246 w 282"/>
                <a:gd name="T57" fmla="*/ 67 h 120"/>
                <a:gd name="T58" fmla="*/ 233 w 282"/>
                <a:gd name="T59" fmla="*/ 67 h 120"/>
                <a:gd name="T60" fmla="*/ 219 w 282"/>
                <a:gd name="T61" fmla="*/ 67 h 120"/>
                <a:gd name="T62" fmla="*/ 210 w 282"/>
                <a:gd name="T63" fmla="*/ 62 h 120"/>
                <a:gd name="T64" fmla="*/ 201 w 282"/>
                <a:gd name="T65" fmla="*/ 58 h 120"/>
                <a:gd name="T66" fmla="*/ 201 w 282"/>
                <a:gd name="T67" fmla="*/ 62 h 120"/>
                <a:gd name="T68" fmla="*/ 188 w 282"/>
                <a:gd name="T69" fmla="*/ 67 h 120"/>
                <a:gd name="T70" fmla="*/ 174 w 282"/>
                <a:gd name="T71" fmla="*/ 67 h 120"/>
                <a:gd name="T72" fmla="*/ 143 w 282"/>
                <a:gd name="T73" fmla="*/ 80 h 120"/>
                <a:gd name="T74" fmla="*/ 112 w 282"/>
                <a:gd name="T75" fmla="*/ 89 h 120"/>
                <a:gd name="T76" fmla="*/ 98 w 282"/>
                <a:gd name="T77" fmla="*/ 93 h 120"/>
                <a:gd name="T78" fmla="*/ 85 w 282"/>
                <a:gd name="T79" fmla="*/ 98 h 120"/>
                <a:gd name="T80" fmla="*/ 71 w 282"/>
                <a:gd name="T81" fmla="*/ 107 h 120"/>
                <a:gd name="T82" fmla="*/ 49 w 282"/>
                <a:gd name="T83" fmla="*/ 116 h 120"/>
                <a:gd name="T84" fmla="*/ 18 w 282"/>
                <a:gd name="T85" fmla="*/ 120 h 120"/>
                <a:gd name="T86" fmla="*/ 4 w 282"/>
                <a:gd name="T87" fmla="*/ 120 h 120"/>
                <a:gd name="T88" fmla="*/ 0 w 282"/>
                <a:gd name="T89" fmla="*/ 111 h 120"/>
                <a:gd name="T90" fmla="*/ 0 w 282"/>
                <a:gd name="T91" fmla="*/ 98 h 120"/>
                <a:gd name="T92" fmla="*/ 4 w 282"/>
                <a:gd name="T93" fmla="*/ 80 h 12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82"/>
                <a:gd name="T142" fmla="*/ 0 h 120"/>
                <a:gd name="T143" fmla="*/ 282 w 282"/>
                <a:gd name="T144" fmla="*/ 120 h 12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82" h="120">
                  <a:moveTo>
                    <a:pt x="4" y="85"/>
                  </a:moveTo>
                  <a:lnTo>
                    <a:pt x="4" y="80"/>
                  </a:lnTo>
                  <a:lnTo>
                    <a:pt x="4" y="76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22" y="62"/>
                  </a:lnTo>
                  <a:lnTo>
                    <a:pt x="26" y="62"/>
                  </a:lnTo>
                  <a:lnTo>
                    <a:pt x="31" y="58"/>
                  </a:lnTo>
                  <a:lnTo>
                    <a:pt x="35" y="62"/>
                  </a:lnTo>
                  <a:lnTo>
                    <a:pt x="49" y="62"/>
                  </a:lnTo>
                  <a:lnTo>
                    <a:pt x="67" y="62"/>
                  </a:lnTo>
                  <a:lnTo>
                    <a:pt x="80" y="62"/>
                  </a:lnTo>
                  <a:lnTo>
                    <a:pt x="89" y="62"/>
                  </a:lnTo>
                  <a:lnTo>
                    <a:pt x="98" y="58"/>
                  </a:lnTo>
                  <a:lnTo>
                    <a:pt x="121" y="53"/>
                  </a:lnTo>
                  <a:lnTo>
                    <a:pt x="139" y="45"/>
                  </a:lnTo>
                  <a:lnTo>
                    <a:pt x="148" y="40"/>
                  </a:lnTo>
                  <a:lnTo>
                    <a:pt x="157" y="36"/>
                  </a:lnTo>
                  <a:lnTo>
                    <a:pt x="170" y="31"/>
                  </a:lnTo>
                  <a:lnTo>
                    <a:pt x="179" y="22"/>
                  </a:lnTo>
                  <a:lnTo>
                    <a:pt x="192" y="18"/>
                  </a:lnTo>
                  <a:lnTo>
                    <a:pt x="201" y="13"/>
                  </a:lnTo>
                  <a:lnTo>
                    <a:pt x="206" y="9"/>
                  </a:lnTo>
                  <a:lnTo>
                    <a:pt x="215" y="9"/>
                  </a:lnTo>
                  <a:lnTo>
                    <a:pt x="233" y="5"/>
                  </a:lnTo>
                  <a:lnTo>
                    <a:pt x="242" y="5"/>
                  </a:lnTo>
                  <a:lnTo>
                    <a:pt x="255" y="0"/>
                  </a:lnTo>
                  <a:lnTo>
                    <a:pt x="264" y="0"/>
                  </a:lnTo>
                  <a:lnTo>
                    <a:pt x="273" y="0"/>
                  </a:lnTo>
                  <a:lnTo>
                    <a:pt x="278" y="0"/>
                  </a:lnTo>
                  <a:lnTo>
                    <a:pt x="282" y="5"/>
                  </a:lnTo>
                  <a:lnTo>
                    <a:pt x="278" y="13"/>
                  </a:lnTo>
                  <a:lnTo>
                    <a:pt x="273" y="18"/>
                  </a:lnTo>
                  <a:lnTo>
                    <a:pt x="264" y="22"/>
                  </a:lnTo>
                  <a:lnTo>
                    <a:pt x="260" y="27"/>
                  </a:lnTo>
                  <a:lnTo>
                    <a:pt x="242" y="27"/>
                  </a:lnTo>
                  <a:lnTo>
                    <a:pt x="233" y="27"/>
                  </a:lnTo>
                  <a:lnTo>
                    <a:pt x="228" y="27"/>
                  </a:lnTo>
                  <a:lnTo>
                    <a:pt x="224" y="27"/>
                  </a:lnTo>
                  <a:lnTo>
                    <a:pt x="224" y="31"/>
                  </a:lnTo>
                  <a:lnTo>
                    <a:pt x="219" y="31"/>
                  </a:lnTo>
                  <a:lnTo>
                    <a:pt x="215" y="31"/>
                  </a:lnTo>
                  <a:lnTo>
                    <a:pt x="219" y="36"/>
                  </a:lnTo>
                  <a:lnTo>
                    <a:pt x="228" y="36"/>
                  </a:lnTo>
                  <a:lnTo>
                    <a:pt x="242" y="36"/>
                  </a:lnTo>
                  <a:lnTo>
                    <a:pt x="251" y="36"/>
                  </a:lnTo>
                  <a:lnTo>
                    <a:pt x="264" y="40"/>
                  </a:lnTo>
                  <a:lnTo>
                    <a:pt x="269" y="45"/>
                  </a:lnTo>
                  <a:lnTo>
                    <a:pt x="278" y="49"/>
                  </a:lnTo>
                  <a:lnTo>
                    <a:pt x="278" y="53"/>
                  </a:lnTo>
                  <a:lnTo>
                    <a:pt x="278" y="58"/>
                  </a:lnTo>
                  <a:lnTo>
                    <a:pt x="273" y="58"/>
                  </a:lnTo>
                  <a:lnTo>
                    <a:pt x="269" y="62"/>
                  </a:lnTo>
                  <a:lnTo>
                    <a:pt x="255" y="67"/>
                  </a:lnTo>
                  <a:lnTo>
                    <a:pt x="246" y="67"/>
                  </a:lnTo>
                  <a:lnTo>
                    <a:pt x="237" y="67"/>
                  </a:lnTo>
                  <a:lnTo>
                    <a:pt x="233" y="67"/>
                  </a:lnTo>
                  <a:lnTo>
                    <a:pt x="228" y="67"/>
                  </a:lnTo>
                  <a:lnTo>
                    <a:pt x="219" y="67"/>
                  </a:lnTo>
                  <a:lnTo>
                    <a:pt x="215" y="67"/>
                  </a:lnTo>
                  <a:lnTo>
                    <a:pt x="210" y="62"/>
                  </a:lnTo>
                  <a:lnTo>
                    <a:pt x="206" y="58"/>
                  </a:lnTo>
                  <a:lnTo>
                    <a:pt x="201" y="58"/>
                  </a:lnTo>
                  <a:lnTo>
                    <a:pt x="201" y="62"/>
                  </a:lnTo>
                  <a:lnTo>
                    <a:pt x="197" y="67"/>
                  </a:lnTo>
                  <a:lnTo>
                    <a:pt x="188" y="67"/>
                  </a:lnTo>
                  <a:lnTo>
                    <a:pt x="183" y="67"/>
                  </a:lnTo>
                  <a:lnTo>
                    <a:pt x="174" y="67"/>
                  </a:lnTo>
                  <a:lnTo>
                    <a:pt x="161" y="76"/>
                  </a:lnTo>
                  <a:lnTo>
                    <a:pt x="143" y="80"/>
                  </a:lnTo>
                  <a:lnTo>
                    <a:pt x="130" y="89"/>
                  </a:lnTo>
                  <a:lnTo>
                    <a:pt x="112" y="89"/>
                  </a:lnTo>
                  <a:lnTo>
                    <a:pt x="103" y="89"/>
                  </a:lnTo>
                  <a:lnTo>
                    <a:pt x="98" y="93"/>
                  </a:lnTo>
                  <a:lnTo>
                    <a:pt x="94" y="93"/>
                  </a:lnTo>
                  <a:lnTo>
                    <a:pt x="85" y="98"/>
                  </a:lnTo>
                  <a:lnTo>
                    <a:pt x="80" y="102"/>
                  </a:lnTo>
                  <a:lnTo>
                    <a:pt x="71" y="107"/>
                  </a:lnTo>
                  <a:lnTo>
                    <a:pt x="62" y="111"/>
                  </a:lnTo>
                  <a:lnTo>
                    <a:pt x="49" y="116"/>
                  </a:lnTo>
                  <a:lnTo>
                    <a:pt x="26" y="116"/>
                  </a:lnTo>
                  <a:lnTo>
                    <a:pt x="18" y="120"/>
                  </a:lnTo>
                  <a:lnTo>
                    <a:pt x="9" y="120"/>
                  </a:lnTo>
                  <a:lnTo>
                    <a:pt x="4" y="120"/>
                  </a:lnTo>
                  <a:lnTo>
                    <a:pt x="0" y="116"/>
                  </a:lnTo>
                  <a:lnTo>
                    <a:pt x="0" y="111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0" y="89"/>
                  </a:lnTo>
                  <a:lnTo>
                    <a:pt x="4" y="80"/>
                  </a:lnTo>
                  <a:lnTo>
                    <a:pt x="4" y="85"/>
                  </a:lnTo>
                  <a:close/>
                </a:path>
              </a:pathLst>
            </a:custGeom>
            <a:solidFill>
              <a:srgbClr val="754E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71" name="Freeform 140"/>
            <p:cNvSpPr>
              <a:spLocks/>
            </p:cNvSpPr>
            <p:nvPr/>
          </p:nvSpPr>
          <p:spPr bwMode="auto">
            <a:xfrm>
              <a:off x="1679" y="3694"/>
              <a:ext cx="278" cy="116"/>
            </a:xfrm>
            <a:custGeom>
              <a:avLst/>
              <a:gdLst>
                <a:gd name="T0" fmla="*/ 0 w 278"/>
                <a:gd name="T1" fmla="*/ 80 h 116"/>
                <a:gd name="T2" fmla="*/ 4 w 278"/>
                <a:gd name="T3" fmla="*/ 71 h 116"/>
                <a:gd name="T4" fmla="*/ 13 w 278"/>
                <a:gd name="T5" fmla="*/ 67 h 116"/>
                <a:gd name="T6" fmla="*/ 22 w 278"/>
                <a:gd name="T7" fmla="*/ 62 h 116"/>
                <a:gd name="T8" fmla="*/ 31 w 278"/>
                <a:gd name="T9" fmla="*/ 62 h 116"/>
                <a:gd name="T10" fmla="*/ 58 w 278"/>
                <a:gd name="T11" fmla="*/ 62 h 116"/>
                <a:gd name="T12" fmla="*/ 85 w 278"/>
                <a:gd name="T13" fmla="*/ 62 h 116"/>
                <a:gd name="T14" fmla="*/ 107 w 278"/>
                <a:gd name="T15" fmla="*/ 53 h 116"/>
                <a:gd name="T16" fmla="*/ 139 w 278"/>
                <a:gd name="T17" fmla="*/ 45 h 116"/>
                <a:gd name="T18" fmla="*/ 170 w 278"/>
                <a:gd name="T19" fmla="*/ 31 h 116"/>
                <a:gd name="T20" fmla="*/ 192 w 278"/>
                <a:gd name="T21" fmla="*/ 18 h 116"/>
                <a:gd name="T22" fmla="*/ 215 w 278"/>
                <a:gd name="T23" fmla="*/ 9 h 116"/>
                <a:gd name="T24" fmla="*/ 237 w 278"/>
                <a:gd name="T25" fmla="*/ 5 h 116"/>
                <a:gd name="T26" fmla="*/ 260 w 278"/>
                <a:gd name="T27" fmla="*/ 0 h 116"/>
                <a:gd name="T28" fmla="*/ 273 w 278"/>
                <a:gd name="T29" fmla="*/ 0 h 116"/>
                <a:gd name="T30" fmla="*/ 278 w 278"/>
                <a:gd name="T31" fmla="*/ 5 h 116"/>
                <a:gd name="T32" fmla="*/ 273 w 278"/>
                <a:gd name="T33" fmla="*/ 13 h 116"/>
                <a:gd name="T34" fmla="*/ 255 w 278"/>
                <a:gd name="T35" fmla="*/ 22 h 116"/>
                <a:gd name="T36" fmla="*/ 237 w 278"/>
                <a:gd name="T37" fmla="*/ 22 h 116"/>
                <a:gd name="T38" fmla="*/ 228 w 278"/>
                <a:gd name="T39" fmla="*/ 27 h 116"/>
                <a:gd name="T40" fmla="*/ 219 w 278"/>
                <a:gd name="T41" fmla="*/ 27 h 116"/>
                <a:gd name="T42" fmla="*/ 224 w 278"/>
                <a:gd name="T43" fmla="*/ 31 h 116"/>
                <a:gd name="T44" fmla="*/ 255 w 278"/>
                <a:gd name="T45" fmla="*/ 40 h 116"/>
                <a:gd name="T46" fmla="*/ 273 w 278"/>
                <a:gd name="T47" fmla="*/ 49 h 116"/>
                <a:gd name="T48" fmla="*/ 269 w 278"/>
                <a:gd name="T49" fmla="*/ 58 h 116"/>
                <a:gd name="T50" fmla="*/ 264 w 278"/>
                <a:gd name="T51" fmla="*/ 58 h 116"/>
                <a:gd name="T52" fmla="*/ 242 w 278"/>
                <a:gd name="T53" fmla="*/ 67 h 116"/>
                <a:gd name="T54" fmla="*/ 228 w 278"/>
                <a:gd name="T55" fmla="*/ 67 h 116"/>
                <a:gd name="T56" fmla="*/ 219 w 278"/>
                <a:gd name="T57" fmla="*/ 62 h 116"/>
                <a:gd name="T58" fmla="*/ 210 w 278"/>
                <a:gd name="T59" fmla="*/ 58 h 116"/>
                <a:gd name="T60" fmla="*/ 192 w 278"/>
                <a:gd name="T61" fmla="*/ 58 h 116"/>
                <a:gd name="T62" fmla="*/ 183 w 278"/>
                <a:gd name="T63" fmla="*/ 62 h 116"/>
                <a:gd name="T64" fmla="*/ 165 w 278"/>
                <a:gd name="T65" fmla="*/ 71 h 116"/>
                <a:gd name="T66" fmla="*/ 148 w 278"/>
                <a:gd name="T67" fmla="*/ 76 h 116"/>
                <a:gd name="T68" fmla="*/ 130 w 278"/>
                <a:gd name="T69" fmla="*/ 85 h 116"/>
                <a:gd name="T70" fmla="*/ 107 w 278"/>
                <a:gd name="T71" fmla="*/ 89 h 116"/>
                <a:gd name="T72" fmla="*/ 94 w 278"/>
                <a:gd name="T73" fmla="*/ 89 h 116"/>
                <a:gd name="T74" fmla="*/ 80 w 278"/>
                <a:gd name="T75" fmla="*/ 98 h 116"/>
                <a:gd name="T76" fmla="*/ 62 w 278"/>
                <a:gd name="T77" fmla="*/ 107 h 116"/>
                <a:gd name="T78" fmla="*/ 40 w 278"/>
                <a:gd name="T79" fmla="*/ 111 h 116"/>
                <a:gd name="T80" fmla="*/ 13 w 278"/>
                <a:gd name="T81" fmla="*/ 116 h 116"/>
                <a:gd name="T82" fmla="*/ 4 w 278"/>
                <a:gd name="T83" fmla="*/ 111 h 116"/>
                <a:gd name="T84" fmla="*/ 0 w 278"/>
                <a:gd name="T85" fmla="*/ 107 h 116"/>
                <a:gd name="T86" fmla="*/ 0 w 278"/>
                <a:gd name="T87" fmla="*/ 89 h 116"/>
                <a:gd name="T88" fmla="*/ 0 w 278"/>
                <a:gd name="T89" fmla="*/ 89 h 11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78"/>
                <a:gd name="T136" fmla="*/ 0 h 116"/>
                <a:gd name="T137" fmla="*/ 278 w 278"/>
                <a:gd name="T138" fmla="*/ 116 h 11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78" h="116">
                  <a:moveTo>
                    <a:pt x="0" y="89"/>
                  </a:moveTo>
                  <a:lnTo>
                    <a:pt x="0" y="80"/>
                  </a:lnTo>
                  <a:lnTo>
                    <a:pt x="4" y="76"/>
                  </a:lnTo>
                  <a:lnTo>
                    <a:pt x="4" y="71"/>
                  </a:lnTo>
                  <a:lnTo>
                    <a:pt x="9" y="67"/>
                  </a:lnTo>
                  <a:lnTo>
                    <a:pt x="13" y="67"/>
                  </a:lnTo>
                  <a:lnTo>
                    <a:pt x="18" y="62"/>
                  </a:lnTo>
                  <a:lnTo>
                    <a:pt x="22" y="62"/>
                  </a:lnTo>
                  <a:lnTo>
                    <a:pt x="26" y="62"/>
                  </a:lnTo>
                  <a:lnTo>
                    <a:pt x="31" y="62"/>
                  </a:lnTo>
                  <a:lnTo>
                    <a:pt x="40" y="62"/>
                  </a:lnTo>
                  <a:lnTo>
                    <a:pt x="58" y="62"/>
                  </a:lnTo>
                  <a:lnTo>
                    <a:pt x="76" y="62"/>
                  </a:lnTo>
                  <a:lnTo>
                    <a:pt x="85" y="62"/>
                  </a:lnTo>
                  <a:lnTo>
                    <a:pt x="94" y="58"/>
                  </a:lnTo>
                  <a:lnTo>
                    <a:pt x="107" y="53"/>
                  </a:lnTo>
                  <a:lnTo>
                    <a:pt x="125" y="53"/>
                  </a:lnTo>
                  <a:lnTo>
                    <a:pt x="139" y="45"/>
                  </a:lnTo>
                  <a:lnTo>
                    <a:pt x="148" y="40"/>
                  </a:lnTo>
                  <a:lnTo>
                    <a:pt x="170" y="31"/>
                  </a:lnTo>
                  <a:lnTo>
                    <a:pt x="183" y="22"/>
                  </a:lnTo>
                  <a:lnTo>
                    <a:pt x="192" y="18"/>
                  </a:lnTo>
                  <a:lnTo>
                    <a:pt x="197" y="13"/>
                  </a:lnTo>
                  <a:lnTo>
                    <a:pt x="215" y="9"/>
                  </a:lnTo>
                  <a:lnTo>
                    <a:pt x="228" y="5"/>
                  </a:lnTo>
                  <a:lnTo>
                    <a:pt x="237" y="5"/>
                  </a:lnTo>
                  <a:lnTo>
                    <a:pt x="246" y="0"/>
                  </a:lnTo>
                  <a:lnTo>
                    <a:pt x="260" y="0"/>
                  </a:lnTo>
                  <a:lnTo>
                    <a:pt x="264" y="0"/>
                  </a:lnTo>
                  <a:lnTo>
                    <a:pt x="273" y="0"/>
                  </a:lnTo>
                  <a:lnTo>
                    <a:pt x="278" y="0"/>
                  </a:lnTo>
                  <a:lnTo>
                    <a:pt x="278" y="5"/>
                  </a:lnTo>
                  <a:lnTo>
                    <a:pt x="278" y="9"/>
                  </a:lnTo>
                  <a:lnTo>
                    <a:pt x="273" y="13"/>
                  </a:lnTo>
                  <a:lnTo>
                    <a:pt x="264" y="22"/>
                  </a:lnTo>
                  <a:lnTo>
                    <a:pt x="255" y="22"/>
                  </a:lnTo>
                  <a:lnTo>
                    <a:pt x="246" y="22"/>
                  </a:lnTo>
                  <a:lnTo>
                    <a:pt x="237" y="22"/>
                  </a:lnTo>
                  <a:lnTo>
                    <a:pt x="233" y="27"/>
                  </a:lnTo>
                  <a:lnTo>
                    <a:pt x="228" y="27"/>
                  </a:lnTo>
                  <a:lnTo>
                    <a:pt x="224" y="27"/>
                  </a:lnTo>
                  <a:lnTo>
                    <a:pt x="219" y="27"/>
                  </a:lnTo>
                  <a:lnTo>
                    <a:pt x="219" y="31"/>
                  </a:lnTo>
                  <a:lnTo>
                    <a:pt x="224" y="31"/>
                  </a:lnTo>
                  <a:lnTo>
                    <a:pt x="233" y="36"/>
                  </a:lnTo>
                  <a:lnTo>
                    <a:pt x="255" y="40"/>
                  </a:lnTo>
                  <a:lnTo>
                    <a:pt x="269" y="45"/>
                  </a:lnTo>
                  <a:lnTo>
                    <a:pt x="273" y="49"/>
                  </a:lnTo>
                  <a:lnTo>
                    <a:pt x="273" y="53"/>
                  </a:lnTo>
                  <a:lnTo>
                    <a:pt x="269" y="58"/>
                  </a:lnTo>
                  <a:lnTo>
                    <a:pt x="264" y="58"/>
                  </a:lnTo>
                  <a:lnTo>
                    <a:pt x="251" y="62"/>
                  </a:lnTo>
                  <a:lnTo>
                    <a:pt x="242" y="67"/>
                  </a:lnTo>
                  <a:lnTo>
                    <a:pt x="233" y="67"/>
                  </a:lnTo>
                  <a:lnTo>
                    <a:pt x="228" y="67"/>
                  </a:lnTo>
                  <a:lnTo>
                    <a:pt x="224" y="67"/>
                  </a:lnTo>
                  <a:lnTo>
                    <a:pt x="219" y="62"/>
                  </a:lnTo>
                  <a:lnTo>
                    <a:pt x="215" y="58"/>
                  </a:lnTo>
                  <a:lnTo>
                    <a:pt x="210" y="58"/>
                  </a:lnTo>
                  <a:lnTo>
                    <a:pt x="201" y="58"/>
                  </a:lnTo>
                  <a:lnTo>
                    <a:pt x="192" y="58"/>
                  </a:lnTo>
                  <a:lnTo>
                    <a:pt x="192" y="62"/>
                  </a:lnTo>
                  <a:lnTo>
                    <a:pt x="183" y="62"/>
                  </a:lnTo>
                  <a:lnTo>
                    <a:pt x="174" y="67"/>
                  </a:lnTo>
                  <a:lnTo>
                    <a:pt x="165" y="71"/>
                  </a:lnTo>
                  <a:lnTo>
                    <a:pt x="152" y="76"/>
                  </a:lnTo>
                  <a:lnTo>
                    <a:pt x="148" y="76"/>
                  </a:lnTo>
                  <a:lnTo>
                    <a:pt x="139" y="80"/>
                  </a:lnTo>
                  <a:lnTo>
                    <a:pt x="130" y="85"/>
                  </a:lnTo>
                  <a:lnTo>
                    <a:pt x="116" y="85"/>
                  </a:lnTo>
                  <a:lnTo>
                    <a:pt x="107" y="89"/>
                  </a:lnTo>
                  <a:lnTo>
                    <a:pt x="98" y="89"/>
                  </a:lnTo>
                  <a:lnTo>
                    <a:pt x="94" y="89"/>
                  </a:lnTo>
                  <a:lnTo>
                    <a:pt x="89" y="93"/>
                  </a:lnTo>
                  <a:lnTo>
                    <a:pt x="80" y="98"/>
                  </a:lnTo>
                  <a:lnTo>
                    <a:pt x="71" y="102"/>
                  </a:lnTo>
                  <a:lnTo>
                    <a:pt x="62" y="107"/>
                  </a:lnTo>
                  <a:lnTo>
                    <a:pt x="53" y="107"/>
                  </a:lnTo>
                  <a:lnTo>
                    <a:pt x="40" y="111"/>
                  </a:lnTo>
                  <a:lnTo>
                    <a:pt x="26" y="111"/>
                  </a:lnTo>
                  <a:lnTo>
                    <a:pt x="13" y="116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07"/>
                  </a:lnTo>
                  <a:lnTo>
                    <a:pt x="0" y="98"/>
                  </a:lnTo>
                  <a:lnTo>
                    <a:pt x="0" y="89"/>
                  </a:lnTo>
                  <a:lnTo>
                    <a:pt x="4" y="8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886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72" name="Freeform 141"/>
            <p:cNvSpPr>
              <a:spLocks/>
            </p:cNvSpPr>
            <p:nvPr/>
          </p:nvSpPr>
          <p:spPr bwMode="auto">
            <a:xfrm>
              <a:off x="1679" y="3694"/>
              <a:ext cx="278" cy="107"/>
            </a:xfrm>
            <a:custGeom>
              <a:avLst/>
              <a:gdLst>
                <a:gd name="T0" fmla="*/ 0 w 278"/>
                <a:gd name="T1" fmla="*/ 93 h 107"/>
                <a:gd name="T2" fmla="*/ 4 w 278"/>
                <a:gd name="T3" fmla="*/ 85 h 107"/>
                <a:gd name="T4" fmla="*/ 4 w 278"/>
                <a:gd name="T5" fmla="*/ 71 h 107"/>
                <a:gd name="T6" fmla="*/ 13 w 278"/>
                <a:gd name="T7" fmla="*/ 67 h 107"/>
                <a:gd name="T8" fmla="*/ 26 w 278"/>
                <a:gd name="T9" fmla="*/ 62 h 107"/>
                <a:gd name="T10" fmla="*/ 40 w 278"/>
                <a:gd name="T11" fmla="*/ 62 h 107"/>
                <a:gd name="T12" fmla="*/ 62 w 278"/>
                <a:gd name="T13" fmla="*/ 62 h 107"/>
                <a:gd name="T14" fmla="*/ 103 w 278"/>
                <a:gd name="T15" fmla="*/ 58 h 107"/>
                <a:gd name="T16" fmla="*/ 143 w 278"/>
                <a:gd name="T17" fmla="*/ 45 h 107"/>
                <a:gd name="T18" fmla="*/ 161 w 278"/>
                <a:gd name="T19" fmla="*/ 36 h 107"/>
                <a:gd name="T20" fmla="*/ 192 w 278"/>
                <a:gd name="T21" fmla="*/ 18 h 107"/>
                <a:gd name="T22" fmla="*/ 206 w 278"/>
                <a:gd name="T23" fmla="*/ 9 h 107"/>
                <a:gd name="T24" fmla="*/ 228 w 278"/>
                <a:gd name="T25" fmla="*/ 5 h 107"/>
                <a:gd name="T26" fmla="*/ 251 w 278"/>
                <a:gd name="T27" fmla="*/ 5 h 107"/>
                <a:gd name="T28" fmla="*/ 269 w 278"/>
                <a:gd name="T29" fmla="*/ 0 h 107"/>
                <a:gd name="T30" fmla="*/ 278 w 278"/>
                <a:gd name="T31" fmla="*/ 0 h 107"/>
                <a:gd name="T32" fmla="*/ 278 w 278"/>
                <a:gd name="T33" fmla="*/ 9 h 107"/>
                <a:gd name="T34" fmla="*/ 273 w 278"/>
                <a:gd name="T35" fmla="*/ 13 h 107"/>
                <a:gd name="T36" fmla="*/ 264 w 278"/>
                <a:gd name="T37" fmla="*/ 18 h 107"/>
                <a:gd name="T38" fmla="*/ 242 w 278"/>
                <a:gd name="T39" fmla="*/ 22 h 107"/>
                <a:gd name="T40" fmla="*/ 228 w 278"/>
                <a:gd name="T41" fmla="*/ 22 h 107"/>
                <a:gd name="T42" fmla="*/ 219 w 278"/>
                <a:gd name="T43" fmla="*/ 27 h 107"/>
                <a:gd name="T44" fmla="*/ 219 w 278"/>
                <a:gd name="T45" fmla="*/ 31 h 107"/>
                <a:gd name="T46" fmla="*/ 246 w 278"/>
                <a:gd name="T47" fmla="*/ 36 h 107"/>
                <a:gd name="T48" fmla="*/ 264 w 278"/>
                <a:gd name="T49" fmla="*/ 45 h 107"/>
                <a:gd name="T50" fmla="*/ 273 w 278"/>
                <a:gd name="T51" fmla="*/ 49 h 107"/>
                <a:gd name="T52" fmla="*/ 269 w 278"/>
                <a:gd name="T53" fmla="*/ 53 h 107"/>
                <a:gd name="T54" fmla="*/ 233 w 278"/>
                <a:gd name="T55" fmla="*/ 62 h 107"/>
                <a:gd name="T56" fmla="*/ 215 w 278"/>
                <a:gd name="T57" fmla="*/ 58 h 107"/>
                <a:gd name="T58" fmla="*/ 206 w 278"/>
                <a:gd name="T59" fmla="*/ 53 h 107"/>
                <a:gd name="T60" fmla="*/ 197 w 278"/>
                <a:gd name="T61" fmla="*/ 49 h 107"/>
                <a:gd name="T62" fmla="*/ 192 w 278"/>
                <a:gd name="T63" fmla="*/ 53 h 107"/>
                <a:gd name="T64" fmla="*/ 179 w 278"/>
                <a:gd name="T65" fmla="*/ 62 h 107"/>
                <a:gd name="T66" fmla="*/ 143 w 278"/>
                <a:gd name="T67" fmla="*/ 71 h 107"/>
                <a:gd name="T68" fmla="*/ 112 w 278"/>
                <a:gd name="T69" fmla="*/ 80 h 107"/>
                <a:gd name="T70" fmla="*/ 98 w 278"/>
                <a:gd name="T71" fmla="*/ 85 h 107"/>
                <a:gd name="T72" fmla="*/ 80 w 278"/>
                <a:gd name="T73" fmla="*/ 89 h 107"/>
                <a:gd name="T74" fmla="*/ 67 w 278"/>
                <a:gd name="T75" fmla="*/ 102 h 107"/>
                <a:gd name="T76" fmla="*/ 53 w 278"/>
                <a:gd name="T77" fmla="*/ 107 h 107"/>
                <a:gd name="T78" fmla="*/ 35 w 278"/>
                <a:gd name="T79" fmla="*/ 107 h 107"/>
                <a:gd name="T80" fmla="*/ 18 w 278"/>
                <a:gd name="T81" fmla="*/ 107 h 107"/>
                <a:gd name="T82" fmla="*/ 4 w 278"/>
                <a:gd name="T83" fmla="*/ 107 h 107"/>
                <a:gd name="T84" fmla="*/ 0 w 278"/>
                <a:gd name="T85" fmla="*/ 102 h 107"/>
                <a:gd name="T86" fmla="*/ 0 w 278"/>
                <a:gd name="T87" fmla="*/ 89 h 107"/>
                <a:gd name="T88" fmla="*/ 0 w 278"/>
                <a:gd name="T89" fmla="*/ 98 h 10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78"/>
                <a:gd name="T136" fmla="*/ 0 h 107"/>
                <a:gd name="T137" fmla="*/ 278 w 278"/>
                <a:gd name="T138" fmla="*/ 107 h 10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78" h="107">
                  <a:moveTo>
                    <a:pt x="0" y="98"/>
                  </a:moveTo>
                  <a:lnTo>
                    <a:pt x="0" y="93"/>
                  </a:lnTo>
                  <a:lnTo>
                    <a:pt x="0" y="89"/>
                  </a:lnTo>
                  <a:lnTo>
                    <a:pt x="4" y="85"/>
                  </a:lnTo>
                  <a:lnTo>
                    <a:pt x="4" y="80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3" y="67"/>
                  </a:lnTo>
                  <a:lnTo>
                    <a:pt x="18" y="62"/>
                  </a:lnTo>
                  <a:lnTo>
                    <a:pt x="26" y="62"/>
                  </a:lnTo>
                  <a:lnTo>
                    <a:pt x="31" y="62"/>
                  </a:lnTo>
                  <a:lnTo>
                    <a:pt x="40" y="62"/>
                  </a:lnTo>
                  <a:lnTo>
                    <a:pt x="49" y="62"/>
                  </a:lnTo>
                  <a:lnTo>
                    <a:pt x="62" y="62"/>
                  </a:lnTo>
                  <a:lnTo>
                    <a:pt x="89" y="62"/>
                  </a:lnTo>
                  <a:lnTo>
                    <a:pt x="103" y="58"/>
                  </a:lnTo>
                  <a:lnTo>
                    <a:pt x="116" y="53"/>
                  </a:lnTo>
                  <a:lnTo>
                    <a:pt x="143" y="45"/>
                  </a:lnTo>
                  <a:lnTo>
                    <a:pt x="152" y="40"/>
                  </a:lnTo>
                  <a:lnTo>
                    <a:pt x="161" y="36"/>
                  </a:lnTo>
                  <a:lnTo>
                    <a:pt x="174" y="27"/>
                  </a:lnTo>
                  <a:lnTo>
                    <a:pt x="192" y="18"/>
                  </a:lnTo>
                  <a:lnTo>
                    <a:pt x="201" y="13"/>
                  </a:lnTo>
                  <a:lnTo>
                    <a:pt x="206" y="9"/>
                  </a:lnTo>
                  <a:lnTo>
                    <a:pt x="219" y="5"/>
                  </a:lnTo>
                  <a:lnTo>
                    <a:pt x="228" y="5"/>
                  </a:lnTo>
                  <a:lnTo>
                    <a:pt x="242" y="5"/>
                  </a:lnTo>
                  <a:lnTo>
                    <a:pt x="251" y="5"/>
                  </a:lnTo>
                  <a:lnTo>
                    <a:pt x="260" y="0"/>
                  </a:lnTo>
                  <a:lnTo>
                    <a:pt x="269" y="0"/>
                  </a:lnTo>
                  <a:lnTo>
                    <a:pt x="273" y="0"/>
                  </a:lnTo>
                  <a:lnTo>
                    <a:pt x="278" y="0"/>
                  </a:lnTo>
                  <a:lnTo>
                    <a:pt x="278" y="5"/>
                  </a:lnTo>
                  <a:lnTo>
                    <a:pt x="278" y="9"/>
                  </a:lnTo>
                  <a:lnTo>
                    <a:pt x="278" y="13"/>
                  </a:lnTo>
                  <a:lnTo>
                    <a:pt x="273" y="13"/>
                  </a:lnTo>
                  <a:lnTo>
                    <a:pt x="269" y="18"/>
                  </a:lnTo>
                  <a:lnTo>
                    <a:pt x="264" y="18"/>
                  </a:lnTo>
                  <a:lnTo>
                    <a:pt x="251" y="22"/>
                  </a:lnTo>
                  <a:lnTo>
                    <a:pt x="242" y="22"/>
                  </a:lnTo>
                  <a:lnTo>
                    <a:pt x="237" y="22"/>
                  </a:lnTo>
                  <a:lnTo>
                    <a:pt x="228" y="22"/>
                  </a:lnTo>
                  <a:lnTo>
                    <a:pt x="224" y="27"/>
                  </a:lnTo>
                  <a:lnTo>
                    <a:pt x="219" y="27"/>
                  </a:lnTo>
                  <a:lnTo>
                    <a:pt x="219" y="31"/>
                  </a:lnTo>
                  <a:lnTo>
                    <a:pt x="224" y="36"/>
                  </a:lnTo>
                  <a:lnTo>
                    <a:pt x="246" y="36"/>
                  </a:lnTo>
                  <a:lnTo>
                    <a:pt x="260" y="40"/>
                  </a:lnTo>
                  <a:lnTo>
                    <a:pt x="264" y="45"/>
                  </a:lnTo>
                  <a:lnTo>
                    <a:pt x="269" y="49"/>
                  </a:lnTo>
                  <a:lnTo>
                    <a:pt x="273" y="49"/>
                  </a:lnTo>
                  <a:lnTo>
                    <a:pt x="273" y="53"/>
                  </a:lnTo>
                  <a:lnTo>
                    <a:pt x="269" y="53"/>
                  </a:lnTo>
                  <a:lnTo>
                    <a:pt x="246" y="58"/>
                  </a:lnTo>
                  <a:lnTo>
                    <a:pt x="233" y="62"/>
                  </a:lnTo>
                  <a:lnTo>
                    <a:pt x="224" y="62"/>
                  </a:lnTo>
                  <a:lnTo>
                    <a:pt x="215" y="58"/>
                  </a:lnTo>
                  <a:lnTo>
                    <a:pt x="206" y="53"/>
                  </a:lnTo>
                  <a:lnTo>
                    <a:pt x="201" y="53"/>
                  </a:lnTo>
                  <a:lnTo>
                    <a:pt x="197" y="49"/>
                  </a:lnTo>
                  <a:lnTo>
                    <a:pt x="197" y="53"/>
                  </a:lnTo>
                  <a:lnTo>
                    <a:pt x="192" y="53"/>
                  </a:lnTo>
                  <a:lnTo>
                    <a:pt x="188" y="58"/>
                  </a:lnTo>
                  <a:lnTo>
                    <a:pt x="179" y="62"/>
                  </a:lnTo>
                  <a:lnTo>
                    <a:pt x="170" y="67"/>
                  </a:lnTo>
                  <a:lnTo>
                    <a:pt x="143" y="71"/>
                  </a:lnTo>
                  <a:lnTo>
                    <a:pt x="121" y="80"/>
                  </a:lnTo>
                  <a:lnTo>
                    <a:pt x="112" y="80"/>
                  </a:lnTo>
                  <a:lnTo>
                    <a:pt x="103" y="85"/>
                  </a:lnTo>
                  <a:lnTo>
                    <a:pt x="98" y="85"/>
                  </a:lnTo>
                  <a:lnTo>
                    <a:pt x="94" y="85"/>
                  </a:lnTo>
                  <a:lnTo>
                    <a:pt x="80" y="89"/>
                  </a:lnTo>
                  <a:lnTo>
                    <a:pt x="76" y="93"/>
                  </a:lnTo>
                  <a:lnTo>
                    <a:pt x="67" y="102"/>
                  </a:lnTo>
                  <a:lnTo>
                    <a:pt x="58" y="102"/>
                  </a:lnTo>
                  <a:lnTo>
                    <a:pt x="53" y="107"/>
                  </a:lnTo>
                  <a:lnTo>
                    <a:pt x="44" y="107"/>
                  </a:lnTo>
                  <a:lnTo>
                    <a:pt x="35" y="107"/>
                  </a:lnTo>
                  <a:lnTo>
                    <a:pt x="31" y="107"/>
                  </a:lnTo>
                  <a:lnTo>
                    <a:pt x="18" y="107"/>
                  </a:lnTo>
                  <a:lnTo>
                    <a:pt x="9" y="107"/>
                  </a:lnTo>
                  <a:lnTo>
                    <a:pt x="4" y="107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0" y="89"/>
                  </a:lnTo>
                  <a:lnTo>
                    <a:pt x="4" y="80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9A75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73" name="Freeform 142"/>
            <p:cNvSpPr>
              <a:spLocks/>
            </p:cNvSpPr>
            <p:nvPr/>
          </p:nvSpPr>
          <p:spPr bwMode="auto">
            <a:xfrm>
              <a:off x="1674" y="3694"/>
              <a:ext cx="287" cy="107"/>
            </a:xfrm>
            <a:custGeom>
              <a:avLst/>
              <a:gdLst>
                <a:gd name="T0" fmla="*/ 9 w 287"/>
                <a:gd name="T1" fmla="*/ 93 h 107"/>
                <a:gd name="T2" fmla="*/ 9 w 287"/>
                <a:gd name="T3" fmla="*/ 80 h 107"/>
                <a:gd name="T4" fmla="*/ 9 w 287"/>
                <a:gd name="T5" fmla="*/ 71 h 107"/>
                <a:gd name="T6" fmla="*/ 27 w 287"/>
                <a:gd name="T7" fmla="*/ 62 h 107"/>
                <a:gd name="T8" fmla="*/ 36 w 287"/>
                <a:gd name="T9" fmla="*/ 58 h 107"/>
                <a:gd name="T10" fmla="*/ 40 w 287"/>
                <a:gd name="T11" fmla="*/ 62 h 107"/>
                <a:gd name="T12" fmla="*/ 72 w 287"/>
                <a:gd name="T13" fmla="*/ 62 h 107"/>
                <a:gd name="T14" fmla="*/ 94 w 287"/>
                <a:gd name="T15" fmla="*/ 62 h 107"/>
                <a:gd name="T16" fmla="*/ 126 w 287"/>
                <a:gd name="T17" fmla="*/ 53 h 107"/>
                <a:gd name="T18" fmla="*/ 153 w 287"/>
                <a:gd name="T19" fmla="*/ 40 h 107"/>
                <a:gd name="T20" fmla="*/ 175 w 287"/>
                <a:gd name="T21" fmla="*/ 31 h 107"/>
                <a:gd name="T22" fmla="*/ 197 w 287"/>
                <a:gd name="T23" fmla="*/ 18 h 107"/>
                <a:gd name="T24" fmla="*/ 211 w 287"/>
                <a:gd name="T25" fmla="*/ 9 h 107"/>
                <a:gd name="T26" fmla="*/ 238 w 287"/>
                <a:gd name="T27" fmla="*/ 5 h 107"/>
                <a:gd name="T28" fmla="*/ 260 w 287"/>
                <a:gd name="T29" fmla="*/ 0 h 107"/>
                <a:gd name="T30" fmla="*/ 278 w 287"/>
                <a:gd name="T31" fmla="*/ 0 h 107"/>
                <a:gd name="T32" fmla="*/ 287 w 287"/>
                <a:gd name="T33" fmla="*/ 5 h 107"/>
                <a:gd name="T34" fmla="*/ 283 w 287"/>
                <a:gd name="T35" fmla="*/ 9 h 107"/>
                <a:gd name="T36" fmla="*/ 274 w 287"/>
                <a:gd name="T37" fmla="*/ 18 h 107"/>
                <a:gd name="T38" fmla="*/ 242 w 287"/>
                <a:gd name="T39" fmla="*/ 18 h 107"/>
                <a:gd name="T40" fmla="*/ 229 w 287"/>
                <a:gd name="T41" fmla="*/ 22 h 107"/>
                <a:gd name="T42" fmla="*/ 220 w 287"/>
                <a:gd name="T43" fmla="*/ 31 h 107"/>
                <a:gd name="T44" fmla="*/ 224 w 287"/>
                <a:gd name="T45" fmla="*/ 36 h 107"/>
                <a:gd name="T46" fmla="*/ 247 w 287"/>
                <a:gd name="T47" fmla="*/ 36 h 107"/>
                <a:gd name="T48" fmla="*/ 269 w 287"/>
                <a:gd name="T49" fmla="*/ 40 h 107"/>
                <a:gd name="T50" fmla="*/ 278 w 287"/>
                <a:gd name="T51" fmla="*/ 45 h 107"/>
                <a:gd name="T52" fmla="*/ 278 w 287"/>
                <a:gd name="T53" fmla="*/ 49 h 107"/>
                <a:gd name="T54" fmla="*/ 260 w 287"/>
                <a:gd name="T55" fmla="*/ 53 h 107"/>
                <a:gd name="T56" fmla="*/ 242 w 287"/>
                <a:gd name="T57" fmla="*/ 58 h 107"/>
                <a:gd name="T58" fmla="*/ 224 w 287"/>
                <a:gd name="T59" fmla="*/ 58 h 107"/>
                <a:gd name="T60" fmla="*/ 211 w 287"/>
                <a:gd name="T61" fmla="*/ 49 h 107"/>
                <a:gd name="T62" fmla="*/ 206 w 287"/>
                <a:gd name="T63" fmla="*/ 45 h 107"/>
                <a:gd name="T64" fmla="*/ 202 w 287"/>
                <a:gd name="T65" fmla="*/ 49 h 107"/>
                <a:gd name="T66" fmla="*/ 188 w 287"/>
                <a:gd name="T67" fmla="*/ 53 h 107"/>
                <a:gd name="T68" fmla="*/ 162 w 287"/>
                <a:gd name="T69" fmla="*/ 67 h 107"/>
                <a:gd name="T70" fmla="*/ 126 w 287"/>
                <a:gd name="T71" fmla="*/ 76 h 107"/>
                <a:gd name="T72" fmla="*/ 112 w 287"/>
                <a:gd name="T73" fmla="*/ 76 h 107"/>
                <a:gd name="T74" fmla="*/ 94 w 287"/>
                <a:gd name="T75" fmla="*/ 80 h 107"/>
                <a:gd name="T76" fmla="*/ 81 w 287"/>
                <a:gd name="T77" fmla="*/ 89 h 107"/>
                <a:gd name="T78" fmla="*/ 63 w 287"/>
                <a:gd name="T79" fmla="*/ 102 h 107"/>
                <a:gd name="T80" fmla="*/ 45 w 287"/>
                <a:gd name="T81" fmla="*/ 102 h 107"/>
                <a:gd name="T82" fmla="*/ 27 w 287"/>
                <a:gd name="T83" fmla="*/ 107 h 107"/>
                <a:gd name="T84" fmla="*/ 9 w 287"/>
                <a:gd name="T85" fmla="*/ 102 h 107"/>
                <a:gd name="T86" fmla="*/ 5 w 287"/>
                <a:gd name="T87" fmla="*/ 102 h 107"/>
                <a:gd name="T88" fmla="*/ 5 w 287"/>
                <a:gd name="T89" fmla="*/ 89 h 107"/>
                <a:gd name="T90" fmla="*/ 0 w 287"/>
                <a:gd name="T91" fmla="*/ 102 h 10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87"/>
                <a:gd name="T139" fmla="*/ 0 h 107"/>
                <a:gd name="T140" fmla="*/ 287 w 287"/>
                <a:gd name="T141" fmla="*/ 107 h 10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87" h="107">
                  <a:moveTo>
                    <a:pt x="0" y="102"/>
                  </a:moveTo>
                  <a:lnTo>
                    <a:pt x="9" y="93"/>
                  </a:lnTo>
                  <a:lnTo>
                    <a:pt x="9" y="85"/>
                  </a:lnTo>
                  <a:lnTo>
                    <a:pt x="9" y="80"/>
                  </a:lnTo>
                  <a:lnTo>
                    <a:pt x="9" y="76"/>
                  </a:lnTo>
                  <a:lnTo>
                    <a:pt x="9" y="71"/>
                  </a:lnTo>
                  <a:lnTo>
                    <a:pt x="9" y="67"/>
                  </a:lnTo>
                  <a:lnTo>
                    <a:pt x="27" y="62"/>
                  </a:lnTo>
                  <a:lnTo>
                    <a:pt x="31" y="62"/>
                  </a:lnTo>
                  <a:lnTo>
                    <a:pt x="36" y="58"/>
                  </a:lnTo>
                  <a:lnTo>
                    <a:pt x="40" y="62"/>
                  </a:lnTo>
                  <a:lnTo>
                    <a:pt x="54" y="62"/>
                  </a:lnTo>
                  <a:lnTo>
                    <a:pt x="72" y="62"/>
                  </a:lnTo>
                  <a:lnTo>
                    <a:pt x="85" y="62"/>
                  </a:lnTo>
                  <a:lnTo>
                    <a:pt x="94" y="62"/>
                  </a:lnTo>
                  <a:lnTo>
                    <a:pt x="103" y="58"/>
                  </a:lnTo>
                  <a:lnTo>
                    <a:pt x="126" y="53"/>
                  </a:lnTo>
                  <a:lnTo>
                    <a:pt x="144" y="45"/>
                  </a:lnTo>
                  <a:lnTo>
                    <a:pt x="153" y="40"/>
                  </a:lnTo>
                  <a:lnTo>
                    <a:pt x="162" y="36"/>
                  </a:lnTo>
                  <a:lnTo>
                    <a:pt x="175" y="31"/>
                  </a:lnTo>
                  <a:lnTo>
                    <a:pt x="184" y="22"/>
                  </a:lnTo>
                  <a:lnTo>
                    <a:pt x="197" y="18"/>
                  </a:lnTo>
                  <a:lnTo>
                    <a:pt x="206" y="13"/>
                  </a:lnTo>
                  <a:lnTo>
                    <a:pt x="211" y="9"/>
                  </a:lnTo>
                  <a:lnTo>
                    <a:pt x="220" y="9"/>
                  </a:lnTo>
                  <a:lnTo>
                    <a:pt x="238" y="5"/>
                  </a:lnTo>
                  <a:lnTo>
                    <a:pt x="247" y="5"/>
                  </a:lnTo>
                  <a:lnTo>
                    <a:pt x="260" y="0"/>
                  </a:lnTo>
                  <a:lnTo>
                    <a:pt x="269" y="0"/>
                  </a:lnTo>
                  <a:lnTo>
                    <a:pt x="278" y="0"/>
                  </a:lnTo>
                  <a:lnTo>
                    <a:pt x="283" y="0"/>
                  </a:lnTo>
                  <a:lnTo>
                    <a:pt x="287" y="5"/>
                  </a:lnTo>
                  <a:lnTo>
                    <a:pt x="283" y="9"/>
                  </a:lnTo>
                  <a:lnTo>
                    <a:pt x="278" y="13"/>
                  </a:lnTo>
                  <a:lnTo>
                    <a:pt x="274" y="18"/>
                  </a:lnTo>
                  <a:lnTo>
                    <a:pt x="265" y="18"/>
                  </a:lnTo>
                  <a:lnTo>
                    <a:pt x="242" y="18"/>
                  </a:lnTo>
                  <a:lnTo>
                    <a:pt x="233" y="22"/>
                  </a:lnTo>
                  <a:lnTo>
                    <a:pt x="229" y="22"/>
                  </a:lnTo>
                  <a:lnTo>
                    <a:pt x="220" y="27"/>
                  </a:lnTo>
                  <a:lnTo>
                    <a:pt x="220" y="31"/>
                  </a:lnTo>
                  <a:lnTo>
                    <a:pt x="224" y="36"/>
                  </a:lnTo>
                  <a:lnTo>
                    <a:pt x="233" y="36"/>
                  </a:lnTo>
                  <a:lnTo>
                    <a:pt x="247" y="36"/>
                  </a:lnTo>
                  <a:lnTo>
                    <a:pt x="256" y="36"/>
                  </a:lnTo>
                  <a:lnTo>
                    <a:pt x="269" y="40"/>
                  </a:lnTo>
                  <a:lnTo>
                    <a:pt x="274" y="45"/>
                  </a:lnTo>
                  <a:lnTo>
                    <a:pt x="278" y="45"/>
                  </a:lnTo>
                  <a:lnTo>
                    <a:pt x="283" y="49"/>
                  </a:lnTo>
                  <a:lnTo>
                    <a:pt x="278" y="49"/>
                  </a:lnTo>
                  <a:lnTo>
                    <a:pt x="269" y="53"/>
                  </a:lnTo>
                  <a:lnTo>
                    <a:pt x="260" y="53"/>
                  </a:lnTo>
                  <a:lnTo>
                    <a:pt x="247" y="58"/>
                  </a:lnTo>
                  <a:lnTo>
                    <a:pt x="242" y="58"/>
                  </a:lnTo>
                  <a:lnTo>
                    <a:pt x="229" y="58"/>
                  </a:lnTo>
                  <a:lnTo>
                    <a:pt x="224" y="58"/>
                  </a:lnTo>
                  <a:lnTo>
                    <a:pt x="215" y="53"/>
                  </a:lnTo>
                  <a:lnTo>
                    <a:pt x="211" y="49"/>
                  </a:lnTo>
                  <a:lnTo>
                    <a:pt x="206" y="45"/>
                  </a:lnTo>
                  <a:lnTo>
                    <a:pt x="202" y="45"/>
                  </a:lnTo>
                  <a:lnTo>
                    <a:pt x="202" y="49"/>
                  </a:lnTo>
                  <a:lnTo>
                    <a:pt x="197" y="53"/>
                  </a:lnTo>
                  <a:lnTo>
                    <a:pt x="188" y="53"/>
                  </a:lnTo>
                  <a:lnTo>
                    <a:pt x="179" y="58"/>
                  </a:lnTo>
                  <a:lnTo>
                    <a:pt x="162" y="67"/>
                  </a:lnTo>
                  <a:lnTo>
                    <a:pt x="144" y="71"/>
                  </a:lnTo>
                  <a:lnTo>
                    <a:pt x="126" y="76"/>
                  </a:lnTo>
                  <a:lnTo>
                    <a:pt x="121" y="76"/>
                  </a:lnTo>
                  <a:lnTo>
                    <a:pt x="112" y="76"/>
                  </a:lnTo>
                  <a:lnTo>
                    <a:pt x="103" y="76"/>
                  </a:lnTo>
                  <a:lnTo>
                    <a:pt x="94" y="80"/>
                  </a:lnTo>
                  <a:lnTo>
                    <a:pt x="85" y="85"/>
                  </a:lnTo>
                  <a:lnTo>
                    <a:pt x="81" y="89"/>
                  </a:lnTo>
                  <a:lnTo>
                    <a:pt x="72" y="98"/>
                  </a:lnTo>
                  <a:lnTo>
                    <a:pt x="63" y="102"/>
                  </a:lnTo>
                  <a:lnTo>
                    <a:pt x="54" y="102"/>
                  </a:lnTo>
                  <a:lnTo>
                    <a:pt x="45" y="102"/>
                  </a:lnTo>
                  <a:lnTo>
                    <a:pt x="36" y="102"/>
                  </a:lnTo>
                  <a:lnTo>
                    <a:pt x="27" y="107"/>
                  </a:lnTo>
                  <a:lnTo>
                    <a:pt x="18" y="107"/>
                  </a:lnTo>
                  <a:lnTo>
                    <a:pt x="9" y="102"/>
                  </a:lnTo>
                  <a:lnTo>
                    <a:pt x="5" y="102"/>
                  </a:lnTo>
                  <a:lnTo>
                    <a:pt x="5" y="98"/>
                  </a:lnTo>
                  <a:lnTo>
                    <a:pt x="5" y="89"/>
                  </a:lnTo>
                  <a:lnTo>
                    <a:pt x="9" y="8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D1B1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74" name="Freeform 143"/>
            <p:cNvSpPr>
              <a:spLocks/>
            </p:cNvSpPr>
            <p:nvPr/>
          </p:nvSpPr>
          <p:spPr bwMode="auto">
            <a:xfrm>
              <a:off x="1643" y="3796"/>
              <a:ext cx="36" cy="40"/>
            </a:xfrm>
            <a:custGeom>
              <a:avLst/>
              <a:gdLst>
                <a:gd name="T0" fmla="*/ 18 w 36"/>
                <a:gd name="T1" fmla="*/ 0 h 40"/>
                <a:gd name="T2" fmla="*/ 18 w 36"/>
                <a:gd name="T3" fmla="*/ 9 h 40"/>
                <a:gd name="T4" fmla="*/ 18 w 36"/>
                <a:gd name="T5" fmla="*/ 18 h 40"/>
                <a:gd name="T6" fmla="*/ 22 w 36"/>
                <a:gd name="T7" fmla="*/ 23 h 40"/>
                <a:gd name="T8" fmla="*/ 22 w 36"/>
                <a:gd name="T9" fmla="*/ 23 h 40"/>
                <a:gd name="T10" fmla="*/ 22 w 36"/>
                <a:gd name="T11" fmla="*/ 27 h 40"/>
                <a:gd name="T12" fmla="*/ 27 w 36"/>
                <a:gd name="T13" fmla="*/ 31 h 40"/>
                <a:gd name="T14" fmla="*/ 31 w 36"/>
                <a:gd name="T15" fmla="*/ 36 h 40"/>
                <a:gd name="T16" fmla="*/ 36 w 36"/>
                <a:gd name="T17" fmla="*/ 40 h 40"/>
                <a:gd name="T18" fmla="*/ 27 w 36"/>
                <a:gd name="T19" fmla="*/ 40 h 40"/>
                <a:gd name="T20" fmla="*/ 22 w 36"/>
                <a:gd name="T21" fmla="*/ 40 h 40"/>
                <a:gd name="T22" fmla="*/ 18 w 36"/>
                <a:gd name="T23" fmla="*/ 40 h 40"/>
                <a:gd name="T24" fmla="*/ 18 w 36"/>
                <a:gd name="T25" fmla="*/ 40 h 40"/>
                <a:gd name="T26" fmla="*/ 13 w 36"/>
                <a:gd name="T27" fmla="*/ 36 h 40"/>
                <a:gd name="T28" fmla="*/ 13 w 36"/>
                <a:gd name="T29" fmla="*/ 31 h 40"/>
                <a:gd name="T30" fmla="*/ 9 w 36"/>
                <a:gd name="T31" fmla="*/ 27 h 40"/>
                <a:gd name="T32" fmla="*/ 0 w 36"/>
                <a:gd name="T33" fmla="*/ 18 h 40"/>
                <a:gd name="T34" fmla="*/ 18 w 36"/>
                <a:gd name="T35" fmla="*/ 0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6"/>
                <a:gd name="T55" fmla="*/ 0 h 40"/>
                <a:gd name="T56" fmla="*/ 36 w 36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6" h="40">
                  <a:moveTo>
                    <a:pt x="18" y="0"/>
                  </a:moveTo>
                  <a:lnTo>
                    <a:pt x="18" y="9"/>
                  </a:lnTo>
                  <a:lnTo>
                    <a:pt x="18" y="18"/>
                  </a:lnTo>
                  <a:lnTo>
                    <a:pt x="22" y="23"/>
                  </a:lnTo>
                  <a:lnTo>
                    <a:pt x="22" y="27"/>
                  </a:lnTo>
                  <a:lnTo>
                    <a:pt x="27" y="31"/>
                  </a:lnTo>
                  <a:lnTo>
                    <a:pt x="31" y="36"/>
                  </a:lnTo>
                  <a:lnTo>
                    <a:pt x="36" y="40"/>
                  </a:lnTo>
                  <a:lnTo>
                    <a:pt x="27" y="40"/>
                  </a:lnTo>
                  <a:lnTo>
                    <a:pt x="22" y="40"/>
                  </a:lnTo>
                  <a:lnTo>
                    <a:pt x="18" y="40"/>
                  </a:lnTo>
                  <a:lnTo>
                    <a:pt x="13" y="36"/>
                  </a:lnTo>
                  <a:lnTo>
                    <a:pt x="13" y="31"/>
                  </a:lnTo>
                  <a:lnTo>
                    <a:pt x="9" y="27"/>
                  </a:lnTo>
                  <a:lnTo>
                    <a:pt x="0" y="18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75" name="Freeform 144"/>
            <p:cNvSpPr>
              <a:spLocks/>
            </p:cNvSpPr>
            <p:nvPr/>
          </p:nvSpPr>
          <p:spPr bwMode="auto">
            <a:xfrm>
              <a:off x="1638" y="3721"/>
              <a:ext cx="67" cy="111"/>
            </a:xfrm>
            <a:custGeom>
              <a:avLst/>
              <a:gdLst>
                <a:gd name="T0" fmla="*/ 5 w 67"/>
                <a:gd name="T1" fmla="*/ 111 h 111"/>
                <a:gd name="T2" fmla="*/ 14 w 67"/>
                <a:gd name="T3" fmla="*/ 93 h 111"/>
                <a:gd name="T4" fmla="*/ 23 w 67"/>
                <a:gd name="T5" fmla="*/ 75 h 111"/>
                <a:gd name="T6" fmla="*/ 32 w 67"/>
                <a:gd name="T7" fmla="*/ 66 h 111"/>
                <a:gd name="T8" fmla="*/ 32 w 67"/>
                <a:gd name="T9" fmla="*/ 62 h 111"/>
                <a:gd name="T10" fmla="*/ 41 w 67"/>
                <a:gd name="T11" fmla="*/ 53 h 111"/>
                <a:gd name="T12" fmla="*/ 45 w 67"/>
                <a:gd name="T13" fmla="*/ 49 h 111"/>
                <a:gd name="T14" fmla="*/ 54 w 67"/>
                <a:gd name="T15" fmla="*/ 40 h 111"/>
                <a:gd name="T16" fmla="*/ 63 w 67"/>
                <a:gd name="T17" fmla="*/ 31 h 111"/>
                <a:gd name="T18" fmla="*/ 67 w 67"/>
                <a:gd name="T19" fmla="*/ 31 h 111"/>
                <a:gd name="T20" fmla="*/ 67 w 67"/>
                <a:gd name="T21" fmla="*/ 26 h 111"/>
                <a:gd name="T22" fmla="*/ 63 w 67"/>
                <a:gd name="T23" fmla="*/ 22 h 111"/>
                <a:gd name="T24" fmla="*/ 59 w 67"/>
                <a:gd name="T25" fmla="*/ 22 h 111"/>
                <a:gd name="T26" fmla="*/ 54 w 67"/>
                <a:gd name="T27" fmla="*/ 13 h 111"/>
                <a:gd name="T28" fmla="*/ 45 w 67"/>
                <a:gd name="T29" fmla="*/ 9 h 111"/>
                <a:gd name="T30" fmla="*/ 36 w 67"/>
                <a:gd name="T31" fmla="*/ 4 h 111"/>
                <a:gd name="T32" fmla="*/ 36 w 67"/>
                <a:gd name="T33" fmla="*/ 0 h 111"/>
                <a:gd name="T34" fmla="*/ 36 w 67"/>
                <a:gd name="T35" fmla="*/ 0 h 111"/>
                <a:gd name="T36" fmla="*/ 36 w 67"/>
                <a:gd name="T37" fmla="*/ 4 h 111"/>
                <a:gd name="T38" fmla="*/ 36 w 67"/>
                <a:gd name="T39" fmla="*/ 4 h 111"/>
                <a:gd name="T40" fmla="*/ 32 w 67"/>
                <a:gd name="T41" fmla="*/ 13 h 111"/>
                <a:gd name="T42" fmla="*/ 27 w 67"/>
                <a:gd name="T43" fmla="*/ 22 h 111"/>
                <a:gd name="T44" fmla="*/ 18 w 67"/>
                <a:gd name="T45" fmla="*/ 31 h 111"/>
                <a:gd name="T46" fmla="*/ 9 w 67"/>
                <a:gd name="T47" fmla="*/ 49 h 111"/>
                <a:gd name="T48" fmla="*/ 5 w 67"/>
                <a:gd name="T49" fmla="*/ 71 h 111"/>
                <a:gd name="T50" fmla="*/ 0 w 67"/>
                <a:gd name="T51" fmla="*/ 89 h 111"/>
                <a:gd name="T52" fmla="*/ 5 w 67"/>
                <a:gd name="T53" fmla="*/ 111 h 11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7"/>
                <a:gd name="T82" fmla="*/ 0 h 111"/>
                <a:gd name="T83" fmla="*/ 67 w 67"/>
                <a:gd name="T84" fmla="*/ 111 h 11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7" h="111">
                  <a:moveTo>
                    <a:pt x="5" y="111"/>
                  </a:moveTo>
                  <a:lnTo>
                    <a:pt x="14" y="93"/>
                  </a:lnTo>
                  <a:lnTo>
                    <a:pt x="23" y="75"/>
                  </a:lnTo>
                  <a:lnTo>
                    <a:pt x="32" y="66"/>
                  </a:lnTo>
                  <a:lnTo>
                    <a:pt x="32" y="62"/>
                  </a:lnTo>
                  <a:lnTo>
                    <a:pt x="41" y="53"/>
                  </a:lnTo>
                  <a:lnTo>
                    <a:pt x="45" y="49"/>
                  </a:lnTo>
                  <a:lnTo>
                    <a:pt x="54" y="40"/>
                  </a:lnTo>
                  <a:lnTo>
                    <a:pt x="63" y="31"/>
                  </a:lnTo>
                  <a:lnTo>
                    <a:pt x="67" y="31"/>
                  </a:lnTo>
                  <a:lnTo>
                    <a:pt x="67" y="26"/>
                  </a:lnTo>
                  <a:lnTo>
                    <a:pt x="63" y="22"/>
                  </a:lnTo>
                  <a:lnTo>
                    <a:pt x="59" y="22"/>
                  </a:lnTo>
                  <a:lnTo>
                    <a:pt x="54" y="13"/>
                  </a:lnTo>
                  <a:lnTo>
                    <a:pt x="45" y="9"/>
                  </a:lnTo>
                  <a:lnTo>
                    <a:pt x="36" y="4"/>
                  </a:lnTo>
                  <a:lnTo>
                    <a:pt x="36" y="0"/>
                  </a:lnTo>
                  <a:lnTo>
                    <a:pt x="36" y="4"/>
                  </a:lnTo>
                  <a:lnTo>
                    <a:pt x="32" y="13"/>
                  </a:lnTo>
                  <a:lnTo>
                    <a:pt x="27" y="22"/>
                  </a:lnTo>
                  <a:lnTo>
                    <a:pt x="18" y="31"/>
                  </a:lnTo>
                  <a:lnTo>
                    <a:pt x="9" y="49"/>
                  </a:lnTo>
                  <a:lnTo>
                    <a:pt x="5" y="71"/>
                  </a:lnTo>
                  <a:lnTo>
                    <a:pt x="0" y="89"/>
                  </a:lnTo>
                  <a:lnTo>
                    <a:pt x="5" y="1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76" name="Freeform 145"/>
            <p:cNvSpPr>
              <a:spLocks/>
            </p:cNvSpPr>
            <p:nvPr/>
          </p:nvSpPr>
          <p:spPr bwMode="auto">
            <a:xfrm>
              <a:off x="1719" y="3539"/>
              <a:ext cx="350" cy="164"/>
            </a:xfrm>
            <a:custGeom>
              <a:avLst/>
              <a:gdLst>
                <a:gd name="T0" fmla="*/ 54 w 350"/>
                <a:gd name="T1" fmla="*/ 8 h 164"/>
                <a:gd name="T2" fmla="*/ 99 w 350"/>
                <a:gd name="T3" fmla="*/ 35 h 164"/>
                <a:gd name="T4" fmla="*/ 121 w 350"/>
                <a:gd name="T5" fmla="*/ 48 h 164"/>
                <a:gd name="T6" fmla="*/ 139 w 350"/>
                <a:gd name="T7" fmla="*/ 62 h 164"/>
                <a:gd name="T8" fmla="*/ 166 w 350"/>
                <a:gd name="T9" fmla="*/ 71 h 164"/>
                <a:gd name="T10" fmla="*/ 175 w 350"/>
                <a:gd name="T11" fmla="*/ 75 h 164"/>
                <a:gd name="T12" fmla="*/ 233 w 350"/>
                <a:gd name="T13" fmla="*/ 102 h 164"/>
                <a:gd name="T14" fmla="*/ 269 w 350"/>
                <a:gd name="T15" fmla="*/ 120 h 164"/>
                <a:gd name="T16" fmla="*/ 287 w 350"/>
                <a:gd name="T17" fmla="*/ 124 h 164"/>
                <a:gd name="T18" fmla="*/ 305 w 350"/>
                <a:gd name="T19" fmla="*/ 133 h 164"/>
                <a:gd name="T20" fmla="*/ 327 w 350"/>
                <a:gd name="T21" fmla="*/ 137 h 164"/>
                <a:gd name="T22" fmla="*/ 345 w 350"/>
                <a:gd name="T23" fmla="*/ 146 h 164"/>
                <a:gd name="T24" fmla="*/ 350 w 350"/>
                <a:gd name="T25" fmla="*/ 151 h 164"/>
                <a:gd name="T26" fmla="*/ 345 w 350"/>
                <a:gd name="T27" fmla="*/ 155 h 164"/>
                <a:gd name="T28" fmla="*/ 336 w 350"/>
                <a:gd name="T29" fmla="*/ 155 h 164"/>
                <a:gd name="T30" fmla="*/ 336 w 350"/>
                <a:gd name="T31" fmla="*/ 155 h 164"/>
                <a:gd name="T32" fmla="*/ 332 w 350"/>
                <a:gd name="T33" fmla="*/ 160 h 164"/>
                <a:gd name="T34" fmla="*/ 323 w 350"/>
                <a:gd name="T35" fmla="*/ 164 h 164"/>
                <a:gd name="T36" fmla="*/ 314 w 350"/>
                <a:gd name="T37" fmla="*/ 164 h 164"/>
                <a:gd name="T38" fmla="*/ 309 w 350"/>
                <a:gd name="T39" fmla="*/ 151 h 164"/>
                <a:gd name="T40" fmla="*/ 305 w 350"/>
                <a:gd name="T41" fmla="*/ 151 h 164"/>
                <a:gd name="T42" fmla="*/ 278 w 350"/>
                <a:gd name="T43" fmla="*/ 146 h 164"/>
                <a:gd name="T44" fmla="*/ 269 w 350"/>
                <a:gd name="T45" fmla="*/ 142 h 164"/>
                <a:gd name="T46" fmla="*/ 251 w 350"/>
                <a:gd name="T47" fmla="*/ 133 h 164"/>
                <a:gd name="T48" fmla="*/ 220 w 350"/>
                <a:gd name="T49" fmla="*/ 128 h 164"/>
                <a:gd name="T50" fmla="*/ 242 w 350"/>
                <a:gd name="T51" fmla="*/ 146 h 164"/>
                <a:gd name="T52" fmla="*/ 229 w 350"/>
                <a:gd name="T53" fmla="*/ 146 h 164"/>
                <a:gd name="T54" fmla="*/ 215 w 350"/>
                <a:gd name="T55" fmla="*/ 133 h 164"/>
                <a:gd name="T56" fmla="*/ 197 w 350"/>
                <a:gd name="T57" fmla="*/ 120 h 164"/>
                <a:gd name="T58" fmla="*/ 188 w 350"/>
                <a:gd name="T59" fmla="*/ 115 h 164"/>
                <a:gd name="T60" fmla="*/ 166 w 350"/>
                <a:gd name="T61" fmla="*/ 115 h 164"/>
                <a:gd name="T62" fmla="*/ 143 w 350"/>
                <a:gd name="T63" fmla="*/ 115 h 164"/>
                <a:gd name="T64" fmla="*/ 125 w 350"/>
                <a:gd name="T65" fmla="*/ 106 h 164"/>
                <a:gd name="T66" fmla="*/ 117 w 350"/>
                <a:gd name="T67" fmla="*/ 102 h 164"/>
                <a:gd name="T68" fmla="*/ 125 w 350"/>
                <a:gd name="T69" fmla="*/ 97 h 164"/>
                <a:gd name="T70" fmla="*/ 134 w 350"/>
                <a:gd name="T71" fmla="*/ 97 h 164"/>
                <a:gd name="T72" fmla="*/ 139 w 350"/>
                <a:gd name="T73" fmla="*/ 93 h 164"/>
                <a:gd name="T74" fmla="*/ 130 w 350"/>
                <a:gd name="T75" fmla="*/ 84 h 164"/>
                <a:gd name="T76" fmla="*/ 117 w 350"/>
                <a:gd name="T77" fmla="*/ 71 h 164"/>
                <a:gd name="T78" fmla="*/ 94 w 350"/>
                <a:gd name="T79" fmla="*/ 57 h 164"/>
                <a:gd name="T80" fmla="*/ 63 w 350"/>
                <a:gd name="T81" fmla="*/ 44 h 164"/>
                <a:gd name="T82" fmla="*/ 54 w 350"/>
                <a:gd name="T83" fmla="*/ 44 h 164"/>
                <a:gd name="T84" fmla="*/ 49 w 350"/>
                <a:gd name="T85" fmla="*/ 44 h 164"/>
                <a:gd name="T86" fmla="*/ 54 w 350"/>
                <a:gd name="T87" fmla="*/ 57 h 164"/>
                <a:gd name="T88" fmla="*/ 67 w 350"/>
                <a:gd name="T89" fmla="*/ 66 h 164"/>
                <a:gd name="T90" fmla="*/ 76 w 350"/>
                <a:gd name="T91" fmla="*/ 75 h 164"/>
                <a:gd name="T92" fmla="*/ 81 w 350"/>
                <a:gd name="T93" fmla="*/ 80 h 164"/>
                <a:gd name="T94" fmla="*/ 81 w 350"/>
                <a:gd name="T95" fmla="*/ 80 h 164"/>
                <a:gd name="T96" fmla="*/ 63 w 350"/>
                <a:gd name="T97" fmla="*/ 80 h 164"/>
                <a:gd name="T98" fmla="*/ 49 w 350"/>
                <a:gd name="T99" fmla="*/ 80 h 164"/>
                <a:gd name="T100" fmla="*/ 40 w 350"/>
                <a:gd name="T101" fmla="*/ 75 h 164"/>
                <a:gd name="T102" fmla="*/ 22 w 350"/>
                <a:gd name="T103" fmla="*/ 62 h 164"/>
                <a:gd name="T104" fmla="*/ 9 w 350"/>
                <a:gd name="T105" fmla="*/ 48 h 164"/>
                <a:gd name="T106" fmla="*/ 0 w 350"/>
                <a:gd name="T107" fmla="*/ 40 h 164"/>
                <a:gd name="T108" fmla="*/ 9 w 350"/>
                <a:gd name="T109" fmla="*/ 17 h 164"/>
                <a:gd name="T110" fmla="*/ 22 w 350"/>
                <a:gd name="T111" fmla="*/ 4 h 16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50"/>
                <a:gd name="T169" fmla="*/ 0 h 164"/>
                <a:gd name="T170" fmla="*/ 350 w 350"/>
                <a:gd name="T171" fmla="*/ 164 h 16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50" h="164">
                  <a:moveTo>
                    <a:pt x="31" y="0"/>
                  </a:moveTo>
                  <a:lnTo>
                    <a:pt x="54" y="8"/>
                  </a:lnTo>
                  <a:lnTo>
                    <a:pt x="72" y="17"/>
                  </a:lnTo>
                  <a:lnTo>
                    <a:pt x="99" y="35"/>
                  </a:lnTo>
                  <a:lnTo>
                    <a:pt x="112" y="44"/>
                  </a:lnTo>
                  <a:lnTo>
                    <a:pt x="121" y="48"/>
                  </a:lnTo>
                  <a:lnTo>
                    <a:pt x="130" y="57"/>
                  </a:lnTo>
                  <a:lnTo>
                    <a:pt x="139" y="62"/>
                  </a:lnTo>
                  <a:lnTo>
                    <a:pt x="152" y="66"/>
                  </a:lnTo>
                  <a:lnTo>
                    <a:pt x="166" y="71"/>
                  </a:lnTo>
                  <a:lnTo>
                    <a:pt x="170" y="71"/>
                  </a:lnTo>
                  <a:lnTo>
                    <a:pt x="175" y="75"/>
                  </a:lnTo>
                  <a:lnTo>
                    <a:pt x="193" y="84"/>
                  </a:lnTo>
                  <a:lnTo>
                    <a:pt x="233" y="102"/>
                  </a:lnTo>
                  <a:lnTo>
                    <a:pt x="251" y="111"/>
                  </a:lnTo>
                  <a:lnTo>
                    <a:pt x="269" y="120"/>
                  </a:lnTo>
                  <a:lnTo>
                    <a:pt x="282" y="124"/>
                  </a:lnTo>
                  <a:lnTo>
                    <a:pt x="287" y="124"/>
                  </a:lnTo>
                  <a:lnTo>
                    <a:pt x="291" y="128"/>
                  </a:lnTo>
                  <a:lnTo>
                    <a:pt x="305" y="133"/>
                  </a:lnTo>
                  <a:lnTo>
                    <a:pt x="314" y="133"/>
                  </a:lnTo>
                  <a:lnTo>
                    <a:pt x="327" y="137"/>
                  </a:lnTo>
                  <a:lnTo>
                    <a:pt x="336" y="146"/>
                  </a:lnTo>
                  <a:lnTo>
                    <a:pt x="345" y="146"/>
                  </a:lnTo>
                  <a:lnTo>
                    <a:pt x="345" y="151"/>
                  </a:lnTo>
                  <a:lnTo>
                    <a:pt x="350" y="151"/>
                  </a:lnTo>
                  <a:lnTo>
                    <a:pt x="350" y="155"/>
                  </a:lnTo>
                  <a:lnTo>
                    <a:pt x="345" y="155"/>
                  </a:lnTo>
                  <a:lnTo>
                    <a:pt x="336" y="155"/>
                  </a:lnTo>
                  <a:lnTo>
                    <a:pt x="332" y="155"/>
                  </a:lnTo>
                  <a:lnTo>
                    <a:pt x="336" y="155"/>
                  </a:lnTo>
                  <a:lnTo>
                    <a:pt x="332" y="160"/>
                  </a:lnTo>
                  <a:lnTo>
                    <a:pt x="327" y="164"/>
                  </a:lnTo>
                  <a:lnTo>
                    <a:pt x="323" y="164"/>
                  </a:lnTo>
                  <a:lnTo>
                    <a:pt x="318" y="164"/>
                  </a:lnTo>
                  <a:lnTo>
                    <a:pt x="314" y="164"/>
                  </a:lnTo>
                  <a:lnTo>
                    <a:pt x="309" y="155"/>
                  </a:lnTo>
                  <a:lnTo>
                    <a:pt x="309" y="151"/>
                  </a:lnTo>
                  <a:lnTo>
                    <a:pt x="305" y="151"/>
                  </a:lnTo>
                  <a:lnTo>
                    <a:pt x="287" y="146"/>
                  </a:lnTo>
                  <a:lnTo>
                    <a:pt x="278" y="146"/>
                  </a:lnTo>
                  <a:lnTo>
                    <a:pt x="273" y="146"/>
                  </a:lnTo>
                  <a:lnTo>
                    <a:pt x="269" y="142"/>
                  </a:lnTo>
                  <a:lnTo>
                    <a:pt x="264" y="137"/>
                  </a:lnTo>
                  <a:lnTo>
                    <a:pt x="251" y="133"/>
                  </a:lnTo>
                  <a:lnTo>
                    <a:pt x="238" y="133"/>
                  </a:lnTo>
                  <a:lnTo>
                    <a:pt x="220" y="128"/>
                  </a:lnTo>
                  <a:lnTo>
                    <a:pt x="251" y="146"/>
                  </a:lnTo>
                  <a:lnTo>
                    <a:pt x="242" y="146"/>
                  </a:lnTo>
                  <a:lnTo>
                    <a:pt x="233" y="146"/>
                  </a:lnTo>
                  <a:lnTo>
                    <a:pt x="229" y="146"/>
                  </a:lnTo>
                  <a:lnTo>
                    <a:pt x="224" y="142"/>
                  </a:lnTo>
                  <a:lnTo>
                    <a:pt x="215" y="133"/>
                  </a:lnTo>
                  <a:lnTo>
                    <a:pt x="202" y="124"/>
                  </a:lnTo>
                  <a:lnTo>
                    <a:pt x="197" y="120"/>
                  </a:lnTo>
                  <a:lnTo>
                    <a:pt x="193" y="115"/>
                  </a:lnTo>
                  <a:lnTo>
                    <a:pt x="188" y="115"/>
                  </a:lnTo>
                  <a:lnTo>
                    <a:pt x="175" y="111"/>
                  </a:lnTo>
                  <a:lnTo>
                    <a:pt x="166" y="115"/>
                  </a:lnTo>
                  <a:lnTo>
                    <a:pt x="157" y="115"/>
                  </a:lnTo>
                  <a:lnTo>
                    <a:pt x="143" y="115"/>
                  </a:lnTo>
                  <a:lnTo>
                    <a:pt x="134" y="111"/>
                  </a:lnTo>
                  <a:lnTo>
                    <a:pt x="125" y="106"/>
                  </a:lnTo>
                  <a:lnTo>
                    <a:pt x="117" y="102"/>
                  </a:lnTo>
                  <a:lnTo>
                    <a:pt x="125" y="97"/>
                  </a:lnTo>
                  <a:lnTo>
                    <a:pt x="130" y="97"/>
                  </a:lnTo>
                  <a:lnTo>
                    <a:pt x="134" y="97"/>
                  </a:lnTo>
                  <a:lnTo>
                    <a:pt x="139" y="97"/>
                  </a:lnTo>
                  <a:lnTo>
                    <a:pt x="139" y="93"/>
                  </a:lnTo>
                  <a:lnTo>
                    <a:pt x="134" y="88"/>
                  </a:lnTo>
                  <a:lnTo>
                    <a:pt x="130" y="84"/>
                  </a:lnTo>
                  <a:lnTo>
                    <a:pt x="125" y="80"/>
                  </a:lnTo>
                  <a:lnTo>
                    <a:pt x="117" y="71"/>
                  </a:lnTo>
                  <a:lnTo>
                    <a:pt x="103" y="62"/>
                  </a:lnTo>
                  <a:lnTo>
                    <a:pt x="94" y="57"/>
                  </a:lnTo>
                  <a:lnTo>
                    <a:pt x="76" y="48"/>
                  </a:lnTo>
                  <a:lnTo>
                    <a:pt x="63" y="44"/>
                  </a:lnTo>
                  <a:lnTo>
                    <a:pt x="58" y="44"/>
                  </a:lnTo>
                  <a:lnTo>
                    <a:pt x="54" y="44"/>
                  </a:lnTo>
                  <a:lnTo>
                    <a:pt x="49" y="44"/>
                  </a:lnTo>
                  <a:lnTo>
                    <a:pt x="54" y="48"/>
                  </a:lnTo>
                  <a:lnTo>
                    <a:pt x="54" y="57"/>
                  </a:lnTo>
                  <a:lnTo>
                    <a:pt x="58" y="62"/>
                  </a:lnTo>
                  <a:lnTo>
                    <a:pt x="67" y="66"/>
                  </a:lnTo>
                  <a:lnTo>
                    <a:pt x="76" y="71"/>
                  </a:lnTo>
                  <a:lnTo>
                    <a:pt x="76" y="75"/>
                  </a:lnTo>
                  <a:lnTo>
                    <a:pt x="81" y="75"/>
                  </a:lnTo>
                  <a:lnTo>
                    <a:pt x="81" y="80"/>
                  </a:lnTo>
                  <a:lnTo>
                    <a:pt x="76" y="80"/>
                  </a:lnTo>
                  <a:lnTo>
                    <a:pt x="63" y="80"/>
                  </a:lnTo>
                  <a:lnTo>
                    <a:pt x="58" y="80"/>
                  </a:lnTo>
                  <a:lnTo>
                    <a:pt x="49" y="80"/>
                  </a:lnTo>
                  <a:lnTo>
                    <a:pt x="45" y="80"/>
                  </a:lnTo>
                  <a:lnTo>
                    <a:pt x="40" y="75"/>
                  </a:lnTo>
                  <a:lnTo>
                    <a:pt x="31" y="66"/>
                  </a:lnTo>
                  <a:lnTo>
                    <a:pt x="22" y="62"/>
                  </a:lnTo>
                  <a:lnTo>
                    <a:pt x="13" y="53"/>
                  </a:lnTo>
                  <a:lnTo>
                    <a:pt x="9" y="48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4" y="26"/>
                  </a:lnTo>
                  <a:lnTo>
                    <a:pt x="9" y="17"/>
                  </a:lnTo>
                  <a:lnTo>
                    <a:pt x="18" y="13"/>
                  </a:lnTo>
                  <a:lnTo>
                    <a:pt x="22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D1B1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77" name="Freeform 146"/>
            <p:cNvSpPr>
              <a:spLocks/>
            </p:cNvSpPr>
            <p:nvPr/>
          </p:nvSpPr>
          <p:spPr bwMode="auto">
            <a:xfrm>
              <a:off x="1983" y="3685"/>
              <a:ext cx="59" cy="58"/>
            </a:xfrm>
            <a:custGeom>
              <a:avLst/>
              <a:gdLst>
                <a:gd name="T0" fmla="*/ 9 w 59"/>
                <a:gd name="T1" fmla="*/ 5 h 58"/>
                <a:gd name="T2" fmla="*/ 9 w 59"/>
                <a:gd name="T3" fmla="*/ 5 h 58"/>
                <a:gd name="T4" fmla="*/ 5 w 59"/>
                <a:gd name="T5" fmla="*/ 5 h 58"/>
                <a:gd name="T6" fmla="*/ 5 w 59"/>
                <a:gd name="T7" fmla="*/ 5 h 58"/>
                <a:gd name="T8" fmla="*/ 0 w 59"/>
                <a:gd name="T9" fmla="*/ 9 h 58"/>
                <a:gd name="T10" fmla="*/ 5 w 59"/>
                <a:gd name="T11" fmla="*/ 22 h 58"/>
                <a:gd name="T12" fmla="*/ 9 w 59"/>
                <a:gd name="T13" fmla="*/ 36 h 58"/>
                <a:gd name="T14" fmla="*/ 9 w 59"/>
                <a:gd name="T15" fmla="*/ 45 h 58"/>
                <a:gd name="T16" fmla="*/ 9 w 59"/>
                <a:gd name="T17" fmla="*/ 45 h 58"/>
                <a:gd name="T18" fmla="*/ 14 w 59"/>
                <a:gd name="T19" fmla="*/ 49 h 58"/>
                <a:gd name="T20" fmla="*/ 18 w 59"/>
                <a:gd name="T21" fmla="*/ 49 h 58"/>
                <a:gd name="T22" fmla="*/ 18 w 59"/>
                <a:gd name="T23" fmla="*/ 45 h 58"/>
                <a:gd name="T24" fmla="*/ 23 w 59"/>
                <a:gd name="T25" fmla="*/ 45 h 58"/>
                <a:gd name="T26" fmla="*/ 23 w 59"/>
                <a:gd name="T27" fmla="*/ 45 h 58"/>
                <a:gd name="T28" fmla="*/ 23 w 59"/>
                <a:gd name="T29" fmla="*/ 45 h 58"/>
                <a:gd name="T30" fmla="*/ 32 w 59"/>
                <a:gd name="T31" fmla="*/ 49 h 58"/>
                <a:gd name="T32" fmla="*/ 36 w 59"/>
                <a:gd name="T33" fmla="*/ 49 h 58"/>
                <a:gd name="T34" fmla="*/ 45 w 59"/>
                <a:gd name="T35" fmla="*/ 54 h 58"/>
                <a:gd name="T36" fmla="*/ 54 w 59"/>
                <a:gd name="T37" fmla="*/ 58 h 58"/>
                <a:gd name="T38" fmla="*/ 54 w 59"/>
                <a:gd name="T39" fmla="*/ 58 h 58"/>
                <a:gd name="T40" fmla="*/ 59 w 59"/>
                <a:gd name="T41" fmla="*/ 58 h 58"/>
                <a:gd name="T42" fmla="*/ 59 w 59"/>
                <a:gd name="T43" fmla="*/ 54 h 58"/>
                <a:gd name="T44" fmla="*/ 59 w 59"/>
                <a:gd name="T45" fmla="*/ 49 h 58"/>
                <a:gd name="T46" fmla="*/ 59 w 59"/>
                <a:gd name="T47" fmla="*/ 45 h 58"/>
                <a:gd name="T48" fmla="*/ 50 w 59"/>
                <a:gd name="T49" fmla="*/ 36 h 58"/>
                <a:gd name="T50" fmla="*/ 50 w 59"/>
                <a:gd name="T51" fmla="*/ 22 h 58"/>
                <a:gd name="T52" fmla="*/ 45 w 59"/>
                <a:gd name="T53" fmla="*/ 18 h 58"/>
                <a:gd name="T54" fmla="*/ 45 w 59"/>
                <a:gd name="T55" fmla="*/ 9 h 58"/>
                <a:gd name="T56" fmla="*/ 45 w 59"/>
                <a:gd name="T57" fmla="*/ 5 h 58"/>
                <a:gd name="T58" fmla="*/ 41 w 59"/>
                <a:gd name="T59" fmla="*/ 5 h 58"/>
                <a:gd name="T60" fmla="*/ 36 w 59"/>
                <a:gd name="T61" fmla="*/ 5 h 58"/>
                <a:gd name="T62" fmla="*/ 32 w 59"/>
                <a:gd name="T63" fmla="*/ 5 h 58"/>
                <a:gd name="T64" fmla="*/ 32 w 59"/>
                <a:gd name="T65" fmla="*/ 5 h 58"/>
                <a:gd name="T66" fmla="*/ 32 w 59"/>
                <a:gd name="T67" fmla="*/ 0 h 58"/>
                <a:gd name="T68" fmla="*/ 27 w 59"/>
                <a:gd name="T69" fmla="*/ 0 h 58"/>
                <a:gd name="T70" fmla="*/ 23 w 59"/>
                <a:gd name="T71" fmla="*/ 5 h 58"/>
                <a:gd name="T72" fmla="*/ 9 w 59"/>
                <a:gd name="T73" fmla="*/ 5 h 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9"/>
                <a:gd name="T112" fmla="*/ 0 h 58"/>
                <a:gd name="T113" fmla="*/ 59 w 59"/>
                <a:gd name="T114" fmla="*/ 58 h 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9" h="58">
                  <a:moveTo>
                    <a:pt x="9" y="5"/>
                  </a:moveTo>
                  <a:lnTo>
                    <a:pt x="9" y="5"/>
                  </a:lnTo>
                  <a:lnTo>
                    <a:pt x="5" y="5"/>
                  </a:lnTo>
                  <a:lnTo>
                    <a:pt x="0" y="9"/>
                  </a:lnTo>
                  <a:lnTo>
                    <a:pt x="5" y="22"/>
                  </a:lnTo>
                  <a:lnTo>
                    <a:pt x="9" y="36"/>
                  </a:lnTo>
                  <a:lnTo>
                    <a:pt x="9" y="45"/>
                  </a:lnTo>
                  <a:lnTo>
                    <a:pt x="14" y="49"/>
                  </a:lnTo>
                  <a:lnTo>
                    <a:pt x="18" y="49"/>
                  </a:lnTo>
                  <a:lnTo>
                    <a:pt x="18" y="45"/>
                  </a:lnTo>
                  <a:lnTo>
                    <a:pt x="23" y="45"/>
                  </a:lnTo>
                  <a:lnTo>
                    <a:pt x="32" y="49"/>
                  </a:lnTo>
                  <a:lnTo>
                    <a:pt x="36" y="49"/>
                  </a:lnTo>
                  <a:lnTo>
                    <a:pt x="45" y="54"/>
                  </a:lnTo>
                  <a:lnTo>
                    <a:pt x="54" y="58"/>
                  </a:lnTo>
                  <a:lnTo>
                    <a:pt x="59" y="58"/>
                  </a:lnTo>
                  <a:lnTo>
                    <a:pt x="59" y="54"/>
                  </a:lnTo>
                  <a:lnTo>
                    <a:pt x="59" y="49"/>
                  </a:lnTo>
                  <a:lnTo>
                    <a:pt x="59" y="45"/>
                  </a:lnTo>
                  <a:lnTo>
                    <a:pt x="50" y="36"/>
                  </a:lnTo>
                  <a:lnTo>
                    <a:pt x="50" y="22"/>
                  </a:lnTo>
                  <a:lnTo>
                    <a:pt x="45" y="18"/>
                  </a:lnTo>
                  <a:lnTo>
                    <a:pt x="45" y="9"/>
                  </a:lnTo>
                  <a:lnTo>
                    <a:pt x="45" y="5"/>
                  </a:lnTo>
                  <a:lnTo>
                    <a:pt x="41" y="5"/>
                  </a:lnTo>
                  <a:lnTo>
                    <a:pt x="36" y="5"/>
                  </a:lnTo>
                  <a:lnTo>
                    <a:pt x="32" y="5"/>
                  </a:lnTo>
                  <a:lnTo>
                    <a:pt x="32" y="0"/>
                  </a:lnTo>
                  <a:lnTo>
                    <a:pt x="27" y="0"/>
                  </a:lnTo>
                  <a:lnTo>
                    <a:pt x="23" y="5"/>
                  </a:lnTo>
                  <a:lnTo>
                    <a:pt x="9" y="5"/>
                  </a:lnTo>
                  <a:close/>
                </a:path>
              </a:pathLst>
            </a:custGeom>
            <a:solidFill>
              <a:srgbClr val="A8804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78" name="Freeform 147"/>
            <p:cNvSpPr>
              <a:spLocks/>
            </p:cNvSpPr>
            <p:nvPr/>
          </p:nvSpPr>
          <p:spPr bwMode="auto">
            <a:xfrm>
              <a:off x="1127" y="3747"/>
              <a:ext cx="327" cy="45"/>
            </a:xfrm>
            <a:custGeom>
              <a:avLst/>
              <a:gdLst>
                <a:gd name="T0" fmla="*/ 314 w 327"/>
                <a:gd name="T1" fmla="*/ 0 h 45"/>
                <a:gd name="T2" fmla="*/ 188 w 327"/>
                <a:gd name="T3" fmla="*/ 14 h 45"/>
                <a:gd name="T4" fmla="*/ 0 w 327"/>
                <a:gd name="T5" fmla="*/ 32 h 45"/>
                <a:gd name="T6" fmla="*/ 0 w 327"/>
                <a:gd name="T7" fmla="*/ 36 h 45"/>
                <a:gd name="T8" fmla="*/ 5 w 327"/>
                <a:gd name="T9" fmla="*/ 40 h 45"/>
                <a:gd name="T10" fmla="*/ 9 w 327"/>
                <a:gd name="T11" fmla="*/ 45 h 45"/>
                <a:gd name="T12" fmla="*/ 9 w 327"/>
                <a:gd name="T13" fmla="*/ 45 h 45"/>
                <a:gd name="T14" fmla="*/ 13 w 327"/>
                <a:gd name="T15" fmla="*/ 45 h 45"/>
                <a:gd name="T16" fmla="*/ 22 w 327"/>
                <a:gd name="T17" fmla="*/ 45 h 45"/>
                <a:gd name="T18" fmla="*/ 36 w 327"/>
                <a:gd name="T19" fmla="*/ 45 h 45"/>
                <a:gd name="T20" fmla="*/ 49 w 327"/>
                <a:gd name="T21" fmla="*/ 45 h 45"/>
                <a:gd name="T22" fmla="*/ 76 w 327"/>
                <a:gd name="T23" fmla="*/ 45 h 45"/>
                <a:gd name="T24" fmla="*/ 90 w 327"/>
                <a:gd name="T25" fmla="*/ 40 h 45"/>
                <a:gd name="T26" fmla="*/ 94 w 327"/>
                <a:gd name="T27" fmla="*/ 40 h 45"/>
                <a:gd name="T28" fmla="*/ 99 w 327"/>
                <a:gd name="T29" fmla="*/ 40 h 45"/>
                <a:gd name="T30" fmla="*/ 103 w 327"/>
                <a:gd name="T31" fmla="*/ 40 h 45"/>
                <a:gd name="T32" fmla="*/ 121 w 327"/>
                <a:gd name="T33" fmla="*/ 36 h 45"/>
                <a:gd name="T34" fmla="*/ 139 w 327"/>
                <a:gd name="T35" fmla="*/ 36 h 45"/>
                <a:gd name="T36" fmla="*/ 148 w 327"/>
                <a:gd name="T37" fmla="*/ 32 h 45"/>
                <a:gd name="T38" fmla="*/ 152 w 327"/>
                <a:gd name="T39" fmla="*/ 32 h 45"/>
                <a:gd name="T40" fmla="*/ 157 w 327"/>
                <a:gd name="T41" fmla="*/ 36 h 45"/>
                <a:gd name="T42" fmla="*/ 161 w 327"/>
                <a:gd name="T43" fmla="*/ 36 h 45"/>
                <a:gd name="T44" fmla="*/ 175 w 327"/>
                <a:gd name="T45" fmla="*/ 36 h 45"/>
                <a:gd name="T46" fmla="*/ 184 w 327"/>
                <a:gd name="T47" fmla="*/ 36 h 45"/>
                <a:gd name="T48" fmla="*/ 193 w 327"/>
                <a:gd name="T49" fmla="*/ 36 h 45"/>
                <a:gd name="T50" fmla="*/ 197 w 327"/>
                <a:gd name="T51" fmla="*/ 36 h 45"/>
                <a:gd name="T52" fmla="*/ 206 w 327"/>
                <a:gd name="T53" fmla="*/ 36 h 45"/>
                <a:gd name="T54" fmla="*/ 224 w 327"/>
                <a:gd name="T55" fmla="*/ 32 h 45"/>
                <a:gd name="T56" fmla="*/ 242 w 327"/>
                <a:gd name="T57" fmla="*/ 32 h 45"/>
                <a:gd name="T58" fmla="*/ 247 w 327"/>
                <a:gd name="T59" fmla="*/ 27 h 45"/>
                <a:gd name="T60" fmla="*/ 251 w 327"/>
                <a:gd name="T61" fmla="*/ 27 h 45"/>
                <a:gd name="T62" fmla="*/ 260 w 327"/>
                <a:gd name="T63" fmla="*/ 27 h 45"/>
                <a:gd name="T64" fmla="*/ 274 w 327"/>
                <a:gd name="T65" fmla="*/ 23 h 45"/>
                <a:gd name="T66" fmla="*/ 287 w 327"/>
                <a:gd name="T67" fmla="*/ 23 h 45"/>
                <a:gd name="T68" fmla="*/ 291 w 327"/>
                <a:gd name="T69" fmla="*/ 18 h 45"/>
                <a:gd name="T70" fmla="*/ 300 w 327"/>
                <a:gd name="T71" fmla="*/ 18 h 45"/>
                <a:gd name="T72" fmla="*/ 309 w 327"/>
                <a:gd name="T73" fmla="*/ 18 h 45"/>
                <a:gd name="T74" fmla="*/ 318 w 327"/>
                <a:gd name="T75" fmla="*/ 18 h 45"/>
                <a:gd name="T76" fmla="*/ 327 w 327"/>
                <a:gd name="T77" fmla="*/ 14 h 45"/>
                <a:gd name="T78" fmla="*/ 314 w 327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27"/>
                <a:gd name="T121" fmla="*/ 0 h 45"/>
                <a:gd name="T122" fmla="*/ 327 w 327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27" h="45">
                  <a:moveTo>
                    <a:pt x="314" y="0"/>
                  </a:moveTo>
                  <a:lnTo>
                    <a:pt x="188" y="14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5" y="40"/>
                  </a:lnTo>
                  <a:lnTo>
                    <a:pt x="9" y="45"/>
                  </a:lnTo>
                  <a:lnTo>
                    <a:pt x="13" y="45"/>
                  </a:lnTo>
                  <a:lnTo>
                    <a:pt x="22" y="45"/>
                  </a:lnTo>
                  <a:lnTo>
                    <a:pt x="36" y="45"/>
                  </a:lnTo>
                  <a:lnTo>
                    <a:pt x="49" y="45"/>
                  </a:lnTo>
                  <a:lnTo>
                    <a:pt x="76" y="45"/>
                  </a:lnTo>
                  <a:lnTo>
                    <a:pt x="90" y="40"/>
                  </a:lnTo>
                  <a:lnTo>
                    <a:pt x="94" y="40"/>
                  </a:lnTo>
                  <a:lnTo>
                    <a:pt x="99" y="40"/>
                  </a:lnTo>
                  <a:lnTo>
                    <a:pt x="103" y="40"/>
                  </a:lnTo>
                  <a:lnTo>
                    <a:pt x="121" y="36"/>
                  </a:lnTo>
                  <a:lnTo>
                    <a:pt x="139" y="36"/>
                  </a:lnTo>
                  <a:lnTo>
                    <a:pt x="148" y="32"/>
                  </a:lnTo>
                  <a:lnTo>
                    <a:pt x="152" y="32"/>
                  </a:lnTo>
                  <a:lnTo>
                    <a:pt x="157" y="36"/>
                  </a:lnTo>
                  <a:lnTo>
                    <a:pt x="161" y="36"/>
                  </a:lnTo>
                  <a:lnTo>
                    <a:pt x="175" y="36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197" y="36"/>
                  </a:lnTo>
                  <a:lnTo>
                    <a:pt x="206" y="36"/>
                  </a:lnTo>
                  <a:lnTo>
                    <a:pt x="224" y="32"/>
                  </a:lnTo>
                  <a:lnTo>
                    <a:pt x="242" y="32"/>
                  </a:lnTo>
                  <a:lnTo>
                    <a:pt x="247" y="27"/>
                  </a:lnTo>
                  <a:lnTo>
                    <a:pt x="251" y="27"/>
                  </a:lnTo>
                  <a:lnTo>
                    <a:pt x="260" y="27"/>
                  </a:lnTo>
                  <a:lnTo>
                    <a:pt x="274" y="23"/>
                  </a:lnTo>
                  <a:lnTo>
                    <a:pt x="287" y="23"/>
                  </a:lnTo>
                  <a:lnTo>
                    <a:pt x="291" y="18"/>
                  </a:lnTo>
                  <a:lnTo>
                    <a:pt x="300" y="18"/>
                  </a:lnTo>
                  <a:lnTo>
                    <a:pt x="309" y="18"/>
                  </a:lnTo>
                  <a:lnTo>
                    <a:pt x="318" y="18"/>
                  </a:lnTo>
                  <a:lnTo>
                    <a:pt x="327" y="14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rgbClr val="754E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79" name="Freeform 148"/>
            <p:cNvSpPr>
              <a:spLocks/>
            </p:cNvSpPr>
            <p:nvPr/>
          </p:nvSpPr>
          <p:spPr bwMode="auto">
            <a:xfrm>
              <a:off x="1123" y="3752"/>
              <a:ext cx="237" cy="102"/>
            </a:xfrm>
            <a:custGeom>
              <a:avLst/>
              <a:gdLst>
                <a:gd name="T0" fmla="*/ 0 w 237"/>
                <a:gd name="T1" fmla="*/ 75 h 102"/>
                <a:gd name="T2" fmla="*/ 0 w 237"/>
                <a:gd name="T3" fmla="*/ 80 h 102"/>
                <a:gd name="T4" fmla="*/ 0 w 237"/>
                <a:gd name="T5" fmla="*/ 84 h 102"/>
                <a:gd name="T6" fmla="*/ 0 w 237"/>
                <a:gd name="T7" fmla="*/ 93 h 102"/>
                <a:gd name="T8" fmla="*/ 0 w 237"/>
                <a:gd name="T9" fmla="*/ 98 h 102"/>
                <a:gd name="T10" fmla="*/ 0 w 237"/>
                <a:gd name="T11" fmla="*/ 98 h 102"/>
                <a:gd name="T12" fmla="*/ 4 w 237"/>
                <a:gd name="T13" fmla="*/ 102 h 102"/>
                <a:gd name="T14" fmla="*/ 9 w 237"/>
                <a:gd name="T15" fmla="*/ 102 h 102"/>
                <a:gd name="T16" fmla="*/ 22 w 237"/>
                <a:gd name="T17" fmla="*/ 98 h 102"/>
                <a:gd name="T18" fmla="*/ 44 w 237"/>
                <a:gd name="T19" fmla="*/ 93 h 102"/>
                <a:gd name="T20" fmla="*/ 62 w 237"/>
                <a:gd name="T21" fmla="*/ 84 h 102"/>
                <a:gd name="T22" fmla="*/ 80 w 237"/>
                <a:gd name="T23" fmla="*/ 80 h 102"/>
                <a:gd name="T24" fmla="*/ 94 w 237"/>
                <a:gd name="T25" fmla="*/ 71 h 102"/>
                <a:gd name="T26" fmla="*/ 103 w 237"/>
                <a:gd name="T27" fmla="*/ 71 h 102"/>
                <a:gd name="T28" fmla="*/ 107 w 237"/>
                <a:gd name="T29" fmla="*/ 67 h 102"/>
                <a:gd name="T30" fmla="*/ 130 w 237"/>
                <a:gd name="T31" fmla="*/ 58 h 102"/>
                <a:gd name="T32" fmla="*/ 143 w 237"/>
                <a:gd name="T33" fmla="*/ 53 h 102"/>
                <a:gd name="T34" fmla="*/ 152 w 237"/>
                <a:gd name="T35" fmla="*/ 53 h 102"/>
                <a:gd name="T36" fmla="*/ 156 w 237"/>
                <a:gd name="T37" fmla="*/ 53 h 102"/>
                <a:gd name="T38" fmla="*/ 161 w 237"/>
                <a:gd name="T39" fmla="*/ 53 h 102"/>
                <a:gd name="T40" fmla="*/ 170 w 237"/>
                <a:gd name="T41" fmla="*/ 53 h 102"/>
                <a:gd name="T42" fmla="*/ 174 w 237"/>
                <a:gd name="T43" fmla="*/ 53 h 102"/>
                <a:gd name="T44" fmla="*/ 188 w 237"/>
                <a:gd name="T45" fmla="*/ 49 h 102"/>
                <a:gd name="T46" fmla="*/ 192 w 237"/>
                <a:gd name="T47" fmla="*/ 44 h 102"/>
                <a:gd name="T48" fmla="*/ 201 w 237"/>
                <a:gd name="T49" fmla="*/ 40 h 102"/>
                <a:gd name="T50" fmla="*/ 206 w 237"/>
                <a:gd name="T51" fmla="*/ 35 h 102"/>
                <a:gd name="T52" fmla="*/ 206 w 237"/>
                <a:gd name="T53" fmla="*/ 31 h 102"/>
                <a:gd name="T54" fmla="*/ 206 w 237"/>
                <a:gd name="T55" fmla="*/ 31 h 102"/>
                <a:gd name="T56" fmla="*/ 206 w 237"/>
                <a:gd name="T57" fmla="*/ 31 h 102"/>
                <a:gd name="T58" fmla="*/ 210 w 237"/>
                <a:gd name="T59" fmla="*/ 31 h 102"/>
                <a:gd name="T60" fmla="*/ 215 w 237"/>
                <a:gd name="T61" fmla="*/ 31 h 102"/>
                <a:gd name="T62" fmla="*/ 219 w 237"/>
                <a:gd name="T63" fmla="*/ 31 h 102"/>
                <a:gd name="T64" fmla="*/ 224 w 237"/>
                <a:gd name="T65" fmla="*/ 31 h 102"/>
                <a:gd name="T66" fmla="*/ 233 w 237"/>
                <a:gd name="T67" fmla="*/ 31 h 102"/>
                <a:gd name="T68" fmla="*/ 237 w 237"/>
                <a:gd name="T69" fmla="*/ 31 h 102"/>
                <a:gd name="T70" fmla="*/ 237 w 237"/>
                <a:gd name="T71" fmla="*/ 31 h 102"/>
                <a:gd name="T72" fmla="*/ 237 w 237"/>
                <a:gd name="T73" fmla="*/ 22 h 102"/>
                <a:gd name="T74" fmla="*/ 237 w 237"/>
                <a:gd name="T75" fmla="*/ 9 h 102"/>
                <a:gd name="T76" fmla="*/ 233 w 237"/>
                <a:gd name="T77" fmla="*/ 9 h 102"/>
                <a:gd name="T78" fmla="*/ 233 w 237"/>
                <a:gd name="T79" fmla="*/ 4 h 102"/>
                <a:gd name="T80" fmla="*/ 224 w 237"/>
                <a:gd name="T81" fmla="*/ 4 h 102"/>
                <a:gd name="T82" fmla="*/ 219 w 237"/>
                <a:gd name="T83" fmla="*/ 9 h 102"/>
                <a:gd name="T84" fmla="*/ 219 w 237"/>
                <a:gd name="T85" fmla="*/ 9 h 102"/>
                <a:gd name="T86" fmla="*/ 215 w 237"/>
                <a:gd name="T87" fmla="*/ 9 h 102"/>
                <a:gd name="T88" fmla="*/ 210 w 237"/>
                <a:gd name="T89" fmla="*/ 9 h 102"/>
                <a:gd name="T90" fmla="*/ 210 w 237"/>
                <a:gd name="T91" fmla="*/ 9 h 102"/>
                <a:gd name="T92" fmla="*/ 210 w 237"/>
                <a:gd name="T93" fmla="*/ 4 h 102"/>
                <a:gd name="T94" fmla="*/ 210 w 237"/>
                <a:gd name="T95" fmla="*/ 4 h 102"/>
                <a:gd name="T96" fmla="*/ 206 w 237"/>
                <a:gd name="T97" fmla="*/ 0 h 102"/>
                <a:gd name="T98" fmla="*/ 206 w 237"/>
                <a:gd name="T99" fmla="*/ 0 h 102"/>
                <a:gd name="T100" fmla="*/ 201 w 237"/>
                <a:gd name="T101" fmla="*/ 0 h 102"/>
                <a:gd name="T102" fmla="*/ 188 w 237"/>
                <a:gd name="T103" fmla="*/ 0 h 102"/>
                <a:gd name="T104" fmla="*/ 174 w 237"/>
                <a:gd name="T105" fmla="*/ 4 h 102"/>
                <a:gd name="T106" fmla="*/ 165 w 237"/>
                <a:gd name="T107" fmla="*/ 9 h 102"/>
                <a:gd name="T108" fmla="*/ 161 w 237"/>
                <a:gd name="T109" fmla="*/ 9 h 102"/>
                <a:gd name="T110" fmla="*/ 152 w 237"/>
                <a:gd name="T111" fmla="*/ 13 h 102"/>
                <a:gd name="T112" fmla="*/ 139 w 237"/>
                <a:gd name="T113" fmla="*/ 18 h 102"/>
                <a:gd name="T114" fmla="*/ 116 w 237"/>
                <a:gd name="T115" fmla="*/ 27 h 102"/>
                <a:gd name="T116" fmla="*/ 94 w 237"/>
                <a:gd name="T117" fmla="*/ 35 h 102"/>
                <a:gd name="T118" fmla="*/ 67 w 237"/>
                <a:gd name="T119" fmla="*/ 44 h 102"/>
                <a:gd name="T120" fmla="*/ 35 w 237"/>
                <a:gd name="T121" fmla="*/ 58 h 102"/>
                <a:gd name="T122" fmla="*/ 0 w 237"/>
                <a:gd name="T123" fmla="*/ 75 h 10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7"/>
                <a:gd name="T187" fmla="*/ 0 h 102"/>
                <a:gd name="T188" fmla="*/ 237 w 237"/>
                <a:gd name="T189" fmla="*/ 102 h 10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7" h="102">
                  <a:moveTo>
                    <a:pt x="0" y="75"/>
                  </a:moveTo>
                  <a:lnTo>
                    <a:pt x="0" y="80"/>
                  </a:lnTo>
                  <a:lnTo>
                    <a:pt x="0" y="84"/>
                  </a:lnTo>
                  <a:lnTo>
                    <a:pt x="0" y="93"/>
                  </a:lnTo>
                  <a:lnTo>
                    <a:pt x="0" y="98"/>
                  </a:lnTo>
                  <a:lnTo>
                    <a:pt x="4" y="102"/>
                  </a:lnTo>
                  <a:lnTo>
                    <a:pt x="9" y="102"/>
                  </a:lnTo>
                  <a:lnTo>
                    <a:pt x="22" y="98"/>
                  </a:lnTo>
                  <a:lnTo>
                    <a:pt x="44" y="93"/>
                  </a:lnTo>
                  <a:lnTo>
                    <a:pt x="62" y="84"/>
                  </a:lnTo>
                  <a:lnTo>
                    <a:pt x="80" y="80"/>
                  </a:lnTo>
                  <a:lnTo>
                    <a:pt x="94" y="71"/>
                  </a:lnTo>
                  <a:lnTo>
                    <a:pt x="103" y="71"/>
                  </a:lnTo>
                  <a:lnTo>
                    <a:pt x="107" y="67"/>
                  </a:lnTo>
                  <a:lnTo>
                    <a:pt x="130" y="58"/>
                  </a:lnTo>
                  <a:lnTo>
                    <a:pt x="143" y="53"/>
                  </a:lnTo>
                  <a:lnTo>
                    <a:pt x="152" y="53"/>
                  </a:lnTo>
                  <a:lnTo>
                    <a:pt x="156" y="53"/>
                  </a:lnTo>
                  <a:lnTo>
                    <a:pt x="161" y="53"/>
                  </a:lnTo>
                  <a:lnTo>
                    <a:pt x="170" y="53"/>
                  </a:lnTo>
                  <a:lnTo>
                    <a:pt x="174" y="53"/>
                  </a:lnTo>
                  <a:lnTo>
                    <a:pt x="188" y="49"/>
                  </a:lnTo>
                  <a:lnTo>
                    <a:pt x="192" y="44"/>
                  </a:lnTo>
                  <a:lnTo>
                    <a:pt x="201" y="40"/>
                  </a:lnTo>
                  <a:lnTo>
                    <a:pt x="206" y="35"/>
                  </a:lnTo>
                  <a:lnTo>
                    <a:pt x="206" y="31"/>
                  </a:lnTo>
                  <a:lnTo>
                    <a:pt x="210" y="31"/>
                  </a:lnTo>
                  <a:lnTo>
                    <a:pt x="215" y="31"/>
                  </a:lnTo>
                  <a:lnTo>
                    <a:pt x="219" y="31"/>
                  </a:lnTo>
                  <a:lnTo>
                    <a:pt x="224" y="31"/>
                  </a:lnTo>
                  <a:lnTo>
                    <a:pt x="233" y="31"/>
                  </a:lnTo>
                  <a:lnTo>
                    <a:pt x="237" y="31"/>
                  </a:lnTo>
                  <a:lnTo>
                    <a:pt x="237" y="22"/>
                  </a:lnTo>
                  <a:lnTo>
                    <a:pt x="237" y="9"/>
                  </a:lnTo>
                  <a:lnTo>
                    <a:pt x="233" y="9"/>
                  </a:lnTo>
                  <a:lnTo>
                    <a:pt x="233" y="4"/>
                  </a:lnTo>
                  <a:lnTo>
                    <a:pt x="224" y="4"/>
                  </a:lnTo>
                  <a:lnTo>
                    <a:pt x="219" y="9"/>
                  </a:lnTo>
                  <a:lnTo>
                    <a:pt x="215" y="9"/>
                  </a:lnTo>
                  <a:lnTo>
                    <a:pt x="210" y="9"/>
                  </a:lnTo>
                  <a:lnTo>
                    <a:pt x="210" y="4"/>
                  </a:lnTo>
                  <a:lnTo>
                    <a:pt x="206" y="0"/>
                  </a:lnTo>
                  <a:lnTo>
                    <a:pt x="201" y="0"/>
                  </a:lnTo>
                  <a:lnTo>
                    <a:pt x="188" y="0"/>
                  </a:lnTo>
                  <a:lnTo>
                    <a:pt x="174" y="4"/>
                  </a:lnTo>
                  <a:lnTo>
                    <a:pt x="165" y="9"/>
                  </a:lnTo>
                  <a:lnTo>
                    <a:pt x="161" y="9"/>
                  </a:lnTo>
                  <a:lnTo>
                    <a:pt x="152" y="13"/>
                  </a:lnTo>
                  <a:lnTo>
                    <a:pt x="139" y="18"/>
                  </a:lnTo>
                  <a:lnTo>
                    <a:pt x="116" y="27"/>
                  </a:lnTo>
                  <a:lnTo>
                    <a:pt x="94" y="35"/>
                  </a:lnTo>
                  <a:lnTo>
                    <a:pt x="67" y="44"/>
                  </a:lnTo>
                  <a:lnTo>
                    <a:pt x="35" y="58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80" name="Freeform 149"/>
            <p:cNvSpPr>
              <a:spLocks/>
            </p:cNvSpPr>
            <p:nvPr/>
          </p:nvSpPr>
          <p:spPr bwMode="auto">
            <a:xfrm>
              <a:off x="1123" y="3747"/>
              <a:ext cx="210" cy="85"/>
            </a:xfrm>
            <a:custGeom>
              <a:avLst/>
              <a:gdLst>
                <a:gd name="T0" fmla="*/ 4 w 210"/>
                <a:gd name="T1" fmla="*/ 54 h 85"/>
                <a:gd name="T2" fmla="*/ 4 w 210"/>
                <a:gd name="T3" fmla="*/ 49 h 85"/>
                <a:gd name="T4" fmla="*/ 17 w 210"/>
                <a:gd name="T5" fmla="*/ 45 h 85"/>
                <a:gd name="T6" fmla="*/ 26 w 210"/>
                <a:gd name="T7" fmla="*/ 40 h 85"/>
                <a:gd name="T8" fmla="*/ 49 w 210"/>
                <a:gd name="T9" fmla="*/ 45 h 85"/>
                <a:gd name="T10" fmla="*/ 62 w 210"/>
                <a:gd name="T11" fmla="*/ 45 h 85"/>
                <a:gd name="T12" fmla="*/ 89 w 210"/>
                <a:gd name="T13" fmla="*/ 36 h 85"/>
                <a:gd name="T14" fmla="*/ 116 w 210"/>
                <a:gd name="T15" fmla="*/ 27 h 85"/>
                <a:gd name="T16" fmla="*/ 148 w 210"/>
                <a:gd name="T17" fmla="*/ 9 h 85"/>
                <a:gd name="T18" fmla="*/ 161 w 210"/>
                <a:gd name="T19" fmla="*/ 5 h 85"/>
                <a:gd name="T20" fmla="*/ 174 w 210"/>
                <a:gd name="T21" fmla="*/ 0 h 85"/>
                <a:gd name="T22" fmla="*/ 197 w 210"/>
                <a:gd name="T23" fmla="*/ 0 h 85"/>
                <a:gd name="T24" fmla="*/ 210 w 210"/>
                <a:gd name="T25" fmla="*/ 0 h 85"/>
                <a:gd name="T26" fmla="*/ 210 w 210"/>
                <a:gd name="T27" fmla="*/ 5 h 85"/>
                <a:gd name="T28" fmla="*/ 206 w 210"/>
                <a:gd name="T29" fmla="*/ 9 h 85"/>
                <a:gd name="T30" fmla="*/ 192 w 210"/>
                <a:gd name="T31" fmla="*/ 14 h 85"/>
                <a:gd name="T32" fmla="*/ 174 w 210"/>
                <a:gd name="T33" fmla="*/ 14 h 85"/>
                <a:gd name="T34" fmla="*/ 165 w 210"/>
                <a:gd name="T35" fmla="*/ 18 h 85"/>
                <a:gd name="T36" fmla="*/ 165 w 210"/>
                <a:gd name="T37" fmla="*/ 23 h 85"/>
                <a:gd name="T38" fmla="*/ 179 w 210"/>
                <a:gd name="T39" fmla="*/ 27 h 85"/>
                <a:gd name="T40" fmla="*/ 206 w 210"/>
                <a:gd name="T41" fmla="*/ 36 h 85"/>
                <a:gd name="T42" fmla="*/ 206 w 210"/>
                <a:gd name="T43" fmla="*/ 40 h 85"/>
                <a:gd name="T44" fmla="*/ 192 w 210"/>
                <a:gd name="T45" fmla="*/ 45 h 85"/>
                <a:gd name="T46" fmla="*/ 179 w 210"/>
                <a:gd name="T47" fmla="*/ 49 h 85"/>
                <a:gd name="T48" fmla="*/ 170 w 210"/>
                <a:gd name="T49" fmla="*/ 49 h 85"/>
                <a:gd name="T50" fmla="*/ 161 w 210"/>
                <a:gd name="T51" fmla="*/ 45 h 85"/>
                <a:gd name="T52" fmla="*/ 152 w 210"/>
                <a:gd name="T53" fmla="*/ 40 h 85"/>
                <a:gd name="T54" fmla="*/ 152 w 210"/>
                <a:gd name="T55" fmla="*/ 45 h 85"/>
                <a:gd name="T56" fmla="*/ 148 w 210"/>
                <a:gd name="T57" fmla="*/ 45 h 85"/>
                <a:gd name="T58" fmla="*/ 134 w 210"/>
                <a:gd name="T59" fmla="*/ 49 h 85"/>
                <a:gd name="T60" fmla="*/ 112 w 210"/>
                <a:gd name="T61" fmla="*/ 58 h 85"/>
                <a:gd name="T62" fmla="*/ 89 w 210"/>
                <a:gd name="T63" fmla="*/ 63 h 85"/>
                <a:gd name="T64" fmla="*/ 76 w 210"/>
                <a:gd name="T65" fmla="*/ 63 h 85"/>
                <a:gd name="T66" fmla="*/ 62 w 210"/>
                <a:gd name="T67" fmla="*/ 72 h 85"/>
                <a:gd name="T68" fmla="*/ 44 w 210"/>
                <a:gd name="T69" fmla="*/ 80 h 85"/>
                <a:gd name="T70" fmla="*/ 31 w 210"/>
                <a:gd name="T71" fmla="*/ 85 h 85"/>
                <a:gd name="T72" fmla="*/ 9 w 210"/>
                <a:gd name="T73" fmla="*/ 85 h 85"/>
                <a:gd name="T74" fmla="*/ 4 w 210"/>
                <a:gd name="T75" fmla="*/ 85 h 85"/>
                <a:gd name="T76" fmla="*/ 0 w 210"/>
                <a:gd name="T77" fmla="*/ 72 h 85"/>
                <a:gd name="T78" fmla="*/ 4 w 210"/>
                <a:gd name="T79" fmla="*/ 63 h 85"/>
                <a:gd name="T80" fmla="*/ 4 w 210"/>
                <a:gd name="T81" fmla="*/ 58 h 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10"/>
                <a:gd name="T124" fmla="*/ 0 h 85"/>
                <a:gd name="T125" fmla="*/ 210 w 210"/>
                <a:gd name="T126" fmla="*/ 85 h 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10" h="85">
                  <a:moveTo>
                    <a:pt x="4" y="58"/>
                  </a:moveTo>
                  <a:lnTo>
                    <a:pt x="4" y="54"/>
                  </a:lnTo>
                  <a:lnTo>
                    <a:pt x="4" y="49"/>
                  </a:lnTo>
                  <a:lnTo>
                    <a:pt x="9" y="49"/>
                  </a:lnTo>
                  <a:lnTo>
                    <a:pt x="17" y="45"/>
                  </a:lnTo>
                  <a:lnTo>
                    <a:pt x="22" y="40"/>
                  </a:lnTo>
                  <a:lnTo>
                    <a:pt x="26" y="40"/>
                  </a:lnTo>
                  <a:lnTo>
                    <a:pt x="35" y="45"/>
                  </a:lnTo>
                  <a:lnTo>
                    <a:pt x="49" y="45"/>
                  </a:lnTo>
                  <a:lnTo>
                    <a:pt x="58" y="45"/>
                  </a:lnTo>
                  <a:lnTo>
                    <a:pt x="62" y="45"/>
                  </a:lnTo>
                  <a:lnTo>
                    <a:pt x="76" y="40"/>
                  </a:lnTo>
                  <a:lnTo>
                    <a:pt x="89" y="36"/>
                  </a:lnTo>
                  <a:lnTo>
                    <a:pt x="107" y="32"/>
                  </a:lnTo>
                  <a:lnTo>
                    <a:pt x="116" y="27"/>
                  </a:lnTo>
                  <a:lnTo>
                    <a:pt x="139" y="14"/>
                  </a:lnTo>
                  <a:lnTo>
                    <a:pt x="148" y="9"/>
                  </a:lnTo>
                  <a:lnTo>
                    <a:pt x="152" y="5"/>
                  </a:lnTo>
                  <a:lnTo>
                    <a:pt x="161" y="5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92" y="0"/>
                  </a:lnTo>
                  <a:lnTo>
                    <a:pt x="197" y="0"/>
                  </a:lnTo>
                  <a:lnTo>
                    <a:pt x="201" y="0"/>
                  </a:lnTo>
                  <a:lnTo>
                    <a:pt x="210" y="0"/>
                  </a:lnTo>
                  <a:lnTo>
                    <a:pt x="210" y="5"/>
                  </a:lnTo>
                  <a:lnTo>
                    <a:pt x="206" y="9"/>
                  </a:lnTo>
                  <a:lnTo>
                    <a:pt x="197" y="14"/>
                  </a:lnTo>
                  <a:lnTo>
                    <a:pt x="192" y="14"/>
                  </a:lnTo>
                  <a:lnTo>
                    <a:pt x="179" y="14"/>
                  </a:lnTo>
                  <a:lnTo>
                    <a:pt x="174" y="14"/>
                  </a:lnTo>
                  <a:lnTo>
                    <a:pt x="170" y="18"/>
                  </a:lnTo>
                  <a:lnTo>
                    <a:pt x="165" y="18"/>
                  </a:lnTo>
                  <a:lnTo>
                    <a:pt x="161" y="18"/>
                  </a:lnTo>
                  <a:lnTo>
                    <a:pt x="165" y="23"/>
                  </a:lnTo>
                  <a:lnTo>
                    <a:pt x="170" y="23"/>
                  </a:lnTo>
                  <a:lnTo>
                    <a:pt x="179" y="27"/>
                  </a:lnTo>
                  <a:lnTo>
                    <a:pt x="197" y="27"/>
                  </a:lnTo>
                  <a:lnTo>
                    <a:pt x="206" y="36"/>
                  </a:lnTo>
                  <a:lnTo>
                    <a:pt x="206" y="40"/>
                  </a:lnTo>
                  <a:lnTo>
                    <a:pt x="201" y="45"/>
                  </a:lnTo>
                  <a:lnTo>
                    <a:pt x="192" y="45"/>
                  </a:lnTo>
                  <a:lnTo>
                    <a:pt x="188" y="49"/>
                  </a:lnTo>
                  <a:lnTo>
                    <a:pt x="179" y="49"/>
                  </a:lnTo>
                  <a:lnTo>
                    <a:pt x="174" y="49"/>
                  </a:lnTo>
                  <a:lnTo>
                    <a:pt x="170" y="49"/>
                  </a:lnTo>
                  <a:lnTo>
                    <a:pt x="165" y="49"/>
                  </a:lnTo>
                  <a:lnTo>
                    <a:pt x="161" y="45"/>
                  </a:lnTo>
                  <a:lnTo>
                    <a:pt x="156" y="45"/>
                  </a:lnTo>
                  <a:lnTo>
                    <a:pt x="152" y="40"/>
                  </a:lnTo>
                  <a:lnTo>
                    <a:pt x="152" y="45"/>
                  </a:lnTo>
                  <a:lnTo>
                    <a:pt x="148" y="45"/>
                  </a:lnTo>
                  <a:lnTo>
                    <a:pt x="143" y="49"/>
                  </a:lnTo>
                  <a:lnTo>
                    <a:pt x="134" y="49"/>
                  </a:lnTo>
                  <a:lnTo>
                    <a:pt x="121" y="54"/>
                  </a:lnTo>
                  <a:lnTo>
                    <a:pt x="112" y="58"/>
                  </a:lnTo>
                  <a:lnTo>
                    <a:pt x="98" y="63"/>
                  </a:lnTo>
                  <a:lnTo>
                    <a:pt x="89" y="63"/>
                  </a:lnTo>
                  <a:lnTo>
                    <a:pt x="80" y="63"/>
                  </a:lnTo>
                  <a:lnTo>
                    <a:pt x="76" y="63"/>
                  </a:lnTo>
                  <a:lnTo>
                    <a:pt x="67" y="72"/>
                  </a:lnTo>
                  <a:lnTo>
                    <a:pt x="62" y="72"/>
                  </a:lnTo>
                  <a:lnTo>
                    <a:pt x="53" y="76"/>
                  </a:lnTo>
                  <a:lnTo>
                    <a:pt x="44" y="80"/>
                  </a:lnTo>
                  <a:lnTo>
                    <a:pt x="40" y="85"/>
                  </a:lnTo>
                  <a:lnTo>
                    <a:pt x="31" y="85"/>
                  </a:lnTo>
                  <a:lnTo>
                    <a:pt x="22" y="85"/>
                  </a:lnTo>
                  <a:lnTo>
                    <a:pt x="9" y="85"/>
                  </a:lnTo>
                  <a:lnTo>
                    <a:pt x="4" y="85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4" y="72"/>
                  </a:lnTo>
                  <a:lnTo>
                    <a:pt x="4" y="63"/>
                  </a:lnTo>
                  <a:lnTo>
                    <a:pt x="4" y="54"/>
                  </a:lnTo>
                  <a:lnTo>
                    <a:pt x="4" y="58"/>
                  </a:lnTo>
                  <a:close/>
                </a:path>
              </a:pathLst>
            </a:custGeom>
            <a:solidFill>
              <a:srgbClr val="754E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81" name="Freeform 150"/>
            <p:cNvSpPr>
              <a:spLocks/>
            </p:cNvSpPr>
            <p:nvPr/>
          </p:nvSpPr>
          <p:spPr bwMode="auto">
            <a:xfrm>
              <a:off x="1127" y="3747"/>
              <a:ext cx="206" cy="80"/>
            </a:xfrm>
            <a:custGeom>
              <a:avLst/>
              <a:gdLst>
                <a:gd name="T0" fmla="*/ 0 w 206"/>
                <a:gd name="T1" fmla="*/ 58 h 80"/>
                <a:gd name="T2" fmla="*/ 9 w 206"/>
                <a:gd name="T3" fmla="*/ 49 h 80"/>
                <a:gd name="T4" fmla="*/ 22 w 206"/>
                <a:gd name="T5" fmla="*/ 45 h 80"/>
                <a:gd name="T6" fmla="*/ 67 w 206"/>
                <a:gd name="T7" fmla="*/ 40 h 80"/>
                <a:gd name="T8" fmla="*/ 99 w 206"/>
                <a:gd name="T9" fmla="*/ 32 h 80"/>
                <a:gd name="T10" fmla="*/ 126 w 206"/>
                <a:gd name="T11" fmla="*/ 18 h 80"/>
                <a:gd name="T12" fmla="*/ 144 w 206"/>
                <a:gd name="T13" fmla="*/ 9 h 80"/>
                <a:gd name="T14" fmla="*/ 161 w 206"/>
                <a:gd name="T15" fmla="*/ 5 h 80"/>
                <a:gd name="T16" fmla="*/ 184 w 206"/>
                <a:gd name="T17" fmla="*/ 0 h 80"/>
                <a:gd name="T18" fmla="*/ 193 w 206"/>
                <a:gd name="T19" fmla="*/ 0 h 80"/>
                <a:gd name="T20" fmla="*/ 202 w 206"/>
                <a:gd name="T21" fmla="*/ 0 h 80"/>
                <a:gd name="T22" fmla="*/ 206 w 206"/>
                <a:gd name="T23" fmla="*/ 5 h 80"/>
                <a:gd name="T24" fmla="*/ 197 w 206"/>
                <a:gd name="T25" fmla="*/ 14 h 80"/>
                <a:gd name="T26" fmla="*/ 184 w 206"/>
                <a:gd name="T27" fmla="*/ 14 h 80"/>
                <a:gd name="T28" fmla="*/ 170 w 206"/>
                <a:gd name="T29" fmla="*/ 14 h 80"/>
                <a:gd name="T30" fmla="*/ 161 w 206"/>
                <a:gd name="T31" fmla="*/ 18 h 80"/>
                <a:gd name="T32" fmla="*/ 166 w 206"/>
                <a:gd name="T33" fmla="*/ 23 h 80"/>
                <a:gd name="T34" fmla="*/ 188 w 206"/>
                <a:gd name="T35" fmla="*/ 27 h 80"/>
                <a:gd name="T36" fmla="*/ 197 w 206"/>
                <a:gd name="T37" fmla="*/ 36 h 80"/>
                <a:gd name="T38" fmla="*/ 197 w 206"/>
                <a:gd name="T39" fmla="*/ 40 h 80"/>
                <a:gd name="T40" fmla="*/ 184 w 206"/>
                <a:gd name="T41" fmla="*/ 45 h 80"/>
                <a:gd name="T42" fmla="*/ 175 w 206"/>
                <a:gd name="T43" fmla="*/ 45 h 80"/>
                <a:gd name="T44" fmla="*/ 166 w 206"/>
                <a:gd name="T45" fmla="*/ 45 h 80"/>
                <a:gd name="T46" fmla="*/ 152 w 206"/>
                <a:gd name="T47" fmla="*/ 40 h 80"/>
                <a:gd name="T48" fmla="*/ 139 w 206"/>
                <a:gd name="T49" fmla="*/ 45 h 80"/>
                <a:gd name="T50" fmla="*/ 130 w 206"/>
                <a:gd name="T51" fmla="*/ 49 h 80"/>
                <a:gd name="T52" fmla="*/ 103 w 206"/>
                <a:gd name="T53" fmla="*/ 54 h 80"/>
                <a:gd name="T54" fmla="*/ 85 w 206"/>
                <a:gd name="T55" fmla="*/ 58 h 80"/>
                <a:gd name="T56" fmla="*/ 72 w 206"/>
                <a:gd name="T57" fmla="*/ 63 h 80"/>
                <a:gd name="T58" fmla="*/ 63 w 206"/>
                <a:gd name="T59" fmla="*/ 63 h 80"/>
                <a:gd name="T60" fmla="*/ 49 w 206"/>
                <a:gd name="T61" fmla="*/ 72 h 80"/>
                <a:gd name="T62" fmla="*/ 36 w 206"/>
                <a:gd name="T63" fmla="*/ 80 h 80"/>
                <a:gd name="T64" fmla="*/ 27 w 206"/>
                <a:gd name="T65" fmla="*/ 80 h 80"/>
                <a:gd name="T66" fmla="*/ 9 w 206"/>
                <a:gd name="T67" fmla="*/ 80 h 80"/>
                <a:gd name="T68" fmla="*/ 0 w 206"/>
                <a:gd name="T69" fmla="*/ 76 h 80"/>
                <a:gd name="T70" fmla="*/ 0 w 206"/>
                <a:gd name="T71" fmla="*/ 54 h 8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06"/>
                <a:gd name="T109" fmla="*/ 0 h 80"/>
                <a:gd name="T110" fmla="*/ 206 w 206"/>
                <a:gd name="T111" fmla="*/ 80 h 8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06" h="80">
                  <a:moveTo>
                    <a:pt x="0" y="63"/>
                  </a:moveTo>
                  <a:lnTo>
                    <a:pt x="0" y="58"/>
                  </a:lnTo>
                  <a:lnTo>
                    <a:pt x="0" y="49"/>
                  </a:lnTo>
                  <a:lnTo>
                    <a:pt x="9" y="49"/>
                  </a:lnTo>
                  <a:lnTo>
                    <a:pt x="13" y="45"/>
                  </a:lnTo>
                  <a:lnTo>
                    <a:pt x="22" y="45"/>
                  </a:lnTo>
                  <a:lnTo>
                    <a:pt x="54" y="45"/>
                  </a:lnTo>
                  <a:lnTo>
                    <a:pt x="67" y="40"/>
                  </a:lnTo>
                  <a:lnTo>
                    <a:pt x="90" y="36"/>
                  </a:lnTo>
                  <a:lnTo>
                    <a:pt x="99" y="32"/>
                  </a:lnTo>
                  <a:lnTo>
                    <a:pt x="108" y="27"/>
                  </a:lnTo>
                  <a:lnTo>
                    <a:pt x="126" y="18"/>
                  </a:lnTo>
                  <a:lnTo>
                    <a:pt x="135" y="14"/>
                  </a:lnTo>
                  <a:lnTo>
                    <a:pt x="144" y="9"/>
                  </a:lnTo>
                  <a:lnTo>
                    <a:pt x="157" y="5"/>
                  </a:lnTo>
                  <a:lnTo>
                    <a:pt x="161" y="5"/>
                  </a:lnTo>
                  <a:lnTo>
                    <a:pt x="166" y="0"/>
                  </a:lnTo>
                  <a:lnTo>
                    <a:pt x="184" y="0"/>
                  </a:lnTo>
                  <a:lnTo>
                    <a:pt x="188" y="0"/>
                  </a:lnTo>
                  <a:lnTo>
                    <a:pt x="193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06" y="5"/>
                  </a:lnTo>
                  <a:lnTo>
                    <a:pt x="202" y="9"/>
                  </a:lnTo>
                  <a:lnTo>
                    <a:pt x="197" y="14"/>
                  </a:lnTo>
                  <a:lnTo>
                    <a:pt x="193" y="14"/>
                  </a:lnTo>
                  <a:lnTo>
                    <a:pt x="184" y="14"/>
                  </a:lnTo>
                  <a:lnTo>
                    <a:pt x="175" y="14"/>
                  </a:lnTo>
                  <a:lnTo>
                    <a:pt x="170" y="14"/>
                  </a:lnTo>
                  <a:lnTo>
                    <a:pt x="161" y="18"/>
                  </a:lnTo>
                  <a:lnTo>
                    <a:pt x="166" y="23"/>
                  </a:lnTo>
                  <a:lnTo>
                    <a:pt x="170" y="23"/>
                  </a:lnTo>
                  <a:lnTo>
                    <a:pt x="188" y="27"/>
                  </a:lnTo>
                  <a:lnTo>
                    <a:pt x="197" y="32"/>
                  </a:lnTo>
                  <a:lnTo>
                    <a:pt x="197" y="36"/>
                  </a:lnTo>
                  <a:lnTo>
                    <a:pt x="197" y="40"/>
                  </a:lnTo>
                  <a:lnTo>
                    <a:pt x="193" y="40"/>
                  </a:lnTo>
                  <a:lnTo>
                    <a:pt x="184" y="45"/>
                  </a:lnTo>
                  <a:lnTo>
                    <a:pt x="179" y="45"/>
                  </a:lnTo>
                  <a:lnTo>
                    <a:pt x="175" y="45"/>
                  </a:lnTo>
                  <a:lnTo>
                    <a:pt x="166" y="45"/>
                  </a:lnTo>
                  <a:lnTo>
                    <a:pt x="161" y="45"/>
                  </a:lnTo>
                  <a:lnTo>
                    <a:pt x="152" y="40"/>
                  </a:lnTo>
                  <a:lnTo>
                    <a:pt x="144" y="40"/>
                  </a:lnTo>
                  <a:lnTo>
                    <a:pt x="139" y="45"/>
                  </a:lnTo>
                  <a:lnTo>
                    <a:pt x="135" y="45"/>
                  </a:lnTo>
                  <a:lnTo>
                    <a:pt x="130" y="49"/>
                  </a:lnTo>
                  <a:lnTo>
                    <a:pt x="121" y="49"/>
                  </a:lnTo>
                  <a:lnTo>
                    <a:pt x="103" y="54"/>
                  </a:lnTo>
                  <a:lnTo>
                    <a:pt x="94" y="58"/>
                  </a:lnTo>
                  <a:lnTo>
                    <a:pt x="85" y="58"/>
                  </a:lnTo>
                  <a:lnTo>
                    <a:pt x="76" y="58"/>
                  </a:lnTo>
                  <a:lnTo>
                    <a:pt x="72" y="63"/>
                  </a:lnTo>
                  <a:lnTo>
                    <a:pt x="67" y="63"/>
                  </a:lnTo>
                  <a:lnTo>
                    <a:pt x="63" y="63"/>
                  </a:lnTo>
                  <a:lnTo>
                    <a:pt x="58" y="67"/>
                  </a:lnTo>
                  <a:lnTo>
                    <a:pt x="49" y="72"/>
                  </a:lnTo>
                  <a:lnTo>
                    <a:pt x="45" y="76"/>
                  </a:lnTo>
                  <a:lnTo>
                    <a:pt x="36" y="80"/>
                  </a:lnTo>
                  <a:lnTo>
                    <a:pt x="31" y="80"/>
                  </a:lnTo>
                  <a:lnTo>
                    <a:pt x="27" y="80"/>
                  </a:lnTo>
                  <a:lnTo>
                    <a:pt x="18" y="80"/>
                  </a:lnTo>
                  <a:lnTo>
                    <a:pt x="9" y="80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63"/>
                  </a:lnTo>
                  <a:lnTo>
                    <a:pt x="0" y="54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886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82" name="Freeform 151"/>
            <p:cNvSpPr>
              <a:spLocks/>
            </p:cNvSpPr>
            <p:nvPr/>
          </p:nvSpPr>
          <p:spPr bwMode="auto">
            <a:xfrm>
              <a:off x="1127" y="3747"/>
              <a:ext cx="206" cy="80"/>
            </a:xfrm>
            <a:custGeom>
              <a:avLst/>
              <a:gdLst>
                <a:gd name="T0" fmla="*/ 0 w 206"/>
                <a:gd name="T1" fmla="*/ 63 h 80"/>
                <a:gd name="T2" fmla="*/ 0 w 206"/>
                <a:gd name="T3" fmla="*/ 54 h 80"/>
                <a:gd name="T4" fmla="*/ 9 w 206"/>
                <a:gd name="T5" fmla="*/ 45 h 80"/>
                <a:gd name="T6" fmla="*/ 18 w 206"/>
                <a:gd name="T7" fmla="*/ 45 h 80"/>
                <a:gd name="T8" fmla="*/ 27 w 206"/>
                <a:gd name="T9" fmla="*/ 40 h 80"/>
                <a:gd name="T10" fmla="*/ 45 w 206"/>
                <a:gd name="T11" fmla="*/ 45 h 80"/>
                <a:gd name="T12" fmla="*/ 72 w 206"/>
                <a:gd name="T13" fmla="*/ 40 h 80"/>
                <a:gd name="T14" fmla="*/ 103 w 206"/>
                <a:gd name="T15" fmla="*/ 32 h 80"/>
                <a:gd name="T16" fmla="*/ 117 w 206"/>
                <a:gd name="T17" fmla="*/ 23 h 80"/>
                <a:gd name="T18" fmla="*/ 139 w 206"/>
                <a:gd name="T19" fmla="*/ 9 h 80"/>
                <a:gd name="T20" fmla="*/ 161 w 206"/>
                <a:gd name="T21" fmla="*/ 5 h 80"/>
                <a:gd name="T22" fmla="*/ 179 w 206"/>
                <a:gd name="T23" fmla="*/ 0 h 80"/>
                <a:gd name="T24" fmla="*/ 188 w 206"/>
                <a:gd name="T25" fmla="*/ 0 h 80"/>
                <a:gd name="T26" fmla="*/ 202 w 206"/>
                <a:gd name="T27" fmla="*/ 0 h 80"/>
                <a:gd name="T28" fmla="*/ 206 w 206"/>
                <a:gd name="T29" fmla="*/ 5 h 80"/>
                <a:gd name="T30" fmla="*/ 197 w 206"/>
                <a:gd name="T31" fmla="*/ 9 h 80"/>
                <a:gd name="T32" fmla="*/ 184 w 206"/>
                <a:gd name="T33" fmla="*/ 14 h 80"/>
                <a:gd name="T34" fmla="*/ 175 w 206"/>
                <a:gd name="T35" fmla="*/ 14 h 80"/>
                <a:gd name="T36" fmla="*/ 166 w 206"/>
                <a:gd name="T37" fmla="*/ 14 h 80"/>
                <a:gd name="T38" fmla="*/ 161 w 206"/>
                <a:gd name="T39" fmla="*/ 18 h 80"/>
                <a:gd name="T40" fmla="*/ 175 w 206"/>
                <a:gd name="T41" fmla="*/ 23 h 80"/>
                <a:gd name="T42" fmla="*/ 193 w 206"/>
                <a:gd name="T43" fmla="*/ 32 h 80"/>
                <a:gd name="T44" fmla="*/ 202 w 206"/>
                <a:gd name="T45" fmla="*/ 36 h 80"/>
                <a:gd name="T46" fmla="*/ 197 w 206"/>
                <a:gd name="T47" fmla="*/ 36 h 80"/>
                <a:gd name="T48" fmla="*/ 179 w 206"/>
                <a:gd name="T49" fmla="*/ 40 h 80"/>
                <a:gd name="T50" fmla="*/ 161 w 206"/>
                <a:gd name="T51" fmla="*/ 40 h 80"/>
                <a:gd name="T52" fmla="*/ 148 w 206"/>
                <a:gd name="T53" fmla="*/ 36 h 80"/>
                <a:gd name="T54" fmla="*/ 144 w 206"/>
                <a:gd name="T55" fmla="*/ 36 h 80"/>
                <a:gd name="T56" fmla="*/ 135 w 206"/>
                <a:gd name="T57" fmla="*/ 40 h 80"/>
                <a:gd name="T58" fmla="*/ 108 w 206"/>
                <a:gd name="T59" fmla="*/ 49 h 80"/>
                <a:gd name="T60" fmla="*/ 81 w 206"/>
                <a:gd name="T61" fmla="*/ 58 h 80"/>
                <a:gd name="T62" fmla="*/ 72 w 206"/>
                <a:gd name="T63" fmla="*/ 58 h 80"/>
                <a:gd name="T64" fmla="*/ 54 w 206"/>
                <a:gd name="T65" fmla="*/ 67 h 80"/>
                <a:gd name="T66" fmla="*/ 31 w 206"/>
                <a:gd name="T67" fmla="*/ 76 h 80"/>
                <a:gd name="T68" fmla="*/ 9 w 206"/>
                <a:gd name="T69" fmla="*/ 80 h 80"/>
                <a:gd name="T70" fmla="*/ 5 w 206"/>
                <a:gd name="T71" fmla="*/ 76 h 80"/>
                <a:gd name="T72" fmla="*/ 0 w 206"/>
                <a:gd name="T73" fmla="*/ 76 h 80"/>
                <a:gd name="T74" fmla="*/ 0 w 206"/>
                <a:gd name="T75" fmla="*/ 54 h 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6"/>
                <a:gd name="T115" fmla="*/ 0 h 80"/>
                <a:gd name="T116" fmla="*/ 206 w 206"/>
                <a:gd name="T117" fmla="*/ 80 h 8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6" h="80">
                  <a:moveTo>
                    <a:pt x="0" y="72"/>
                  </a:moveTo>
                  <a:lnTo>
                    <a:pt x="0" y="63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5" y="49"/>
                  </a:lnTo>
                  <a:lnTo>
                    <a:pt x="9" y="45"/>
                  </a:lnTo>
                  <a:lnTo>
                    <a:pt x="18" y="45"/>
                  </a:lnTo>
                  <a:lnTo>
                    <a:pt x="22" y="40"/>
                  </a:lnTo>
                  <a:lnTo>
                    <a:pt x="27" y="40"/>
                  </a:lnTo>
                  <a:lnTo>
                    <a:pt x="27" y="45"/>
                  </a:lnTo>
                  <a:lnTo>
                    <a:pt x="45" y="45"/>
                  </a:lnTo>
                  <a:lnTo>
                    <a:pt x="63" y="40"/>
                  </a:lnTo>
                  <a:lnTo>
                    <a:pt x="72" y="40"/>
                  </a:lnTo>
                  <a:lnTo>
                    <a:pt x="85" y="36"/>
                  </a:lnTo>
                  <a:lnTo>
                    <a:pt x="103" y="32"/>
                  </a:lnTo>
                  <a:lnTo>
                    <a:pt x="112" y="27"/>
                  </a:lnTo>
                  <a:lnTo>
                    <a:pt x="117" y="23"/>
                  </a:lnTo>
                  <a:lnTo>
                    <a:pt x="130" y="14"/>
                  </a:lnTo>
                  <a:lnTo>
                    <a:pt x="139" y="9"/>
                  </a:lnTo>
                  <a:lnTo>
                    <a:pt x="152" y="5"/>
                  </a:lnTo>
                  <a:lnTo>
                    <a:pt x="161" y="5"/>
                  </a:lnTo>
                  <a:lnTo>
                    <a:pt x="170" y="0"/>
                  </a:lnTo>
                  <a:lnTo>
                    <a:pt x="179" y="0"/>
                  </a:lnTo>
                  <a:lnTo>
                    <a:pt x="184" y="0"/>
                  </a:lnTo>
                  <a:lnTo>
                    <a:pt x="188" y="0"/>
                  </a:lnTo>
                  <a:lnTo>
                    <a:pt x="197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06" y="5"/>
                  </a:lnTo>
                  <a:lnTo>
                    <a:pt x="202" y="5"/>
                  </a:lnTo>
                  <a:lnTo>
                    <a:pt x="197" y="9"/>
                  </a:lnTo>
                  <a:lnTo>
                    <a:pt x="193" y="14"/>
                  </a:lnTo>
                  <a:lnTo>
                    <a:pt x="184" y="14"/>
                  </a:lnTo>
                  <a:lnTo>
                    <a:pt x="179" y="14"/>
                  </a:lnTo>
                  <a:lnTo>
                    <a:pt x="175" y="14"/>
                  </a:lnTo>
                  <a:lnTo>
                    <a:pt x="166" y="14"/>
                  </a:lnTo>
                  <a:lnTo>
                    <a:pt x="161" y="14"/>
                  </a:lnTo>
                  <a:lnTo>
                    <a:pt x="161" y="18"/>
                  </a:lnTo>
                  <a:lnTo>
                    <a:pt x="166" y="23"/>
                  </a:lnTo>
                  <a:lnTo>
                    <a:pt x="175" y="23"/>
                  </a:lnTo>
                  <a:lnTo>
                    <a:pt x="184" y="27"/>
                  </a:lnTo>
                  <a:lnTo>
                    <a:pt x="193" y="32"/>
                  </a:lnTo>
                  <a:lnTo>
                    <a:pt x="197" y="32"/>
                  </a:lnTo>
                  <a:lnTo>
                    <a:pt x="202" y="36"/>
                  </a:lnTo>
                  <a:lnTo>
                    <a:pt x="197" y="36"/>
                  </a:lnTo>
                  <a:lnTo>
                    <a:pt x="188" y="40"/>
                  </a:lnTo>
                  <a:lnTo>
                    <a:pt x="179" y="40"/>
                  </a:lnTo>
                  <a:lnTo>
                    <a:pt x="170" y="45"/>
                  </a:lnTo>
                  <a:lnTo>
                    <a:pt x="161" y="40"/>
                  </a:lnTo>
                  <a:lnTo>
                    <a:pt x="152" y="40"/>
                  </a:lnTo>
                  <a:lnTo>
                    <a:pt x="148" y="36"/>
                  </a:lnTo>
                  <a:lnTo>
                    <a:pt x="144" y="36"/>
                  </a:lnTo>
                  <a:lnTo>
                    <a:pt x="139" y="40"/>
                  </a:lnTo>
                  <a:lnTo>
                    <a:pt x="135" y="40"/>
                  </a:lnTo>
                  <a:lnTo>
                    <a:pt x="126" y="45"/>
                  </a:lnTo>
                  <a:lnTo>
                    <a:pt x="108" y="49"/>
                  </a:lnTo>
                  <a:lnTo>
                    <a:pt x="85" y="54"/>
                  </a:lnTo>
                  <a:lnTo>
                    <a:pt x="81" y="58"/>
                  </a:lnTo>
                  <a:lnTo>
                    <a:pt x="76" y="58"/>
                  </a:lnTo>
                  <a:lnTo>
                    <a:pt x="72" y="58"/>
                  </a:lnTo>
                  <a:lnTo>
                    <a:pt x="67" y="58"/>
                  </a:lnTo>
                  <a:lnTo>
                    <a:pt x="54" y="67"/>
                  </a:lnTo>
                  <a:lnTo>
                    <a:pt x="40" y="76"/>
                  </a:lnTo>
                  <a:lnTo>
                    <a:pt x="31" y="76"/>
                  </a:lnTo>
                  <a:lnTo>
                    <a:pt x="22" y="76"/>
                  </a:lnTo>
                  <a:lnTo>
                    <a:pt x="9" y="80"/>
                  </a:lnTo>
                  <a:lnTo>
                    <a:pt x="5" y="76"/>
                  </a:lnTo>
                  <a:lnTo>
                    <a:pt x="0" y="76"/>
                  </a:lnTo>
                  <a:lnTo>
                    <a:pt x="0" y="63"/>
                  </a:lnTo>
                  <a:lnTo>
                    <a:pt x="0" y="54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9A75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83" name="Freeform 152"/>
            <p:cNvSpPr>
              <a:spLocks/>
            </p:cNvSpPr>
            <p:nvPr/>
          </p:nvSpPr>
          <p:spPr bwMode="auto">
            <a:xfrm>
              <a:off x="1123" y="3747"/>
              <a:ext cx="210" cy="76"/>
            </a:xfrm>
            <a:custGeom>
              <a:avLst/>
              <a:gdLst>
                <a:gd name="T0" fmla="*/ 4 w 210"/>
                <a:gd name="T1" fmla="*/ 67 h 76"/>
                <a:gd name="T2" fmla="*/ 4 w 210"/>
                <a:gd name="T3" fmla="*/ 54 h 76"/>
                <a:gd name="T4" fmla="*/ 4 w 210"/>
                <a:gd name="T5" fmla="*/ 49 h 76"/>
                <a:gd name="T6" fmla="*/ 17 w 210"/>
                <a:gd name="T7" fmla="*/ 45 h 76"/>
                <a:gd name="T8" fmla="*/ 26 w 210"/>
                <a:gd name="T9" fmla="*/ 40 h 76"/>
                <a:gd name="T10" fmla="*/ 49 w 210"/>
                <a:gd name="T11" fmla="*/ 45 h 76"/>
                <a:gd name="T12" fmla="*/ 62 w 210"/>
                <a:gd name="T13" fmla="*/ 45 h 76"/>
                <a:gd name="T14" fmla="*/ 89 w 210"/>
                <a:gd name="T15" fmla="*/ 36 h 76"/>
                <a:gd name="T16" fmla="*/ 116 w 210"/>
                <a:gd name="T17" fmla="*/ 27 h 76"/>
                <a:gd name="T18" fmla="*/ 148 w 210"/>
                <a:gd name="T19" fmla="*/ 9 h 76"/>
                <a:gd name="T20" fmla="*/ 161 w 210"/>
                <a:gd name="T21" fmla="*/ 5 h 76"/>
                <a:gd name="T22" fmla="*/ 174 w 210"/>
                <a:gd name="T23" fmla="*/ 0 h 76"/>
                <a:gd name="T24" fmla="*/ 197 w 210"/>
                <a:gd name="T25" fmla="*/ 0 h 76"/>
                <a:gd name="T26" fmla="*/ 210 w 210"/>
                <a:gd name="T27" fmla="*/ 0 h 76"/>
                <a:gd name="T28" fmla="*/ 210 w 210"/>
                <a:gd name="T29" fmla="*/ 5 h 76"/>
                <a:gd name="T30" fmla="*/ 206 w 210"/>
                <a:gd name="T31" fmla="*/ 9 h 76"/>
                <a:gd name="T32" fmla="*/ 179 w 210"/>
                <a:gd name="T33" fmla="*/ 14 h 76"/>
                <a:gd name="T34" fmla="*/ 170 w 210"/>
                <a:gd name="T35" fmla="*/ 14 h 76"/>
                <a:gd name="T36" fmla="*/ 161 w 210"/>
                <a:gd name="T37" fmla="*/ 18 h 76"/>
                <a:gd name="T38" fmla="*/ 170 w 210"/>
                <a:gd name="T39" fmla="*/ 23 h 76"/>
                <a:gd name="T40" fmla="*/ 197 w 210"/>
                <a:gd name="T41" fmla="*/ 27 h 76"/>
                <a:gd name="T42" fmla="*/ 206 w 210"/>
                <a:gd name="T43" fmla="*/ 32 h 76"/>
                <a:gd name="T44" fmla="*/ 206 w 210"/>
                <a:gd name="T45" fmla="*/ 36 h 76"/>
                <a:gd name="T46" fmla="*/ 170 w 210"/>
                <a:gd name="T47" fmla="*/ 40 h 76"/>
                <a:gd name="T48" fmla="*/ 161 w 210"/>
                <a:gd name="T49" fmla="*/ 36 h 76"/>
                <a:gd name="T50" fmla="*/ 152 w 210"/>
                <a:gd name="T51" fmla="*/ 32 h 76"/>
                <a:gd name="T52" fmla="*/ 152 w 210"/>
                <a:gd name="T53" fmla="*/ 32 h 76"/>
                <a:gd name="T54" fmla="*/ 148 w 210"/>
                <a:gd name="T55" fmla="*/ 36 h 76"/>
                <a:gd name="T56" fmla="*/ 130 w 210"/>
                <a:gd name="T57" fmla="*/ 40 h 76"/>
                <a:gd name="T58" fmla="*/ 107 w 210"/>
                <a:gd name="T59" fmla="*/ 49 h 76"/>
                <a:gd name="T60" fmla="*/ 80 w 210"/>
                <a:gd name="T61" fmla="*/ 54 h 76"/>
                <a:gd name="T62" fmla="*/ 67 w 210"/>
                <a:gd name="T63" fmla="*/ 54 h 76"/>
                <a:gd name="T64" fmla="*/ 58 w 210"/>
                <a:gd name="T65" fmla="*/ 58 h 76"/>
                <a:gd name="T66" fmla="*/ 44 w 210"/>
                <a:gd name="T67" fmla="*/ 72 h 76"/>
                <a:gd name="T68" fmla="*/ 31 w 210"/>
                <a:gd name="T69" fmla="*/ 72 h 76"/>
                <a:gd name="T70" fmla="*/ 4 w 210"/>
                <a:gd name="T71" fmla="*/ 76 h 76"/>
                <a:gd name="T72" fmla="*/ 4 w 210"/>
                <a:gd name="T73" fmla="*/ 63 h 76"/>
                <a:gd name="T74" fmla="*/ 0 w 210"/>
                <a:gd name="T75" fmla="*/ 76 h 7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10"/>
                <a:gd name="T115" fmla="*/ 0 h 76"/>
                <a:gd name="T116" fmla="*/ 210 w 210"/>
                <a:gd name="T117" fmla="*/ 76 h 7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10" h="76">
                  <a:moveTo>
                    <a:pt x="0" y="76"/>
                  </a:moveTo>
                  <a:lnTo>
                    <a:pt x="4" y="67"/>
                  </a:lnTo>
                  <a:lnTo>
                    <a:pt x="4" y="58"/>
                  </a:lnTo>
                  <a:lnTo>
                    <a:pt x="4" y="54"/>
                  </a:lnTo>
                  <a:lnTo>
                    <a:pt x="4" y="49"/>
                  </a:lnTo>
                  <a:lnTo>
                    <a:pt x="9" y="49"/>
                  </a:lnTo>
                  <a:lnTo>
                    <a:pt x="17" y="45"/>
                  </a:lnTo>
                  <a:lnTo>
                    <a:pt x="22" y="40"/>
                  </a:lnTo>
                  <a:lnTo>
                    <a:pt x="26" y="40"/>
                  </a:lnTo>
                  <a:lnTo>
                    <a:pt x="35" y="45"/>
                  </a:lnTo>
                  <a:lnTo>
                    <a:pt x="49" y="45"/>
                  </a:lnTo>
                  <a:lnTo>
                    <a:pt x="58" y="45"/>
                  </a:lnTo>
                  <a:lnTo>
                    <a:pt x="62" y="45"/>
                  </a:lnTo>
                  <a:lnTo>
                    <a:pt x="76" y="40"/>
                  </a:lnTo>
                  <a:lnTo>
                    <a:pt x="89" y="36"/>
                  </a:lnTo>
                  <a:lnTo>
                    <a:pt x="107" y="32"/>
                  </a:lnTo>
                  <a:lnTo>
                    <a:pt x="116" y="27"/>
                  </a:lnTo>
                  <a:lnTo>
                    <a:pt x="139" y="14"/>
                  </a:lnTo>
                  <a:lnTo>
                    <a:pt x="148" y="9"/>
                  </a:lnTo>
                  <a:lnTo>
                    <a:pt x="152" y="5"/>
                  </a:lnTo>
                  <a:lnTo>
                    <a:pt x="161" y="5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92" y="0"/>
                  </a:lnTo>
                  <a:lnTo>
                    <a:pt x="197" y="0"/>
                  </a:lnTo>
                  <a:lnTo>
                    <a:pt x="201" y="0"/>
                  </a:lnTo>
                  <a:lnTo>
                    <a:pt x="210" y="0"/>
                  </a:lnTo>
                  <a:lnTo>
                    <a:pt x="210" y="5"/>
                  </a:lnTo>
                  <a:lnTo>
                    <a:pt x="206" y="9"/>
                  </a:lnTo>
                  <a:lnTo>
                    <a:pt x="192" y="14"/>
                  </a:lnTo>
                  <a:lnTo>
                    <a:pt x="179" y="14"/>
                  </a:lnTo>
                  <a:lnTo>
                    <a:pt x="174" y="14"/>
                  </a:lnTo>
                  <a:lnTo>
                    <a:pt x="170" y="14"/>
                  </a:lnTo>
                  <a:lnTo>
                    <a:pt x="165" y="18"/>
                  </a:lnTo>
                  <a:lnTo>
                    <a:pt x="161" y="18"/>
                  </a:lnTo>
                  <a:lnTo>
                    <a:pt x="165" y="23"/>
                  </a:lnTo>
                  <a:lnTo>
                    <a:pt x="170" y="23"/>
                  </a:lnTo>
                  <a:lnTo>
                    <a:pt x="179" y="27"/>
                  </a:lnTo>
                  <a:lnTo>
                    <a:pt x="197" y="27"/>
                  </a:lnTo>
                  <a:lnTo>
                    <a:pt x="201" y="32"/>
                  </a:lnTo>
                  <a:lnTo>
                    <a:pt x="206" y="32"/>
                  </a:lnTo>
                  <a:lnTo>
                    <a:pt x="206" y="36"/>
                  </a:lnTo>
                  <a:lnTo>
                    <a:pt x="179" y="40"/>
                  </a:lnTo>
                  <a:lnTo>
                    <a:pt x="170" y="40"/>
                  </a:lnTo>
                  <a:lnTo>
                    <a:pt x="165" y="40"/>
                  </a:lnTo>
                  <a:lnTo>
                    <a:pt x="161" y="36"/>
                  </a:lnTo>
                  <a:lnTo>
                    <a:pt x="156" y="36"/>
                  </a:lnTo>
                  <a:lnTo>
                    <a:pt x="152" y="32"/>
                  </a:lnTo>
                  <a:lnTo>
                    <a:pt x="148" y="36"/>
                  </a:lnTo>
                  <a:lnTo>
                    <a:pt x="139" y="36"/>
                  </a:lnTo>
                  <a:lnTo>
                    <a:pt x="130" y="40"/>
                  </a:lnTo>
                  <a:lnTo>
                    <a:pt x="121" y="45"/>
                  </a:lnTo>
                  <a:lnTo>
                    <a:pt x="107" y="49"/>
                  </a:lnTo>
                  <a:lnTo>
                    <a:pt x="94" y="54"/>
                  </a:lnTo>
                  <a:lnTo>
                    <a:pt x="80" y="54"/>
                  </a:lnTo>
                  <a:lnTo>
                    <a:pt x="76" y="54"/>
                  </a:lnTo>
                  <a:lnTo>
                    <a:pt x="67" y="54"/>
                  </a:lnTo>
                  <a:lnTo>
                    <a:pt x="62" y="58"/>
                  </a:lnTo>
                  <a:lnTo>
                    <a:pt x="58" y="58"/>
                  </a:lnTo>
                  <a:lnTo>
                    <a:pt x="49" y="67"/>
                  </a:lnTo>
                  <a:lnTo>
                    <a:pt x="44" y="72"/>
                  </a:lnTo>
                  <a:lnTo>
                    <a:pt x="40" y="72"/>
                  </a:lnTo>
                  <a:lnTo>
                    <a:pt x="31" y="72"/>
                  </a:lnTo>
                  <a:lnTo>
                    <a:pt x="26" y="76"/>
                  </a:lnTo>
                  <a:lnTo>
                    <a:pt x="4" y="76"/>
                  </a:lnTo>
                  <a:lnTo>
                    <a:pt x="4" y="72"/>
                  </a:lnTo>
                  <a:lnTo>
                    <a:pt x="4" y="63"/>
                  </a:lnTo>
                  <a:lnTo>
                    <a:pt x="4" y="5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AD89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84" name="Freeform 153"/>
            <p:cNvSpPr>
              <a:spLocks/>
            </p:cNvSpPr>
            <p:nvPr/>
          </p:nvSpPr>
          <p:spPr bwMode="auto">
            <a:xfrm>
              <a:off x="1324" y="3761"/>
              <a:ext cx="23" cy="13"/>
            </a:xfrm>
            <a:custGeom>
              <a:avLst/>
              <a:gdLst>
                <a:gd name="T0" fmla="*/ 0 w 23"/>
                <a:gd name="T1" fmla="*/ 0 h 13"/>
                <a:gd name="T2" fmla="*/ 5 w 23"/>
                <a:gd name="T3" fmla="*/ 9 h 13"/>
                <a:gd name="T4" fmla="*/ 14 w 23"/>
                <a:gd name="T5" fmla="*/ 9 h 13"/>
                <a:gd name="T6" fmla="*/ 18 w 23"/>
                <a:gd name="T7" fmla="*/ 13 h 13"/>
                <a:gd name="T8" fmla="*/ 23 w 23"/>
                <a:gd name="T9" fmla="*/ 13 h 13"/>
                <a:gd name="T10" fmla="*/ 23 w 23"/>
                <a:gd name="T11" fmla="*/ 9 h 13"/>
                <a:gd name="T12" fmla="*/ 18 w 23"/>
                <a:gd name="T13" fmla="*/ 9 h 13"/>
                <a:gd name="T14" fmla="*/ 18 w 23"/>
                <a:gd name="T15" fmla="*/ 4 h 13"/>
                <a:gd name="T16" fmla="*/ 14 w 23"/>
                <a:gd name="T17" fmla="*/ 0 h 13"/>
                <a:gd name="T18" fmla="*/ 9 w 23"/>
                <a:gd name="T19" fmla="*/ 0 h 13"/>
                <a:gd name="T20" fmla="*/ 5 w 23"/>
                <a:gd name="T21" fmla="*/ 0 h 13"/>
                <a:gd name="T22" fmla="*/ 0 w 23"/>
                <a:gd name="T23" fmla="*/ 0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3"/>
                <a:gd name="T37" fmla="*/ 0 h 13"/>
                <a:gd name="T38" fmla="*/ 23 w 23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3" h="13">
                  <a:moveTo>
                    <a:pt x="0" y="0"/>
                  </a:moveTo>
                  <a:lnTo>
                    <a:pt x="5" y="9"/>
                  </a:lnTo>
                  <a:lnTo>
                    <a:pt x="14" y="9"/>
                  </a:lnTo>
                  <a:lnTo>
                    <a:pt x="18" y="13"/>
                  </a:lnTo>
                  <a:lnTo>
                    <a:pt x="23" y="13"/>
                  </a:lnTo>
                  <a:lnTo>
                    <a:pt x="23" y="9"/>
                  </a:lnTo>
                  <a:lnTo>
                    <a:pt x="18" y="9"/>
                  </a:lnTo>
                  <a:lnTo>
                    <a:pt x="18" y="4"/>
                  </a:lnTo>
                  <a:lnTo>
                    <a:pt x="14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804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85" name="Freeform 154"/>
            <p:cNvSpPr>
              <a:spLocks/>
            </p:cNvSpPr>
            <p:nvPr/>
          </p:nvSpPr>
          <p:spPr bwMode="auto">
            <a:xfrm>
              <a:off x="1342" y="3761"/>
              <a:ext cx="18" cy="9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5 w 18"/>
                <a:gd name="T5" fmla="*/ 0 h 9"/>
                <a:gd name="T6" fmla="*/ 14 w 18"/>
                <a:gd name="T7" fmla="*/ 0 h 9"/>
                <a:gd name="T8" fmla="*/ 18 w 18"/>
                <a:gd name="T9" fmla="*/ 0 h 9"/>
                <a:gd name="T10" fmla="*/ 18 w 18"/>
                <a:gd name="T11" fmla="*/ 4 h 9"/>
                <a:gd name="T12" fmla="*/ 14 w 18"/>
                <a:gd name="T13" fmla="*/ 9 h 9"/>
                <a:gd name="T14" fmla="*/ 14 w 18"/>
                <a:gd name="T15" fmla="*/ 9 h 9"/>
                <a:gd name="T16" fmla="*/ 9 w 18"/>
                <a:gd name="T17" fmla="*/ 9 h 9"/>
                <a:gd name="T18" fmla="*/ 5 w 18"/>
                <a:gd name="T19" fmla="*/ 4 h 9"/>
                <a:gd name="T20" fmla="*/ 0 w 18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"/>
                <a:gd name="T34" fmla="*/ 0 h 9"/>
                <a:gd name="T35" fmla="*/ 18 w 18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4" y="9"/>
                  </a:lnTo>
                  <a:lnTo>
                    <a:pt x="9" y="9"/>
                  </a:lnTo>
                  <a:lnTo>
                    <a:pt x="5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89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86" name="Freeform 155"/>
            <p:cNvSpPr>
              <a:spLocks/>
            </p:cNvSpPr>
            <p:nvPr/>
          </p:nvSpPr>
          <p:spPr bwMode="auto">
            <a:xfrm>
              <a:off x="1311" y="3765"/>
              <a:ext cx="13" cy="9"/>
            </a:xfrm>
            <a:custGeom>
              <a:avLst/>
              <a:gdLst>
                <a:gd name="T0" fmla="*/ 4 w 13"/>
                <a:gd name="T1" fmla="*/ 0 h 9"/>
                <a:gd name="T2" fmla="*/ 9 w 13"/>
                <a:gd name="T3" fmla="*/ 0 h 9"/>
                <a:gd name="T4" fmla="*/ 13 w 13"/>
                <a:gd name="T5" fmla="*/ 5 h 9"/>
                <a:gd name="T6" fmla="*/ 13 w 13"/>
                <a:gd name="T7" fmla="*/ 5 h 9"/>
                <a:gd name="T8" fmla="*/ 13 w 13"/>
                <a:gd name="T9" fmla="*/ 9 h 9"/>
                <a:gd name="T10" fmla="*/ 9 w 13"/>
                <a:gd name="T11" fmla="*/ 9 h 9"/>
                <a:gd name="T12" fmla="*/ 4 w 13"/>
                <a:gd name="T13" fmla="*/ 9 h 9"/>
                <a:gd name="T14" fmla="*/ 0 w 13"/>
                <a:gd name="T15" fmla="*/ 5 h 9"/>
                <a:gd name="T16" fmla="*/ 0 w 13"/>
                <a:gd name="T17" fmla="*/ 5 h 9"/>
                <a:gd name="T18" fmla="*/ 0 w 13"/>
                <a:gd name="T19" fmla="*/ 5 h 9"/>
                <a:gd name="T20" fmla="*/ 4 w 13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"/>
                <a:gd name="T34" fmla="*/ 0 h 9"/>
                <a:gd name="T35" fmla="*/ 13 w 13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" h="9">
                  <a:moveTo>
                    <a:pt x="4" y="0"/>
                  </a:moveTo>
                  <a:lnTo>
                    <a:pt x="9" y="0"/>
                  </a:lnTo>
                  <a:lnTo>
                    <a:pt x="13" y="5"/>
                  </a:lnTo>
                  <a:lnTo>
                    <a:pt x="13" y="9"/>
                  </a:lnTo>
                  <a:lnTo>
                    <a:pt x="9" y="9"/>
                  </a:lnTo>
                  <a:lnTo>
                    <a:pt x="4" y="9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8804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87" name="Freeform 156"/>
            <p:cNvSpPr>
              <a:spLocks/>
            </p:cNvSpPr>
            <p:nvPr/>
          </p:nvSpPr>
          <p:spPr bwMode="auto">
            <a:xfrm>
              <a:off x="1356" y="3734"/>
              <a:ext cx="62" cy="49"/>
            </a:xfrm>
            <a:custGeom>
              <a:avLst/>
              <a:gdLst>
                <a:gd name="T0" fmla="*/ 62 w 62"/>
                <a:gd name="T1" fmla="*/ 36 h 49"/>
                <a:gd name="T2" fmla="*/ 58 w 62"/>
                <a:gd name="T3" fmla="*/ 45 h 49"/>
                <a:gd name="T4" fmla="*/ 54 w 62"/>
                <a:gd name="T5" fmla="*/ 45 h 49"/>
                <a:gd name="T6" fmla="*/ 49 w 62"/>
                <a:gd name="T7" fmla="*/ 45 h 49"/>
                <a:gd name="T8" fmla="*/ 45 w 62"/>
                <a:gd name="T9" fmla="*/ 45 h 49"/>
                <a:gd name="T10" fmla="*/ 40 w 62"/>
                <a:gd name="T11" fmla="*/ 49 h 49"/>
                <a:gd name="T12" fmla="*/ 36 w 62"/>
                <a:gd name="T13" fmla="*/ 49 h 49"/>
                <a:gd name="T14" fmla="*/ 27 w 62"/>
                <a:gd name="T15" fmla="*/ 45 h 49"/>
                <a:gd name="T16" fmla="*/ 27 w 62"/>
                <a:gd name="T17" fmla="*/ 45 h 49"/>
                <a:gd name="T18" fmla="*/ 27 w 62"/>
                <a:gd name="T19" fmla="*/ 45 h 49"/>
                <a:gd name="T20" fmla="*/ 18 w 62"/>
                <a:gd name="T21" fmla="*/ 45 h 49"/>
                <a:gd name="T22" fmla="*/ 13 w 62"/>
                <a:gd name="T23" fmla="*/ 49 h 49"/>
                <a:gd name="T24" fmla="*/ 9 w 62"/>
                <a:gd name="T25" fmla="*/ 49 h 49"/>
                <a:gd name="T26" fmla="*/ 9 w 62"/>
                <a:gd name="T27" fmla="*/ 45 h 49"/>
                <a:gd name="T28" fmla="*/ 4 w 62"/>
                <a:gd name="T29" fmla="*/ 36 h 49"/>
                <a:gd name="T30" fmla="*/ 0 w 62"/>
                <a:gd name="T31" fmla="*/ 27 h 49"/>
                <a:gd name="T32" fmla="*/ 0 w 62"/>
                <a:gd name="T33" fmla="*/ 18 h 49"/>
                <a:gd name="T34" fmla="*/ 4 w 62"/>
                <a:gd name="T35" fmla="*/ 13 h 49"/>
                <a:gd name="T36" fmla="*/ 4 w 62"/>
                <a:gd name="T37" fmla="*/ 13 h 49"/>
                <a:gd name="T38" fmla="*/ 9 w 62"/>
                <a:gd name="T39" fmla="*/ 13 h 49"/>
                <a:gd name="T40" fmla="*/ 13 w 62"/>
                <a:gd name="T41" fmla="*/ 13 h 49"/>
                <a:gd name="T42" fmla="*/ 18 w 62"/>
                <a:gd name="T43" fmla="*/ 9 h 49"/>
                <a:gd name="T44" fmla="*/ 18 w 62"/>
                <a:gd name="T45" fmla="*/ 5 h 49"/>
                <a:gd name="T46" fmla="*/ 22 w 62"/>
                <a:gd name="T47" fmla="*/ 5 h 49"/>
                <a:gd name="T48" fmla="*/ 31 w 62"/>
                <a:gd name="T49" fmla="*/ 0 h 49"/>
                <a:gd name="T50" fmla="*/ 31 w 62"/>
                <a:gd name="T51" fmla="*/ 5 h 49"/>
                <a:gd name="T52" fmla="*/ 36 w 62"/>
                <a:gd name="T53" fmla="*/ 9 h 49"/>
                <a:gd name="T54" fmla="*/ 36 w 62"/>
                <a:gd name="T55" fmla="*/ 9 h 49"/>
                <a:gd name="T56" fmla="*/ 40 w 62"/>
                <a:gd name="T57" fmla="*/ 9 h 49"/>
                <a:gd name="T58" fmla="*/ 40 w 62"/>
                <a:gd name="T59" fmla="*/ 9 h 49"/>
                <a:gd name="T60" fmla="*/ 45 w 62"/>
                <a:gd name="T61" fmla="*/ 5 h 49"/>
                <a:gd name="T62" fmla="*/ 49 w 62"/>
                <a:gd name="T63" fmla="*/ 0 h 49"/>
                <a:gd name="T64" fmla="*/ 49 w 62"/>
                <a:gd name="T65" fmla="*/ 0 h 49"/>
                <a:gd name="T66" fmla="*/ 54 w 62"/>
                <a:gd name="T67" fmla="*/ 5 h 49"/>
                <a:gd name="T68" fmla="*/ 54 w 62"/>
                <a:gd name="T69" fmla="*/ 9 h 49"/>
                <a:gd name="T70" fmla="*/ 54 w 62"/>
                <a:gd name="T71" fmla="*/ 13 h 49"/>
                <a:gd name="T72" fmla="*/ 58 w 62"/>
                <a:gd name="T73" fmla="*/ 13 h 49"/>
                <a:gd name="T74" fmla="*/ 58 w 62"/>
                <a:gd name="T75" fmla="*/ 13 h 49"/>
                <a:gd name="T76" fmla="*/ 62 w 62"/>
                <a:gd name="T77" fmla="*/ 13 h 49"/>
                <a:gd name="T78" fmla="*/ 62 w 62"/>
                <a:gd name="T79" fmla="*/ 18 h 49"/>
                <a:gd name="T80" fmla="*/ 62 w 62"/>
                <a:gd name="T81" fmla="*/ 27 h 49"/>
                <a:gd name="T82" fmla="*/ 62 w 62"/>
                <a:gd name="T83" fmla="*/ 36 h 4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2"/>
                <a:gd name="T127" fmla="*/ 0 h 49"/>
                <a:gd name="T128" fmla="*/ 62 w 62"/>
                <a:gd name="T129" fmla="*/ 49 h 4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2" h="49">
                  <a:moveTo>
                    <a:pt x="62" y="36"/>
                  </a:moveTo>
                  <a:lnTo>
                    <a:pt x="58" y="45"/>
                  </a:lnTo>
                  <a:lnTo>
                    <a:pt x="54" y="45"/>
                  </a:lnTo>
                  <a:lnTo>
                    <a:pt x="49" y="45"/>
                  </a:lnTo>
                  <a:lnTo>
                    <a:pt x="45" y="45"/>
                  </a:lnTo>
                  <a:lnTo>
                    <a:pt x="40" y="49"/>
                  </a:lnTo>
                  <a:lnTo>
                    <a:pt x="36" y="49"/>
                  </a:lnTo>
                  <a:lnTo>
                    <a:pt x="27" y="45"/>
                  </a:lnTo>
                  <a:lnTo>
                    <a:pt x="18" y="45"/>
                  </a:lnTo>
                  <a:lnTo>
                    <a:pt x="13" y="49"/>
                  </a:lnTo>
                  <a:lnTo>
                    <a:pt x="9" y="49"/>
                  </a:lnTo>
                  <a:lnTo>
                    <a:pt x="9" y="45"/>
                  </a:lnTo>
                  <a:lnTo>
                    <a:pt x="4" y="36"/>
                  </a:lnTo>
                  <a:lnTo>
                    <a:pt x="0" y="27"/>
                  </a:lnTo>
                  <a:lnTo>
                    <a:pt x="0" y="18"/>
                  </a:lnTo>
                  <a:lnTo>
                    <a:pt x="4" y="13"/>
                  </a:lnTo>
                  <a:lnTo>
                    <a:pt x="9" y="13"/>
                  </a:lnTo>
                  <a:lnTo>
                    <a:pt x="13" y="13"/>
                  </a:lnTo>
                  <a:lnTo>
                    <a:pt x="18" y="9"/>
                  </a:lnTo>
                  <a:lnTo>
                    <a:pt x="18" y="5"/>
                  </a:lnTo>
                  <a:lnTo>
                    <a:pt x="22" y="5"/>
                  </a:lnTo>
                  <a:lnTo>
                    <a:pt x="31" y="0"/>
                  </a:lnTo>
                  <a:lnTo>
                    <a:pt x="31" y="5"/>
                  </a:lnTo>
                  <a:lnTo>
                    <a:pt x="36" y="9"/>
                  </a:lnTo>
                  <a:lnTo>
                    <a:pt x="40" y="9"/>
                  </a:lnTo>
                  <a:lnTo>
                    <a:pt x="45" y="5"/>
                  </a:lnTo>
                  <a:lnTo>
                    <a:pt x="49" y="0"/>
                  </a:lnTo>
                  <a:lnTo>
                    <a:pt x="54" y="5"/>
                  </a:lnTo>
                  <a:lnTo>
                    <a:pt x="54" y="9"/>
                  </a:lnTo>
                  <a:lnTo>
                    <a:pt x="54" y="13"/>
                  </a:lnTo>
                  <a:lnTo>
                    <a:pt x="58" y="13"/>
                  </a:lnTo>
                  <a:lnTo>
                    <a:pt x="62" y="13"/>
                  </a:lnTo>
                  <a:lnTo>
                    <a:pt x="62" y="18"/>
                  </a:lnTo>
                  <a:lnTo>
                    <a:pt x="62" y="27"/>
                  </a:lnTo>
                  <a:lnTo>
                    <a:pt x="62" y="36"/>
                  </a:lnTo>
                  <a:close/>
                </a:path>
              </a:pathLst>
            </a:custGeom>
            <a:solidFill>
              <a:srgbClr val="AD89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88" name="Freeform 157"/>
            <p:cNvSpPr>
              <a:spLocks/>
            </p:cNvSpPr>
            <p:nvPr/>
          </p:nvSpPr>
          <p:spPr bwMode="auto">
            <a:xfrm>
              <a:off x="1105" y="3787"/>
              <a:ext cx="44" cy="40"/>
            </a:xfrm>
            <a:custGeom>
              <a:avLst/>
              <a:gdLst>
                <a:gd name="T0" fmla="*/ 13 w 44"/>
                <a:gd name="T1" fmla="*/ 36 h 40"/>
                <a:gd name="T2" fmla="*/ 22 w 44"/>
                <a:gd name="T3" fmla="*/ 32 h 40"/>
                <a:gd name="T4" fmla="*/ 27 w 44"/>
                <a:gd name="T5" fmla="*/ 27 h 40"/>
                <a:gd name="T6" fmla="*/ 27 w 44"/>
                <a:gd name="T7" fmla="*/ 23 h 40"/>
                <a:gd name="T8" fmla="*/ 27 w 44"/>
                <a:gd name="T9" fmla="*/ 18 h 40"/>
                <a:gd name="T10" fmla="*/ 27 w 44"/>
                <a:gd name="T11" fmla="*/ 14 h 40"/>
                <a:gd name="T12" fmla="*/ 31 w 44"/>
                <a:gd name="T13" fmla="*/ 9 h 40"/>
                <a:gd name="T14" fmla="*/ 35 w 44"/>
                <a:gd name="T15" fmla="*/ 9 h 40"/>
                <a:gd name="T16" fmla="*/ 44 w 44"/>
                <a:gd name="T17" fmla="*/ 0 h 40"/>
                <a:gd name="T18" fmla="*/ 27 w 44"/>
                <a:gd name="T19" fmla="*/ 0 h 40"/>
                <a:gd name="T20" fmla="*/ 18 w 44"/>
                <a:gd name="T21" fmla="*/ 5 h 40"/>
                <a:gd name="T22" fmla="*/ 13 w 44"/>
                <a:gd name="T23" fmla="*/ 14 h 40"/>
                <a:gd name="T24" fmla="*/ 4 w 44"/>
                <a:gd name="T25" fmla="*/ 23 h 40"/>
                <a:gd name="T26" fmla="*/ 0 w 44"/>
                <a:gd name="T27" fmla="*/ 40 h 40"/>
                <a:gd name="T28" fmla="*/ 13 w 44"/>
                <a:gd name="T29" fmla="*/ 36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4"/>
                <a:gd name="T46" fmla="*/ 0 h 40"/>
                <a:gd name="T47" fmla="*/ 44 w 44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4" h="40">
                  <a:moveTo>
                    <a:pt x="13" y="36"/>
                  </a:moveTo>
                  <a:lnTo>
                    <a:pt x="22" y="32"/>
                  </a:lnTo>
                  <a:lnTo>
                    <a:pt x="27" y="27"/>
                  </a:lnTo>
                  <a:lnTo>
                    <a:pt x="27" y="23"/>
                  </a:lnTo>
                  <a:lnTo>
                    <a:pt x="27" y="18"/>
                  </a:lnTo>
                  <a:lnTo>
                    <a:pt x="27" y="14"/>
                  </a:lnTo>
                  <a:lnTo>
                    <a:pt x="31" y="9"/>
                  </a:lnTo>
                  <a:lnTo>
                    <a:pt x="35" y="9"/>
                  </a:lnTo>
                  <a:lnTo>
                    <a:pt x="44" y="0"/>
                  </a:lnTo>
                  <a:lnTo>
                    <a:pt x="27" y="0"/>
                  </a:lnTo>
                  <a:lnTo>
                    <a:pt x="18" y="5"/>
                  </a:lnTo>
                  <a:lnTo>
                    <a:pt x="13" y="14"/>
                  </a:lnTo>
                  <a:lnTo>
                    <a:pt x="4" y="23"/>
                  </a:lnTo>
                  <a:lnTo>
                    <a:pt x="0" y="40"/>
                  </a:lnTo>
                  <a:lnTo>
                    <a:pt x="13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0089" name="Freeform 158"/>
            <p:cNvSpPr>
              <a:spLocks/>
            </p:cNvSpPr>
            <p:nvPr/>
          </p:nvSpPr>
          <p:spPr bwMode="auto">
            <a:xfrm>
              <a:off x="791" y="3792"/>
              <a:ext cx="237" cy="44"/>
            </a:xfrm>
            <a:custGeom>
              <a:avLst/>
              <a:gdLst>
                <a:gd name="T0" fmla="*/ 215 w 237"/>
                <a:gd name="T1" fmla="*/ 0 h 44"/>
                <a:gd name="T2" fmla="*/ 188 w 237"/>
                <a:gd name="T3" fmla="*/ 4 h 44"/>
                <a:gd name="T4" fmla="*/ 166 w 237"/>
                <a:gd name="T5" fmla="*/ 4 h 44"/>
                <a:gd name="T6" fmla="*/ 148 w 237"/>
                <a:gd name="T7" fmla="*/ 9 h 44"/>
                <a:gd name="T8" fmla="*/ 130 w 237"/>
                <a:gd name="T9" fmla="*/ 13 h 44"/>
                <a:gd name="T10" fmla="*/ 121 w 237"/>
                <a:gd name="T11" fmla="*/ 18 h 44"/>
                <a:gd name="T12" fmla="*/ 112 w 237"/>
                <a:gd name="T13" fmla="*/ 18 h 44"/>
                <a:gd name="T14" fmla="*/ 103 w 237"/>
                <a:gd name="T15" fmla="*/ 18 h 44"/>
                <a:gd name="T16" fmla="*/ 98 w 237"/>
                <a:gd name="T17" fmla="*/ 22 h 44"/>
                <a:gd name="T18" fmla="*/ 94 w 237"/>
                <a:gd name="T19" fmla="*/ 22 h 44"/>
                <a:gd name="T20" fmla="*/ 89 w 237"/>
                <a:gd name="T21" fmla="*/ 22 h 44"/>
                <a:gd name="T22" fmla="*/ 80 w 237"/>
                <a:gd name="T23" fmla="*/ 27 h 44"/>
                <a:gd name="T24" fmla="*/ 67 w 237"/>
                <a:gd name="T25" fmla="*/ 27 h 44"/>
                <a:gd name="T26" fmla="*/ 54 w 237"/>
                <a:gd name="T27" fmla="*/ 27 h 44"/>
                <a:gd name="T28" fmla="*/ 40 w 237"/>
                <a:gd name="T29" fmla="*/ 31 h 44"/>
                <a:gd name="T30" fmla="*/ 22 w 237"/>
                <a:gd name="T31" fmla="*/ 35 h 44"/>
                <a:gd name="T32" fmla="*/ 0 w 237"/>
                <a:gd name="T33" fmla="*/ 40 h 44"/>
                <a:gd name="T34" fmla="*/ 36 w 237"/>
                <a:gd name="T35" fmla="*/ 44 h 44"/>
                <a:gd name="T36" fmla="*/ 54 w 237"/>
                <a:gd name="T37" fmla="*/ 44 h 44"/>
                <a:gd name="T38" fmla="*/ 67 w 237"/>
                <a:gd name="T39" fmla="*/ 40 h 44"/>
                <a:gd name="T40" fmla="*/ 89 w 237"/>
                <a:gd name="T41" fmla="*/ 40 h 44"/>
                <a:gd name="T42" fmla="*/ 107 w 237"/>
                <a:gd name="T43" fmla="*/ 35 h 44"/>
                <a:gd name="T44" fmla="*/ 121 w 237"/>
                <a:gd name="T45" fmla="*/ 31 h 44"/>
                <a:gd name="T46" fmla="*/ 125 w 237"/>
                <a:gd name="T47" fmla="*/ 31 h 44"/>
                <a:gd name="T48" fmla="*/ 134 w 237"/>
                <a:gd name="T49" fmla="*/ 27 h 44"/>
                <a:gd name="T50" fmla="*/ 157 w 237"/>
                <a:gd name="T51" fmla="*/ 22 h 44"/>
                <a:gd name="T52" fmla="*/ 179 w 237"/>
                <a:gd name="T53" fmla="*/ 18 h 44"/>
                <a:gd name="T54" fmla="*/ 188 w 237"/>
                <a:gd name="T55" fmla="*/ 18 h 44"/>
                <a:gd name="T56" fmla="*/ 193 w 237"/>
                <a:gd name="T57" fmla="*/ 13 h 44"/>
                <a:gd name="T58" fmla="*/ 202 w 237"/>
                <a:gd name="T59" fmla="*/ 13 h 44"/>
                <a:gd name="T60" fmla="*/ 210 w 237"/>
                <a:gd name="T61" fmla="*/ 13 h 44"/>
                <a:gd name="T62" fmla="*/ 224 w 237"/>
                <a:gd name="T63" fmla="*/ 13 h 44"/>
                <a:gd name="T64" fmla="*/ 237 w 237"/>
                <a:gd name="T65" fmla="*/ 9 h 44"/>
                <a:gd name="T66" fmla="*/ 215 w 237"/>
                <a:gd name="T67" fmla="*/ 0 h 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7"/>
                <a:gd name="T103" fmla="*/ 0 h 44"/>
                <a:gd name="T104" fmla="*/ 237 w 237"/>
                <a:gd name="T105" fmla="*/ 44 h 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7" h="44">
                  <a:moveTo>
                    <a:pt x="215" y="0"/>
                  </a:moveTo>
                  <a:lnTo>
                    <a:pt x="188" y="4"/>
                  </a:lnTo>
                  <a:lnTo>
                    <a:pt x="166" y="4"/>
                  </a:lnTo>
                  <a:lnTo>
                    <a:pt x="148" y="9"/>
                  </a:lnTo>
                  <a:lnTo>
                    <a:pt x="130" y="13"/>
                  </a:lnTo>
                  <a:lnTo>
                    <a:pt x="121" y="18"/>
                  </a:lnTo>
                  <a:lnTo>
                    <a:pt x="112" y="18"/>
                  </a:lnTo>
                  <a:lnTo>
                    <a:pt x="103" y="18"/>
                  </a:lnTo>
                  <a:lnTo>
                    <a:pt x="98" y="22"/>
                  </a:lnTo>
                  <a:lnTo>
                    <a:pt x="94" y="22"/>
                  </a:lnTo>
                  <a:lnTo>
                    <a:pt x="89" y="22"/>
                  </a:lnTo>
                  <a:lnTo>
                    <a:pt x="80" y="27"/>
                  </a:lnTo>
                  <a:lnTo>
                    <a:pt x="67" y="27"/>
                  </a:lnTo>
                  <a:lnTo>
                    <a:pt x="54" y="27"/>
                  </a:lnTo>
                  <a:lnTo>
                    <a:pt x="40" y="31"/>
                  </a:lnTo>
                  <a:lnTo>
                    <a:pt x="22" y="35"/>
                  </a:lnTo>
                  <a:lnTo>
                    <a:pt x="0" y="40"/>
                  </a:lnTo>
                  <a:lnTo>
                    <a:pt x="36" y="44"/>
                  </a:lnTo>
                  <a:lnTo>
                    <a:pt x="54" y="44"/>
                  </a:lnTo>
                  <a:lnTo>
                    <a:pt x="67" y="40"/>
                  </a:lnTo>
                  <a:lnTo>
                    <a:pt x="89" y="40"/>
                  </a:lnTo>
                  <a:lnTo>
                    <a:pt x="107" y="35"/>
                  </a:lnTo>
                  <a:lnTo>
                    <a:pt x="121" y="31"/>
                  </a:lnTo>
                  <a:lnTo>
                    <a:pt x="125" y="31"/>
                  </a:lnTo>
                  <a:lnTo>
                    <a:pt x="134" y="27"/>
                  </a:lnTo>
                  <a:lnTo>
                    <a:pt x="157" y="22"/>
                  </a:lnTo>
                  <a:lnTo>
                    <a:pt x="179" y="18"/>
                  </a:lnTo>
                  <a:lnTo>
                    <a:pt x="188" y="18"/>
                  </a:lnTo>
                  <a:lnTo>
                    <a:pt x="193" y="13"/>
                  </a:lnTo>
                  <a:lnTo>
                    <a:pt x="202" y="13"/>
                  </a:lnTo>
                  <a:lnTo>
                    <a:pt x="210" y="13"/>
                  </a:lnTo>
                  <a:lnTo>
                    <a:pt x="224" y="13"/>
                  </a:lnTo>
                  <a:lnTo>
                    <a:pt x="237" y="9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4229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pic>
        <p:nvPicPr>
          <p:cNvPr id="152" name="รูปภาพ 151" descr="ROTSTAR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928670"/>
            <a:ext cx="857256" cy="857256"/>
          </a:xfrm>
          <a:prstGeom prst="rect">
            <a:avLst/>
          </a:prstGeom>
        </p:spPr>
      </p:pic>
      <p:pic>
        <p:nvPicPr>
          <p:cNvPr id="153" name="รูปภาพ 152" descr="BALBLINK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2071679"/>
            <a:ext cx="285752" cy="238126"/>
          </a:xfrm>
          <a:prstGeom prst="rect">
            <a:avLst/>
          </a:prstGeom>
        </p:spPr>
      </p:pic>
      <p:pic>
        <p:nvPicPr>
          <p:cNvPr id="154" name="รูปภาพ 153" descr="BALBLINK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3571875"/>
            <a:ext cx="285752" cy="238126"/>
          </a:xfrm>
          <a:prstGeom prst="rect">
            <a:avLst/>
          </a:prstGeom>
        </p:spPr>
      </p:pic>
      <p:pic>
        <p:nvPicPr>
          <p:cNvPr id="155" name="รูปภาพ 154" descr="BALBLINK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4071942"/>
            <a:ext cx="285752" cy="238126"/>
          </a:xfrm>
          <a:prstGeom prst="rect">
            <a:avLst/>
          </a:prstGeom>
        </p:spPr>
      </p:pic>
      <p:pic>
        <p:nvPicPr>
          <p:cNvPr id="156" name="รูปภาพ 155" descr="BALBLINK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4572008"/>
            <a:ext cx="285752" cy="238126"/>
          </a:xfrm>
          <a:prstGeom prst="rect">
            <a:avLst/>
          </a:prstGeom>
        </p:spPr>
      </p:pic>
      <p:pic>
        <p:nvPicPr>
          <p:cNvPr id="157" name="รูปภาพ 156" descr="BALBLINK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5072075"/>
            <a:ext cx="285752" cy="238126"/>
          </a:xfrm>
          <a:prstGeom prst="rect">
            <a:avLst/>
          </a:prstGeom>
        </p:spPr>
      </p:pic>
      <p:pic>
        <p:nvPicPr>
          <p:cNvPr id="158" name="รูปภาพ 157" descr="BALBLINK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2571744"/>
            <a:ext cx="285752" cy="238126"/>
          </a:xfrm>
          <a:prstGeom prst="rect">
            <a:avLst/>
          </a:prstGeom>
        </p:spPr>
      </p:pic>
      <p:pic>
        <p:nvPicPr>
          <p:cNvPr id="159" name="รูปภาพ 158" descr="t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1538" y="1643050"/>
            <a:ext cx="6715172" cy="714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801357" y="1857364"/>
            <a:ext cx="8128361" cy="4154984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lvl="2" algn="l" eaLnBrk="0" hangingPunct="0">
              <a:lnSpc>
                <a:spcPct val="110000"/>
              </a:lnSpc>
              <a:defRPr/>
            </a:pPr>
            <a:r>
              <a:rPr lang="th-TH" sz="4000" b="1" dirty="0">
                <a:solidFill>
                  <a:srgbClr val="0066FF"/>
                </a:solidFill>
                <a:cs typeface="JasmineUPC" pitchFamily="18" charset="-34"/>
              </a:rPr>
              <a:t>   ทำสัญญาเงินยืมตามแบบ </a:t>
            </a:r>
            <a:r>
              <a:rPr lang="th-TH" sz="4000" b="1" dirty="0" err="1">
                <a:solidFill>
                  <a:srgbClr val="0066FF"/>
                </a:solidFill>
                <a:cs typeface="JasmineUPC" pitchFamily="18" charset="-34"/>
              </a:rPr>
              <a:t>กค.</a:t>
            </a:r>
            <a:r>
              <a:rPr lang="th-TH" sz="4000" b="1" dirty="0">
                <a:solidFill>
                  <a:srgbClr val="0066FF"/>
                </a:solidFill>
                <a:cs typeface="JasmineUPC" pitchFamily="18" charset="-34"/>
              </a:rPr>
              <a:t> กำหนด</a:t>
            </a:r>
          </a:p>
          <a:p>
            <a:pPr lvl="1" algn="l" eaLnBrk="0" hangingPunct="0">
              <a:lnSpc>
                <a:spcPct val="110000"/>
              </a:lnSpc>
              <a:buFont typeface="Monotype Sorts" pitchFamily="2" charset="2"/>
              <a:buNone/>
              <a:defRPr/>
            </a:pPr>
            <a:r>
              <a:rPr lang="th-TH" sz="4000" b="1" dirty="0">
                <a:solidFill>
                  <a:srgbClr val="0066FF"/>
                </a:solidFill>
                <a:cs typeface="JasmineUPC" pitchFamily="18" charset="-34"/>
              </a:rPr>
              <a:t>       2 ฉบับ พร้อมประมาณการ</a:t>
            </a:r>
          </a:p>
          <a:p>
            <a:pPr lvl="2" algn="l" eaLnBrk="0" hangingPunct="0">
              <a:lnSpc>
                <a:spcPct val="110000"/>
              </a:lnSpc>
              <a:defRPr/>
            </a:pPr>
            <a:r>
              <a:rPr lang="th-TH" sz="4000" b="1" dirty="0">
                <a:solidFill>
                  <a:srgbClr val="0066FF"/>
                </a:solidFill>
                <a:cs typeface="JasmineUPC" pitchFamily="18" charset="-34"/>
              </a:rPr>
              <a:t>   แสดงประมาณการค่าใช้จ่าย และกำหนด</a:t>
            </a:r>
          </a:p>
          <a:p>
            <a:pPr lvl="1" algn="l" eaLnBrk="0" hangingPunct="0">
              <a:lnSpc>
                <a:spcPct val="110000"/>
              </a:lnSpc>
              <a:buFont typeface="Monotype Sorts" pitchFamily="2" charset="2"/>
              <a:buNone/>
              <a:defRPr/>
            </a:pPr>
            <a:r>
              <a:rPr lang="th-TH" sz="4000" b="1" dirty="0">
                <a:solidFill>
                  <a:srgbClr val="0066FF"/>
                </a:solidFill>
                <a:cs typeface="JasmineUPC" pitchFamily="18" charset="-34"/>
              </a:rPr>
              <a:t>       ส่งคืน (ยืมเท่าที่จำเป็น)</a:t>
            </a:r>
          </a:p>
          <a:p>
            <a:pPr lvl="2" algn="l" eaLnBrk="0" hangingPunct="0">
              <a:lnSpc>
                <a:spcPct val="110000"/>
              </a:lnSpc>
              <a:defRPr/>
            </a:pPr>
            <a:r>
              <a:rPr lang="th-TH" sz="4000" b="1" dirty="0">
                <a:solidFill>
                  <a:srgbClr val="0066FF"/>
                </a:solidFill>
                <a:cs typeface="JasmineUPC" pitchFamily="18" charset="-34"/>
              </a:rPr>
              <a:t>   ได้รับอนุมัติจากผู้มีอำนาจตามระเบียบ</a:t>
            </a:r>
          </a:p>
          <a:p>
            <a:pPr lvl="2" algn="l" eaLnBrk="0" hangingPunct="0">
              <a:lnSpc>
                <a:spcPct val="110000"/>
              </a:lnSpc>
              <a:defRPr/>
            </a:pPr>
            <a:r>
              <a:rPr lang="th-TH" sz="4000" b="1" dirty="0">
                <a:solidFill>
                  <a:srgbClr val="0066FF"/>
                </a:solidFill>
                <a:cs typeface="JasmineUPC" pitchFamily="18" charset="-34"/>
              </a:rPr>
              <a:t>   ห้ามให้ยืมรายใหม่โดยยังไม่ได้ชำระหนี้เก่า</a:t>
            </a:r>
          </a:p>
        </p:txBody>
      </p:sp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2928926" y="428604"/>
            <a:ext cx="3857652" cy="895352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3600" b="1" kern="1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ittle_Star_0506" pitchFamily="2" charset="0"/>
                <a:cs typeface="Little_Star_0506" pitchFamily="2" charset="0"/>
              </a:rPr>
              <a:t>การจ่ายเงินยืม</a:t>
            </a:r>
          </a:p>
        </p:txBody>
      </p:sp>
      <p:pic>
        <p:nvPicPr>
          <p:cNvPr id="21510" name="รูปภาพ 9" descr="LED1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2143125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รูปภาพ 10" descr="LED1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542925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รูปภาพ 11" descr="LED1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4786313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รูปภาพ 12" descr="LED1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342900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ลูกศรขวา 13"/>
          <p:cNvSpPr/>
          <p:nvPr/>
        </p:nvSpPr>
        <p:spPr>
          <a:xfrm>
            <a:off x="0" y="2643182"/>
            <a:ext cx="1857356" cy="2286016"/>
          </a:xfrm>
          <a:prstGeom prst="rightArrow">
            <a:avLst>
              <a:gd name="adj1" fmla="val 47333"/>
              <a:gd name="adj2" fmla="val 60023"/>
            </a:avLst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4000" b="1" dirty="0"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565" name="TextBox 8"/>
          <p:cNvSpPr txBox="1">
            <a:spLocks noChangeArrowheads="1"/>
          </p:cNvSpPr>
          <p:nvPr/>
        </p:nvSpPr>
        <p:spPr bwMode="auto">
          <a:xfrm>
            <a:off x="0" y="3357562"/>
            <a:ext cx="170912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th-TH" sz="4400" b="1" i="1" spc="150" dirty="0">
                <a:ln w="11430"/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วิธีปฏิบัติ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1071538" y="1714488"/>
            <a:ext cx="7358114" cy="1311275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algn="l">
              <a:defRPr/>
            </a:pPr>
            <a:r>
              <a:rPr lang="th-TH" sz="4000" b="1" dirty="0">
                <a:solidFill>
                  <a:srgbClr val="002060"/>
                </a:solidFill>
                <a:latin typeface="Arial Black" pitchFamily="34" charset="0"/>
                <a:cs typeface="JasmineUPC" pitchFamily="18" charset="-34"/>
              </a:rPr>
              <a:t>การจ่ายเงินยืมไปราชการภายในประเทศ</a:t>
            </a:r>
          </a:p>
          <a:p>
            <a:pPr algn="l">
              <a:defRPr/>
            </a:pPr>
            <a:r>
              <a:rPr lang="th-TH" sz="4000" b="1" dirty="0">
                <a:solidFill>
                  <a:srgbClr val="002060"/>
                </a:solidFill>
                <a:latin typeface="Arial Black" pitchFamily="34" charset="0"/>
                <a:cs typeface="JasmineUPC" pitchFamily="18" charset="-34"/>
              </a:rPr>
              <a:t>จ่ายได้ไม่เกิน </a:t>
            </a:r>
            <a:r>
              <a:rPr lang="th-TH" sz="4000" b="1" dirty="0">
                <a:solidFill>
                  <a:srgbClr val="002060"/>
                </a:solidFill>
                <a:latin typeface="Angsana New" pitchFamily="18" charset="-34"/>
                <a:cs typeface="JasmineUPC" pitchFamily="18" charset="-34"/>
              </a:rPr>
              <a:t>90</a:t>
            </a:r>
            <a:r>
              <a:rPr lang="th-TH" sz="4000" b="1" dirty="0">
                <a:solidFill>
                  <a:srgbClr val="002060"/>
                </a:solidFill>
                <a:latin typeface="Arial Black" pitchFamily="34" charset="0"/>
                <a:cs typeface="JasmineUPC" pitchFamily="18" charset="-34"/>
              </a:rPr>
              <a:t> วัน</a:t>
            </a:r>
          </a:p>
        </p:txBody>
      </p:sp>
      <p:sp>
        <p:nvSpPr>
          <p:cNvPr id="22534" name="Text Box 8"/>
          <p:cNvSpPr txBox="1">
            <a:spLocks noChangeArrowheads="1"/>
          </p:cNvSpPr>
          <p:nvPr/>
        </p:nvSpPr>
        <p:spPr bwMode="auto">
          <a:xfrm>
            <a:off x="928662" y="3357562"/>
            <a:ext cx="7331075" cy="25304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การจ่ายเงินยืมปฏิบัติราชการคาบเกี่ยวปี</a:t>
            </a:r>
          </a:p>
          <a:p>
            <a:pPr algn="l">
              <a:defRPr/>
            </a:pPr>
            <a:r>
              <a:rPr lang="th-TH" sz="4000" b="1" dirty="0" err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งป</a:t>
            </a: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ม.ใหม่จะเบิกเงินปี</a:t>
            </a:r>
            <a:r>
              <a:rPr lang="th-TH" sz="4000" b="1" dirty="0" err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งบป.</a:t>
            </a: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ปัจจุบันได้ กรณี</a:t>
            </a:r>
          </a:p>
          <a:p>
            <a:pPr algn="l">
              <a:defRPr/>
            </a:pP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เป็น </a:t>
            </a:r>
            <a:r>
              <a:rPr lang="th-TH" sz="4000" b="1" dirty="0" err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คชจ.</a:t>
            </a: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ไปราชการไม่เกิน 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90</a:t>
            </a: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วัน</a:t>
            </a:r>
          </a:p>
          <a:p>
            <a:pPr algn="l">
              <a:defRPr/>
            </a:pP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และเป็น </a:t>
            </a:r>
            <a:r>
              <a:rPr lang="th-TH" sz="4000" b="1" dirty="0" err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คชจ.</a:t>
            </a: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ปฏิบัติราชการอื่นไม่เกิน 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30</a:t>
            </a: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วัน</a:t>
            </a: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2786050" y="285728"/>
            <a:ext cx="3857652" cy="895352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3600" b="1" kern="1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Little_Star_0506" pitchFamily="2" charset="0"/>
                <a:cs typeface="Little_Star_0506" pitchFamily="2" charset="0"/>
              </a:rPr>
              <a:t>การจ่ายเงินยืม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1295400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oolSlant"/>
          </a:sp3d>
        </p:spPr>
        <p:txBody>
          <a:bodyPr wrap="none" anchor="ctr"/>
          <a:lstStyle/>
          <a:p>
            <a:pPr>
              <a:defRPr/>
            </a:pPr>
            <a:endParaRPr lang="en-US" sz="4000" b="1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23555" name="WordArt 3"/>
          <p:cNvSpPr>
            <a:spLocks noChangeArrowheads="1" noChangeShapeType="1" noTextEdit="1"/>
          </p:cNvSpPr>
          <p:nvPr/>
        </p:nvSpPr>
        <p:spPr bwMode="auto">
          <a:xfrm>
            <a:off x="1643042" y="285728"/>
            <a:ext cx="6000792" cy="81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3600" b="1" kern="10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JasmineUPC"/>
              </a:rPr>
              <a:t>ผู้มีอำนาจอนุมัติให้ยืมเงิน</a:t>
            </a:r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0" y="1500174"/>
            <a:ext cx="9144000" cy="489980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70000"/>
              </a:lnSpc>
              <a:buFont typeface="Webdings" pitchFamily="18" charset="2"/>
              <a:buNone/>
              <a:defRPr/>
            </a:pPr>
            <a:r>
              <a:rPr lang="th-TH" sz="2800" dirty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  </a:t>
            </a:r>
            <a:r>
              <a:rPr lang="th-TH" sz="2800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  </a:t>
            </a:r>
            <a:endParaRPr lang="th-TH" sz="2800" dirty="0">
              <a:solidFill>
                <a:srgbClr val="C00000"/>
              </a:solidFill>
              <a:latin typeface="JasmineUPC" pitchFamily="18" charset="-34"/>
              <a:cs typeface="JasmineUPC" pitchFamily="18" charset="-34"/>
            </a:endParaRPr>
          </a:p>
          <a:p>
            <a:pPr marL="92075" indent="0" algn="thaiDist" eaLnBrk="1" hangingPunct="1">
              <a:lnSpc>
                <a:spcPct val="80000"/>
              </a:lnSpc>
              <a:spcBef>
                <a:spcPts val="1200"/>
              </a:spcBef>
              <a:buFontTx/>
              <a:buNone/>
              <a:tabLst>
                <a:tab pos="441325" algn="l"/>
              </a:tabLst>
            </a:pPr>
            <a:r>
              <a:rPr lang="th-TH" sz="2800" dirty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      </a:t>
            </a:r>
            <a:r>
              <a:rPr lang="th-TH" sz="2800" dirty="0" smtClean="0">
                <a:latin typeface="JasmineUPC" pitchFamily="18" charset="-34"/>
                <a:cs typeface="JasmineUPC" pitchFamily="18" charset="-34"/>
              </a:rPr>
              <a:t>1.	</a:t>
            </a: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</a:t>
            </a:r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ส่วนราชการส่วนกลาง </a:t>
            </a:r>
            <a:r>
              <a:rPr lang="en-US" sz="2800" b="1" dirty="0" smtClean="0">
                <a:latin typeface="JasmineUPC" pitchFamily="18" charset="-34"/>
                <a:cs typeface="JasmineUPC" pitchFamily="18" charset="-34"/>
              </a:rPr>
              <a:t>: </a:t>
            </a: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หัวหน้าส่วนราชการเจ้าของงบประมาณ</a:t>
            </a:r>
          </a:p>
          <a:p>
            <a:pPr marL="92075" indent="0" algn="thaiDist" eaLnBrk="1" hangingPunct="1">
              <a:lnSpc>
                <a:spcPct val="80000"/>
              </a:lnSpc>
              <a:spcBef>
                <a:spcPts val="1200"/>
              </a:spcBef>
              <a:buFontTx/>
              <a:buNone/>
              <a:tabLst>
                <a:tab pos="441325" algn="l"/>
              </a:tabLst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         ระดับกรม หรือผู้ที่ได้รับมอบหมาย ระดับ ชำนาญการ  ขึ้นไป</a:t>
            </a:r>
          </a:p>
          <a:p>
            <a:pPr marL="92075" indent="0" algn="thaiDist" eaLnBrk="1" hangingPunct="1">
              <a:lnSpc>
                <a:spcPct val="80000"/>
              </a:lnSpc>
              <a:spcBef>
                <a:spcPts val="1200"/>
              </a:spcBef>
              <a:buFontTx/>
              <a:buNone/>
              <a:tabLst>
                <a:tab pos="441325" algn="l"/>
              </a:tabLst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   2.	  </a:t>
            </a:r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หน่วยงานสังกัดส่วนกลาง </a:t>
            </a:r>
            <a:r>
              <a:rPr lang="en-US" sz="2800" b="1" dirty="0" smtClean="0">
                <a:latin typeface="JasmineUPC" pitchFamily="18" charset="-34"/>
                <a:cs typeface="JasmineUPC" pitchFamily="18" charset="-34"/>
              </a:rPr>
              <a:t>: </a:t>
            </a: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หัวหน้าส่วนราชการเจ้าของ</a:t>
            </a:r>
          </a:p>
          <a:p>
            <a:pPr marL="92075" indent="0" algn="thaiDist" eaLnBrk="1" hangingPunct="1">
              <a:lnSpc>
                <a:spcPct val="80000"/>
              </a:lnSpc>
              <a:spcBef>
                <a:spcPts val="1200"/>
              </a:spcBef>
              <a:buFontTx/>
              <a:buNone/>
              <a:tabLst>
                <a:tab pos="441325" algn="l"/>
              </a:tabLst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         งบประมาณสำนักงานหรือหัวหน้าหน่วยงานอยู่ในภูมิภาค</a:t>
            </a:r>
          </a:p>
          <a:p>
            <a:pPr marL="92075" indent="0" algn="thaiDist" eaLnBrk="1" hangingPunct="1">
              <a:lnSpc>
                <a:spcPct val="80000"/>
              </a:lnSpc>
              <a:spcBef>
                <a:spcPts val="1200"/>
              </a:spcBef>
              <a:buFontTx/>
              <a:buNone/>
              <a:tabLst>
                <a:tab pos="441325" algn="l"/>
              </a:tabLst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         ซึ่งเป็นผู้ที่ได้รับมอบหมาย  	</a:t>
            </a:r>
          </a:p>
          <a:p>
            <a:pPr marL="92075" indent="0" algn="thaiDist" eaLnBrk="1" hangingPunct="1">
              <a:lnSpc>
                <a:spcPct val="80000"/>
              </a:lnSpc>
              <a:spcBef>
                <a:spcPts val="1200"/>
              </a:spcBef>
              <a:buFontTx/>
              <a:buNone/>
              <a:tabLst>
                <a:tab pos="441325" algn="l"/>
              </a:tabLst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      3.	  </a:t>
            </a:r>
            <a:r>
              <a:rPr lang="th-TH" sz="2800" b="1" dirty="0" smtClean="0">
                <a:solidFill>
                  <a:srgbClr val="C00000"/>
                </a:solidFill>
                <a:latin typeface="JasmineUPC" pitchFamily="18" charset="-34"/>
                <a:cs typeface="JasmineUPC" pitchFamily="18" charset="-34"/>
              </a:rPr>
              <a:t>ส่วนราชการในภูมิภาค </a:t>
            </a:r>
            <a:r>
              <a:rPr lang="en-US" sz="2800" b="1" dirty="0" smtClean="0">
                <a:latin typeface="JasmineUPC" pitchFamily="18" charset="-34"/>
                <a:cs typeface="JasmineUPC" pitchFamily="18" charset="-34"/>
              </a:rPr>
              <a:t>: </a:t>
            </a: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หัวหน้าส่วนราชการในภูมิภาค</a:t>
            </a:r>
          </a:p>
          <a:p>
            <a:pPr marL="92075" indent="0" algn="thaiDist" eaLnBrk="1" hangingPunct="1">
              <a:lnSpc>
                <a:spcPct val="80000"/>
              </a:lnSpc>
              <a:spcBef>
                <a:spcPts val="1200"/>
              </a:spcBef>
              <a:buFontTx/>
              <a:buNone/>
              <a:tabLst>
                <a:tab pos="441325" algn="l"/>
              </a:tabLst>
            </a:pPr>
            <a:r>
              <a:rPr lang="th-TH" sz="2800" b="1" dirty="0" smtClean="0">
                <a:latin typeface="JasmineUPC" pitchFamily="18" charset="-34"/>
                <a:cs typeface="JasmineUPC" pitchFamily="18" charset="-34"/>
              </a:rPr>
              <a:t>	</a:t>
            </a:r>
          </a:p>
          <a:p>
            <a:pPr algn="l" eaLnBrk="0" hangingPunct="0">
              <a:spcBef>
                <a:spcPts val="1200"/>
              </a:spcBef>
              <a:buFont typeface="Webdings" pitchFamily="18" charset="2"/>
              <a:buNone/>
              <a:defRPr/>
            </a:pPr>
            <a:endParaRPr lang="th-TH" sz="2800" dirty="0">
              <a:solidFill>
                <a:srgbClr val="C00000"/>
              </a:solidFill>
              <a:latin typeface="JasmineUPC" pitchFamily="18" charset="-34"/>
              <a:cs typeface="JasmineUPC" pitchFamily="18" charset="-34"/>
            </a:endParaRPr>
          </a:p>
        </p:txBody>
      </p:sp>
      <p:pic>
        <p:nvPicPr>
          <p:cNvPr id="235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5286388"/>
            <a:ext cx="2819400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Box 1"/>
          <p:cNvSpPr txBox="1">
            <a:spLocks noChangeArrowheads="1"/>
          </p:cNvSpPr>
          <p:nvPr/>
        </p:nvSpPr>
        <p:spPr bwMode="auto">
          <a:xfrm>
            <a:off x="2071670" y="0"/>
            <a:ext cx="514353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th-TH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cs typeface="KodchiangUPC" pitchFamily="18" charset="-34"/>
              </a:rPr>
              <a:t>การใช้อำนาจอนุมัติการจ่าย    </a:t>
            </a:r>
          </a:p>
        </p:txBody>
      </p:sp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928688" y="1785938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/>
          </a:p>
        </p:txBody>
      </p:sp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571500" y="1000125"/>
            <a:ext cx="7848623" cy="1384995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800" b="1">
                <a:latin typeface="JasmineUPC" pitchFamily="18" charset="-34"/>
                <a:cs typeface="JasmineUPC" pitchFamily="18" charset="-34"/>
              </a:rPr>
              <a:t>ที่ กค </a:t>
            </a:r>
            <a:r>
              <a:rPr lang="en-US" sz="2800" b="1">
                <a:latin typeface="JasmineUPC" pitchFamily="18" charset="-34"/>
                <a:cs typeface="JasmineUPC" pitchFamily="18" charset="-34"/>
              </a:rPr>
              <a:t>0422.32</a:t>
            </a:r>
            <a:r>
              <a:rPr lang="th-TH" sz="2800" b="1">
                <a:latin typeface="JasmineUPC" pitchFamily="18" charset="-34"/>
                <a:cs typeface="JasmineUPC" pitchFamily="18" charset="-34"/>
              </a:rPr>
              <a:t> ว.</a:t>
            </a:r>
            <a:r>
              <a:rPr lang="en-US" sz="2800" b="1">
                <a:latin typeface="JasmineUPC" pitchFamily="18" charset="-34"/>
                <a:cs typeface="JasmineUPC" pitchFamily="18" charset="-34"/>
              </a:rPr>
              <a:t>114  </a:t>
            </a:r>
            <a:r>
              <a:rPr lang="th-TH" sz="2800" b="1">
                <a:latin typeface="JasmineUPC" pitchFamily="18" charset="-34"/>
                <a:cs typeface="JasmineUPC" pitchFamily="18" charset="-34"/>
              </a:rPr>
              <a:t>ลว.</a:t>
            </a:r>
            <a:r>
              <a:rPr lang="en-US" sz="2800" b="1">
                <a:latin typeface="JasmineUPC" pitchFamily="18" charset="-34"/>
                <a:cs typeface="JasmineUPC" pitchFamily="18" charset="-34"/>
              </a:rPr>
              <a:t> 3 </a:t>
            </a:r>
            <a:r>
              <a:rPr lang="th-TH" sz="2800" b="1">
                <a:latin typeface="JasmineUPC" pitchFamily="18" charset="-34"/>
                <a:cs typeface="JasmineUPC" pitchFamily="18" charset="-34"/>
              </a:rPr>
              <a:t>พฤศจิกายน </a:t>
            </a:r>
            <a:r>
              <a:rPr lang="en-US" sz="2800" b="1">
                <a:latin typeface="JasmineUPC" pitchFamily="18" charset="-34"/>
                <a:cs typeface="JasmineUPC" pitchFamily="18" charset="-34"/>
              </a:rPr>
              <a:t>2552 </a:t>
            </a:r>
            <a:r>
              <a:rPr lang="th-TH" sz="2800" b="1">
                <a:latin typeface="JasmineUPC" pitchFamily="18" charset="-34"/>
                <a:cs typeface="JasmineUPC" pitchFamily="18" charset="-34"/>
              </a:rPr>
              <a:t>เรื่อง</a:t>
            </a:r>
          </a:p>
          <a:p>
            <a:r>
              <a:rPr lang="th-TH" sz="2800" b="1">
                <a:latin typeface="JasmineUPC" pitchFamily="18" charset="-34"/>
                <a:cs typeface="JasmineUPC" pitchFamily="18" charset="-34"/>
              </a:rPr>
              <a:t>“แนวทางปฏิบัติเกี่ยวกับการอนุมัติการเบิกจ่ายเงินสวัสดิการเกี่ยวกับ</a:t>
            </a:r>
          </a:p>
          <a:p>
            <a:r>
              <a:rPr lang="th-TH" sz="2800" b="1">
                <a:latin typeface="JasmineUPC" pitchFamily="18" charset="-34"/>
                <a:cs typeface="JasmineUPC" pitchFamily="18" charset="-34"/>
              </a:rPr>
              <a:t>ค่ารักษาพยาบาล ค่าการศึกษาของบุตรและค่าเช่าบ้านข้าราชการ”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2857496"/>
            <a:ext cx="8712642" cy="3801041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th-TH" sz="3600" b="1" dirty="0">
                <a:solidFill>
                  <a:schemeClr val="bg1"/>
                </a:solidFill>
                <a:cs typeface="KodchiangUPC" pitchFamily="18" charset="-34"/>
              </a:rPr>
              <a:t>ผู้ได้รับมอบอำนาจอนุมัติการจ่าย ไม่มีสิทธิอนุมัติการจ่ายให้ตัวเอง เนื่อง</a:t>
            </a:r>
          </a:p>
          <a:p>
            <a:pPr>
              <a:spcBef>
                <a:spcPts val="600"/>
              </a:spcBef>
              <a:defRPr/>
            </a:pPr>
            <a:r>
              <a:rPr lang="th-TH" sz="3600" b="1" dirty="0">
                <a:solidFill>
                  <a:schemeClr val="bg1"/>
                </a:solidFill>
                <a:cs typeface="KodchiangUPC" pitchFamily="18" charset="-34"/>
              </a:rPr>
              <a:t>จากการอนุมัติการจ่ายเงิน ถือเป็นคำสั่งทางปกครอง  ตาม พ.ร.บ.วิธีปฏิบัติ</a:t>
            </a:r>
          </a:p>
          <a:p>
            <a:pPr>
              <a:spcBef>
                <a:spcPts val="600"/>
              </a:spcBef>
              <a:defRPr/>
            </a:pPr>
            <a:r>
              <a:rPr lang="th-TH" sz="3600" b="1" dirty="0">
                <a:solidFill>
                  <a:schemeClr val="bg1"/>
                </a:solidFill>
                <a:cs typeface="KodchiangUPC" pitchFamily="18" charset="-34"/>
              </a:rPr>
              <a:t>ราชการทางปกครอง พ.ศ. </a:t>
            </a:r>
            <a:r>
              <a:rPr lang="en-US" sz="36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2539</a:t>
            </a:r>
            <a:r>
              <a:rPr lang="en-US" sz="3600" b="1" dirty="0">
                <a:solidFill>
                  <a:schemeClr val="bg1"/>
                </a:solidFill>
                <a:cs typeface="KodchiangUPC" pitchFamily="18" charset="-34"/>
              </a:rPr>
              <a:t> </a:t>
            </a:r>
            <a:r>
              <a:rPr lang="th-TH" sz="3600" b="1" dirty="0">
                <a:solidFill>
                  <a:schemeClr val="bg1"/>
                </a:solidFill>
                <a:cs typeface="KodchiangUPC" pitchFamily="18" charset="-34"/>
              </a:rPr>
              <a:t>มาตรา</a:t>
            </a:r>
            <a:r>
              <a:rPr lang="en-US" sz="3600" b="1" dirty="0">
                <a:solidFill>
                  <a:schemeClr val="bg1"/>
                </a:solidFill>
                <a:cs typeface="KodchiangUPC" pitchFamily="18" charset="-34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13</a:t>
            </a:r>
            <a:r>
              <a:rPr lang="th-TH" sz="36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(</a:t>
            </a:r>
            <a:r>
              <a:rPr lang="en-US" sz="36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1</a:t>
            </a:r>
            <a:r>
              <a:rPr lang="th-TH" sz="36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)  </a:t>
            </a:r>
            <a:r>
              <a:rPr lang="th-TH" sz="3600" b="1" dirty="0">
                <a:solidFill>
                  <a:schemeClr val="bg1"/>
                </a:solidFill>
                <a:cs typeface="KodchiangUPC" pitchFamily="18" charset="-34"/>
              </a:rPr>
              <a:t>เนื่องจากคู่กรณีเป็น</a:t>
            </a:r>
          </a:p>
          <a:p>
            <a:pPr>
              <a:spcBef>
                <a:spcPts val="600"/>
              </a:spcBef>
              <a:defRPr/>
            </a:pPr>
            <a:r>
              <a:rPr lang="th-TH" sz="3600" b="1" dirty="0">
                <a:solidFill>
                  <a:schemeClr val="bg1"/>
                </a:solidFill>
                <a:cs typeface="KodchiangUPC" pitchFamily="18" charset="-34"/>
              </a:rPr>
              <a:t>ตนเองและมีส่วนได้เสียในคำสั่งทางปกครอง  ดังนั้นต้องให้ผู้มีอำนาจที่</a:t>
            </a:r>
          </a:p>
          <a:p>
            <a:pPr>
              <a:spcBef>
                <a:spcPts val="600"/>
              </a:spcBef>
              <a:defRPr/>
            </a:pPr>
            <a:r>
              <a:rPr lang="th-TH" sz="3600" b="1" dirty="0">
                <a:solidFill>
                  <a:schemeClr val="bg1"/>
                </a:solidFill>
                <a:cs typeface="KodchiangUPC" pitchFamily="18" charset="-34"/>
              </a:rPr>
              <a:t>มอบหมายเป็นผู้พิจารณาอนุมัติ หรือบุคคลอื่นในส่วนราชการเดียวกันที่ </a:t>
            </a:r>
          </a:p>
          <a:p>
            <a:pPr>
              <a:spcBef>
                <a:spcPts val="600"/>
              </a:spcBef>
              <a:defRPr/>
            </a:pPr>
            <a:r>
              <a:rPr lang="th-TH" sz="3600" b="1" dirty="0">
                <a:solidFill>
                  <a:schemeClr val="bg1"/>
                </a:solidFill>
                <a:cs typeface="KodchiangUPC" pitchFamily="18" charset="-34"/>
              </a:rPr>
              <a:t>หน.ส่วนราชการผู้มอบมอบหมายให้เป็นผู้ใช้อำนาจอนุมัติสิทธิของผู้นั้นแทน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rrowheads="1"/>
          </p:cNvSpPr>
          <p:nvPr/>
        </p:nvSpPr>
        <p:spPr bwMode="auto">
          <a:xfrm rot="5400000">
            <a:off x="3810000" y="-1219200"/>
            <a:ext cx="1371600" cy="4876800"/>
          </a:xfrm>
          <a:prstGeom prst="homePlate">
            <a:avLst>
              <a:gd name="adj" fmla="val 25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9091" name="AutoShape 3"/>
          <p:cNvSpPr>
            <a:spLocks noChangeArrowheads="1"/>
          </p:cNvSpPr>
          <p:nvPr/>
        </p:nvSpPr>
        <p:spPr bwMode="auto">
          <a:xfrm>
            <a:off x="571472" y="2287603"/>
            <a:ext cx="8153400" cy="2641595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rgbClr val="9900CC"/>
              </a:gs>
              <a:gs pos="100000">
                <a:srgbClr val="9900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FF00">
                <a:alpha val="50000"/>
              </a:srgbClr>
            </a:outerShdw>
            <a:softEdge rad="127000"/>
          </a:effectLst>
        </p:spPr>
        <p:txBody>
          <a:bodyPr wrap="none" anchor="ctr"/>
          <a:lstStyle/>
          <a:p>
            <a:pPr>
              <a:defRPr/>
            </a:pPr>
            <a:endParaRPr lang="en-US" sz="3600">
              <a:solidFill>
                <a:srgbClr val="FF00FF"/>
              </a:solidFill>
              <a:latin typeface="Arial Black" pitchFamily="34" charset="0"/>
            </a:endParaRP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357159" y="2357430"/>
            <a:ext cx="8786841" cy="2039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eaLnBrk="0" hangingPunct="0">
              <a:lnSpc>
                <a:spcPct val="150000"/>
              </a:lnSpc>
              <a:defRPr/>
            </a:pPr>
            <a:r>
              <a:rPr lang="th-TH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esiaUPC" pitchFamily="34" charset="-34"/>
                <a:cs typeface="JasmineUPC" pitchFamily="18" charset="-34"/>
              </a:rPr>
              <a:t>      </a:t>
            </a:r>
            <a:r>
              <a:rPr lang="th-TH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esiaUPC" pitchFamily="34" charset="-34"/>
                <a:cs typeface="JasmineUPC" pitchFamily="18" charset="-34"/>
              </a:rPr>
              <a:t>  ออกใบรับใบสำคัญ (</a:t>
            </a:r>
            <a:r>
              <a:rPr lang="th-TH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esiaUPC" pitchFamily="34" charset="-34"/>
                <a:cs typeface="JasmineUPC" pitchFamily="18" charset="-34"/>
              </a:rPr>
              <a:t>ตามแบบ </a:t>
            </a:r>
            <a:r>
              <a:rPr lang="th-TH" sz="4000" b="1" dirty="0" err="1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esiaUPC" pitchFamily="34" charset="-34"/>
                <a:cs typeface="JasmineUPC" pitchFamily="18" charset="-34"/>
              </a:rPr>
              <a:t>กค.</a:t>
            </a:r>
            <a:r>
              <a:rPr lang="th-TH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esiaUPC" pitchFamily="34" charset="-34"/>
                <a:cs typeface="JasmineUPC" pitchFamily="18" charset="-34"/>
              </a:rPr>
              <a:t>กำหนด</a:t>
            </a:r>
            <a:r>
              <a:rPr lang="th-TH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esiaUPC" pitchFamily="34" charset="-34"/>
                <a:cs typeface="JasmineUPC" pitchFamily="18" charset="-34"/>
              </a:rPr>
              <a:t>)</a:t>
            </a:r>
          </a:p>
          <a:p>
            <a:pPr lvl="1" algn="l" eaLnBrk="0" hangingPunct="0">
              <a:lnSpc>
                <a:spcPct val="150000"/>
              </a:lnSpc>
              <a:defRPr/>
            </a:pPr>
            <a:r>
              <a:rPr lang="th-TH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esiaUPC" pitchFamily="34" charset="-34"/>
                <a:cs typeface="JasmineUPC" pitchFamily="18" charset="-34"/>
              </a:rPr>
              <a:t>    บันทึกการรับคืนในสัญญายืมเงิน </a:t>
            </a:r>
          </a:p>
        </p:txBody>
      </p:sp>
      <p:sp>
        <p:nvSpPr>
          <p:cNvPr id="89093" name="Rectangle 5"/>
          <p:cNvSpPr>
            <a:spLocks noChangeArrowheads="1"/>
          </p:cNvSpPr>
          <p:nvPr/>
        </p:nvSpPr>
        <p:spPr bwMode="auto">
          <a:xfrm>
            <a:off x="2428860" y="571480"/>
            <a:ext cx="425469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hangingPunct="0">
              <a:defRPr/>
            </a:pPr>
            <a:r>
              <a:rPr lang="th-TH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esiaUPC" pitchFamily="34" charset="-34"/>
                <a:cs typeface="JasmineUPC" pitchFamily="18" charset="-34"/>
              </a:rPr>
              <a:t>การรับคืนเงินยืม</a:t>
            </a:r>
          </a:p>
        </p:txBody>
      </p:sp>
      <p:pic>
        <p:nvPicPr>
          <p:cNvPr id="26634" name="รูปภาพ 6" descr="bflowe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3714750"/>
            <a:ext cx="3905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รูปภาพ 7" descr="bflowe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2714625"/>
            <a:ext cx="3905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14480" y="214290"/>
            <a:ext cx="5562600" cy="990600"/>
            <a:chOff x="1104" y="144"/>
            <a:chExt cx="3504" cy="624"/>
          </a:xfrm>
          <a:solidFill>
            <a:srgbClr val="0066FF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91139" name="AutoShape 3"/>
            <p:cNvSpPr>
              <a:spLocks noChangeArrowheads="1"/>
            </p:cNvSpPr>
            <p:nvPr/>
          </p:nvSpPr>
          <p:spPr bwMode="auto">
            <a:xfrm>
              <a:off x="1104" y="144"/>
              <a:ext cx="3504" cy="624"/>
            </a:xfrm>
            <a:prstGeom prst="roundRect">
              <a:avLst>
                <a:gd name="adj" fmla="val 16667"/>
              </a:avLst>
            </a:prstGeom>
            <a:grpFill/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anchor="ctr"/>
            <a:lstStyle/>
            <a:p>
              <a:pPr>
                <a:defRPr/>
              </a:pPr>
              <a:endParaRPr lang="en-US" sz="3600">
                <a:solidFill>
                  <a:srgbClr val="FFFF66"/>
                </a:solidFill>
                <a:latin typeface="Arial Black" pitchFamily="34" charset="0"/>
              </a:endParaRPr>
            </a:p>
          </p:txBody>
        </p:sp>
        <p:sp>
          <p:nvSpPr>
            <p:cNvPr id="26629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284" y="144"/>
              <a:ext cx="3195" cy="468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>
                <a:defRPr/>
              </a:pPr>
              <a:r>
                <a:rPr lang="th-TH" sz="3600" b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FFFF66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cs typeface="JasmineUPC"/>
                </a:rPr>
                <a:t>กำหนดระยะเวลาส่งใช้คืน</a:t>
              </a:r>
            </a:p>
          </p:txBody>
        </p:sp>
      </p:grp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500063" y="1349375"/>
            <a:ext cx="83058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  <a:buClr>
                <a:schemeClr val="tx2"/>
              </a:buClr>
              <a:buSzPct val="115000"/>
              <a:buFont typeface="Webdings" pitchFamily="18" charset="2"/>
              <a:buChar char="m"/>
              <a:defRPr/>
            </a:pPr>
            <a:r>
              <a:rPr lang="th-TH" sz="4000" b="1" dirty="0">
                <a:solidFill>
                  <a:srgbClr val="C00000"/>
                </a:solidFill>
                <a:latin typeface="FreesiaUPC" pitchFamily="34" charset="-34"/>
                <a:cs typeface="JasmineUPC" pitchFamily="18" charset="-34"/>
              </a:rPr>
              <a:t>  ยืมไปราชการประจำต่าง </a:t>
            </a:r>
            <a:r>
              <a:rPr lang="th-TH" sz="4000" b="1" dirty="0" err="1">
                <a:solidFill>
                  <a:srgbClr val="C00000"/>
                </a:solidFill>
                <a:latin typeface="FreesiaUPC" pitchFamily="34" charset="-34"/>
                <a:cs typeface="JasmineUPC" pitchFamily="18" charset="-34"/>
              </a:rPr>
              <a:t>สนง.</a:t>
            </a:r>
            <a:r>
              <a:rPr lang="th-TH" sz="4000" b="1" dirty="0">
                <a:solidFill>
                  <a:srgbClr val="C00000"/>
                </a:solidFill>
                <a:latin typeface="FreesiaUPC" pitchFamily="34" charset="-34"/>
                <a:cs typeface="JasmineUPC" pitchFamily="18" charset="-34"/>
              </a:rPr>
              <a:t> หรือเดินทาง</a:t>
            </a:r>
          </a:p>
          <a:p>
            <a:pPr algn="l" eaLnBrk="0" hangingPunct="0">
              <a:lnSpc>
                <a:spcPct val="110000"/>
              </a:lnSpc>
              <a:buClr>
                <a:schemeClr val="tx2"/>
              </a:buClr>
              <a:buSzPct val="115000"/>
              <a:buFont typeface="Webdings" pitchFamily="18" charset="2"/>
              <a:buNone/>
              <a:defRPr/>
            </a:pPr>
            <a:r>
              <a:rPr lang="th-TH" sz="4000" b="1" dirty="0">
                <a:solidFill>
                  <a:srgbClr val="C00000"/>
                </a:solidFill>
                <a:latin typeface="FreesiaUPC" pitchFamily="34" charset="-34"/>
                <a:cs typeface="JasmineUPC" pitchFamily="18" charset="-34"/>
              </a:rPr>
              <a:t>     ไปรับราชการประจำต่างประเทศหรือเดินทาง</a:t>
            </a:r>
          </a:p>
          <a:p>
            <a:pPr algn="l" eaLnBrk="0" hangingPunct="0">
              <a:lnSpc>
                <a:spcPct val="110000"/>
              </a:lnSpc>
              <a:buClr>
                <a:schemeClr val="tx2"/>
              </a:buClr>
              <a:buSzPct val="115000"/>
              <a:buFont typeface="Webdings" pitchFamily="18" charset="2"/>
              <a:buNone/>
              <a:defRPr/>
            </a:pPr>
            <a:r>
              <a:rPr lang="th-TH" sz="4000" b="1" dirty="0">
                <a:solidFill>
                  <a:srgbClr val="C00000"/>
                </a:solidFill>
                <a:latin typeface="FreesiaUPC" pitchFamily="34" charset="-34"/>
                <a:cs typeface="JasmineUPC" pitchFamily="18" charset="-34"/>
              </a:rPr>
              <a:t>     กลับภูมิลำเนาให้ส่งคืนทางไปรษณีย์ลงทะเบียน</a:t>
            </a:r>
          </a:p>
          <a:p>
            <a:pPr algn="l" eaLnBrk="0" hangingPunct="0">
              <a:lnSpc>
                <a:spcPct val="110000"/>
              </a:lnSpc>
              <a:buClr>
                <a:schemeClr val="tx2"/>
              </a:buClr>
              <a:buSzPct val="115000"/>
              <a:buFont typeface="Webdings" pitchFamily="18" charset="2"/>
              <a:buNone/>
              <a:defRPr/>
            </a:pPr>
            <a:r>
              <a:rPr lang="th-TH" sz="4000" b="1" dirty="0">
                <a:solidFill>
                  <a:srgbClr val="C00000"/>
                </a:solidFill>
                <a:latin typeface="FreesiaUPC" pitchFamily="34" charset="-34"/>
                <a:cs typeface="JasmineUPC" pitchFamily="18" charset="-34"/>
              </a:rPr>
              <a:t>     ธนาณัติ ภายใน 30 วัน นับจากวันรับเงิน</a:t>
            </a:r>
          </a:p>
          <a:p>
            <a:pPr algn="l" eaLnBrk="0" hangingPunct="0">
              <a:lnSpc>
                <a:spcPct val="110000"/>
              </a:lnSpc>
              <a:buClr>
                <a:schemeClr val="tx2"/>
              </a:buClr>
              <a:buSzPct val="115000"/>
              <a:buFont typeface="Webdings" pitchFamily="18" charset="2"/>
              <a:buChar char="m"/>
              <a:defRPr/>
            </a:pPr>
            <a:r>
              <a:rPr lang="th-TH" sz="4000" b="1" dirty="0">
                <a:solidFill>
                  <a:srgbClr val="C00000"/>
                </a:solidFill>
                <a:latin typeface="FreesiaUPC" pitchFamily="34" charset="-34"/>
                <a:cs typeface="JasmineUPC" pitchFamily="18" charset="-34"/>
              </a:rPr>
              <a:t>  </a:t>
            </a:r>
            <a:r>
              <a:rPr lang="th-TH" sz="4000" b="1" dirty="0">
                <a:solidFill>
                  <a:schemeClr val="accent2">
                    <a:lumMod val="75000"/>
                  </a:schemeClr>
                </a:solidFill>
                <a:latin typeface="FreesiaUPC" pitchFamily="34" charset="-34"/>
                <a:cs typeface="JasmineUPC" pitchFamily="18" charset="-34"/>
              </a:rPr>
              <a:t>เดินทางไปราชการอื่นชั่วคราว ภายใน 15 วัน</a:t>
            </a:r>
          </a:p>
          <a:p>
            <a:pPr algn="l" eaLnBrk="0" hangingPunct="0">
              <a:lnSpc>
                <a:spcPct val="110000"/>
              </a:lnSpc>
              <a:buClr>
                <a:schemeClr val="tx2"/>
              </a:buClr>
              <a:buSzPct val="115000"/>
              <a:buFont typeface="Webdings" pitchFamily="18" charset="2"/>
              <a:buNone/>
              <a:defRPr/>
            </a:pPr>
            <a:r>
              <a:rPr lang="th-TH" sz="4000" b="1" dirty="0">
                <a:solidFill>
                  <a:schemeClr val="accent2">
                    <a:lumMod val="75000"/>
                  </a:schemeClr>
                </a:solidFill>
                <a:latin typeface="FreesiaUPC" pitchFamily="34" charset="-34"/>
                <a:cs typeface="JasmineUPC" pitchFamily="18" charset="-34"/>
              </a:rPr>
              <a:t>     นับจากวันเดินทางกลับ</a:t>
            </a:r>
          </a:p>
          <a:p>
            <a:pPr algn="l" eaLnBrk="0" hangingPunct="0">
              <a:lnSpc>
                <a:spcPct val="110000"/>
              </a:lnSpc>
              <a:buClr>
                <a:schemeClr val="tx2"/>
              </a:buClr>
              <a:buSzPct val="115000"/>
              <a:buFont typeface="Webdings" pitchFamily="18" charset="2"/>
              <a:buChar char="m"/>
              <a:defRPr/>
            </a:pPr>
            <a:r>
              <a:rPr lang="th-TH" sz="4000" b="1" dirty="0">
                <a:solidFill>
                  <a:srgbClr val="C00000"/>
                </a:solidFill>
                <a:latin typeface="FreesiaUPC" pitchFamily="34" charset="-34"/>
                <a:cs typeface="JasmineUPC" pitchFamily="18" charset="-34"/>
              </a:rPr>
              <a:t>  </a:t>
            </a:r>
            <a:r>
              <a:rPr lang="th-TH" sz="4000" b="1" dirty="0">
                <a:solidFill>
                  <a:srgbClr val="7030A0"/>
                </a:solidFill>
                <a:latin typeface="FreesiaUPC" pitchFamily="34" charset="-34"/>
                <a:cs typeface="JasmineUPC" pitchFamily="18" charset="-34"/>
              </a:rPr>
              <a:t>ยืมปฏิบัติราชการอื่นๆ ภายใน 30 วัน นับ</a:t>
            </a:r>
          </a:p>
          <a:p>
            <a:pPr algn="l" eaLnBrk="0" hangingPunct="0">
              <a:lnSpc>
                <a:spcPct val="110000"/>
              </a:lnSpc>
              <a:buClr>
                <a:schemeClr val="tx2"/>
              </a:buClr>
              <a:buSzPct val="115000"/>
              <a:buFont typeface="Webdings" pitchFamily="18" charset="2"/>
              <a:buNone/>
              <a:defRPr/>
            </a:pPr>
            <a:r>
              <a:rPr lang="th-TH" sz="4000" b="1" dirty="0">
                <a:solidFill>
                  <a:srgbClr val="7030A0"/>
                </a:solidFill>
                <a:latin typeface="FreesiaUPC" pitchFamily="34" charset="-34"/>
                <a:cs typeface="JasmineUPC" pitchFamily="18" charset="-34"/>
              </a:rPr>
              <a:t>     จากวันรับเงิน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2"/>
          <p:cNvSpPr txBox="1">
            <a:spLocks noChangeArrowheads="1"/>
          </p:cNvSpPr>
          <p:nvPr/>
        </p:nvSpPr>
        <p:spPr bwMode="auto">
          <a:xfrm>
            <a:off x="381000" y="1600200"/>
            <a:ext cx="847728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algn="l" eaLnBrk="0" hangingPunct="0">
              <a:lnSpc>
                <a:spcPct val="130000"/>
              </a:lnSpc>
              <a:buClr>
                <a:schemeClr val="tx1"/>
              </a:buClr>
              <a:defRPr/>
            </a:pPr>
            <a:r>
              <a:rPr lang="th-TH" sz="4000" b="1" dirty="0">
                <a:solidFill>
                  <a:srgbClr val="7030A0"/>
                </a:solidFill>
                <a:latin typeface="FreesiaUPC" pitchFamily="34" charset="-34"/>
                <a:cs typeface="JasmineUPC" pitchFamily="18" charset="-34"/>
              </a:rPr>
              <a:t>    สัญญาเงินยืมที่ครบกำหนดแล้วให้เร่งรัดและ</a:t>
            </a:r>
          </a:p>
          <a:p>
            <a:pPr algn="l" eaLnBrk="0" hangingPunct="0">
              <a:lnSpc>
                <a:spcPct val="13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th-TH" sz="4000" b="1" dirty="0">
                <a:solidFill>
                  <a:srgbClr val="7030A0"/>
                </a:solidFill>
                <a:latin typeface="FreesiaUPC" pitchFamily="34" charset="-34"/>
                <a:cs typeface="JasmineUPC" pitchFamily="18" charset="-34"/>
              </a:rPr>
              <a:t>    ปฏิบัติตามเงื่อนไขในสัญญาเงินยืมอย่างช้าไม่</a:t>
            </a:r>
          </a:p>
          <a:p>
            <a:pPr algn="l" eaLnBrk="0" hangingPunct="0">
              <a:lnSpc>
                <a:spcPct val="13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th-TH" sz="4000" b="1" dirty="0">
                <a:solidFill>
                  <a:srgbClr val="7030A0"/>
                </a:solidFill>
                <a:latin typeface="FreesiaUPC" pitchFamily="34" charset="-34"/>
                <a:cs typeface="JasmineUPC" pitchFamily="18" charset="-34"/>
              </a:rPr>
              <a:t>    เกิน 30 วัน นับแต่วันครบกำหนด  และรายงาน</a:t>
            </a:r>
          </a:p>
          <a:p>
            <a:pPr algn="l" eaLnBrk="0" hangingPunct="0">
              <a:lnSpc>
                <a:spcPct val="13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th-TH" sz="4000" b="1" dirty="0">
                <a:solidFill>
                  <a:srgbClr val="7030A0"/>
                </a:solidFill>
                <a:latin typeface="FreesiaUPC" pitchFamily="34" charset="-34"/>
                <a:cs typeface="JasmineUPC" pitchFamily="18" charset="-34"/>
              </a:rPr>
              <a:t>    หน.พิจารณาสั่งการบังคับตามสัญญาเงินยืม  </a:t>
            </a:r>
          </a:p>
        </p:txBody>
      </p:sp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4973638"/>
            <a:ext cx="3595688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85938" y="428625"/>
            <a:ext cx="5486400" cy="990600"/>
            <a:chOff x="1104" y="144"/>
            <a:chExt cx="3504" cy="624"/>
          </a:xfrm>
        </p:grpSpPr>
        <p:sp>
          <p:nvSpPr>
            <p:cNvPr id="27654" name="AutoShape 6"/>
            <p:cNvSpPr>
              <a:spLocks noChangeArrowheads="1"/>
            </p:cNvSpPr>
            <p:nvPr/>
          </p:nvSpPr>
          <p:spPr bwMode="auto">
            <a:xfrm>
              <a:off x="1104" y="144"/>
              <a:ext cx="3504" cy="624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995C"/>
              </a:prstShd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 anchor="ctr"/>
            <a:lstStyle/>
            <a:p>
              <a:pPr>
                <a:defRPr/>
              </a:pPr>
              <a:endParaRPr lang="en-US" sz="36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27655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515" y="144"/>
              <a:ext cx="2832" cy="468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angle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>
                <a:defRPr/>
              </a:pPr>
              <a:r>
                <a:rPr lang="th-TH" sz="3600" b="1" kern="10" dirty="0">
                  <a:ln w="11430"/>
                  <a:solidFill>
                    <a:srgbClr val="7030A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cs typeface="JasmineUPC"/>
                </a:rPr>
                <a:t>กำหนดระยะเวลาส่งใช้คืน</a:t>
              </a:r>
            </a:p>
          </p:txBody>
        </p:sp>
      </p:grpSp>
      <p:pic>
        <p:nvPicPr>
          <p:cNvPr id="28679" name="Picture 9" descr="J023622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5072063"/>
            <a:ext cx="1119187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รูปภาพ 7" descr="flower[1]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1857375"/>
            <a:ext cx="45878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533400" y="1752600"/>
            <a:ext cx="8218488" cy="3609975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 wrap="none">
            <a:spAutoFit/>
          </a:bodyPr>
          <a:lstStyle/>
          <a:p>
            <a:pPr algn="l">
              <a:lnSpc>
                <a:spcPct val="160000"/>
              </a:lnSpc>
              <a:defRPr/>
            </a:pPr>
            <a:r>
              <a:rPr lang="th-TH" sz="36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กรณี </a:t>
            </a:r>
            <a:r>
              <a:rPr lang="th-TH" sz="3600" b="1" dirty="0" err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บค.</a:t>
            </a:r>
            <a:r>
              <a:rPr lang="th-TH" sz="36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มีเหตุทักท้วงผู้ยืมต้องแก้ไขให้ถูกต้องภายใน </a:t>
            </a:r>
          </a:p>
          <a:p>
            <a:pPr algn="l">
              <a:lnSpc>
                <a:spcPct val="160000"/>
              </a:lnSpc>
              <a:defRPr/>
            </a:pP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  </a:t>
            </a:r>
            <a:r>
              <a:rPr lang="th-TH" sz="3600" b="1" dirty="0">
                <a:solidFill>
                  <a:srgbClr val="FFC000"/>
                </a:solidFill>
                <a:latin typeface="Angsana New" pitchFamily="18" charset="-34"/>
                <a:cs typeface="JasmineUPC" pitchFamily="18" charset="-34"/>
              </a:rPr>
              <a:t>15</a:t>
            </a:r>
            <a:r>
              <a:rPr lang="th-TH" sz="3600" b="1" dirty="0">
                <a:solidFill>
                  <a:srgbClr val="FFC000"/>
                </a:solidFill>
                <a:latin typeface="Arial Black" pitchFamily="34" charset="0"/>
                <a:cs typeface="JasmineUPC" pitchFamily="18" charset="-34"/>
              </a:rPr>
              <a:t> วัน </a:t>
            </a:r>
            <a:r>
              <a:rPr lang="th-TH" sz="36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นับจากวันที่ได้รับการทักท้วง หากไม่ส่งคืนและ</a:t>
            </a:r>
          </a:p>
          <a:p>
            <a:pPr algn="l">
              <a:lnSpc>
                <a:spcPct val="160000"/>
              </a:lnSpc>
              <a:defRPr/>
            </a:pPr>
            <a:r>
              <a:rPr lang="th-TH" sz="36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ไม่ชี้แจงให้ดำเนินการตามเงื่อนไขสัญญา โดยถือว่า</a:t>
            </a:r>
          </a:p>
          <a:p>
            <a:pPr algn="l">
              <a:lnSpc>
                <a:spcPct val="160000"/>
              </a:lnSpc>
              <a:defRPr/>
            </a:pPr>
            <a:r>
              <a:rPr lang="th-TH" sz="36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ผู้ยืมยังไม่ส่งใช้เท่าจำนวนที่ทักท้วง</a:t>
            </a:r>
          </a:p>
        </p:txBody>
      </p:sp>
      <p:pic>
        <p:nvPicPr>
          <p:cNvPr id="28677" name="Picture 6" descr="รูปคน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8850" y="4562475"/>
            <a:ext cx="3105150" cy="2295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928813" y="428625"/>
            <a:ext cx="5486400" cy="990600"/>
            <a:chOff x="967" y="-1746"/>
            <a:chExt cx="3504" cy="624"/>
          </a:xfrm>
        </p:grpSpPr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>
              <a:off x="967" y="-1746"/>
              <a:ext cx="3504" cy="624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995C"/>
              </a:prstShd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 anchor="ctr"/>
            <a:lstStyle/>
            <a:p>
              <a:pPr>
                <a:defRPr/>
              </a:pPr>
              <a:endParaRPr lang="en-US" sz="36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241" y="-1701"/>
              <a:ext cx="2832" cy="468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angle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>
                <a:defRPr/>
              </a:pPr>
              <a:r>
                <a:rPr lang="th-TH" sz="3600" b="1" kern="10" dirty="0">
                  <a:ln w="11430"/>
                  <a:solidFill>
                    <a:srgbClr val="7030A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cs typeface="JasmineUPC"/>
                </a:rPr>
                <a:t>กำหนดระยะเวลาส่งใช้คืน</a:t>
              </a:r>
            </a:p>
          </p:txBody>
        </p:sp>
      </p:grp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14282" y="5072074"/>
            <a:ext cx="8686800" cy="914400"/>
          </a:xfrm>
          <a:prstGeom prst="rect">
            <a:avLst/>
          </a:prstGeom>
          <a:solidFill>
            <a:srgbClr val="0070C0"/>
          </a:solidFill>
          <a:ln w="9525">
            <a:solidFill>
              <a:srgbClr val="80008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r>
              <a:rPr lang="th-TH" sz="4800" b="1" dirty="0" smtClean="0">
                <a:solidFill>
                  <a:schemeClr val="accent3"/>
                </a:solidFill>
                <a:latin typeface="FreesiaUPC" pitchFamily="34" charset="-34"/>
                <a:cs typeface="JasmineUPC" pitchFamily="18" charset="-34"/>
              </a:rPr>
              <a:t>บันทึกการรับเงินในระบบในวันที่รับเงินนั้น</a:t>
            </a:r>
            <a:endParaRPr lang="en-US" sz="4800" b="1" dirty="0">
              <a:solidFill>
                <a:schemeClr val="accent3"/>
              </a:solidFill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14282" y="3786190"/>
            <a:ext cx="8686800" cy="914400"/>
          </a:xfrm>
          <a:prstGeom prst="rect">
            <a:avLst/>
          </a:prstGeom>
          <a:solidFill>
            <a:srgbClr val="FFC000"/>
          </a:solidFill>
          <a:ln w="9525">
            <a:solidFill>
              <a:srgbClr val="80008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r>
              <a:rPr lang="th-TH" sz="4800" b="1" dirty="0" smtClean="0">
                <a:latin typeface="JasmineUPC" pitchFamily="18" charset="-34"/>
                <a:cs typeface="JasmineUPC" pitchFamily="18" charset="-34"/>
              </a:rPr>
              <a:t>การรับเงินบริจาคต้องออกใบเสร็จรับเงิน</a:t>
            </a:r>
            <a:endParaRPr lang="en-US" sz="4800" b="1" dirty="0"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214282" y="2500306"/>
            <a:ext cx="8686800" cy="914400"/>
          </a:xfrm>
          <a:prstGeom prst="rect">
            <a:avLst/>
          </a:prstGeom>
          <a:solidFill>
            <a:srgbClr val="00B050"/>
          </a:solidFill>
          <a:ln w="9525">
            <a:solidFill>
              <a:srgbClr val="800080"/>
            </a:solidFill>
            <a:miter lim="800000"/>
            <a:headEnd/>
            <a:tailEnd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r>
              <a:rPr lang="th-TH" sz="4000" b="1" dirty="0" smtClean="0">
                <a:solidFill>
                  <a:schemeClr val="accent3"/>
                </a:solidFill>
                <a:latin typeface="JasmineUPC" pitchFamily="18" charset="-34"/>
                <a:cs typeface="JasmineUPC" pitchFamily="18" charset="-34"/>
              </a:rPr>
              <a:t>ออกใบเสร็จรับทุกครั้งที่มีการรับเงินสด เช็ค  </a:t>
            </a:r>
            <a:r>
              <a:rPr lang="th-TH" sz="4000" b="1" dirty="0" err="1" smtClean="0">
                <a:solidFill>
                  <a:schemeClr val="accent3"/>
                </a:solidFill>
                <a:latin typeface="JasmineUPC" pitchFamily="18" charset="-34"/>
                <a:cs typeface="JasmineUPC" pitchFamily="18" charset="-34"/>
              </a:rPr>
              <a:t>ดร๊าฟ</a:t>
            </a:r>
            <a:endParaRPr lang="en-US" sz="4000" b="1" dirty="0">
              <a:solidFill>
                <a:schemeClr val="accent3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286116" y="785794"/>
            <a:ext cx="2845651" cy="1323439"/>
          </a:xfrm>
          <a:prstGeom prst="rect">
            <a:avLst/>
          </a:prstGeom>
          <a:noFill/>
        </p:spPr>
        <p:txBody>
          <a:bodyPr wrap="none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8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KodchiangUPC" pitchFamily="18" charset="-34"/>
              </a:rPr>
              <a:t>การรับเงิน</a:t>
            </a:r>
          </a:p>
        </p:txBody>
      </p:sp>
      <p:pic>
        <p:nvPicPr>
          <p:cNvPr id="8" name="Picture 4" descr="j02510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32025" cy="278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214282" y="1714488"/>
            <a:ext cx="8686800" cy="471821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20000"/>
              </a:lnSpc>
              <a:buSzPct val="75000"/>
              <a:defRPr/>
            </a:pPr>
            <a:r>
              <a:rPr lang="th-TH" sz="3600" b="1" dirty="0">
                <a:solidFill>
                  <a:srgbClr val="FFC000"/>
                </a:solidFill>
                <a:latin typeface="FreesiaUPC" pitchFamily="34" charset="-34"/>
                <a:cs typeface="JasmineUPC" pitchFamily="18" charset="-34"/>
              </a:rPr>
              <a:t>        </a:t>
            </a:r>
            <a:r>
              <a:rPr lang="th-TH" sz="3600" b="1" dirty="0" err="1">
                <a:solidFill>
                  <a:srgbClr val="FFC000"/>
                </a:solidFill>
                <a:latin typeface="Arial Black" pitchFamily="34" charset="0"/>
                <a:cs typeface="JasmineUPC" pitchFamily="18" charset="-34"/>
              </a:rPr>
              <a:t>จนท.</a:t>
            </a:r>
            <a:r>
              <a:rPr lang="th-TH" sz="3600" b="1" dirty="0">
                <a:solidFill>
                  <a:srgbClr val="FFC000"/>
                </a:solidFill>
                <a:latin typeface="Arial Black" pitchFamily="34" charset="0"/>
                <a:cs typeface="JasmineUPC" pitchFamily="18" charset="-34"/>
              </a:rPr>
              <a:t>ที่รับเงินต้องได้รับแต่งตั้ง</a:t>
            </a:r>
          </a:p>
          <a:p>
            <a:pPr algn="l" eaLnBrk="0" hangingPunct="0">
              <a:lnSpc>
                <a:spcPct val="120000"/>
              </a:lnSpc>
              <a:buSzPct val="75000"/>
              <a:defRPr/>
            </a:pPr>
            <a:r>
              <a:rPr lang="th-TH" sz="3600" b="1" dirty="0">
                <a:solidFill>
                  <a:srgbClr val="FFC000"/>
                </a:solidFill>
                <a:latin typeface="FreesiaUPC" pitchFamily="34" charset="-34"/>
                <a:cs typeface="JasmineUPC" pitchFamily="18" charset="-34"/>
              </a:rPr>
              <a:t>        การส่งมอบเงินต้องตรวจสอบยอดเงินตาม</a:t>
            </a:r>
          </a:p>
          <a:p>
            <a:pPr algn="l" eaLnBrk="0" hangingPunct="0">
              <a:lnSpc>
                <a:spcPct val="120000"/>
              </a:lnSpc>
              <a:buSzPct val="75000"/>
              <a:defRPr/>
            </a:pPr>
            <a:r>
              <a:rPr lang="th-TH" sz="3600" b="1" dirty="0">
                <a:solidFill>
                  <a:srgbClr val="FFC000"/>
                </a:solidFill>
                <a:latin typeface="FreesiaUPC" pitchFamily="34" charset="-34"/>
                <a:cs typeface="JasmineUPC" pitchFamily="18" charset="-34"/>
              </a:rPr>
              <a:t>        สำเนาใบเสร็จรับเงินและมีหลักฐานลงชื่อรับส่ง</a:t>
            </a:r>
          </a:p>
          <a:p>
            <a:pPr algn="l" eaLnBrk="0" hangingPunct="0">
              <a:lnSpc>
                <a:spcPct val="120000"/>
              </a:lnSpc>
              <a:buSzPct val="75000"/>
              <a:defRPr/>
            </a:pPr>
            <a:r>
              <a:rPr lang="th-TH" sz="3600" b="1" dirty="0">
                <a:solidFill>
                  <a:srgbClr val="FFC000"/>
                </a:solidFill>
                <a:latin typeface="FreesiaUPC" pitchFamily="34" charset="-34"/>
                <a:cs typeface="JasmineUPC" pitchFamily="18" charset="-34"/>
              </a:rPr>
              <a:t>        เงินระหว่างกัน</a:t>
            </a:r>
          </a:p>
          <a:p>
            <a:pPr algn="l" eaLnBrk="0" hangingPunct="0">
              <a:lnSpc>
                <a:spcPct val="120000"/>
              </a:lnSpc>
              <a:buSzPct val="75000"/>
              <a:defRPr/>
            </a:pPr>
            <a:r>
              <a:rPr lang="th-TH" sz="3600" b="1" dirty="0">
                <a:solidFill>
                  <a:srgbClr val="FFC000"/>
                </a:solidFill>
                <a:latin typeface="FreesiaUPC" pitchFamily="34" charset="-34"/>
                <a:cs typeface="JasmineUPC" pitchFamily="18" charset="-34"/>
              </a:rPr>
              <a:t>        ให้จัดทำทะเบียนคุม </a:t>
            </a:r>
            <a:r>
              <a:rPr lang="th-TH" sz="3600" b="1" dirty="0" err="1">
                <a:solidFill>
                  <a:srgbClr val="FFC000"/>
                </a:solidFill>
                <a:latin typeface="FreesiaUPC" pitchFamily="34" charset="-34"/>
                <a:cs typeface="JasmineUPC" pitchFamily="18" charset="-34"/>
              </a:rPr>
              <a:t>บร.</a:t>
            </a:r>
            <a:r>
              <a:rPr lang="th-TH" sz="3600" b="1" dirty="0">
                <a:solidFill>
                  <a:srgbClr val="FFC000"/>
                </a:solidFill>
                <a:latin typeface="FreesiaUPC" pitchFamily="34" charset="-34"/>
                <a:cs typeface="JasmineUPC" pitchFamily="18" charset="-34"/>
              </a:rPr>
              <a:t>และรายงานการใช้ </a:t>
            </a:r>
            <a:r>
              <a:rPr lang="th-TH" sz="3600" b="1" dirty="0" err="1">
                <a:solidFill>
                  <a:srgbClr val="FFC000"/>
                </a:solidFill>
                <a:latin typeface="FreesiaUPC" pitchFamily="34" charset="-34"/>
                <a:cs typeface="JasmineUPC" pitchFamily="18" charset="-34"/>
              </a:rPr>
              <a:t>บร.</a:t>
            </a:r>
            <a:r>
              <a:rPr lang="th-TH" sz="3600" b="1" dirty="0">
                <a:solidFill>
                  <a:srgbClr val="FFC000"/>
                </a:solidFill>
                <a:latin typeface="FreesiaUPC" pitchFamily="34" charset="-34"/>
                <a:cs typeface="JasmineUPC" pitchFamily="18" charset="-34"/>
              </a:rPr>
              <a:t>ให้</a:t>
            </a:r>
          </a:p>
          <a:p>
            <a:pPr algn="l" eaLnBrk="0" hangingPunct="0">
              <a:lnSpc>
                <a:spcPct val="120000"/>
              </a:lnSpc>
              <a:buSzPct val="75000"/>
              <a:defRPr/>
            </a:pPr>
            <a:r>
              <a:rPr lang="th-TH" sz="3600" b="1" dirty="0">
                <a:solidFill>
                  <a:srgbClr val="FFC000"/>
                </a:solidFill>
                <a:latin typeface="FreesiaUPC" pitchFamily="34" charset="-34"/>
                <a:cs typeface="JasmineUPC" pitchFamily="18" charset="-34"/>
              </a:rPr>
              <a:t>        หน่วยงานที่เบิก </a:t>
            </a:r>
            <a:r>
              <a:rPr lang="th-TH" sz="3600" b="1" dirty="0" err="1">
                <a:solidFill>
                  <a:srgbClr val="FFC000"/>
                </a:solidFill>
                <a:latin typeface="FreesiaUPC" pitchFamily="34" charset="-34"/>
                <a:cs typeface="JasmineUPC" pitchFamily="18" charset="-34"/>
              </a:rPr>
              <a:t>บร.</a:t>
            </a:r>
            <a:r>
              <a:rPr lang="th-TH" sz="3600" b="1" dirty="0">
                <a:solidFill>
                  <a:srgbClr val="FFC000"/>
                </a:solidFill>
                <a:latin typeface="FreesiaUPC" pitchFamily="34" charset="-34"/>
                <a:cs typeface="JasmineUPC" pitchFamily="18" charset="-34"/>
              </a:rPr>
              <a:t>มา ภายในวันที่ 31 ตุลาคม</a:t>
            </a:r>
          </a:p>
          <a:p>
            <a:pPr algn="l" eaLnBrk="0" hangingPunct="0">
              <a:lnSpc>
                <a:spcPct val="120000"/>
              </a:lnSpc>
              <a:buSzPct val="75000"/>
              <a:defRPr/>
            </a:pPr>
            <a:r>
              <a:rPr lang="th-TH" sz="3600" b="1" dirty="0">
                <a:solidFill>
                  <a:srgbClr val="FFC000"/>
                </a:solidFill>
                <a:latin typeface="FreesiaUPC" pitchFamily="34" charset="-34"/>
                <a:cs typeface="JasmineUPC" pitchFamily="18" charset="-34"/>
              </a:rPr>
              <a:t>        ของ ปี </a:t>
            </a:r>
            <a:r>
              <a:rPr lang="th-TH" sz="3600" b="1" dirty="0" err="1">
                <a:solidFill>
                  <a:srgbClr val="FFC000"/>
                </a:solidFill>
                <a:latin typeface="FreesiaUPC" pitchFamily="34" charset="-34"/>
                <a:cs typeface="JasmineUPC" pitchFamily="18" charset="-34"/>
              </a:rPr>
              <a:t>งป</a:t>
            </a:r>
            <a:r>
              <a:rPr lang="th-TH" sz="3600" b="1" dirty="0">
                <a:solidFill>
                  <a:srgbClr val="FFC000"/>
                </a:solidFill>
                <a:latin typeface="FreesiaUPC" pitchFamily="34" charset="-34"/>
                <a:cs typeface="JasmineUPC" pitchFamily="18" charset="-34"/>
              </a:rPr>
              <a:t>ม.ถัดไป</a:t>
            </a:r>
          </a:p>
        </p:txBody>
      </p:sp>
      <p:pic>
        <p:nvPicPr>
          <p:cNvPr id="30724" name="Picture 4" descr="Msc0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260350"/>
            <a:ext cx="2333625" cy="1925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2928926" y="214290"/>
            <a:ext cx="2845651" cy="1323439"/>
          </a:xfrm>
          <a:prstGeom prst="rect">
            <a:avLst/>
          </a:prstGeom>
          <a:noFill/>
        </p:spPr>
        <p:txBody>
          <a:bodyPr wrap="none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8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KodchiangUPC" pitchFamily="18" charset="-34"/>
              </a:rPr>
              <a:t>การรับเงิน</a:t>
            </a:r>
          </a:p>
        </p:txBody>
      </p:sp>
      <p:pic>
        <p:nvPicPr>
          <p:cNvPr id="31751" name="รูปภาพ 6" descr="BALBLINK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2000250"/>
            <a:ext cx="357188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รูปภาพ 7" descr="BALBLINK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2643188"/>
            <a:ext cx="357188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รูปภาพ 8" descr="BALBLINK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572000"/>
            <a:ext cx="357188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9" descr="Bordr0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60351"/>
            <a:ext cx="85344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0" name="Text Box 10"/>
          <p:cNvSpPr txBox="1">
            <a:spLocks noChangeArrowheads="1"/>
          </p:cNvSpPr>
          <p:nvPr/>
        </p:nvSpPr>
        <p:spPr bwMode="auto">
          <a:xfrm>
            <a:off x="1" y="2"/>
            <a:ext cx="7455855" cy="830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24" tIns="45713" rIns="91424" bIns="45713">
            <a:spAutoFit/>
          </a:bodyPr>
          <a:lstStyle/>
          <a:p>
            <a:pPr>
              <a:defRPr/>
            </a:pPr>
            <a:r>
              <a:rPr kumimoji="1" lang="th-TH" sz="4800" b="1" dirty="0">
                <a:solidFill>
                  <a:srgbClr val="FF0000"/>
                </a:solidFill>
                <a:latin typeface="Times New Roman" pitchFamily="18" charset="0"/>
                <a:cs typeface="JasmineUPC" pitchFamily="18" charset="-34"/>
              </a:rPr>
              <a:t>สภาพแวดล้อมที่เป็นจุดอ่อนในองค์กร</a:t>
            </a:r>
          </a:p>
        </p:txBody>
      </p:sp>
      <p:pic>
        <p:nvPicPr>
          <p:cNvPr id="1536011" name="Picture 11" descr="รูปภาพดาว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7" y="1989138"/>
            <a:ext cx="576263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012" name="Text Box 12"/>
          <p:cNvSpPr txBox="1">
            <a:spLocks noChangeArrowheads="1"/>
          </p:cNvSpPr>
          <p:nvPr/>
        </p:nvSpPr>
        <p:spPr bwMode="auto">
          <a:xfrm>
            <a:off x="971551" y="1612902"/>
            <a:ext cx="6805036" cy="452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4" tIns="45713" rIns="91424" bIns="45713">
            <a:spAutoFit/>
          </a:bodyPr>
          <a:lstStyle/>
          <a:p>
            <a:pPr>
              <a:lnSpc>
                <a:spcPct val="160000"/>
              </a:lnSpc>
            </a:pPr>
            <a:r>
              <a:rPr kumimoji="1" lang="th-TH" sz="3600" b="1" dirty="0">
                <a:solidFill>
                  <a:srgbClr val="3333FF"/>
                </a:solidFill>
                <a:latin typeface="Times New Roman" pitchFamily="18" charset="0"/>
                <a:cs typeface="JasmineUPC" pitchFamily="18" charset="-34"/>
              </a:rPr>
              <a:t>ผู้บังคับบัญชาขาดภาวะผู้นำ</a:t>
            </a:r>
          </a:p>
          <a:p>
            <a:pPr>
              <a:lnSpc>
                <a:spcPct val="160000"/>
              </a:lnSpc>
            </a:pPr>
            <a:r>
              <a:rPr kumimoji="1" lang="th-TH" sz="3600" b="1" dirty="0">
                <a:solidFill>
                  <a:srgbClr val="3333FF"/>
                </a:solidFill>
                <a:latin typeface="Times New Roman" pitchFamily="18" charset="0"/>
                <a:cs typeface="JasmineUPC" pitchFamily="18" charset="-34"/>
              </a:rPr>
              <a:t>กระบวนการปฏิบัติงาน</a:t>
            </a:r>
          </a:p>
          <a:p>
            <a:pPr>
              <a:lnSpc>
                <a:spcPct val="160000"/>
              </a:lnSpc>
            </a:pPr>
            <a:r>
              <a:rPr kumimoji="1" lang="th-TH" sz="3600" b="1" dirty="0">
                <a:solidFill>
                  <a:srgbClr val="3333FF"/>
                </a:solidFill>
                <a:latin typeface="Times New Roman" pitchFamily="18" charset="0"/>
                <a:cs typeface="JasmineUPC" pitchFamily="18" charset="-34"/>
              </a:rPr>
              <a:t>แรงจูงใจให้บุคลากรทำงานไม่เพียงพอ</a:t>
            </a:r>
          </a:p>
          <a:p>
            <a:pPr>
              <a:lnSpc>
                <a:spcPct val="160000"/>
              </a:lnSpc>
            </a:pPr>
            <a:r>
              <a:rPr kumimoji="1" lang="th-TH" sz="3600" b="1" dirty="0">
                <a:solidFill>
                  <a:srgbClr val="3333FF"/>
                </a:solidFill>
                <a:latin typeface="Times New Roman" pitchFamily="18" charset="0"/>
                <a:cs typeface="JasmineUPC" pitchFamily="18" charset="-34"/>
              </a:rPr>
              <a:t>การแต่งตั้งหัวหน้างานที่ไร้ศักยภาพมาทำงาน</a:t>
            </a:r>
          </a:p>
          <a:p>
            <a:pPr>
              <a:lnSpc>
                <a:spcPct val="160000"/>
              </a:lnSpc>
            </a:pPr>
            <a:r>
              <a:rPr kumimoji="1" lang="th-TH" sz="3600" b="1" dirty="0">
                <a:solidFill>
                  <a:srgbClr val="3333FF"/>
                </a:solidFill>
                <a:latin typeface="Times New Roman" pitchFamily="18" charset="0"/>
                <a:cs typeface="JasmineUPC" pitchFamily="18" charset="-34"/>
              </a:rPr>
              <a:t>ความขัดแย้ง ความแตกแยกระหว่างผู้บริหาร</a:t>
            </a:r>
          </a:p>
        </p:txBody>
      </p:sp>
      <p:pic>
        <p:nvPicPr>
          <p:cNvPr id="1536013" name="Picture 13" descr="รูปภาพดาว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7" y="3716338"/>
            <a:ext cx="576263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14" name="Picture 14" descr="รูปภาพดาว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7" y="4581526"/>
            <a:ext cx="576263" cy="436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15" name="Picture 15" descr="รูปภาพดาว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7" y="5445125"/>
            <a:ext cx="576263" cy="436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16" name="Picture 16" descr="รูปภาพดาว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7" y="2852739"/>
            <a:ext cx="576263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2" name="Picture 17" descr="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027" y="1196976"/>
            <a:ext cx="233997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536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3000"/>
                                        <p:tgtEl>
                                          <p:spTgt spid="1536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3000"/>
                                        <p:tgtEl>
                                          <p:spTgt spid="1536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3000"/>
                                        <p:tgtEl>
                                          <p:spTgt spid="1536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3000"/>
                                        <p:tgtEl>
                                          <p:spTgt spid="153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3000"/>
                                        <p:tgtEl>
                                          <p:spTgt spid="153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12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ChangeArrowheads="1"/>
          </p:cNvSpPr>
          <p:nvPr/>
        </p:nvSpPr>
        <p:spPr bwMode="auto">
          <a:xfrm>
            <a:off x="214282" y="1428736"/>
            <a:ext cx="8686800" cy="4493538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20000"/>
              </a:lnSpc>
              <a:buSzPct val="75000"/>
              <a:buFont typeface="Wingdings" pitchFamily="2" charset="2"/>
              <a:buChar char="q"/>
              <a:defRPr/>
            </a:pPr>
            <a:r>
              <a:rPr lang="th-TH" sz="40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การจ่ายใบเสร็จให้ </a:t>
            </a:r>
            <a:r>
              <a:rPr lang="th-TH" sz="4000" b="1" dirty="0" err="1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จนท.</a:t>
            </a:r>
            <a:r>
              <a:rPr lang="th-TH" sz="40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ไปจัดเก็บเงิน ให้มี </a:t>
            </a:r>
          </a:p>
          <a:p>
            <a:pPr algn="l" eaLnBrk="0" hangingPunct="0">
              <a:lnSpc>
                <a:spcPct val="120000"/>
              </a:lnSpc>
              <a:buSzPct val="75000"/>
              <a:buFont typeface="Wingdings" pitchFamily="2" charset="2"/>
              <a:buNone/>
              <a:defRPr/>
            </a:pPr>
            <a:r>
              <a:rPr lang="th-TH" sz="40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  หลักฐานการรับส่งใบเสร็จนั้นไว้ด้วย</a:t>
            </a:r>
          </a:p>
          <a:p>
            <a:pPr algn="l" eaLnBrk="0" hangingPunct="0">
              <a:lnSpc>
                <a:spcPct val="120000"/>
              </a:lnSpc>
              <a:buSzPct val="75000"/>
              <a:buFont typeface="Wingdings" pitchFamily="2" charset="2"/>
              <a:buChar char="q"/>
              <a:defRPr/>
            </a:pP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ใบเสร็จรับเงินเล่มใดสำหรับรับเงินของปี </a:t>
            </a:r>
            <a:r>
              <a:rPr lang="th-TH" sz="4000" b="1" dirty="0" err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งป</a:t>
            </a: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ม.ใด </a:t>
            </a:r>
          </a:p>
          <a:p>
            <a:pPr algn="l" eaLnBrk="0" hangingPunct="0">
              <a:lnSpc>
                <a:spcPct val="120000"/>
              </a:lnSpc>
              <a:buSzPct val="75000"/>
              <a:buFont typeface="Wingdings" pitchFamily="2" charset="2"/>
              <a:buNone/>
              <a:defRPr/>
            </a:pP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  ให้ใช้รับเงินภายในปี </a:t>
            </a:r>
            <a:r>
              <a:rPr lang="th-TH" sz="4000" b="1" dirty="0" err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งป</a:t>
            </a: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ม.นั้น ที่เหลือให้ปรุ เจาะ</a:t>
            </a:r>
          </a:p>
          <a:p>
            <a:pPr algn="l" eaLnBrk="0" hangingPunct="0">
              <a:lnSpc>
                <a:spcPct val="120000"/>
              </a:lnSpc>
              <a:buSzPct val="75000"/>
              <a:buFont typeface="Wingdings" pitchFamily="2" charset="2"/>
              <a:buNone/>
              <a:defRPr/>
            </a:pP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  หรือประทับตราเลิกใช้</a:t>
            </a:r>
            <a:endParaRPr lang="th-TH" sz="4000" b="1" dirty="0">
              <a:solidFill>
                <a:schemeClr val="bg1"/>
              </a:solidFill>
              <a:latin typeface="FreesiaUPC" pitchFamily="34" charset="-34"/>
              <a:cs typeface="JasmineUPC" pitchFamily="18" charset="-34"/>
            </a:endParaRPr>
          </a:p>
          <a:p>
            <a:pPr algn="l" eaLnBrk="0" hangingPunct="0">
              <a:lnSpc>
                <a:spcPct val="120000"/>
              </a:lnSpc>
              <a:buSzPct val="75000"/>
              <a:buFont typeface="Wingdings" pitchFamily="2" charset="2"/>
              <a:buChar char="q"/>
              <a:defRPr/>
            </a:pPr>
            <a:r>
              <a:rPr lang="th-TH" sz="40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กรณียกเลิกใบเสร็จ ต้องนำติดไว้กับสำเนาในเล่ม 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071802" y="0"/>
            <a:ext cx="2845651" cy="1323439"/>
          </a:xfrm>
          <a:prstGeom prst="rect">
            <a:avLst/>
          </a:prstGeom>
          <a:noFill/>
        </p:spPr>
        <p:txBody>
          <a:bodyPr wrap="none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8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KodchiangUPC" pitchFamily="18" charset="-34"/>
              </a:rPr>
              <a:t>การรับเงิน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285720" y="1500174"/>
            <a:ext cx="8643998" cy="44935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27000"/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20000"/>
              </a:lnSpc>
              <a:buSzPct val="75000"/>
              <a:buFont typeface="Wingdings" pitchFamily="2" charset="2"/>
              <a:buChar char="q"/>
              <a:defRPr/>
            </a:pPr>
            <a:r>
              <a:rPr lang="th-TH" sz="40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กรณีรับเงินหลังปิดบัญชีให้บันทึกรับในระบบใน</a:t>
            </a:r>
          </a:p>
          <a:p>
            <a:pPr algn="l" eaLnBrk="0" hangingPunct="0">
              <a:lnSpc>
                <a:spcPct val="120000"/>
              </a:lnSpc>
              <a:buSzPct val="75000"/>
              <a:buFont typeface="Wingdings" pitchFamily="2" charset="2"/>
              <a:buNone/>
              <a:defRPr/>
            </a:pPr>
            <a:r>
              <a:rPr lang="th-TH" sz="40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  วันทำการถัดไป </a:t>
            </a:r>
          </a:p>
          <a:p>
            <a:pPr algn="l" eaLnBrk="0" hangingPunct="0">
              <a:lnSpc>
                <a:spcPct val="120000"/>
              </a:lnSpc>
              <a:buSzPct val="75000"/>
              <a:buFont typeface="Wingdings" pitchFamily="2" charset="2"/>
              <a:buChar char="q"/>
              <a:defRPr/>
            </a:pPr>
            <a:r>
              <a:rPr lang="th-TH" sz="40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</a:t>
            </a: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เมื่อสิ้นเวลารับจ่ายเงิน ให้</a:t>
            </a:r>
            <a:r>
              <a:rPr lang="th-TH" sz="4000" b="1" dirty="0" err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จนท.</a:t>
            </a: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ผู้จัดเก็บเงิน ต้อง </a:t>
            </a:r>
          </a:p>
          <a:p>
            <a:pPr algn="l" eaLnBrk="0" hangingPunct="0">
              <a:lnSpc>
                <a:spcPct val="120000"/>
              </a:lnSpc>
              <a:buSzPct val="75000"/>
              <a:buFont typeface="Wingdings" pitchFamily="2" charset="2"/>
              <a:buNone/>
              <a:defRPr/>
            </a:pP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  นำส่ง </a:t>
            </a:r>
            <a:r>
              <a:rPr lang="th-TH" sz="4000" b="1" dirty="0" err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จนท.</a:t>
            </a: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การเงิน</a:t>
            </a:r>
          </a:p>
          <a:p>
            <a:pPr algn="l" eaLnBrk="0" hangingPunct="0">
              <a:lnSpc>
                <a:spcPct val="120000"/>
              </a:lnSpc>
              <a:buSzPct val="75000"/>
              <a:buFont typeface="Wingdings" pitchFamily="2" charset="2"/>
              <a:buChar char="q"/>
              <a:defRPr/>
            </a:pPr>
            <a:r>
              <a:rPr lang="th-TH" sz="40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เจ้าหน้าที่การเงินต้องจัดทำรายงานเงินคงเหลือ</a:t>
            </a:r>
          </a:p>
          <a:p>
            <a:pPr algn="l" eaLnBrk="0" hangingPunct="0">
              <a:lnSpc>
                <a:spcPct val="120000"/>
              </a:lnSpc>
              <a:buSzPct val="75000"/>
              <a:buFont typeface="Wingdings" pitchFamily="2" charset="2"/>
              <a:buNone/>
              <a:defRPr/>
            </a:pPr>
            <a:r>
              <a:rPr lang="th-TH" sz="4000" b="1" dirty="0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     ประจำวันเพื่อให้กรรมการตรวจนับ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071802" y="0"/>
            <a:ext cx="2845651" cy="1323439"/>
          </a:xfrm>
          <a:prstGeom prst="rect">
            <a:avLst/>
          </a:prstGeom>
          <a:noFill/>
        </p:spPr>
        <p:txBody>
          <a:bodyPr wrap="none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80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KodchiangUPC" pitchFamily="18" charset="-34"/>
              </a:rPr>
              <a:t>การรับเงิน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0" y="1714488"/>
            <a:ext cx="9144000" cy="3749675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>
            <a:spAutoFit/>
          </a:bodyPr>
          <a:lstStyle/>
          <a:p>
            <a:pPr algn="l">
              <a:defRPr/>
            </a:pPr>
            <a:r>
              <a:rPr lang="th-TH" sz="4000" b="1" dirty="0">
                <a:solidFill>
                  <a:srgbClr val="0000FF"/>
                </a:solidFill>
                <a:latin typeface="Arial Black" pitchFamily="34" charset="0"/>
                <a:cs typeface="JasmineUPC" pitchFamily="18" charset="-34"/>
              </a:rPr>
              <a:t>  </a:t>
            </a:r>
            <a:r>
              <a:rPr lang="th-TH" sz="4000" b="1" dirty="0">
                <a:solidFill>
                  <a:srgbClr val="FFFF00"/>
                </a:solidFill>
                <a:latin typeface="Arial Black" pitchFamily="34" charset="0"/>
                <a:cs typeface="JasmineUPC" pitchFamily="18" charset="-34"/>
              </a:rPr>
              <a:t>ให้มีการตรวจสอบจำนวนเงินที่ </a:t>
            </a:r>
            <a:r>
              <a:rPr lang="th-TH" sz="4000" b="1" dirty="0" err="1">
                <a:solidFill>
                  <a:srgbClr val="FFFF00"/>
                </a:solidFill>
                <a:latin typeface="Arial Black" pitchFamily="34" charset="0"/>
                <a:cs typeface="JasmineUPC" pitchFamily="18" charset="-34"/>
              </a:rPr>
              <a:t>จนท.</a:t>
            </a:r>
            <a:r>
              <a:rPr lang="th-TH" sz="4000" b="1" dirty="0">
                <a:solidFill>
                  <a:srgbClr val="FFFF00"/>
                </a:solidFill>
                <a:latin typeface="Arial Black" pitchFamily="34" charset="0"/>
                <a:cs typeface="JasmineUPC" pitchFamily="18" charset="-34"/>
              </a:rPr>
              <a:t>จัดเก็บและนำส่ง </a:t>
            </a:r>
          </a:p>
          <a:p>
            <a:pPr algn="l">
              <a:defRPr/>
            </a:pPr>
            <a:r>
              <a:rPr lang="th-TH" sz="4000" b="1" dirty="0">
                <a:solidFill>
                  <a:srgbClr val="FFFF00"/>
                </a:solidFill>
                <a:latin typeface="Arial Black" pitchFamily="34" charset="0"/>
                <a:cs typeface="JasmineUPC" pitchFamily="18" charset="-34"/>
              </a:rPr>
              <a:t>  กับหลักฐานและข้อมูลการรับที่บันทึกในระบบว่าถูกต้อง</a:t>
            </a:r>
          </a:p>
          <a:p>
            <a:pPr algn="l">
              <a:defRPr/>
            </a:pPr>
            <a:r>
              <a:rPr lang="th-TH" sz="4000" b="1" dirty="0">
                <a:solidFill>
                  <a:srgbClr val="FFFF00"/>
                </a:solidFill>
                <a:latin typeface="Arial Black" pitchFamily="34" charset="0"/>
                <a:cs typeface="JasmineUPC" pitchFamily="18" charset="-34"/>
              </a:rPr>
              <a:t>  ครบถ้วน (ข้อ </a:t>
            </a:r>
            <a:r>
              <a:rPr lang="en-US" sz="4000" b="1" dirty="0">
                <a:solidFill>
                  <a:srgbClr val="FFFF00"/>
                </a:solidFill>
                <a:latin typeface="Angsana New" pitchFamily="18" charset="-34"/>
                <a:cs typeface="JasmineUPC" pitchFamily="18" charset="-34"/>
              </a:rPr>
              <a:t>78</a:t>
            </a:r>
            <a:r>
              <a:rPr lang="th-TH" sz="4000" b="1" dirty="0">
                <a:solidFill>
                  <a:srgbClr val="FFFF00"/>
                </a:solidFill>
                <a:latin typeface="Arial Black" pitchFamily="34" charset="0"/>
                <a:cs typeface="JasmineUPC" pitchFamily="18" charset="-34"/>
              </a:rPr>
              <a:t>)</a:t>
            </a:r>
          </a:p>
          <a:p>
            <a:pPr algn="l">
              <a:defRPr/>
            </a:pP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     เมื่อตรวจสอบถูกต้องแล้วให้แสดงยอดรวมทั้งสิ้น</a:t>
            </a:r>
          </a:p>
          <a:p>
            <a:pPr algn="l">
              <a:defRPr/>
            </a:pP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ตาม </a:t>
            </a:r>
            <a:r>
              <a:rPr lang="th-TH" sz="4000" b="1" dirty="0" err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บร.</a:t>
            </a: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ที่รับในวันนั้นไว้ในสำเนา </a:t>
            </a:r>
            <a:r>
              <a:rPr lang="th-TH" sz="4000" b="1" dirty="0" err="1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บร.</a:t>
            </a: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ฉบับสุดท้ายและ</a:t>
            </a:r>
          </a:p>
          <a:p>
            <a:pPr algn="l">
              <a:defRPr/>
            </a:pPr>
            <a:r>
              <a:rPr lang="th-TH" sz="40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ลงลายมือชื่อกำกับ 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071802" y="214290"/>
            <a:ext cx="2845651" cy="1323439"/>
          </a:xfrm>
          <a:prstGeom prst="rect">
            <a:avLst/>
          </a:prstGeom>
          <a:noFill/>
        </p:spPr>
        <p:txBody>
          <a:bodyPr wrap="none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8000" b="1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KodchiangUPC" pitchFamily="18" charset="-34"/>
              </a:rPr>
              <a:t>การรับเงิน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642910" y="1428736"/>
            <a:ext cx="792961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th-TH" sz="4800" b="1" dirty="0">
                <a:solidFill>
                  <a:srgbClr val="3333FF"/>
                </a:solidFill>
                <a:latin typeface="Arial Black" pitchFamily="34" charset="0"/>
                <a:cs typeface="JasmineUPC" pitchFamily="18" charset="-34"/>
              </a:rPr>
              <a:t> </a:t>
            </a:r>
            <a:r>
              <a:rPr lang="th-TH" sz="4800" b="1" dirty="0" smtClean="0">
                <a:solidFill>
                  <a:srgbClr val="3333FF"/>
                </a:solidFill>
                <a:latin typeface="Arial Black" pitchFamily="34" charset="0"/>
                <a:cs typeface="JasmineUPC" pitchFamily="18" charset="-34"/>
              </a:rPr>
              <a:t>1. แจ้งความนับแต่ทราบว่าหาย</a:t>
            </a:r>
          </a:p>
          <a:p>
            <a:pPr algn="l">
              <a:defRPr/>
            </a:pPr>
            <a:r>
              <a:rPr lang="th-TH" sz="4800" b="1" dirty="0" smtClean="0">
                <a:solidFill>
                  <a:srgbClr val="3333FF"/>
                </a:solidFill>
                <a:latin typeface="Arial Black" pitchFamily="34" charset="0"/>
                <a:cs typeface="JasmineUPC" pitchFamily="18" charset="-34"/>
              </a:rPr>
              <a:t> 2. ติดประกาศยกเลิกไว้ในที่พบเห็นและ</a:t>
            </a:r>
          </a:p>
          <a:p>
            <a:pPr algn="l">
              <a:defRPr/>
            </a:pPr>
            <a:r>
              <a:rPr lang="th-TH" sz="4800" b="1" dirty="0" smtClean="0">
                <a:solidFill>
                  <a:srgbClr val="3333FF"/>
                </a:solidFill>
                <a:latin typeface="Arial Black" pitchFamily="34" charset="0"/>
                <a:cs typeface="JasmineUPC" pitchFamily="18" charset="-34"/>
              </a:rPr>
              <a:t>     ตรวจสอบได้ง่าย</a:t>
            </a:r>
          </a:p>
          <a:p>
            <a:pPr algn="l">
              <a:defRPr/>
            </a:pPr>
            <a:r>
              <a:rPr lang="th-TH" sz="4800" b="1" dirty="0" smtClean="0">
                <a:solidFill>
                  <a:srgbClr val="3333FF"/>
                </a:solidFill>
                <a:latin typeface="Arial Black" pitchFamily="34" charset="0"/>
                <a:cs typeface="JasmineUPC" pitchFamily="18" charset="-34"/>
              </a:rPr>
              <a:t> 3.ทำหนังสือแจ้งเวียนการยกเลิกให้ส่วน</a:t>
            </a:r>
          </a:p>
          <a:p>
            <a:pPr algn="l">
              <a:defRPr/>
            </a:pPr>
            <a:r>
              <a:rPr lang="th-TH" sz="4800" b="1" dirty="0" smtClean="0">
                <a:solidFill>
                  <a:srgbClr val="3333FF"/>
                </a:solidFill>
                <a:latin typeface="Arial Black" pitchFamily="34" charset="0"/>
                <a:cs typeface="JasmineUPC" pitchFamily="18" charset="-34"/>
              </a:rPr>
              <a:t>    ราชการต่างๆ ทราบ</a:t>
            </a:r>
          </a:p>
          <a:p>
            <a:pPr algn="l">
              <a:defRPr/>
            </a:pPr>
            <a:r>
              <a:rPr lang="th-TH" sz="4800" b="1" dirty="0" smtClean="0">
                <a:solidFill>
                  <a:srgbClr val="3333FF"/>
                </a:solidFill>
                <a:latin typeface="Arial Black" pitchFamily="34" charset="0"/>
                <a:cs typeface="JasmineUPC" pitchFamily="18" charset="-34"/>
              </a:rPr>
              <a:t>       </a:t>
            </a:r>
            <a:endParaRPr lang="th-TH" sz="4800" b="1" dirty="0">
              <a:solidFill>
                <a:srgbClr val="3333FF"/>
              </a:solidFill>
              <a:latin typeface="Arial Black" pitchFamily="34" charset="0"/>
              <a:cs typeface="JasmineUPC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85728"/>
            <a:ext cx="8638903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h-TH" sz="5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กรณีใบเสร็จรับเงินที่ยังไม่ได้ใช้สูญหาย</a:t>
            </a:r>
            <a:endParaRPr lang="th-TH" sz="54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ext Box 2"/>
          <p:cNvSpPr txBox="1">
            <a:spLocks noChangeArrowheads="1"/>
          </p:cNvSpPr>
          <p:nvPr/>
        </p:nvSpPr>
        <p:spPr bwMode="auto">
          <a:xfrm>
            <a:off x="785786" y="1714488"/>
            <a:ext cx="802816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l" eaLnBrk="0" hangingPunct="0">
              <a:lnSpc>
                <a:spcPct val="130000"/>
              </a:lnSpc>
              <a:buClr>
                <a:srgbClr val="FFFF66"/>
              </a:buClr>
              <a:buSzPct val="75000"/>
              <a:defRPr/>
            </a:pPr>
            <a:r>
              <a:rPr lang="th-TH" sz="4000" b="1" dirty="0"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FreesiaUPC" pitchFamily="34" charset="-34"/>
                <a:cs typeface="JasmineUPC" pitchFamily="18" charset="-34"/>
              </a:rPr>
              <a:t> การแต่งตั้งกรรมการเก็บรักษาเงินระดับ 3 หรือ</a:t>
            </a:r>
          </a:p>
          <a:p>
            <a:pPr algn="l" eaLnBrk="0" hangingPunct="0">
              <a:lnSpc>
                <a:spcPct val="130000"/>
              </a:lnSpc>
              <a:buClr>
                <a:srgbClr val="FFFF66"/>
              </a:buClr>
              <a:buSzPct val="75000"/>
              <a:defRPr/>
            </a:pPr>
            <a:r>
              <a:rPr lang="th-TH" sz="4000" b="1" dirty="0"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FreesiaUPC" pitchFamily="34" charset="-34"/>
                <a:cs typeface="JasmineUPC" pitchFamily="18" charset="-34"/>
              </a:rPr>
              <a:t> เทียบเท่าในส่วนราชการนั้นอย่างน้อย 2 คน</a:t>
            </a:r>
          </a:p>
          <a:p>
            <a:pPr algn="l" eaLnBrk="0" hangingPunct="0">
              <a:lnSpc>
                <a:spcPct val="130000"/>
              </a:lnSpc>
              <a:buClr>
                <a:srgbClr val="FFFF66"/>
              </a:buClr>
              <a:buSzPct val="75000"/>
              <a:defRPr/>
            </a:pPr>
            <a:r>
              <a:rPr lang="th-TH" sz="4000" b="1" dirty="0"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FreesiaUPC" pitchFamily="34" charset="-34"/>
                <a:cs typeface="JasmineUPC" pitchFamily="18" charset="-34"/>
              </a:rPr>
              <a:t> การแต่งตั้งกรรมการสำรองกรณีกรรมการไม่</a:t>
            </a:r>
          </a:p>
          <a:p>
            <a:pPr algn="l" eaLnBrk="0" hangingPunct="0">
              <a:lnSpc>
                <a:spcPct val="130000"/>
              </a:lnSpc>
              <a:buClr>
                <a:srgbClr val="FFFF66"/>
              </a:buClr>
              <a:buSzPct val="75000"/>
              <a:defRPr/>
            </a:pPr>
            <a:r>
              <a:rPr lang="th-TH" sz="4000" b="1" dirty="0"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FreesiaUPC" pitchFamily="34" charset="-34"/>
                <a:cs typeface="JasmineUPC" pitchFamily="18" charset="-34"/>
              </a:rPr>
              <a:t>  สามารถปฏิบัติหน้าที่ได้</a:t>
            </a:r>
          </a:p>
        </p:txBody>
      </p:sp>
      <p:pic>
        <p:nvPicPr>
          <p:cNvPr id="35843" name="Picture 3" descr="Offce0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4343400"/>
            <a:ext cx="22860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500298" y="428604"/>
            <a:ext cx="4330032" cy="1015663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6000" b="1" dirty="0">
                <a:ln w="11430"/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-@-D-RCW 2550 v.2.00-" pitchFamily="2" charset="0"/>
              </a:rPr>
              <a:t>การเก็บรักษาเงิน</a:t>
            </a:r>
          </a:p>
        </p:txBody>
      </p:sp>
      <p:pic>
        <p:nvPicPr>
          <p:cNvPr id="35845" name="รูปภาพ 7" descr="VLAM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2071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รูปภาพ 8" descr="VLAM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3643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3"/>
          <p:cNvSpPr txBox="1">
            <a:spLocks noChangeArrowheads="1"/>
          </p:cNvSpPr>
          <p:nvPr/>
        </p:nvSpPr>
        <p:spPr bwMode="auto">
          <a:xfrm>
            <a:off x="517525" y="1925638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 sz="4000" b="1">
              <a:latin typeface="Garamond" pitchFamily="18" charset="0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285720" y="3286124"/>
            <a:ext cx="8384026" cy="255454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127000"/>
          </a:effec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th-TH" sz="4000" b="1" dirty="0">
                <a:solidFill>
                  <a:srgbClr val="0000FF"/>
                </a:solidFill>
                <a:latin typeface="Garamond" pitchFamily="18" charset="0"/>
                <a:cs typeface="JasmineUPC" pitchFamily="18" charset="-34"/>
              </a:rPr>
              <a:t>    กรรมการตรวจนับเงินสดคงเหลือ/เอกสารแทน</a:t>
            </a:r>
          </a:p>
          <a:p>
            <a:pPr algn="l">
              <a:defRPr/>
            </a:pPr>
            <a:r>
              <a:rPr lang="th-TH" sz="4000" b="1" dirty="0">
                <a:solidFill>
                  <a:srgbClr val="0000FF"/>
                </a:solidFill>
                <a:latin typeface="Garamond" pitchFamily="18" charset="0"/>
                <a:cs typeface="JasmineUPC" pitchFamily="18" charset="-34"/>
              </a:rPr>
              <a:t>    ตัวเงิน ถูกต้องครบถ้วนตามรายงานเงินคงเหลือ</a:t>
            </a:r>
          </a:p>
          <a:p>
            <a:pPr algn="l">
              <a:defRPr/>
            </a:pPr>
            <a:r>
              <a:rPr lang="th-TH" sz="4000" b="1" dirty="0">
                <a:solidFill>
                  <a:srgbClr val="0000FF"/>
                </a:solidFill>
                <a:latin typeface="Garamond" pitchFamily="18" charset="0"/>
                <a:cs typeface="JasmineUPC" pitchFamily="18" charset="-34"/>
              </a:rPr>
              <a:t>    ประจำวัน แล้วลงลายมือกรรมการทุกคน </a:t>
            </a:r>
          </a:p>
          <a:p>
            <a:pPr algn="l">
              <a:defRPr/>
            </a:pPr>
            <a:r>
              <a:rPr lang="th-TH" sz="4000" b="1" dirty="0">
                <a:solidFill>
                  <a:srgbClr val="0000FF"/>
                </a:solidFill>
                <a:latin typeface="Garamond" pitchFamily="18" charset="0"/>
                <a:cs typeface="JasmineUPC" pitchFamily="18" charset="-34"/>
              </a:rPr>
              <a:t>    ก่อนเสนอ หน.หน่วยงาน</a:t>
            </a:r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0" y="357188"/>
            <a:ext cx="1408113" cy="137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214546" y="642918"/>
            <a:ext cx="4330032" cy="1015663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6000" b="1" dirty="0">
                <a:ln w="11430"/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-@-D-RCW 2550 v.2.00-" pitchFamily="2" charset="0"/>
              </a:rPr>
              <a:t>การเก็บรักษาเงิน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20" y="1928802"/>
            <a:ext cx="8428911" cy="1323439"/>
          </a:xfrm>
          <a:prstGeom prst="rect">
            <a:avLst/>
          </a:prstGeom>
          <a:solidFill>
            <a:srgbClr val="00B0F0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127000"/>
          </a:effec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th-TH" sz="4000" b="1" dirty="0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    เมื่อสิ้นเวลารับจ่ายเงินให้</a:t>
            </a:r>
            <a:r>
              <a:rPr lang="th-TH" sz="4000" b="1" dirty="0" err="1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จนท.</a:t>
            </a:r>
            <a:r>
              <a:rPr lang="th-TH" sz="4000" b="1" dirty="0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การเงินจัดทำราย</a:t>
            </a:r>
          </a:p>
          <a:p>
            <a:pPr algn="l">
              <a:defRPr/>
            </a:pPr>
            <a:r>
              <a:rPr lang="th-TH" sz="4000" b="1" dirty="0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   งานเงินคงเหลือ และส่งมอบให้กรรมการตรวจนับ</a:t>
            </a:r>
          </a:p>
        </p:txBody>
      </p:sp>
      <p:pic>
        <p:nvPicPr>
          <p:cNvPr id="36875" name="รูปภาพ 7" descr="bFLOWERblue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000250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6" name="รูปภาพ 8" descr="bFLOWERblue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429000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3"/>
          <p:cNvSpPr txBox="1">
            <a:spLocks noChangeArrowheads="1"/>
          </p:cNvSpPr>
          <p:nvPr/>
        </p:nvSpPr>
        <p:spPr bwMode="auto">
          <a:xfrm>
            <a:off x="517525" y="1925638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h-TH" sz="4000" b="1">
              <a:latin typeface="Garamond" pitchFamily="18" charset="0"/>
            </a:endParaRPr>
          </a:p>
        </p:txBody>
      </p:sp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685800" y="1828800"/>
            <a:ext cx="361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endParaRPr lang="th-TH" sz="4000" b="1">
              <a:latin typeface="Garamond" pitchFamily="18" charset="0"/>
            </a:endParaRP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357158" y="1643050"/>
            <a:ext cx="8439150" cy="32019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63500"/>
          </a:effectLst>
        </p:spPr>
        <p:txBody>
          <a:bodyPr wrap="none">
            <a:spAutoFit/>
          </a:bodyPr>
          <a:lstStyle/>
          <a:p>
            <a:pPr algn="l">
              <a:lnSpc>
                <a:spcPct val="170000"/>
              </a:lnSpc>
              <a:defRPr/>
            </a:pPr>
            <a:r>
              <a:rPr lang="th-TH" sz="4000" b="1" dirty="0">
                <a:solidFill>
                  <a:srgbClr val="0000FF"/>
                </a:solidFill>
                <a:latin typeface="Garamond" pitchFamily="18" charset="0"/>
                <a:cs typeface="JasmineUPC" pitchFamily="18" charset="-34"/>
              </a:rPr>
              <a:t>   ในวันทำการถัดไป ให้คณะกรรมการเก็บรักษาเงิน</a:t>
            </a:r>
          </a:p>
          <a:p>
            <a:pPr algn="l">
              <a:lnSpc>
                <a:spcPct val="170000"/>
              </a:lnSpc>
              <a:defRPr/>
            </a:pPr>
            <a:r>
              <a:rPr lang="th-TH" sz="4000" b="1" dirty="0">
                <a:solidFill>
                  <a:srgbClr val="0000FF"/>
                </a:solidFill>
                <a:latin typeface="Garamond" pitchFamily="18" charset="0"/>
                <a:cs typeface="JasmineUPC" pitchFamily="18" charset="-34"/>
              </a:rPr>
              <a:t>   มอบเงินให้ </a:t>
            </a:r>
            <a:r>
              <a:rPr lang="th-TH" sz="4000" b="1" dirty="0" err="1">
                <a:solidFill>
                  <a:srgbClr val="0000FF"/>
                </a:solidFill>
                <a:latin typeface="Garamond" pitchFamily="18" charset="0"/>
                <a:cs typeface="JasmineUPC" pitchFamily="18" charset="-34"/>
              </a:rPr>
              <a:t>จนท.</a:t>
            </a:r>
            <a:r>
              <a:rPr lang="th-TH" sz="4000" b="1" dirty="0">
                <a:solidFill>
                  <a:srgbClr val="0000FF"/>
                </a:solidFill>
                <a:latin typeface="Garamond" pitchFamily="18" charset="0"/>
                <a:cs typeface="JasmineUPC" pitchFamily="18" charset="-34"/>
              </a:rPr>
              <a:t> การเงิน ลงลายมือชื่อรับเงินไว้</a:t>
            </a:r>
          </a:p>
          <a:p>
            <a:pPr algn="l">
              <a:lnSpc>
                <a:spcPct val="170000"/>
              </a:lnSpc>
              <a:defRPr/>
            </a:pPr>
            <a:r>
              <a:rPr lang="th-TH" sz="4000" b="1" dirty="0">
                <a:solidFill>
                  <a:srgbClr val="0000FF"/>
                </a:solidFill>
                <a:latin typeface="Garamond" pitchFamily="18" charset="0"/>
                <a:cs typeface="JasmineUPC" pitchFamily="18" charset="-34"/>
              </a:rPr>
              <a:t>   ในรายงานเงินคงเหลือประจำวันด้วย</a:t>
            </a:r>
          </a:p>
        </p:txBody>
      </p:sp>
      <p:pic>
        <p:nvPicPr>
          <p:cNvPr id="35846" name="Picture 8" descr="เงิน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4829175"/>
            <a:ext cx="2519363" cy="2028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357422" y="357166"/>
            <a:ext cx="4330032" cy="1015663"/>
          </a:xfrm>
          <a:prstGeom prst="rect">
            <a:avLst/>
          </a:prstGeom>
          <a:noFill/>
        </p:spPr>
        <p:txBody>
          <a:bodyPr wrap="none">
            <a:prstTxWarp prst="textIn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6000" b="1" dirty="0">
                <a:ln w="11430"/>
                <a:solidFill>
                  <a:srgbClr val="0000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-@-D-RCW 2550 v.2.00-" pitchFamily="2" charset="0"/>
              </a:rPr>
              <a:t>การเก็บรักษาเงิน</a:t>
            </a:r>
          </a:p>
        </p:txBody>
      </p:sp>
      <p:pic>
        <p:nvPicPr>
          <p:cNvPr id="37897" name="รูปภาพ 11" descr="fleu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2071688"/>
            <a:ext cx="3524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/>
          <p:cNvSpPr>
            <a:spLocks noChangeArrowheads="1"/>
          </p:cNvSpPr>
          <p:nvPr/>
        </p:nvSpPr>
        <p:spPr bwMode="auto">
          <a:xfrm>
            <a:off x="179388" y="1773238"/>
            <a:ext cx="8736012" cy="4700587"/>
          </a:xfrm>
          <a:prstGeom prst="foldedCorner">
            <a:avLst>
              <a:gd name="adj" fmla="val 12500"/>
            </a:avLst>
          </a:prstGeom>
          <a:gradFill rotWithShape="0">
            <a:gsLst>
              <a:gs pos="0">
                <a:srgbClr val="6600CC"/>
              </a:gs>
              <a:gs pos="100000">
                <a:srgbClr val="CC00CC"/>
              </a:gs>
            </a:gsLst>
            <a:lin ang="5400000" scaled="1"/>
          </a:gradFill>
          <a:ln w="9525">
            <a:solidFill>
              <a:srgbClr val="800080"/>
            </a:solidFill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</p:spPr>
        <p:txBody>
          <a:bodyPr wrap="none" anchor="ctr"/>
          <a:lstStyle/>
          <a:p>
            <a:pPr>
              <a:buFont typeface="Arial" pitchFamily="34" charset="0"/>
              <a:buChar char="•"/>
              <a:defRPr/>
            </a:pPr>
            <a:endParaRPr lang="en-US"/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214282" y="1857364"/>
            <a:ext cx="8610600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buClr>
                <a:schemeClr val="bg1"/>
              </a:buClr>
              <a:defRPr/>
            </a:pPr>
            <a:r>
              <a:rPr lang="th-TH" sz="3200" b="1" dirty="0">
                <a:solidFill>
                  <a:schemeClr val="hlink"/>
                </a:solidFill>
                <a:latin typeface="Arial Black" pitchFamily="34" charset="0"/>
                <a:cs typeface="JasmineUPC" pitchFamily="18" charset="-34"/>
              </a:rPr>
              <a:t>        </a:t>
            </a:r>
            <a:r>
              <a:rPr lang="th-TH" sz="32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เงินที่เบิกจากคลัง หากจ่ายไม่หมดหรือไม่ได้จ่ายให้นำส่ง</a:t>
            </a:r>
          </a:p>
          <a:p>
            <a:pPr algn="l">
              <a:lnSpc>
                <a:spcPct val="110000"/>
              </a:lnSpc>
              <a:defRPr/>
            </a:pPr>
            <a:r>
              <a:rPr lang="th-TH" sz="32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      คืนคลังภายใน </a:t>
            </a:r>
            <a:r>
              <a:rPr lang="th-TH" sz="3200" b="1" dirty="0">
                <a:solidFill>
                  <a:srgbClr val="FFFF00"/>
                </a:solidFill>
                <a:latin typeface="Angsana New" pitchFamily="18" charset="-34"/>
                <a:cs typeface="JasmineUPC" pitchFamily="18" charset="-34"/>
              </a:rPr>
              <a:t>15 </a:t>
            </a:r>
            <a:r>
              <a:rPr lang="th-TH" sz="3200" b="1" dirty="0">
                <a:solidFill>
                  <a:srgbClr val="FFFF00"/>
                </a:solidFill>
                <a:latin typeface="Arial Black" pitchFamily="34" charset="0"/>
                <a:cs typeface="JasmineUPC" pitchFamily="18" charset="-34"/>
              </a:rPr>
              <a:t>วันทำการ </a:t>
            </a:r>
            <a:r>
              <a:rPr lang="th-TH" sz="32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นับจากวันที่รับเงินจากคลัง</a:t>
            </a:r>
          </a:p>
          <a:p>
            <a:pPr algn="l">
              <a:lnSpc>
                <a:spcPct val="110000"/>
              </a:lnSpc>
              <a:defRPr/>
            </a:pPr>
            <a:r>
              <a:rPr lang="th-TH" sz="32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      และเงินที่จ่ายแล้วหากมีการเรียกคืนให้ส่งคืนคลังภายใน</a:t>
            </a:r>
          </a:p>
          <a:p>
            <a:pPr algn="l">
              <a:lnSpc>
                <a:spcPct val="110000"/>
              </a:lnSpc>
              <a:defRPr/>
            </a:pPr>
            <a:r>
              <a:rPr lang="th-TH" sz="3200" b="1" dirty="0">
                <a:solidFill>
                  <a:srgbClr val="FFFF00"/>
                </a:solidFill>
                <a:latin typeface="Arial Black" pitchFamily="34" charset="0"/>
                <a:cs typeface="JasmineUPC" pitchFamily="18" charset="-34"/>
              </a:rPr>
              <a:t>        </a:t>
            </a:r>
            <a:r>
              <a:rPr lang="th-TH" sz="3200" b="1" dirty="0">
                <a:solidFill>
                  <a:srgbClr val="FFFF00"/>
                </a:solidFill>
                <a:latin typeface="Angsana New" pitchFamily="18" charset="-34"/>
                <a:cs typeface="JasmineUPC" pitchFamily="18" charset="-34"/>
              </a:rPr>
              <a:t>15</a:t>
            </a:r>
            <a:r>
              <a:rPr lang="th-TH" sz="3200" b="1" dirty="0">
                <a:solidFill>
                  <a:srgbClr val="FFFF00"/>
                </a:solidFill>
                <a:latin typeface="Arial Black" pitchFamily="34" charset="0"/>
                <a:cs typeface="JasmineUPC" pitchFamily="18" charset="-34"/>
              </a:rPr>
              <a:t> วัน </a:t>
            </a:r>
            <a:r>
              <a:rPr lang="th-TH" sz="32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นับจากวันเรียกคืน</a:t>
            </a:r>
          </a:p>
          <a:p>
            <a:pPr algn="l">
              <a:lnSpc>
                <a:spcPct val="90000"/>
              </a:lnSpc>
              <a:buClr>
                <a:schemeClr val="bg1"/>
              </a:buClr>
              <a:defRPr/>
            </a:pPr>
            <a:r>
              <a:rPr lang="th-TH" sz="3200" b="1" dirty="0">
                <a:solidFill>
                  <a:schemeClr val="hlink"/>
                </a:solidFill>
                <a:latin typeface="Arial Black" pitchFamily="34" charset="0"/>
                <a:cs typeface="JasmineUPC" pitchFamily="18" charset="-34"/>
              </a:rPr>
              <a:t>        </a:t>
            </a:r>
            <a:r>
              <a:rPr lang="th-TH" sz="32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เงินรายได้แผ่นดินให้นำส่ง</a:t>
            </a:r>
            <a:r>
              <a:rPr lang="th-TH" sz="3200" b="1" dirty="0">
                <a:solidFill>
                  <a:srgbClr val="FFFF00"/>
                </a:solidFill>
                <a:latin typeface="Arial Black" pitchFamily="34" charset="0"/>
                <a:cs typeface="JasmineUPC" pitchFamily="18" charset="-34"/>
              </a:rPr>
              <a:t>เดือนละ </a:t>
            </a:r>
            <a:r>
              <a:rPr lang="th-TH" sz="3200" b="1" dirty="0">
                <a:solidFill>
                  <a:srgbClr val="FFFF00"/>
                </a:solidFill>
                <a:latin typeface="Angsana New" pitchFamily="18" charset="-34"/>
                <a:cs typeface="JasmineUPC" pitchFamily="18" charset="-34"/>
              </a:rPr>
              <a:t>1 ครั้ง </a:t>
            </a:r>
            <a:r>
              <a:rPr lang="th-TH" sz="32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หากวันใดเกิน</a:t>
            </a:r>
          </a:p>
          <a:p>
            <a:pPr algn="l">
              <a:lnSpc>
                <a:spcPct val="90000"/>
              </a:lnSpc>
              <a:defRPr/>
            </a:pPr>
            <a:r>
              <a:rPr lang="th-TH" sz="32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        </a:t>
            </a:r>
            <a:r>
              <a:rPr lang="th-TH" sz="3600" b="1" u="sng" dirty="0">
                <a:solidFill>
                  <a:srgbClr val="FFFF00"/>
                </a:solidFill>
                <a:latin typeface="Angsana New" pitchFamily="18" charset="-34"/>
                <a:cs typeface="JasmineUPC" pitchFamily="18" charset="-34"/>
              </a:rPr>
              <a:t>10,000</a:t>
            </a:r>
            <a:r>
              <a:rPr lang="th-TH" sz="3200" b="1" dirty="0">
                <a:solidFill>
                  <a:schemeClr val="bg1"/>
                </a:solidFill>
                <a:latin typeface="Angsana New" pitchFamily="18" charset="-34"/>
                <a:cs typeface="JasmineUPC" pitchFamily="18" charset="-34"/>
              </a:rPr>
              <a:t> บาท ให้นำส่งภายใน </a:t>
            </a:r>
            <a:r>
              <a:rPr lang="th-TH" sz="4400" b="1" u="sng" dirty="0">
                <a:solidFill>
                  <a:srgbClr val="FFFF00"/>
                </a:solidFill>
                <a:latin typeface="Angsana New" pitchFamily="18" charset="-34"/>
                <a:cs typeface="JasmineUPC" pitchFamily="18" charset="-34"/>
              </a:rPr>
              <a:t>3</a:t>
            </a:r>
            <a:r>
              <a:rPr lang="th-TH" sz="3200" b="1" dirty="0">
                <a:solidFill>
                  <a:srgbClr val="FFFF00"/>
                </a:solidFill>
                <a:latin typeface="Arial Black" pitchFamily="34" charset="0"/>
                <a:cs typeface="JasmineUPC" pitchFamily="18" charset="-34"/>
              </a:rPr>
              <a:t> วัน</a:t>
            </a:r>
            <a:r>
              <a:rPr lang="th-TH" sz="32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ทำการถัดไป</a:t>
            </a:r>
          </a:p>
          <a:p>
            <a:pPr algn="l">
              <a:lnSpc>
                <a:spcPct val="90000"/>
              </a:lnSpc>
              <a:buClr>
                <a:schemeClr val="bg1"/>
              </a:buClr>
              <a:defRPr/>
            </a:pPr>
            <a:r>
              <a:rPr lang="th-TH" sz="32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      ผู้มีหน้าหักภาษี ณ ที่จ่ายต้องนำส่งภายใน</a:t>
            </a:r>
            <a:r>
              <a:rPr lang="th-TH" sz="3200" b="1" dirty="0">
                <a:solidFill>
                  <a:srgbClr val="FFFF00"/>
                </a:solidFill>
                <a:latin typeface="Arial Black" pitchFamily="34" charset="0"/>
                <a:cs typeface="JasmineUPC" pitchFamily="18" charset="-34"/>
              </a:rPr>
              <a:t>วันที่ 7 เดือนถัดไป</a:t>
            </a:r>
          </a:p>
          <a:p>
            <a:pPr algn="l">
              <a:lnSpc>
                <a:spcPct val="90000"/>
              </a:lnSpc>
              <a:buClr>
                <a:schemeClr val="bg1"/>
              </a:buClr>
              <a:defRPr/>
            </a:pPr>
            <a:r>
              <a:rPr lang="th-TH" sz="3200" b="1" dirty="0">
                <a:solidFill>
                  <a:schemeClr val="bg1"/>
                </a:solidFill>
                <a:latin typeface="Arial Black" pitchFamily="34" charset="0"/>
                <a:cs typeface="JasmineUPC" pitchFamily="18" charset="-34"/>
              </a:rPr>
              <a:t>       เงินนอกงบประมาณให้นำฝากคลังอย่างน้อยเดือนละหนึ่งครั้ง</a:t>
            </a:r>
            <a:r>
              <a:rPr lang="th-TH" sz="4000" b="1" dirty="0">
                <a:solidFill>
                  <a:schemeClr val="bg1"/>
                </a:solidFill>
                <a:latin typeface="Garamond" pitchFamily="18" charset="0"/>
                <a:cs typeface="JasmineUPC" pitchFamily="18" charset="-34"/>
              </a:rPr>
              <a:t>  </a:t>
            </a:r>
          </a:p>
        </p:txBody>
      </p:sp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1143000" y="457200"/>
            <a:ext cx="6629400" cy="1219200"/>
          </a:xfrm>
          <a:prstGeom prst="downArrow">
            <a:avLst>
              <a:gd name="adj1" fmla="val 71648"/>
              <a:gd name="adj2" fmla="val 60269"/>
            </a:avLst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2133600" y="304800"/>
            <a:ext cx="4464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การนำเงินส่งคลัง</a:t>
            </a:r>
          </a:p>
        </p:txBody>
      </p:sp>
      <p:pic>
        <p:nvPicPr>
          <p:cNvPr id="38924" name="รูปภาพ 6" descr="dukdik_4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071688"/>
            <a:ext cx="3571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5" name="รูปภาพ 7" descr="dukdik_4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4143375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6" name="รูปภาพ 8" descr="dukdik_4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5214938"/>
            <a:ext cx="3571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ext Box 2"/>
          <p:cNvSpPr txBox="1">
            <a:spLocks noChangeArrowheads="1"/>
          </p:cNvSpPr>
          <p:nvPr/>
        </p:nvSpPr>
        <p:spPr bwMode="auto">
          <a:xfrm>
            <a:off x="857224" y="3357562"/>
            <a:ext cx="7620000" cy="3170099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eaLnBrk="0" hangingPunct="0">
              <a:defRPr/>
            </a:pPr>
            <a:r>
              <a:rPr lang="th-TH" sz="40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esiaUPC" pitchFamily="34" charset="-34"/>
                <a:cs typeface="JasmineUPC" pitchFamily="18" charset="-34"/>
              </a:rPr>
              <a:t>     รายงานประจำเดือน</a:t>
            </a:r>
          </a:p>
          <a:p>
            <a:pPr lvl="2" algn="l" eaLnBrk="0" hangingPunct="0">
              <a:buFontTx/>
              <a:buChar char="o"/>
              <a:defRPr/>
            </a:pPr>
            <a:r>
              <a:rPr lang="th-TH" sz="40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esiaUPC" pitchFamily="34" charset="-34"/>
                <a:cs typeface="JasmineUPC" pitchFamily="18" charset="-34"/>
              </a:rPr>
              <a:t>  งบพิสูจน์ยอดเงินฝากธนาคาร</a:t>
            </a:r>
          </a:p>
          <a:p>
            <a:pPr lvl="2" algn="l" eaLnBrk="0" hangingPunct="0">
              <a:buFontTx/>
              <a:buChar char="o"/>
              <a:defRPr/>
            </a:pPr>
            <a:r>
              <a:rPr lang="th-TH" sz="40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esiaUPC" pitchFamily="34" charset="-34"/>
                <a:cs typeface="JasmineUPC" pitchFamily="18" charset="-34"/>
              </a:rPr>
              <a:t>  งบทดลอง</a:t>
            </a:r>
          </a:p>
          <a:p>
            <a:pPr lvl="2" algn="l" eaLnBrk="0" hangingPunct="0">
              <a:buFontTx/>
              <a:buChar char="o"/>
              <a:defRPr/>
            </a:pPr>
            <a:r>
              <a:rPr lang="th-TH" sz="40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esiaUPC" pitchFamily="34" charset="-34"/>
                <a:cs typeface="JasmineUPC" pitchFamily="18" charset="-34"/>
              </a:rPr>
              <a:t>  รายงานรายได้และค่าใช้จ่าย</a:t>
            </a:r>
          </a:p>
          <a:p>
            <a:pPr lvl="2" algn="l" eaLnBrk="0" hangingPunct="0">
              <a:buFontTx/>
              <a:buChar char="o"/>
              <a:defRPr/>
            </a:pPr>
            <a:r>
              <a:rPr lang="th-TH" sz="40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esiaUPC" pitchFamily="34" charset="-34"/>
                <a:cs typeface="JasmineUPC" pitchFamily="18" charset="-34"/>
              </a:rPr>
              <a:t>  รายงานเงินประจำงวด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285984" y="357166"/>
            <a:ext cx="4786346" cy="923330"/>
          </a:xfrm>
          <a:prstGeom prst="rect">
            <a:avLst/>
          </a:prstGeom>
          <a:noFill/>
        </p:spPr>
        <p:txBody>
          <a:bodyPr wrap="none">
            <a:prstTxWarp prst="textCan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การจัดทำรายงาน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1714488"/>
            <a:ext cx="7643866" cy="144655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l">
              <a:rot lat="0" lon="0" rev="6600000"/>
            </a:lightRig>
          </a:scene3d>
          <a:sp3d>
            <a:bevelT/>
          </a:sp3d>
        </p:spPr>
        <p:txBody>
          <a:bodyPr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>
              <a:defRPr/>
            </a:pPr>
            <a:r>
              <a:rPr lang="th-TH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JasmineUPC" pitchFamily="18" charset="-34"/>
              </a:rPr>
              <a:t>    รายงานประจำวัน</a:t>
            </a:r>
          </a:p>
          <a:p>
            <a:pPr lvl="2" algn="l">
              <a:buFont typeface="Courier New" pitchFamily="49" charset="0"/>
              <a:buChar char="o"/>
              <a:defRPr/>
            </a:pPr>
            <a:r>
              <a:rPr lang="th-TH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JasmineUPC" pitchFamily="18" charset="-34"/>
              </a:rPr>
              <a:t>  รายงานเงินคงเหลือประจำวัน</a:t>
            </a:r>
          </a:p>
        </p:txBody>
      </p:sp>
      <p:pic>
        <p:nvPicPr>
          <p:cNvPr id="39941" name="รูปภาพ 7" descr="bFLOWERblue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1857375"/>
            <a:ext cx="40481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รูปภาพ 8" descr="bFLOWERblue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3500438"/>
            <a:ext cx="4048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ผู้บริหาร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38" y="357188"/>
            <a:ext cx="1787525" cy="180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AutoShape 2"/>
          <p:cNvSpPr>
            <a:spLocks noChangeArrowheads="1"/>
          </p:cNvSpPr>
          <p:nvPr/>
        </p:nvSpPr>
        <p:spPr bwMode="auto">
          <a:xfrm>
            <a:off x="609600" y="1600200"/>
            <a:ext cx="8001000" cy="3757626"/>
          </a:xfrm>
          <a:prstGeom prst="foldedCorner">
            <a:avLst>
              <a:gd name="adj" fmla="val 12500"/>
            </a:avLst>
          </a:prstGeom>
          <a:solidFill>
            <a:srgbClr val="00B0F0"/>
          </a:solidFill>
          <a:ln w="9525">
            <a:solidFill>
              <a:srgbClr val="800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0965" name="Text Box 3"/>
          <p:cNvSpPr txBox="1">
            <a:spLocks noChangeArrowheads="1"/>
          </p:cNvSpPr>
          <p:nvPr/>
        </p:nvSpPr>
        <p:spPr bwMode="auto">
          <a:xfrm>
            <a:off x="1219200" y="1752600"/>
            <a:ext cx="6551613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th-TH" sz="4400" b="1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รายงานประจำปี </a:t>
            </a:r>
          </a:p>
          <a:p>
            <a:pPr lvl="2" algn="l" eaLnBrk="0" hangingPunct="0">
              <a:buFontTx/>
              <a:buChar char="o"/>
            </a:pPr>
            <a:r>
              <a:rPr lang="th-TH" sz="4400" b="1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งบแสดงฐานะการเงิน</a:t>
            </a:r>
          </a:p>
          <a:p>
            <a:pPr lvl="2" algn="l" eaLnBrk="0" hangingPunct="0">
              <a:buFontTx/>
              <a:buChar char="o"/>
            </a:pPr>
            <a:r>
              <a:rPr lang="th-TH" sz="4400" b="1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งบแสดงผลการดำเนินงาน</a:t>
            </a:r>
          </a:p>
          <a:p>
            <a:pPr lvl="2" algn="l" eaLnBrk="0" hangingPunct="0">
              <a:buFontTx/>
              <a:buChar char="o"/>
            </a:pPr>
            <a:r>
              <a:rPr lang="th-TH" sz="4400" b="1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งบกระแสเงินสด</a:t>
            </a:r>
          </a:p>
          <a:p>
            <a:pPr lvl="2" algn="l" eaLnBrk="0" hangingPunct="0">
              <a:buFontTx/>
              <a:buChar char="o"/>
            </a:pPr>
            <a:r>
              <a:rPr lang="th-TH" sz="4400" b="1">
                <a:solidFill>
                  <a:schemeClr val="bg1"/>
                </a:solidFill>
                <a:latin typeface="FreesiaUPC" pitchFamily="34" charset="-34"/>
                <a:cs typeface="JasmineUPC" pitchFamily="18" charset="-34"/>
              </a:rPr>
              <a:t> หมายเหตุประกอบงบการเงิน</a:t>
            </a:r>
          </a:p>
        </p:txBody>
      </p:sp>
      <p:pic>
        <p:nvPicPr>
          <p:cNvPr id="40966" name="Picture 4" descr="Offce0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5410200"/>
            <a:ext cx="2590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สี่เหลี่ยมผืนผ้า 7"/>
          <p:cNvSpPr/>
          <p:nvPr/>
        </p:nvSpPr>
        <p:spPr>
          <a:xfrm>
            <a:off x="2357422" y="357166"/>
            <a:ext cx="4572032" cy="923330"/>
          </a:xfrm>
          <a:prstGeom prst="rect">
            <a:avLst/>
          </a:prstGeom>
          <a:noFill/>
        </p:spPr>
        <p:txBody>
          <a:bodyPr wrap="none">
            <a:prstTxWarp prst="textCan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การจัดทำรายงาน</a:t>
            </a:r>
          </a:p>
        </p:txBody>
      </p:sp>
      <p:pic>
        <p:nvPicPr>
          <p:cNvPr id="40968" name="รูปภาพ 9" descr="bFLOWERwhite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1785938"/>
            <a:ext cx="6667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4_Stream">
  <a:themeElements>
    <a:clrScheme name="4_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4_Stream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eteorologists_analysis">
  <a:themeElements>
    <a:clrScheme name="meteorologists_analys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eteorologists_analysis">
      <a:majorFont>
        <a:latin typeface="Impact"/>
        <a:ea typeface=""/>
        <a:cs typeface="Angsana New"/>
      </a:majorFont>
      <a:minorFont>
        <a:latin typeface="Tahoma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eteorologists_analys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teorologists_analys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teorologists_analys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teorologists_analys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teorologists_analys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teorologists_analys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teorologists_analys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teorologists_analys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teorologists_analys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teorologists_analys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teorologists_analys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teorologists_analys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eteorologists_analysis">
  <a:themeElements>
    <a:clrScheme name="meteorologists_analys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eteorologists_analysis">
      <a:majorFont>
        <a:latin typeface="Impact"/>
        <a:ea typeface=""/>
        <a:cs typeface="Angsana New"/>
      </a:majorFont>
      <a:minorFont>
        <a:latin typeface="Tahoma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eteorologists_analys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teorologists_analys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teorologists_analys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teorologists_analys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teorologists_analys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teorologists_analys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teorologists_analys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teorologists_analys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teorologists_analys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teorologists_analys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teorologists_analys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teorologists_analys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การออกแบบเริ่มต้น">
  <a:themeElements>
    <a:clrScheme name="1_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การออกแบบเริ่มต้น">
      <a:majorFont>
        <a:latin typeface="Angsana New"/>
        <a:ea typeface=""/>
        <a:cs typeface="Angsana New"/>
      </a:majorFont>
      <a:minorFont>
        <a:latin typeface="Angsana New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การออกแบบเริ่มต้น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การออกแบบเริ่มต้น">
  <a:themeElements>
    <a:clrScheme name="1_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การออกแบบเริ่มต้น">
      <a:majorFont>
        <a:latin typeface="Angsana New"/>
        <a:ea typeface=""/>
        <a:cs typeface="Angsana New"/>
      </a:majorFont>
      <a:minorFont>
        <a:latin typeface="Angsana New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การออกแบบเริ่มต้น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การออกแบบเริ่มต้น">
  <a:themeElements>
    <a:clrScheme name="4_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ทางเดิน">
  <a:themeElements>
    <a:clrScheme name="ทางเดิน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ทางเดิน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ทางเดิน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12786</TotalTime>
  <Words>10762</Words>
  <Application>Microsoft Office PowerPoint</Application>
  <PresentationFormat>นำเสนอทางหน้าจอ (4:3)</PresentationFormat>
  <Paragraphs>1369</Paragraphs>
  <Slides>136</Slides>
  <Notes>45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8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136</vt:i4>
      </vt:variant>
    </vt:vector>
  </HeadingPairs>
  <TitlesOfParts>
    <vt:vector size="145" baseType="lpstr">
      <vt:lpstr>4_Stream</vt:lpstr>
      <vt:lpstr>meteorologists_analysis</vt:lpstr>
      <vt:lpstr>1_meteorologists_analysis</vt:lpstr>
      <vt:lpstr>2_การออกแบบเริ่มต้น</vt:lpstr>
      <vt:lpstr>3_การออกแบบเริ่มต้น</vt:lpstr>
      <vt:lpstr>6_การออกแบบเริ่มต้น</vt:lpstr>
      <vt:lpstr>ทางเดิน</vt:lpstr>
      <vt:lpstr>ชุดรูปแบบของ Office</vt:lpstr>
      <vt:lpstr>Clip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ภาพนิ่ง 33</vt:lpstr>
      <vt:lpstr>ภาพนิ่ง 34</vt:lpstr>
      <vt:lpstr>ภาพนิ่ง 35</vt:lpstr>
      <vt:lpstr>ภาพนิ่ง 36</vt:lpstr>
      <vt:lpstr>ภาพนิ่ง 37</vt:lpstr>
      <vt:lpstr>ภาพนิ่ง 38</vt:lpstr>
      <vt:lpstr>ภาพนิ่ง 39</vt:lpstr>
      <vt:lpstr>ภาพนิ่ง 40</vt:lpstr>
      <vt:lpstr>ภาพนิ่ง 41</vt:lpstr>
      <vt:lpstr>ภาพนิ่ง 42</vt:lpstr>
      <vt:lpstr>ภาพนิ่ง 43</vt:lpstr>
      <vt:lpstr>ภาพนิ่ง 44</vt:lpstr>
      <vt:lpstr>ภาพนิ่ง 45</vt:lpstr>
      <vt:lpstr>ภาพนิ่ง 46</vt:lpstr>
      <vt:lpstr>ภาพนิ่ง 47</vt:lpstr>
      <vt:lpstr>ภาพนิ่ง 48</vt:lpstr>
      <vt:lpstr>ภาพนิ่ง 49</vt:lpstr>
      <vt:lpstr>ภาพนิ่ง 50</vt:lpstr>
      <vt:lpstr>ภาพนิ่ง 51</vt:lpstr>
      <vt:lpstr>ภาพนิ่ง 52</vt:lpstr>
      <vt:lpstr>ภาพนิ่ง 53</vt:lpstr>
      <vt:lpstr>ภาพนิ่ง 54</vt:lpstr>
      <vt:lpstr>ภาพนิ่ง 55</vt:lpstr>
      <vt:lpstr>ภาพนิ่ง 56</vt:lpstr>
      <vt:lpstr>ภาพนิ่ง 57</vt:lpstr>
      <vt:lpstr>ภาพนิ่ง 58</vt:lpstr>
      <vt:lpstr>ภาพนิ่ง 59</vt:lpstr>
      <vt:lpstr>ภาพนิ่ง 60</vt:lpstr>
      <vt:lpstr>ภาพนิ่ง 61</vt:lpstr>
      <vt:lpstr>ภาพนิ่ง 62</vt:lpstr>
      <vt:lpstr>ภาพนิ่ง 63</vt:lpstr>
      <vt:lpstr>ภาพนิ่ง 64</vt:lpstr>
      <vt:lpstr>ภาพนิ่ง 65</vt:lpstr>
      <vt:lpstr>ภาพนิ่ง 66</vt:lpstr>
      <vt:lpstr>ภาพนิ่ง 67</vt:lpstr>
      <vt:lpstr>ภาพนิ่ง 68</vt:lpstr>
      <vt:lpstr>ภาพนิ่ง 69</vt:lpstr>
      <vt:lpstr>ภาพนิ่ง 70</vt:lpstr>
      <vt:lpstr>ภาพนิ่ง 71</vt:lpstr>
      <vt:lpstr>ภาพนิ่ง 72</vt:lpstr>
      <vt:lpstr>ภาพนิ่ง 73</vt:lpstr>
      <vt:lpstr>ภาพนิ่ง 74</vt:lpstr>
      <vt:lpstr>ภาพนิ่ง 75</vt:lpstr>
      <vt:lpstr>ภาพนิ่ง 76</vt:lpstr>
      <vt:lpstr>ภาพนิ่ง 77</vt:lpstr>
      <vt:lpstr>ภาพนิ่ง 78</vt:lpstr>
      <vt:lpstr>ภาพนิ่ง 79</vt:lpstr>
      <vt:lpstr>ภาพนิ่ง 80</vt:lpstr>
      <vt:lpstr>ภาพนิ่ง 81</vt:lpstr>
      <vt:lpstr>ภาพนิ่ง 82</vt:lpstr>
      <vt:lpstr>ภาพนิ่ง 83</vt:lpstr>
      <vt:lpstr>ภาพนิ่ง 84</vt:lpstr>
      <vt:lpstr>ภาพนิ่ง 85</vt:lpstr>
      <vt:lpstr>ภาพนิ่ง 86</vt:lpstr>
      <vt:lpstr>ภาพนิ่ง 87</vt:lpstr>
      <vt:lpstr>ภาพนิ่ง 88</vt:lpstr>
      <vt:lpstr>ภาพนิ่ง 89</vt:lpstr>
      <vt:lpstr>ภาพนิ่ง 90</vt:lpstr>
      <vt:lpstr>ภาพนิ่ง 91</vt:lpstr>
      <vt:lpstr>ภาพนิ่ง 92</vt:lpstr>
      <vt:lpstr>ภาพนิ่ง 93</vt:lpstr>
      <vt:lpstr>ภาพนิ่ง 94</vt:lpstr>
      <vt:lpstr>ภาพนิ่ง 95</vt:lpstr>
      <vt:lpstr>ภาพนิ่ง 96</vt:lpstr>
      <vt:lpstr>ภาพนิ่ง 97</vt:lpstr>
      <vt:lpstr>ภาพนิ่ง 98</vt:lpstr>
      <vt:lpstr>ภาพนิ่ง 99</vt:lpstr>
      <vt:lpstr>ภาพนิ่ง 100</vt:lpstr>
      <vt:lpstr>ภาพนิ่ง 101</vt:lpstr>
      <vt:lpstr>ภาพนิ่ง 102</vt:lpstr>
      <vt:lpstr>ภาพนิ่ง 103</vt:lpstr>
      <vt:lpstr>ภาพนิ่ง 104</vt:lpstr>
      <vt:lpstr>ภาพนิ่ง 105</vt:lpstr>
      <vt:lpstr>ภาพนิ่ง 106</vt:lpstr>
      <vt:lpstr>ภาพนิ่ง 107</vt:lpstr>
      <vt:lpstr>ภาพนิ่ง 108</vt:lpstr>
      <vt:lpstr>ภาพนิ่ง 109</vt:lpstr>
      <vt:lpstr>ภาพนิ่ง 110</vt:lpstr>
      <vt:lpstr>ภาพนิ่ง 111</vt:lpstr>
      <vt:lpstr>ภาพนิ่ง 112</vt:lpstr>
      <vt:lpstr>ภาพนิ่ง 113</vt:lpstr>
      <vt:lpstr>ภาพนิ่ง 114</vt:lpstr>
      <vt:lpstr>ภาพนิ่ง 115</vt:lpstr>
      <vt:lpstr>ภาพนิ่ง 116</vt:lpstr>
      <vt:lpstr>ภาพนิ่ง 117</vt:lpstr>
      <vt:lpstr>ภาพนิ่ง 118</vt:lpstr>
      <vt:lpstr>ภาพนิ่ง 119</vt:lpstr>
      <vt:lpstr>ภาพนิ่ง 120</vt:lpstr>
      <vt:lpstr>ภาพนิ่ง 121</vt:lpstr>
      <vt:lpstr>ภาพนิ่ง 122</vt:lpstr>
      <vt:lpstr>ภาพนิ่ง 123</vt:lpstr>
      <vt:lpstr>ภาพนิ่ง 124</vt:lpstr>
      <vt:lpstr>ภาพนิ่ง 125</vt:lpstr>
      <vt:lpstr>ภาพนิ่ง 126</vt:lpstr>
      <vt:lpstr>ภาพนิ่ง 127</vt:lpstr>
      <vt:lpstr>ภาพนิ่ง 128</vt:lpstr>
      <vt:lpstr>ภาพนิ่ง 129</vt:lpstr>
      <vt:lpstr>ภาพนิ่ง 130</vt:lpstr>
      <vt:lpstr>ภาพนิ่ง 131</vt:lpstr>
      <vt:lpstr>ภาพนิ่ง 132</vt:lpstr>
      <vt:lpstr>ภาพนิ่ง 133</vt:lpstr>
      <vt:lpstr>ภาพนิ่ง 134</vt:lpstr>
      <vt:lpstr>ภาพนิ่ง 135</vt:lpstr>
      <vt:lpstr>ภาพนิ่ง 136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cgd</dc:creator>
  <cp:lastModifiedBy>Anchlee</cp:lastModifiedBy>
  <cp:revision>1472</cp:revision>
  <cp:lastPrinted>1601-01-01T00:00:00Z</cp:lastPrinted>
  <dcterms:created xsi:type="dcterms:W3CDTF">2008-08-28T19:45:20Z</dcterms:created>
  <dcterms:modified xsi:type="dcterms:W3CDTF">2016-01-27T00:50:30Z</dcterms:modified>
</cp:coreProperties>
</file>