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notesMasterIdLst>
    <p:notesMasterId r:id="rId90"/>
  </p:notesMasterIdLst>
  <p:handoutMasterIdLst>
    <p:handoutMasterId r:id="rId91"/>
  </p:handoutMasterIdLst>
  <p:sldIdLst>
    <p:sldId id="2878" r:id="rId2"/>
    <p:sldId id="1624" r:id="rId3"/>
    <p:sldId id="2886" r:id="rId4"/>
    <p:sldId id="2887" r:id="rId5"/>
    <p:sldId id="2888" r:id="rId6"/>
    <p:sldId id="2889" r:id="rId7"/>
    <p:sldId id="2890" r:id="rId8"/>
    <p:sldId id="2891" r:id="rId9"/>
    <p:sldId id="2892" r:id="rId10"/>
    <p:sldId id="2893" r:id="rId11"/>
    <p:sldId id="2894" r:id="rId12"/>
    <p:sldId id="2895" r:id="rId13"/>
    <p:sldId id="2901" r:id="rId14"/>
    <p:sldId id="2902" r:id="rId15"/>
    <p:sldId id="2903" r:id="rId16"/>
    <p:sldId id="2906" r:id="rId17"/>
    <p:sldId id="2907" r:id="rId18"/>
    <p:sldId id="2908" r:id="rId19"/>
    <p:sldId id="2910" r:id="rId20"/>
    <p:sldId id="2912" r:id="rId21"/>
    <p:sldId id="2913" r:id="rId22"/>
    <p:sldId id="2914" r:id="rId23"/>
    <p:sldId id="2915" r:id="rId24"/>
    <p:sldId id="2916" r:id="rId25"/>
    <p:sldId id="3020" r:id="rId26"/>
    <p:sldId id="2918" r:id="rId27"/>
    <p:sldId id="2919" r:id="rId28"/>
    <p:sldId id="2920" r:id="rId29"/>
    <p:sldId id="2921" r:id="rId30"/>
    <p:sldId id="2922" r:id="rId31"/>
    <p:sldId id="2923" r:id="rId32"/>
    <p:sldId id="2924" r:id="rId33"/>
    <p:sldId id="2925" r:id="rId34"/>
    <p:sldId id="2926" r:id="rId35"/>
    <p:sldId id="2927" r:id="rId36"/>
    <p:sldId id="2931" r:id="rId37"/>
    <p:sldId id="2932" r:id="rId38"/>
    <p:sldId id="2933" r:id="rId39"/>
    <p:sldId id="2934" r:id="rId40"/>
    <p:sldId id="2935" r:id="rId41"/>
    <p:sldId id="3009" r:id="rId42"/>
    <p:sldId id="2938" r:id="rId43"/>
    <p:sldId id="2939" r:id="rId44"/>
    <p:sldId id="2940" r:id="rId45"/>
    <p:sldId id="2941" r:id="rId46"/>
    <p:sldId id="2943" r:id="rId47"/>
    <p:sldId id="2944" r:id="rId48"/>
    <p:sldId id="2945" r:id="rId49"/>
    <p:sldId id="2946" r:id="rId50"/>
    <p:sldId id="2947" r:id="rId51"/>
    <p:sldId id="2948" r:id="rId52"/>
    <p:sldId id="2949" r:id="rId53"/>
    <p:sldId id="2950" r:id="rId54"/>
    <p:sldId id="2951" r:id="rId55"/>
    <p:sldId id="2952" r:id="rId56"/>
    <p:sldId id="2953" r:id="rId57"/>
    <p:sldId id="2954" r:id="rId58"/>
    <p:sldId id="2955" r:id="rId59"/>
    <p:sldId id="2956" r:id="rId60"/>
    <p:sldId id="2957" r:id="rId61"/>
    <p:sldId id="2958" r:id="rId62"/>
    <p:sldId id="2959" r:id="rId63"/>
    <p:sldId id="2960" r:id="rId64"/>
    <p:sldId id="2961" r:id="rId65"/>
    <p:sldId id="2962" r:id="rId66"/>
    <p:sldId id="2963" r:id="rId67"/>
    <p:sldId id="2964" r:id="rId68"/>
    <p:sldId id="3022" r:id="rId69"/>
    <p:sldId id="3023" r:id="rId70"/>
    <p:sldId id="3024" r:id="rId71"/>
    <p:sldId id="3025" r:id="rId72"/>
    <p:sldId id="3026" r:id="rId73"/>
    <p:sldId id="3027" r:id="rId74"/>
    <p:sldId id="3028" r:id="rId75"/>
    <p:sldId id="3029" r:id="rId76"/>
    <p:sldId id="3030" r:id="rId77"/>
    <p:sldId id="3031" r:id="rId78"/>
    <p:sldId id="3032" r:id="rId79"/>
    <p:sldId id="2997" r:id="rId80"/>
    <p:sldId id="2998" r:id="rId81"/>
    <p:sldId id="3001" r:id="rId82"/>
    <p:sldId id="3002" r:id="rId83"/>
    <p:sldId id="3003" r:id="rId84"/>
    <p:sldId id="3004" r:id="rId85"/>
    <p:sldId id="3005" r:id="rId86"/>
    <p:sldId id="3006" r:id="rId87"/>
    <p:sldId id="3007" r:id="rId88"/>
    <p:sldId id="3021" r:id="rId8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FFFF00"/>
    <a:srgbClr val="FFCCFF"/>
    <a:srgbClr val="FF99CC"/>
    <a:srgbClr val="66FF33"/>
    <a:srgbClr val="CCFFFF"/>
    <a:srgbClr val="CC99FF"/>
    <a:srgbClr val="0000FF"/>
    <a:srgbClr val="FC6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6" autoAdjust="0"/>
    <p:restoredTop sz="78718" autoAdjust="0"/>
  </p:normalViewPr>
  <p:slideViewPr>
    <p:cSldViewPr>
      <p:cViewPr>
        <p:scale>
          <a:sx n="50" d="100"/>
          <a:sy n="50" d="100"/>
        </p:scale>
        <p:origin x="-1482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4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4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4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33D338D-1B07-44AC-9C04-118387B0A05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40470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08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  <a:endParaRPr lang="en-US" noProof="0" smtClean="0"/>
          </a:p>
          <a:p>
            <a:pPr lvl="1"/>
            <a:r>
              <a:rPr lang="th-TH" noProof="0" smtClean="0"/>
              <a:t>ระดับที่สอง</a:t>
            </a:r>
            <a:endParaRPr lang="en-US" noProof="0" smtClean="0"/>
          </a:p>
          <a:p>
            <a:pPr lvl="2"/>
            <a:r>
              <a:rPr lang="th-TH" noProof="0" smtClean="0"/>
              <a:t>ระดับที่สาม</a:t>
            </a:r>
            <a:endParaRPr lang="en-US" noProof="0" smtClean="0"/>
          </a:p>
          <a:p>
            <a:pPr lvl="3"/>
            <a:r>
              <a:rPr lang="th-TH" noProof="0" smtClean="0"/>
              <a:t>ระดับที่สี่</a:t>
            </a:r>
            <a:endParaRPr lang="en-US" noProof="0" smtClean="0"/>
          </a:p>
          <a:p>
            <a:pPr lvl="4"/>
            <a:r>
              <a:rPr lang="th-TH" noProof="0" smtClean="0"/>
              <a:t>ระดับที่ห้า</a:t>
            </a:r>
            <a:endParaRPr lang="en-US" noProof="0" smtClean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43A2F6F-58BC-4709-8920-849871E36D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4568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73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27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893AC8-BE4C-484D-86C5-2FA955DD59B6}" type="slidenum">
              <a:rPr lang="en-US" smtClean="0"/>
              <a:pPr/>
              <a:t>3</a:t>
            </a:fld>
            <a:endParaRPr lang="th-TH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24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32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F9160B-5F6D-40D0-B67D-C9501CFBF86D}" type="slidenum">
              <a:rPr lang="en-US" smtClean="0"/>
              <a:pPr/>
              <a:t>48</a:t>
            </a:fld>
            <a:endParaRPr lang="th-T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60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66</a:t>
            </a:fld>
            <a:endParaRPr lang="th-T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528AE3-78DD-4BAB-B936-EBD091095459}" type="slidenum">
              <a:rPr lang="en-US" smtClean="0"/>
              <a:pPr/>
              <a:t>68</a:t>
            </a:fld>
            <a:endParaRPr lang="th-TH" smtClean="0"/>
          </a:p>
        </p:txBody>
      </p:sp>
      <p:sp>
        <p:nvSpPr>
          <p:cNvPr id="269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th-TH" smtClean="0"/>
              <a:t>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0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70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B89782-643B-4E92-BD09-CC5A54D3046A}" type="slidenum">
              <a:rPr lang="en-US" smtClean="0"/>
              <a:pPr/>
              <a:t>70</a:t>
            </a:fld>
            <a:endParaRPr lang="th-T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80</a:t>
            </a:fld>
            <a:endParaRPr lang="th-TH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02F93-131C-4FFF-ABFD-7C647DCCB901}" type="slidenum">
              <a:rPr lang="en-US" smtClean="0"/>
              <a:pPr>
                <a:defRPr/>
              </a:pPr>
              <a:t>88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93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29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2B65C3-E657-474C-84FF-EAE27A8888B3}" type="slidenum">
              <a:rPr lang="en-US" smtClean="0"/>
              <a:pPr/>
              <a:t>20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31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04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30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ABCB48-986D-410A-A8D3-26D77E92A1A1}" type="slidenum">
              <a:rPr lang="en-US" smtClean="0"/>
              <a:pPr/>
              <a:t>33</a:t>
            </a:fld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14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31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EBDF5-010D-45FA-A67D-6B45C54D2F89}" type="slidenum">
              <a:rPr lang="en-US" smtClean="0"/>
              <a:pPr/>
              <a:t>36</a:t>
            </a:fld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40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41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52170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52170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4F7D8-7C98-4465-9686-185228DF8E5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DF546-D196-4223-8919-99693E35D19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E68D2-F31D-4381-A02E-A24683A5F17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8AB12-412D-4700-AA35-BA52B054D2D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9563C-97AE-45B9-A1B7-E30BA0B554D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FB631-63E8-4035-BF6C-D50FD2E6BC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357FB-7442-418A-B546-881B43B6C28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F1AE3-C8A1-46E0-91C4-B14DB6513B3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B56FE-D869-4B4B-878B-92B726AA81E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46F96-A963-4560-943E-D3AE02A9E68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D112E-C2D0-4D8C-B22F-E3E926C93E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5CD64-3816-477B-B0F3-D7841FF0AB4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6D959-91AF-464F-A35E-5522F4E1859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928E5-8ABC-4948-B9A2-06764D94348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52064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4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4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356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52064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4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4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52066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7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357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52067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520677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78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52067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52068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52068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52068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C1E0E94-500F-43E4-B3EA-1AD7714F37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52068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50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  <p:sldLayoutId id="2147484147" r:id="rId12"/>
    <p:sldLayoutId id="2147484148" r:id="rId13"/>
    <p:sldLayoutId id="2147484149" r:id="rId14"/>
  </p:sldLayoutIdLst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0679" grpId="0"/>
      <p:bldP spid="1520683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286256"/>
            <a:ext cx="3786214" cy="2286016"/>
          </a:xfrm>
          <a:prstGeom prst="rect">
            <a:avLst/>
          </a:prstGeom>
          <a:ln w="38100">
            <a:solidFill>
              <a:srgbClr val="000000"/>
            </a:solidFill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72000" y="4263948"/>
            <a:ext cx="4286280" cy="2308324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2400" b="1" i="1" u="sng" dirty="0">
                <a:solidFill>
                  <a:srgbClr val="FF0000"/>
                </a:solidFill>
                <a:latin typeface="Angsana New" pitchFamily="18" charset="-34"/>
              </a:rPr>
              <a:t>ขอสงวนลิขสิทธิ์เอกสารประกอบคำบรรยายชุด</a:t>
            </a:r>
            <a:r>
              <a:rPr lang="th-TH" sz="2400" b="1" i="1" u="sng" dirty="0" smtClean="0">
                <a:solidFill>
                  <a:srgbClr val="FF0000"/>
                </a:solidFill>
                <a:latin typeface="Angsana New" pitchFamily="18" charset="-34"/>
              </a:rPr>
              <a:t>นี้(ห้ามทำซ้ำทั้งหมดหรือบางส่วนเพี่อจำหน่าย)</a:t>
            </a:r>
            <a:endParaRPr lang="th-TH" sz="2400" b="1" i="1" u="sng" dirty="0">
              <a:solidFill>
                <a:srgbClr val="FF0000"/>
              </a:solidFill>
              <a:latin typeface="Angsana New" pitchFamily="18" charset="-34"/>
            </a:endParaRPr>
          </a:p>
          <a:p>
            <a:pPr algn="ctr"/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จัดทำและรวบรวมโดย นางกฤตยา จันทรเกษ</a:t>
            </a:r>
          </a:p>
          <a:p>
            <a:pPr algn="ctr"/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ผู้อำนวยการส่วนระเบียบกลาง</a:t>
            </a:r>
          </a:p>
          <a:p>
            <a:pPr algn="ctr"/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สำนักกฎหมายและระเบียบกลาง</a:t>
            </a:r>
          </a:p>
          <a:p>
            <a:pPr algn="ctr"/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 สำนักงานปลัดสำนักนายกรัฐมนต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รี</a:t>
            </a: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0" y="1285860"/>
            <a:ext cx="914400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78"/>
              </a:avLst>
            </a:prstTxWarp>
          </a:bodyPr>
          <a:lstStyle/>
          <a:p>
            <a:pPr algn="ctr"/>
            <a:r>
              <a:rPr lang="th-TH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/>
                <a:cs typeface="Angsana New"/>
              </a:rPr>
              <a:t>เทคนิคการเขียนหนังสือราชการ</a:t>
            </a:r>
          </a:p>
          <a:p>
            <a:pPr algn="ctr"/>
            <a:r>
              <a:rPr lang="th-TH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/>
                <a:cs typeface="Angsana New"/>
              </a:rPr>
              <a:t>ศิลปะการใช้ถ้อยคำสำนวนในหนังสือราชการ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43636" y="3362926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i="1" dirty="0" smtClean="0">
                <a:solidFill>
                  <a:srgbClr val="000000"/>
                </a:solidFill>
              </a:rPr>
              <a:t>ชุดที่ ๒</a:t>
            </a:r>
            <a:endParaRPr lang="th-TH" b="1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0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115252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ปลัดสำนักนายกรัฐมนตรีถูกเชิญไปร่วมงาน</a:t>
            </a:r>
          </a:p>
        </p:txBody>
      </p:sp>
      <p:sp>
        <p:nvSpPr>
          <p:cNvPr id="3260419" name="Rectangle 3"/>
          <p:cNvSpPr>
            <a:spLocks noChangeArrowheads="1"/>
          </p:cNvSpPr>
          <p:nvPr/>
        </p:nvSpPr>
        <p:spPr bwMode="auto">
          <a:xfrm>
            <a:off x="0" y="3573463"/>
            <a:ext cx="91440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US" sz="6600" b="1" dirty="0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260420" name="Rectangle 4"/>
          <p:cNvSpPr>
            <a:spLocks noChangeArrowheads="1"/>
          </p:cNvSpPr>
          <p:nvPr/>
        </p:nvSpPr>
        <p:spPr bwMode="auto">
          <a:xfrm>
            <a:off x="395288" y="4000500"/>
            <a:ext cx="8320087" cy="22320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</a:t>
            </a:r>
            <a:r>
              <a:rPr lang="th-TH" b="1" i="1" dirty="0" smtClean="0">
                <a:solidFill>
                  <a:srgbClr val="FF0000"/>
                </a:solidFill>
                <a:latin typeface="Angsana New" pitchFamily="18" charset="-34"/>
              </a:rPr>
              <a:t>ปลัด</a:t>
            </a:r>
            <a:r>
              <a:rPr lang="th-TH" b="1" i="1" dirty="0">
                <a:solidFill>
                  <a:srgbClr val="FF0000"/>
                </a:solidFill>
                <a:latin typeface="Angsana New" pitchFamily="18" charset="-34"/>
              </a:rPr>
              <a:t>สำนักนายกรัฐมนตรีได้รับ</a:t>
            </a:r>
            <a:r>
              <a:rPr lang="th-TH" b="1" i="1" dirty="0" smtClean="0">
                <a:solidFill>
                  <a:srgbClr val="FF0000"/>
                </a:solidFill>
                <a:latin typeface="Angsana New" pitchFamily="18" charset="-34"/>
              </a:rPr>
              <a:t>เชิญ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0000"/>
                </a:solidFill>
                <a:latin typeface="Angsana New" pitchFamily="18" charset="-34"/>
              </a:rPr>
              <a:t>ไป</a:t>
            </a:r>
            <a:r>
              <a:rPr lang="th-TH" b="1" i="1" dirty="0">
                <a:solidFill>
                  <a:srgbClr val="FF0000"/>
                </a:solidFill>
                <a:latin typeface="Angsana New" pitchFamily="18" charset="-34"/>
              </a:rPr>
              <a:t>ร่วมงาน</a:t>
            </a:r>
          </a:p>
        </p:txBody>
      </p:sp>
      <p:sp>
        <p:nvSpPr>
          <p:cNvPr id="3260421" name="AutoShape 5"/>
          <p:cNvSpPr>
            <a:spLocks noChangeArrowheads="1"/>
          </p:cNvSpPr>
          <p:nvPr/>
        </p:nvSpPr>
        <p:spPr bwMode="auto">
          <a:xfrm rot="5400000">
            <a:off x="4029869" y="2529681"/>
            <a:ext cx="1009650" cy="13668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60422" name="WordArt 6"/>
          <p:cNvSpPr>
            <a:spLocks noChangeArrowheads="1" noChangeShapeType="1" noTextEdit="1"/>
          </p:cNvSpPr>
          <p:nvPr/>
        </p:nvSpPr>
        <p:spPr bwMode="auto">
          <a:xfrm>
            <a:off x="4211638" y="2997200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0420" grpId="0" animBg="1"/>
      <p:bldP spid="3260421" grpId="0" animBg="1"/>
      <p:bldP spid="32604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1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25209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ขอให้ข้าราชการปฏิบัติตามคำสั่ง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ผู้บังคับบัญชาทุกคน</a:t>
            </a:r>
          </a:p>
        </p:txBody>
      </p:sp>
      <p:sp>
        <p:nvSpPr>
          <p:cNvPr id="3261443" name="Rectangle 3"/>
          <p:cNvSpPr>
            <a:spLocks noChangeArrowheads="1"/>
          </p:cNvSpPr>
          <p:nvPr/>
        </p:nvSpPr>
        <p:spPr bwMode="auto">
          <a:xfrm>
            <a:off x="0" y="3573463"/>
            <a:ext cx="91440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US" sz="6600" b="1" dirty="0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261444" name="Rectangle 4"/>
          <p:cNvSpPr>
            <a:spLocks noChangeArrowheads="1"/>
          </p:cNvSpPr>
          <p:nvPr/>
        </p:nvSpPr>
        <p:spPr bwMode="auto">
          <a:xfrm>
            <a:off x="428596" y="3979884"/>
            <a:ext cx="7858180" cy="25209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i="1" dirty="0">
                <a:latin typeface="Angsana New" pitchFamily="18" charset="-34"/>
              </a:rPr>
              <a:t>       </a:t>
            </a:r>
            <a:r>
              <a:rPr lang="th-TH" sz="6600" b="1" i="1" dirty="0" smtClean="0">
                <a:latin typeface="Angsana New" pitchFamily="18" charset="-34"/>
              </a:rPr>
              <a:t> 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ขอให้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ข้าราชการทุกคน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ปฏิบัติตาม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คำสั่ง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ผู้บังคับบัญชา</a:t>
            </a:r>
          </a:p>
        </p:txBody>
      </p:sp>
      <p:sp>
        <p:nvSpPr>
          <p:cNvPr id="3261445" name="AutoShape 5"/>
          <p:cNvSpPr>
            <a:spLocks noChangeArrowheads="1"/>
          </p:cNvSpPr>
          <p:nvPr/>
        </p:nvSpPr>
        <p:spPr bwMode="auto">
          <a:xfrm rot="5400000">
            <a:off x="3958432" y="2458244"/>
            <a:ext cx="1009650" cy="13668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61446" name="WordArt 6"/>
          <p:cNvSpPr>
            <a:spLocks noChangeArrowheads="1" noChangeShapeType="1" noTextEdit="1"/>
          </p:cNvSpPr>
          <p:nvPr/>
        </p:nvSpPr>
        <p:spPr bwMode="auto">
          <a:xfrm>
            <a:off x="4140200" y="2924175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1444" grpId="0" animBg="1"/>
      <p:bldP spid="3261445" grpId="0" animBg="1"/>
      <p:bldP spid="32614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20875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โปรดจัดส่งข้อมูลเกี่ยวกับจำนวน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เจ้าหน้าที่ผู้ปฏิบัติงานในหน่วยงานของรัฐต่าง ๆ 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</a:p>
        </p:txBody>
      </p:sp>
      <p:sp>
        <p:nvSpPr>
          <p:cNvPr id="3262467" name="AutoShape 3"/>
          <p:cNvSpPr>
            <a:spLocks noChangeArrowheads="1"/>
          </p:cNvSpPr>
          <p:nvPr/>
        </p:nvSpPr>
        <p:spPr bwMode="auto">
          <a:xfrm rot="5400000">
            <a:off x="3886994" y="1955004"/>
            <a:ext cx="1009650" cy="13668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62468" name="Rectangle 4"/>
          <p:cNvSpPr>
            <a:spLocks noChangeArrowheads="1"/>
          </p:cNvSpPr>
          <p:nvPr/>
        </p:nvSpPr>
        <p:spPr bwMode="auto">
          <a:xfrm>
            <a:off x="571472" y="3500438"/>
            <a:ext cx="8072462" cy="30734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FF3300"/>
                </a:solidFill>
                <a:latin typeface="Angsana New" pitchFamily="18" charset="-34"/>
              </a:rPr>
              <a:t>   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      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โปรด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จัดส่งข้อมูลเกี่ยวกับจำนวน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เจ้าหน้าที่ผู้ปฏิบัติงานในหน่วยงานต่าง ๆ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ของรัฐ</a:t>
            </a:r>
          </a:p>
        </p:txBody>
      </p:sp>
      <p:sp>
        <p:nvSpPr>
          <p:cNvPr id="3262469" name="WordArt 5"/>
          <p:cNvSpPr>
            <a:spLocks noChangeArrowheads="1" noChangeShapeType="1" noTextEdit="1"/>
          </p:cNvSpPr>
          <p:nvPr/>
        </p:nvSpPr>
        <p:spPr bwMode="auto">
          <a:xfrm>
            <a:off x="4067175" y="2349500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62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2467" grpId="0" animBg="1"/>
      <p:bldP spid="3262468" grpId="0" animBg="1"/>
      <p:bldP spid="326246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4754" name="Rectangle 2"/>
          <p:cNvSpPr>
            <a:spLocks noChangeArrowheads="1"/>
          </p:cNvSpPr>
          <p:nvPr/>
        </p:nvSpPr>
        <p:spPr bwMode="auto">
          <a:xfrm>
            <a:off x="1357290" y="1428736"/>
            <a:ext cx="72739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>
                <a:solidFill>
                  <a:srgbClr val="000000"/>
                </a:solidFill>
                <a:latin typeface="Verdana" pitchFamily="34" charset="0"/>
              </a:rPr>
              <a:t>กับ  หมายความว่า รวมกัน 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>
                <a:solidFill>
                  <a:srgbClr val="000000"/>
                </a:solidFill>
                <a:latin typeface="Verdana" pitchFamily="34" charset="0"/>
              </a:rPr>
              <a:t>       เกี่ยวข้องกัน หรือเสมอกัน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         </a:t>
            </a:r>
            <a:r>
              <a:rPr lang="th-TH" sz="4800" b="1" i="1" dirty="0">
                <a:solidFill>
                  <a:srgbClr val="FF0000"/>
                </a:solidFill>
                <a:latin typeface="Verdana" pitchFamily="34" charset="0"/>
              </a:rPr>
              <a:t>(กรณีทำหน้าที่เป็นคำบุพบท)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14414" y="4481512"/>
            <a:ext cx="64817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>
                <a:solidFill>
                  <a:srgbClr val="000000"/>
                </a:solidFill>
                <a:latin typeface="Verdana" pitchFamily="34" charset="0"/>
              </a:rPr>
              <a:t>แก่   ใช้นำหน้าคำนามฝ่ายรับ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>
                <a:solidFill>
                  <a:srgbClr val="000000"/>
                </a:solidFill>
                <a:latin typeface="Verdana" pitchFamily="34" charset="0"/>
              </a:rPr>
              <a:t>       ไม่เสมอกัน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3240" y="357166"/>
            <a:ext cx="3000396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คำบุพบท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02" name="Rectangle 2"/>
          <p:cNvSpPr>
            <a:spLocks noChangeArrowheads="1"/>
          </p:cNvSpPr>
          <p:nvPr/>
        </p:nvSpPr>
        <p:spPr bwMode="auto">
          <a:xfrm>
            <a:off x="928662" y="1643050"/>
            <a:ext cx="731839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</a:t>
            </a: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คณะรัฐมนตรีได้มีมติอนุมัติ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การจัดให้มีการประกันชีวิตให้ ...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เจ้าหน้าที่ผู้ปฏิบัติงานในจังหวัด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ชายแดนภาคใต้</a:t>
            </a:r>
          </a:p>
        </p:txBody>
      </p:sp>
      <p:sp>
        <p:nvSpPr>
          <p:cNvPr id="4" name="Rectangle 3"/>
          <p:cNvSpPr/>
          <p:nvPr/>
        </p:nvSpPr>
        <p:spPr>
          <a:xfrm>
            <a:off x="285720" y="500042"/>
            <a:ext cx="8215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ทดสอบ</a:t>
            </a:r>
            <a:r>
              <a:rPr lang="th-TH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 	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จะให้เขียนว่า “กับ” หรือว่า “แก่” </a:t>
            </a:r>
            <a:endParaRPr lang="th-TH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850" name="Rectangle 2"/>
          <p:cNvSpPr>
            <a:spLocks noChangeArrowheads="1"/>
          </p:cNvSpPr>
          <p:nvPr/>
        </p:nvSpPr>
        <p:spPr bwMode="auto">
          <a:xfrm>
            <a:off x="0" y="2928934"/>
            <a:ext cx="91440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</a:t>
            </a:r>
            <a:r>
              <a:rPr lang="th-TH" b="1" dirty="0" smtClean="0">
                <a:solidFill>
                  <a:srgbClr val="000000"/>
                </a:solidFill>
                <a:latin typeface="Verdana" pitchFamily="34" charset="0"/>
              </a:rPr>
              <a:t>ให้</a:t>
            </a: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นำความในข้อ ๑๔ มาใช้บังคับ ...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การให้ข้าราชการไปดูงาน ณ ต่างประเทศ </a:t>
            </a:r>
            <a:endParaRPr lang="th-TH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latin typeface="Verdana" pitchFamily="34" charset="0"/>
              </a:rPr>
              <a:t>โดย</a:t>
            </a: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อนุโลม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1643050"/>
            <a:ext cx="86042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</a:t>
            </a:r>
            <a:r>
              <a:rPr lang="th-TH" b="1" dirty="0" smtClean="0">
                <a:solidFill>
                  <a:srgbClr val="000000"/>
                </a:solidFill>
                <a:latin typeface="Verdana" pitchFamily="34" charset="0"/>
              </a:rPr>
              <a:t>ระเบียบ</a:t>
            </a:r>
            <a:r>
              <a:rPr lang="th-TH" b="1" dirty="0">
                <a:solidFill>
                  <a:srgbClr val="000000"/>
                </a:solidFill>
                <a:latin typeface="Verdana" pitchFamily="34" charset="0"/>
              </a:rPr>
              <a:t>นี้ให้ใช้บังคับ ... ส่วนราชการ </a:t>
            </a:r>
          </a:p>
        </p:txBody>
      </p:sp>
      <p:sp>
        <p:nvSpPr>
          <p:cNvPr id="6" name="Rectangle 5"/>
          <p:cNvSpPr/>
          <p:nvPr/>
        </p:nvSpPr>
        <p:spPr>
          <a:xfrm>
            <a:off x="285720" y="500042"/>
            <a:ext cx="8215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ทดสอบ</a:t>
            </a:r>
            <a:r>
              <a:rPr lang="th-TH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 	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จะให้เขียนว่า “กับ” หรือว่า “แก่” </a:t>
            </a:r>
            <a:endParaRPr lang="th-TH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773238"/>
            <a:ext cx="6192838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ถูกแบบ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	๒. ถูกเนื้อหา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๓. ถูกหลักภาษา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๔. ถูกความนิยม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๕. ถูกใจผู้ลงนาม</a:t>
            </a:r>
          </a:p>
        </p:txBody>
      </p:sp>
      <p:sp>
        <p:nvSpPr>
          <p:cNvPr id="140292" name="Text Box 4"/>
          <p:cNvSpPr txBox="1">
            <a:spLocks noChangeArrowheads="1"/>
          </p:cNvSpPr>
          <p:nvPr/>
        </p:nvSpPr>
        <p:spPr bwMode="auto">
          <a:xfrm>
            <a:off x="2339975" y="18446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2339975" y="2636838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140294" name="Rectangle 6"/>
          <p:cNvSpPr>
            <a:spLocks noChangeArrowheads="1"/>
          </p:cNvSpPr>
          <p:nvPr/>
        </p:nvSpPr>
        <p:spPr bwMode="auto">
          <a:xfrm>
            <a:off x="2339975" y="3500438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3283975" name="Rectangle 7"/>
          <p:cNvSpPr>
            <a:spLocks noChangeArrowheads="1"/>
          </p:cNvSpPr>
          <p:nvPr/>
        </p:nvSpPr>
        <p:spPr bwMode="auto">
          <a:xfrm>
            <a:off x="2411413" y="4437063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714612" y="386060"/>
            <a:ext cx="3500462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เขียนให้ถูกต้อง</a:t>
            </a:r>
            <a:endParaRPr lang="en-US" sz="54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39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773238"/>
            <a:ext cx="6192838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สรรพนาม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	๒. ถ้อยคำ สำนวน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๓. วรรคตอน</a:t>
            </a:r>
          </a:p>
        </p:txBody>
      </p:sp>
      <p:sp>
        <p:nvSpPr>
          <p:cNvPr id="3284996" name="Text Box 4"/>
          <p:cNvSpPr txBox="1">
            <a:spLocks noChangeArrowheads="1"/>
          </p:cNvSpPr>
          <p:nvPr/>
        </p:nvSpPr>
        <p:spPr bwMode="auto">
          <a:xfrm>
            <a:off x="2339975" y="18446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14480" y="386060"/>
            <a:ext cx="607223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เขียนให้ถูกต้องตามความนิยม</a:t>
            </a:r>
            <a:endParaRPr lang="en-US" sz="54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84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49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714488"/>
            <a:ext cx="7993063" cy="20161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นิยมใช้ชื่อส่วนราชการเป็นสรรพนาม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	ในหนังสือราชการ</a:t>
            </a:r>
          </a:p>
        </p:txBody>
      </p:sp>
      <p:sp>
        <p:nvSpPr>
          <p:cNvPr id="3286020" name="Rectangle 4"/>
          <p:cNvSpPr>
            <a:spLocks noChangeArrowheads="1"/>
          </p:cNvSpPr>
          <p:nvPr/>
        </p:nvSpPr>
        <p:spPr bwMode="auto">
          <a:xfrm>
            <a:off x="1000100" y="3571876"/>
            <a:ext cx="7777163" cy="1008063"/>
          </a:xfrm>
          <a:prstGeom prst="rect">
            <a:avLst/>
          </a:prstGeom>
          <a:solidFill>
            <a:schemeClr val="tx1"/>
          </a:solidFill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latin typeface="Verdana" pitchFamily="34" charset="0"/>
              </a:rPr>
              <a:t>สำนักนายกรัฐมนตรี</a:t>
            </a:r>
            <a:r>
              <a:rPr lang="th-TH" b="1" i="1" dirty="0">
                <a:solidFill>
                  <a:srgbClr val="000000"/>
                </a:solidFill>
                <a:latin typeface="Verdana" pitchFamily="34" charset="0"/>
              </a:rPr>
              <a:t>พิจารณาแล้วเห็นว่า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00100" y="4885501"/>
            <a:ext cx="8143900" cy="197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th-TH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ไม่นิยมใช้  ข้าพเจ้า ผม กระผม ดิฉัน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</a:t>
            </a:r>
            <a:r>
              <a:rPr kumimoji="0" lang="th-TH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เว้นแต่</a:t>
            </a:r>
            <a:r>
              <a:rPr kumimoji="0" lang="th-TH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   ลงนามหนังสือในฐานะส่วนตัว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14546" y="386060"/>
            <a:ext cx="500066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ความนิยมในสรรพนาม</a:t>
            </a:r>
            <a:endParaRPr lang="en-US" sz="54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773238"/>
            <a:ext cx="6192838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สรรพนาม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	๒. ถ้อยคำ สำนวน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๓. วรรคตอน</a:t>
            </a: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2339975" y="18446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3288069" name="Text Box 5"/>
          <p:cNvSpPr txBox="1">
            <a:spLocks noChangeArrowheads="1"/>
          </p:cNvSpPr>
          <p:nvPr/>
        </p:nvSpPr>
        <p:spPr bwMode="auto">
          <a:xfrm>
            <a:off x="2411413" y="2781300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71538" y="386060"/>
            <a:ext cx="7000924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ความนิยมในการใช้ถ้อยคำสำนวน</a:t>
            </a:r>
            <a:endParaRPr lang="en-US" sz="54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80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1507" name="Text Box 3"/>
          <p:cNvSpPr txBox="1">
            <a:spLocks noChangeArrowheads="1"/>
          </p:cNvSpPr>
          <p:nvPr/>
        </p:nvSpPr>
        <p:spPr bwMode="auto">
          <a:xfrm>
            <a:off x="2051050" y="2060575"/>
            <a:ext cx="4679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6000" b="1" dirty="0">
                <a:solidFill>
                  <a:srgbClr val="000000"/>
                </a:solidFill>
              </a:rPr>
              <a:t>๑. เขียนให้ถูกต้อง</a:t>
            </a:r>
          </a:p>
        </p:txBody>
      </p:sp>
      <p:sp>
        <p:nvSpPr>
          <p:cNvPr id="3221508" name="Text Box 4"/>
          <p:cNvSpPr txBox="1">
            <a:spLocks noChangeArrowheads="1"/>
          </p:cNvSpPr>
          <p:nvPr/>
        </p:nvSpPr>
        <p:spPr bwMode="auto">
          <a:xfrm>
            <a:off x="1979613" y="2852738"/>
            <a:ext cx="4679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6000" b="1" dirty="0">
                <a:solidFill>
                  <a:srgbClr val="000000"/>
                </a:solidFill>
              </a:rPr>
              <a:t>๒. เขียนให้ชัดเจน</a:t>
            </a:r>
          </a:p>
        </p:txBody>
      </p:sp>
      <p:sp>
        <p:nvSpPr>
          <p:cNvPr id="3221509" name="Text Box 5"/>
          <p:cNvSpPr txBox="1">
            <a:spLocks noChangeArrowheads="1"/>
          </p:cNvSpPr>
          <p:nvPr/>
        </p:nvSpPr>
        <p:spPr bwMode="auto">
          <a:xfrm>
            <a:off x="2195513" y="3573463"/>
            <a:ext cx="4321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 dirty="0">
                <a:solidFill>
                  <a:srgbClr val="000000"/>
                </a:solidFill>
              </a:rPr>
              <a:t>๓. เขียนให้รัดกุม</a:t>
            </a:r>
          </a:p>
        </p:txBody>
      </p:sp>
      <p:sp>
        <p:nvSpPr>
          <p:cNvPr id="3221510" name="Text Box 6"/>
          <p:cNvSpPr txBox="1">
            <a:spLocks noChangeArrowheads="1"/>
          </p:cNvSpPr>
          <p:nvPr/>
        </p:nvSpPr>
        <p:spPr bwMode="auto">
          <a:xfrm>
            <a:off x="2195513" y="4386263"/>
            <a:ext cx="46085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 dirty="0">
                <a:solidFill>
                  <a:srgbClr val="000000"/>
                </a:solidFill>
              </a:rPr>
              <a:t>๔. เขียนให้กะทัดรัด</a:t>
            </a:r>
          </a:p>
        </p:txBody>
      </p:sp>
      <p:sp>
        <p:nvSpPr>
          <p:cNvPr id="3221511" name="Text Box 7"/>
          <p:cNvSpPr txBox="1">
            <a:spLocks noChangeArrowheads="1"/>
          </p:cNvSpPr>
          <p:nvPr/>
        </p:nvSpPr>
        <p:spPr bwMode="auto">
          <a:xfrm>
            <a:off x="2195513" y="5159375"/>
            <a:ext cx="69484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 dirty="0">
                <a:solidFill>
                  <a:srgbClr val="000000"/>
                </a:solidFill>
              </a:rPr>
              <a:t>๕. เขียนให้บรรลุวัตถุประสงค์</a:t>
            </a:r>
          </a:p>
        </p:txBody>
      </p: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1239838" y="38290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1357290" y="285728"/>
            <a:ext cx="6429420" cy="1754326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หลักทั่วไปที่นิยมยึดถือ</a:t>
            </a:r>
          </a:p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ในการเขียนหนังสือราชการ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1773238"/>
            <a:ext cx="5832475" cy="2808287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buFontTx/>
              <a:buAutoNum type="thaiNumPeriod"/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ใช้ถ้อยคำสำนวนภาษาราชการ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0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7158" y="785795"/>
            <a:ext cx="8358214" cy="928694"/>
          </a:xfrm>
          <a:ln>
            <a:noFill/>
          </a:ln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พร้อมนี้ได้แจ้งไปทางจังหวัดแล้วเหมือนกัน</a:t>
            </a:r>
          </a:p>
        </p:txBody>
      </p:sp>
      <p:sp>
        <p:nvSpPr>
          <p:cNvPr id="3290115" name="Rectangle 3"/>
          <p:cNvSpPr>
            <a:spLocks noChangeArrowheads="1"/>
          </p:cNvSpPr>
          <p:nvPr/>
        </p:nvSpPr>
        <p:spPr bwMode="auto">
          <a:xfrm>
            <a:off x="0" y="4724400"/>
            <a:ext cx="91440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endParaRPr lang="th-TH" sz="6000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290116" name="Rectangle 4"/>
          <p:cNvSpPr>
            <a:spLocks noChangeArrowheads="1"/>
          </p:cNvSpPr>
          <p:nvPr/>
        </p:nvSpPr>
        <p:spPr bwMode="auto">
          <a:xfrm>
            <a:off x="1142976" y="3643314"/>
            <a:ext cx="6929486" cy="1223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ทั้งนี้ 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 ได้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แจ้งให้จังหวัดทราบด้วยแล้ว</a:t>
            </a:r>
          </a:p>
        </p:txBody>
      </p:sp>
      <p:sp>
        <p:nvSpPr>
          <p:cNvPr id="3290117" name="AutoShape 5"/>
          <p:cNvSpPr>
            <a:spLocks noChangeArrowheads="1"/>
          </p:cNvSpPr>
          <p:nvPr/>
        </p:nvSpPr>
        <p:spPr bwMode="auto">
          <a:xfrm rot="5400000">
            <a:off x="3958432" y="1955006"/>
            <a:ext cx="1009650" cy="13668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90118" name="WordArt 6"/>
          <p:cNvSpPr>
            <a:spLocks noChangeArrowheads="1" noChangeShapeType="1" noTextEdit="1"/>
          </p:cNvSpPr>
          <p:nvPr/>
        </p:nvSpPr>
        <p:spPr bwMode="auto">
          <a:xfrm>
            <a:off x="4140200" y="2349500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0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90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0116" grpId="0" animBg="1"/>
      <p:bldP spid="3290117" grpId="0" animBg="1"/>
      <p:bldP spid="32901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11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71472" y="714356"/>
            <a:ext cx="8135937" cy="1020751"/>
          </a:xfrm>
          <a:ln>
            <a:noFill/>
          </a:ln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ประชาชนได้รับความเดือนร้อนแสนสาหัส</a:t>
            </a:r>
          </a:p>
        </p:txBody>
      </p:sp>
      <p:sp>
        <p:nvSpPr>
          <p:cNvPr id="3291139" name="Rectangle 3"/>
          <p:cNvSpPr>
            <a:spLocks noChangeArrowheads="1"/>
          </p:cNvSpPr>
          <p:nvPr/>
        </p:nvSpPr>
        <p:spPr bwMode="auto">
          <a:xfrm>
            <a:off x="0" y="4724400"/>
            <a:ext cx="91440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endParaRPr lang="th-TH" sz="6000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291140" name="Rectangle 4"/>
          <p:cNvSpPr>
            <a:spLocks noChangeArrowheads="1"/>
          </p:cNvSpPr>
          <p:nvPr/>
        </p:nvSpPr>
        <p:spPr bwMode="auto">
          <a:xfrm>
            <a:off x="539750" y="3716338"/>
            <a:ext cx="8280400" cy="99854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ประชาชนได้รับความเดือนร้อนเป็นอย่างยิ่ง</a:t>
            </a:r>
          </a:p>
        </p:txBody>
      </p:sp>
      <p:sp>
        <p:nvSpPr>
          <p:cNvPr id="3291141" name="AutoShape 5"/>
          <p:cNvSpPr>
            <a:spLocks noChangeArrowheads="1"/>
          </p:cNvSpPr>
          <p:nvPr/>
        </p:nvSpPr>
        <p:spPr bwMode="auto">
          <a:xfrm rot="5400000">
            <a:off x="3886994" y="1881981"/>
            <a:ext cx="1009650" cy="13668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91142" name="WordArt 6"/>
          <p:cNvSpPr>
            <a:spLocks noChangeArrowheads="1" noChangeShapeType="1" noTextEdit="1"/>
          </p:cNvSpPr>
          <p:nvPr/>
        </p:nvSpPr>
        <p:spPr bwMode="auto">
          <a:xfrm>
            <a:off x="4067175" y="2349500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91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1140" grpId="0" animBg="1"/>
      <p:bldP spid="3291141" grpId="0" animBg="1"/>
      <p:bldP spid="32911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2876" y="836613"/>
            <a:ext cx="8858280" cy="1020751"/>
          </a:xfrm>
          <a:ln>
            <a:noFill/>
          </a:ln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เครื่องบินตก ผู้โดยสารตายหมด ไม่มีใครรอด</a:t>
            </a:r>
          </a:p>
        </p:txBody>
      </p:sp>
      <p:sp>
        <p:nvSpPr>
          <p:cNvPr id="3292163" name="Rectangle 3"/>
          <p:cNvSpPr>
            <a:spLocks noChangeArrowheads="1"/>
          </p:cNvSpPr>
          <p:nvPr/>
        </p:nvSpPr>
        <p:spPr bwMode="auto">
          <a:xfrm>
            <a:off x="0" y="4724400"/>
            <a:ext cx="91440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endParaRPr lang="th-TH" sz="6000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292164" name="Rectangle 4"/>
          <p:cNvSpPr>
            <a:spLocks noChangeArrowheads="1"/>
          </p:cNvSpPr>
          <p:nvPr/>
        </p:nvSpPr>
        <p:spPr bwMode="auto">
          <a:xfrm>
            <a:off x="395288" y="3716338"/>
            <a:ext cx="83534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292165" name="Rectangle 5"/>
          <p:cNvSpPr>
            <a:spLocks noChangeArrowheads="1"/>
          </p:cNvSpPr>
          <p:nvPr/>
        </p:nvSpPr>
        <p:spPr bwMode="auto">
          <a:xfrm>
            <a:off x="428596" y="3716338"/>
            <a:ext cx="8286808" cy="10080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</a:t>
            </a:r>
            <a:r>
              <a:rPr lang="th-TH" b="1" dirty="0" smtClean="0">
                <a:latin typeface="Angsana New" pitchFamily="18" charset="-34"/>
              </a:rPr>
              <a:t> 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เครื่องบิน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ตก ผู้โดยสารเสียชีวิตทั้งหมด</a:t>
            </a:r>
          </a:p>
        </p:txBody>
      </p:sp>
      <p:sp>
        <p:nvSpPr>
          <p:cNvPr id="3292166" name="AutoShape 6"/>
          <p:cNvSpPr>
            <a:spLocks noChangeArrowheads="1"/>
          </p:cNvSpPr>
          <p:nvPr/>
        </p:nvSpPr>
        <p:spPr bwMode="auto">
          <a:xfrm rot="5400000">
            <a:off x="3886994" y="2097881"/>
            <a:ext cx="1009650" cy="13668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92167" name="WordArt 7"/>
          <p:cNvSpPr>
            <a:spLocks noChangeArrowheads="1" noChangeShapeType="1" noTextEdit="1"/>
          </p:cNvSpPr>
          <p:nvPr/>
        </p:nvSpPr>
        <p:spPr bwMode="auto">
          <a:xfrm>
            <a:off x="4067175" y="2565400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92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2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92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2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92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2165" grpId="0" animBg="1"/>
      <p:bldP spid="3292166" grpId="0" animBg="1"/>
      <p:bldP spid="329216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8175" y="836613"/>
            <a:ext cx="4751388" cy="949313"/>
          </a:xfrm>
          <a:ln>
            <a:noFill/>
          </a:ln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ให้แจ้งเรื่องนี้ไปได้เลย</a:t>
            </a:r>
          </a:p>
        </p:txBody>
      </p:sp>
      <p:sp>
        <p:nvSpPr>
          <p:cNvPr id="3293187" name="Rectangle 3"/>
          <p:cNvSpPr>
            <a:spLocks noChangeArrowheads="1"/>
          </p:cNvSpPr>
          <p:nvPr/>
        </p:nvSpPr>
        <p:spPr bwMode="auto">
          <a:xfrm>
            <a:off x="539750" y="3716338"/>
            <a:ext cx="8135938" cy="10699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ให้แจ้งเรื่องนี้ไปให้ส่วนราชการทราบได้</a:t>
            </a:r>
            <a:r>
              <a:rPr lang="th-TH" b="1" i="1" dirty="0">
                <a:latin typeface="Angsana New" pitchFamily="18" charset="-34"/>
              </a:rPr>
              <a:t>      </a:t>
            </a:r>
          </a:p>
        </p:txBody>
      </p:sp>
      <p:sp>
        <p:nvSpPr>
          <p:cNvPr id="3293188" name="AutoShape 4"/>
          <p:cNvSpPr>
            <a:spLocks noChangeArrowheads="1"/>
          </p:cNvSpPr>
          <p:nvPr/>
        </p:nvSpPr>
        <p:spPr bwMode="auto">
          <a:xfrm rot="5400000">
            <a:off x="3813969" y="1955006"/>
            <a:ext cx="1009650" cy="13668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93189" name="WordArt 5"/>
          <p:cNvSpPr>
            <a:spLocks noChangeArrowheads="1" noChangeShapeType="1" noTextEdit="1"/>
          </p:cNvSpPr>
          <p:nvPr/>
        </p:nvSpPr>
        <p:spPr bwMode="auto">
          <a:xfrm>
            <a:off x="3995738" y="2420938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93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9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3187" grpId="0" animBg="1"/>
      <p:bldP spid="3293188" grpId="0" animBg="1"/>
      <p:bldP spid="329318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42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03350" y="188913"/>
            <a:ext cx="2520950" cy="12239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/>
                <a:latin typeface="Angsana New" pitchFamily="18" charset="-34"/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เรื่องนี้</a:t>
            </a:r>
          </a:p>
        </p:txBody>
      </p:sp>
      <p:sp>
        <p:nvSpPr>
          <p:cNvPr id="3294211" name="Rectangle 3"/>
          <p:cNvSpPr>
            <a:spLocks noChangeArrowheads="1"/>
          </p:cNvSpPr>
          <p:nvPr/>
        </p:nvSpPr>
        <p:spPr bwMode="auto">
          <a:xfrm>
            <a:off x="1357290" y="1214422"/>
            <a:ext cx="26638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เรื่องนั้น</a:t>
            </a:r>
          </a:p>
        </p:txBody>
      </p:sp>
      <p:sp>
        <p:nvSpPr>
          <p:cNvPr id="3294212" name="Rectangle 4"/>
          <p:cNvSpPr>
            <a:spLocks noChangeArrowheads="1"/>
          </p:cNvSpPr>
          <p:nvPr/>
        </p:nvSpPr>
        <p:spPr bwMode="auto">
          <a:xfrm>
            <a:off x="857224" y="2357430"/>
            <a:ext cx="69850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b="1" i="1" dirty="0">
                <a:latin typeface="Angsana New" pitchFamily="18" charset="-34"/>
              </a:rPr>
              <a:t> 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เรื่องดังกล่าว  กรณีดังกล่าว</a:t>
            </a:r>
          </a:p>
        </p:txBody>
      </p:sp>
      <p:sp>
        <p:nvSpPr>
          <p:cNvPr id="3294213" name="Rectangle 5"/>
          <p:cNvSpPr>
            <a:spLocks noChangeArrowheads="1"/>
          </p:cNvSpPr>
          <p:nvPr/>
        </p:nvSpPr>
        <p:spPr bwMode="auto">
          <a:xfrm>
            <a:off x="4143372" y="209528"/>
            <a:ext cx="43910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th-TH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กรณี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นี้</a:t>
            </a:r>
          </a:p>
        </p:txBody>
      </p:sp>
      <p:sp>
        <p:nvSpPr>
          <p:cNvPr id="3294214" name="Rectangle 6"/>
          <p:cNvSpPr>
            <a:spLocks noChangeArrowheads="1"/>
          </p:cNvSpPr>
          <p:nvPr/>
        </p:nvSpPr>
        <p:spPr bwMode="auto">
          <a:xfrm>
            <a:off x="428596" y="4562492"/>
            <a:ext cx="64436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      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เสร็จแล้ว</a:t>
            </a:r>
          </a:p>
        </p:txBody>
      </p:sp>
      <p:sp>
        <p:nvSpPr>
          <p:cNvPr id="3294215" name="Rectangle 7"/>
          <p:cNvSpPr>
            <a:spLocks noChangeArrowheads="1"/>
          </p:cNvSpPr>
          <p:nvPr/>
        </p:nvSpPr>
        <p:spPr bwMode="auto">
          <a:xfrm>
            <a:off x="1214414" y="5491184"/>
            <a:ext cx="7345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b="1" i="1" dirty="0">
                <a:latin typeface="Angsana New" pitchFamily="18" charset="-34"/>
              </a:rPr>
              <a:t> 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แล้วเสร็จ  เสร็จเรียบร้อยแล้ว  แล้ว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8596" y="3490922"/>
            <a:ext cx="721523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             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 ผู้ใด 			</a:t>
            </a:r>
            <a:r>
              <a:rPr lang="th-TH" b="1" i="1" dirty="0" smtClean="0">
                <a:solidFill>
                  <a:srgbClr val="000000"/>
                </a:solidFill>
                <a:latin typeface="Angsana New" pitchFamily="18" charset="-34"/>
              </a:rPr>
              <a:t>     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ผู้นั้น</a:t>
            </a:r>
            <a:endParaRPr lang="th-TH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94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4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4212" grpId="0"/>
      <p:bldP spid="3294213" grpId="0"/>
      <p:bldP spid="32942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5234" name="Rectangle 2"/>
          <p:cNvSpPr>
            <a:spLocks noChangeArrowheads="1"/>
          </p:cNvSpPr>
          <p:nvPr/>
        </p:nvSpPr>
        <p:spPr bwMode="auto">
          <a:xfrm>
            <a:off x="1476375" y="2133600"/>
            <a:ext cx="3167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ถึงตอนนี้</a:t>
            </a:r>
          </a:p>
        </p:txBody>
      </p:sp>
      <p:sp>
        <p:nvSpPr>
          <p:cNvPr id="3295235" name="Rectangle 3"/>
          <p:cNvSpPr>
            <a:spLocks noChangeArrowheads="1"/>
          </p:cNvSpPr>
          <p:nvPr/>
        </p:nvSpPr>
        <p:spPr bwMode="auto">
          <a:xfrm>
            <a:off x="1187450" y="3357563"/>
            <a:ext cx="47529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b="1" i="1" dirty="0">
                <a:latin typeface="Angsana New" pitchFamily="18" charset="-34"/>
              </a:rPr>
              <a:t> 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บัดนี้</a:t>
            </a:r>
          </a:p>
        </p:txBody>
      </p:sp>
      <p:sp>
        <p:nvSpPr>
          <p:cNvPr id="3295236" name="Rectangle 4"/>
          <p:cNvSpPr>
            <a:spLocks noChangeArrowheads="1"/>
          </p:cNvSpPr>
          <p:nvPr/>
        </p:nvSpPr>
        <p:spPr bwMode="auto">
          <a:xfrm>
            <a:off x="539750" y="333375"/>
            <a:ext cx="64436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ยังไม่ได้ทำ</a:t>
            </a:r>
          </a:p>
        </p:txBody>
      </p:sp>
      <p:sp>
        <p:nvSpPr>
          <p:cNvPr id="3295237" name="Rectangle 5"/>
          <p:cNvSpPr>
            <a:spLocks noChangeArrowheads="1"/>
          </p:cNvSpPr>
          <p:nvPr/>
        </p:nvSpPr>
        <p:spPr bwMode="auto">
          <a:xfrm>
            <a:off x="1619250" y="1341438"/>
            <a:ext cx="684053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  ยังมิได้ดำเนินการแต่ประการใด</a:t>
            </a:r>
          </a:p>
        </p:txBody>
      </p:sp>
      <p:sp>
        <p:nvSpPr>
          <p:cNvPr id="3295238" name="Rectangle 6"/>
          <p:cNvSpPr>
            <a:spLocks noChangeArrowheads="1"/>
          </p:cNvSpPr>
          <p:nvPr/>
        </p:nvSpPr>
        <p:spPr bwMode="auto">
          <a:xfrm>
            <a:off x="1547813" y="4221163"/>
            <a:ext cx="28797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๓ อาทิตย์</a:t>
            </a:r>
          </a:p>
        </p:txBody>
      </p:sp>
      <p:sp>
        <p:nvSpPr>
          <p:cNvPr id="3295239" name="Rectangle 7"/>
          <p:cNvSpPr>
            <a:spLocks noChangeArrowheads="1"/>
          </p:cNvSpPr>
          <p:nvPr/>
        </p:nvSpPr>
        <p:spPr bwMode="auto">
          <a:xfrm>
            <a:off x="1547813" y="5300663"/>
            <a:ext cx="64801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sz="6600" b="1" i="1" dirty="0">
                <a:latin typeface="Angsana New" pitchFamily="18" charset="-34"/>
              </a:rPr>
              <a:t> 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๓ สัปดาห์       สามสัปดาห์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95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5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5235" grpId="0"/>
      <p:bldP spid="3295237" grpId="0"/>
      <p:bldP spid="32952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6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00166" y="642918"/>
            <a:ext cx="4752975" cy="1223963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เวลาผ่านมานานแล้ว</a:t>
            </a:r>
          </a:p>
        </p:txBody>
      </p:sp>
      <p:sp>
        <p:nvSpPr>
          <p:cNvPr id="3296259" name="Rectangle 3"/>
          <p:cNvSpPr>
            <a:spLocks noChangeArrowheads="1"/>
          </p:cNvSpPr>
          <p:nvPr/>
        </p:nvSpPr>
        <p:spPr bwMode="auto">
          <a:xfrm>
            <a:off x="971550" y="1844675"/>
            <a:ext cx="78486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dirty="0">
                <a:solidFill>
                  <a:srgbClr val="FF3300"/>
                </a:solidFill>
              </a:rPr>
              <a:t>√</a:t>
            </a:r>
            <a:r>
              <a:rPr lang="th-TH" b="1" dirty="0">
                <a:latin typeface="Angsana New" pitchFamily="18" charset="-34"/>
              </a:rPr>
              <a:t> 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ระยะเวลาได้ล่วงเลยมาพอสมควรแล้ว</a:t>
            </a:r>
          </a:p>
        </p:txBody>
      </p:sp>
      <p:sp>
        <p:nvSpPr>
          <p:cNvPr id="3296260" name="Rectangle 4"/>
          <p:cNvSpPr>
            <a:spLocks noChangeArrowheads="1"/>
          </p:cNvSpPr>
          <p:nvPr/>
        </p:nvSpPr>
        <p:spPr bwMode="auto">
          <a:xfrm>
            <a:off x="0" y="3213100"/>
            <a:ext cx="831691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ยังไม่ได้รับแจ้งผลการพิจารณาเลย</a:t>
            </a:r>
          </a:p>
        </p:txBody>
      </p:sp>
      <p:sp>
        <p:nvSpPr>
          <p:cNvPr id="3296261" name="Rectangle 5"/>
          <p:cNvSpPr>
            <a:spLocks noChangeArrowheads="1"/>
          </p:cNvSpPr>
          <p:nvPr/>
        </p:nvSpPr>
        <p:spPr bwMode="auto">
          <a:xfrm>
            <a:off x="755650" y="4508500"/>
            <a:ext cx="83883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b="1" dirty="0">
                <a:solidFill>
                  <a:srgbClr val="FF3300"/>
                </a:solidFill>
              </a:rPr>
              <a:t>√</a:t>
            </a:r>
            <a:r>
              <a:rPr lang="th-TH" b="1" dirty="0">
                <a:latin typeface="Angsana New" pitchFamily="18" charset="-34"/>
              </a:rPr>
              <a:t> 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ยังมิได้รับแจ้งผลการพิจารณา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        แต่ประการใด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6259" grpId="0"/>
      <p:bldP spid="32962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03350" y="188913"/>
            <a:ext cx="2520950" cy="12239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/>
                <a:latin typeface="Angsana New" pitchFamily="18" charset="-34"/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ไม่รู้ว่า</a:t>
            </a:r>
          </a:p>
        </p:txBody>
      </p:sp>
      <p:sp>
        <p:nvSpPr>
          <p:cNvPr id="3297283" name="Rectangle 3"/>
          <p:cNvSpPr>
            <a:spLocks noChangeArrowheads="1"/>
          </p:cNvSpPr>
          <p:nvPr/>
        </p:nvSpPr>
        <p:spPr bwMode="auto">
          <a:xfrm>
            <a:off x="1403350" y="2133600"/>
            <a:ext cx="23034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ไม่ใช่</a:t>
            </a:r>
          </a:p>
        </p:txBody>
      </p:sp>
      <p:sp>
        <p:nvSpPr>
          <p:cNvPr id="3297284" name="Rectangle 4"/>
          <p:cNvSpPr>
            <a:spLocks noChangeArrowheads="1"/>
          </p:cNvSpPr>
          <p:nvPr/>
        </p:nvSpPr>
        <p:spPr bwMode="auto">
          <a:xfrm>
            <a:off x="1116013" y="3213100"/>
            <a:ext cx="47529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 </a:t>
            </a:r>
            <a:r>
              <a:rPr lang="th-TH" b="1" dirty="0">
                <a:solidFill>
                  <a:srgbClr val="FF3300"/>
                </a:solidFill>
              </a:rPr>
              <a:t>   </a:t>
            </a:r>
            <a:r>
              <a:rPr lang="th-TH" b="1" dirty="0" smtClean="0">
                <a:solidFill>
                  <a:srgbClr val="FF3300"/>
                </a:solidFill>
              </a:rPr>
              <a:t> 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มิใช่</a:t>
            </a:r>
            <a:endParaRPr lang="th-TH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3297285" name="Rectangle 5"/>
          <p:cNvSpPr>
            <a:spLocks noChangeArrowheads="1"/>
          </p:cNvSpPr>
          <p:nvPr/>
        </p:nvSpPr>
        <p:spPr bwMode="auto">
          <a:xfrm>
            <a:off x="1285852" y="1125538"/>
            <a:ext cx="43910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dirty="0">
                <a:solidFill>
                  <a:srgbClr val="FF3300"/>
                </a:solidFill>
              </a:rPr>
              <a:t>√</a:t>
            </a:r>
            <a:r>
              <a:rPr lang="th-TH" b="1" dirty="0">
                <a:latin typeface="Angsana New" pitchFamily="18" charset="-34"/>
              </a:rPr>
              <a:t>  </a:t>
            </a:r>
            <a:r>
              <a:rPr lang="th-TH" b="1" dirty="0">
                <a:solidFill>
                  <a:srgbClr val="FF3300"/>
                </a:solidFill>
                <a:latin typeface="Angsana New" pitchFamily="18" charset="-34"/>
              </a:rPr>
              <a:t>ไม่ทราบว่า</a:t>
            </a:r>
          </a:p>
        </p:txBody>
      </p:sp>
      <p:sp>
        <p:nvSpPr>
          <p:cNvPr id="3297286" name="Rectangle 6"/>
          <p:cNvSpPr>
            <a:spLocks noChangeArrowheads="1"/>
          </p:cNvSpPr>
          <p:nvPr/>
        </p:nvSpPr>
        <p:spPr bwMode="auto">
          <a:xfrm>
            <a:off x="539750" y="4221163"/>
            <a:ext cx="64436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      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ไม่ได้</a:t>
            </a:r>
          </a:p>
        </p:txBody>
      </p:sp>
      <p:sp>
        <p:nvSpPr>
          <p:cNvPr id="3297287" name="Rectangle 7"/>
          <p:cNvSpPr>
            <a:spLocks noChangeArrowheads="1"/>
          </p:cNvSpPr>
          <p:nvPr/>
        </p:nvSpPr>
        <p:spPr bwMode="auto">
          <a:xfrm>
            <a:off x="1547813" y="5229225"/>
            <a:ext cx="7272337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</a:t>
            </a:r>
            <a:r>
              <a:rPr lang="th-TH" b="1" dirty="0">
                <a:solidFill>
                  <a:srgbClr val="FF3300"/>
                </a:solidFill>
              </a:rPr>
              <a:t>   </a:t>
            </a:r>
            <a:r>
              <a:rPr lang="th-TH" b="1" dirty="0" smtClean="0">
                <a:solidFill>
                  <a:srgbClr val="FF3300"/>
                </a:solidFill>
              </a:rPr>
              <a:t> 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มิได้   </a:t>
            </a:r>
            <a:r>
              <a:rPr lang="th-TH" b="1" dirty="0">
                <a:solidFill>
                  <a:srgbClr val="FF3300"/>
                </a:solidFill>
                <a:latin typeface="Angsana New" pitchFamily="18" charset="-34"/>
              </a:rPr>
              <a:t>หาได้ไม่    มิอาจ .... ได้  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7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7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284" grpId="0"/>
      <p:bldP spid="3297285" grpId="0"/>
      <p:bldP spid="32972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83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03350" y="188913"/>
            <a:ext cx="2520950" cy="12239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/>
                <a:latin typeface="Angsana New" pitchFamily="18" charset="-34"/>
              </a:rPr>
              <a:t> 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ไม่ดี</a:t>
            </a:r>
          </a:p>
        </p:txBody>
      </p:sp>
      <p:sp>
        <p:nvSpPr>
          <p:cNvPr id="3298307" name="Rectangle 3"/>
          <p:cNvSpPr>
            <a:spLocks noChangeArrowheads="1"/>
          </p:cNvSpPr>
          <p:nvPr/>
        </p:nvSpPr>
        <p:spPr bwMode="auto">
          <a:xfrm>
            <a:off x="1476375" y="2133600"/>
            <a:ext cx="3238501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ช่วยเหลือ</a:t>
            </a:r>
            <a:endParaRPr lang="th-TH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298308" name="Rectangle 4"/>
          <p:cNvSpPr>
            <a:spLocks noChangeArrowheads="1"/>
          </p:cNvSpPr>
          <p:nvPr/>
        </p:nvSpPr>
        <p:spPr bwMode="auto">
          <a:xfrm>
            <a:off x="1071538" y="3213100"/>
            <a:ext cx="7715303" cy="307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 smtClean="0">
                <a:solidFill>
                  <a:srgbClr val="FF3300"/>
                </a:solidFill>
              </a:rPr>
              <a:t>√</a:t>
            </a:r>
            <a:r>
              <a:rPr lang="th-TH" b="1" dirty="0" smtClean="0">
                <a:latin typeface="Angsana New" pitchFamily="18" charset="-34"/>
              </a:rPr>
              <a:t> 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ขอความอนุเคราะห์  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     </a:t>
            </a:r>
            <a:r>
              <a:rPr lang="th-TH" b="1" dirty="0" smtClean="0">
                <a:solidFill>
                  <a:srgbClr val="FF3300"/>
                </a:solidFill>
              </a:rPr>
              <a:t>√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  ขอความสนับสนุน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     </a:t>
            </a:r>
            <a:r>
              <a:rPr lang="th-TH" b="1" dirty="0" smtClean="0">
                <a:solidFill>
                  <a:srgbClr val="FF3300"/>
                </a:solidFill>
              </a:rPr>
              <a:t>√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 ขอความร่วมมือ</a:t>
            </a:r>
            <a:endParaRPr lang="th-TH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3298309" name="Rectangle 5"/>
          <p:cNvSpPr>
            <a:spLocks noChangeArrowheads="1"/>
          </p:cNvSpPr>
          <p:nvPr/>
        </p:nvSpPr>
        <p:spPr bwMode="auto">
          <a:xfrm>
            <a:off x="1476375" y="1125538"/>
            <a:ext cx="43910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b="1" dirty="0">
                <a:solidFill>
                  <a:srgbClr val="FF3300"/>
                </a:solidFill>
              </a:rPr>
              <a:t>√ </a:t>
            </a:r>
            <a:r>
              <a:rPr lang="th-TH" b="1" dirty="0">
                <a:solidFill>
                  <a:srgbClr val="FF3300"/>
                </a:solidFill>
                <a:latin typeface="Angsana New" pitchFamily="18" charset="-34"/>
              </a:rPr>
              <a:t>มิชอบ  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ไม่สมควร</a:t>
            </a:r>
            <a:endParaRPr lang="th-TH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8308" grpId="0"/>
      <p:bldP spid="32983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773238"/>
            <a:ext cx="6192838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 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ถูกแบบ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	๒. ถูกเนื้อหา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๓. ถูกหลักภาษา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๔. ถูกความนิยม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๕. ถูกใจผู้ลงนาม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2339975" y="18446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2339975" y="2636838"/>
            <a:ext cx="10223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 </a:t>
            </a:r>
          </a:p>
        </p:txBody>
      </p:sp>
      <p:sp>
        <p:nvSpPr>
          <p:cNvPr id="3283975" name="Rectangle 7"/>
          <p:cNvSpPr>
            <a:spLocks noChangeArrowheads="1"/>
          </p:cNvSpPr>
          <p:nvPr/>
        </p:nvSpPr>
        <p:spPr bwMode="auto">
          <a:xfrm>
            <a:off x="2428875" y="35718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7" name="Rectangle 6"/>
          <p:cNvSpPr/>
          <p:nvPr/>
        </p:nvSpPr>
        <p:spPr>
          <a:xfrm>
            <a:off x="2571736" y="428604"/>
            <a:ext cx="4071966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เขียนให้ถูกต้อง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397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00702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sz="4400" b="1" i="1" dirty="0" smtClean="0">
                <a:solidFill>
                  <a:srgbClr val="FF0000"/>
                </a:solidFill>
                <a:cs typeface="+mn-cs"/>
              </a:rPr>
              <a:t>   </a:t>
            </a:r>
            <a:r>
              <a:rPr lang="th-TH" sz="4400" i="1" dirty="0" smtClean="0">
                <a:solidFill>
                  <a:srgbClr val="FF0000"/>
                </a:solidFill>
                <a:cs typeface="+mn-cs"/>
              </a:rPr>
              <a:t>ที่มา</a:t>
            </a:r>
            <a:r>
              <a:rPr lang="en-US" sz="4400" i="1" dirty="0" smtClean="0">
                <a:solidFill>
                  <a:srgbClr val="FF0000"/>
                </a:solidFill>
                <a:cs typeface="+mn-cs"/>
              </a:rPr>
              <a:t>  </a:t>
            </a:r>
            <a:r>
              <a:rPr lang="th-TH" sz="4400" i="1" dirty="0" smtClean="0">
                <a:solidFill>
                  <a:srgbClr val="FF0000"/>
                </a:solidFill>
                <a:cs typeface="+mn-cs"/>
              </a:rPr>
              <a:t>พจนานุกรมฉบับราชบัณฑิตยสถาน พ.ศ. ๒๕๕๔</a:t>
            </a:r>
            <a:endParaRPr lang="th-TH" sz="4400" i="1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71472" y="642918"/>
            <a:ext cx="7702552" cy="455509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อนุเคราะห์       </a:t>
            </a:r>
            <a:r>
              <a:rPr lang="th-TH" dirty="0" smtClean="0">
                <a:solidFill>
                  <a:srgbClr val="000000"/>
                </a:solidFill>
              </a:rPr>
              <a:t>เอื้อเฟื้อ ช่วยเหลือ</a:t>
            </a:r>
          </a:p>
          <a:p>
            <a:pPr>
              <a:spcBef>
                <a:spcPts val="600"/>
              </a:spcBef>
              <a:defRPr/>
            </a:pP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สนับสนุน    </a:t>
            </a:r>
            <a:r>
              <a:rPr lang="th-TH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ส่งเสริม ช่วยเหลือ    </a:t>
            </a:r>
          </a:p>
          <a:p>
            <a:pPr>
              <a:spcBef>
                <a:spcPts val="600"/>
              </a:spcBef>
              <a:defRPr/>
            </a:pPr>
            <a:r>
              <a:rPr lang="th-TH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อุปการะ</a:t>
            </a:r>
          </a:p>
          <a:p>
            <a:pPr>
              <a:spcBef>
                <a:spcPts val="600"/>
              </a:spcBef>
              <a:defRPr/>
            </a:pPr>
            <a:r>
              <a:rPr lang="th-TH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เช่น  สนับสนุนการศึกษา</a:t>
            </a:r>
          </a:p>
          <a:p>
            <a:pPr>
              <a:spcBef>
                <a:spcPts val="600"/>
              </a:spcBef>
              <a:defRPr/>
            </a:pP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ร่วมมือ</a:t>
            </a:r>
            <a:r>
              <a:rPr lang="th-TH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พร้อมใจช่วยกัน</a:t>
            </a:r>
            <a:endParaRPr lang="th-TH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03350" y="188913"/>
            <a:ext cx="2520950" cy="12239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/>
                <a:latin typeface="Angsana New" pitchFamily="18" charset="-34"/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เจอว่า</a:t>
            </a:r>
          </a:p>
        </p:txBody>
      </p:sp>
      <p:sp>
        <p:nvSpPr>
          <p:cNvPr id="3299331" name="Rectangle 3"/>
          <p:cNvSpPr>
            <a:spLocks noChangeArrowheads="1"/>
          </p:cNvSpPr>
          <p:nvPr/>
        </p:nvSpPr>
        <p:spPr bwMode="auto">
          <a:xfrm>
            <a:off x="1403350" y="1989138"/>
            <a:ext cx="23034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solidFill>
                  <a:srgbClr val="000000"/>
                </a:solidFill>
                <a:latin typeface="Angsana New" pitchFamily="18" charset="-34"/>
              </a:rPr>
              <a:t>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บอกว่า</a:t>
            </a:r>
          </a:p>
        </p:txBody>
      </p:sp>
      <p:sp>
        <p:nvSpPr>
          <p:cNvPr id="3299332" name="Rectangle 4"/>
          <p:cNvSpPr>
            <a:spLocks noChangeArrowheads="1"/>
          </p:cNvSpPr>
          <p:nvPr/>
        </p:nvSpPr>
        <p:spPr bwMode="auto">
          <a:xfrm>
            <a:off x="1116013" y="3213100"/>
            <a:ext cx="47529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  แจ้งว่า</a:t>
            </a:r>
          </a:p>
        </p:txBody>
      </p:sp>
      <p:sp>
        <p:nvSpPr>
          <p:cNvPr id="3299333" name="Rectangle 5"/>
          <p:cNvSpPr>
            <a:spLocks noChangeArrowheads="1"/>
          </p:cNvSpPr>
          <p:nvPr/>
        </p:nvSpPr>
        <p:spPr bwMode="auto">
          <a:xfrm>
            <a:off x="1476375" y="1125538"/>
            <a:ext cx="475138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b="1" i="1" dirty="0">
                <a:latin typeface="Angsana New" pitchFamily="18" charset="-34"/>
              </a:rPr>
              <a:t>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พบว่า  ปรากฏว่า</a:t>
            </a:r>
          </a:p>
        </p:txBody>
      </p:sp>
      <p:sp>
        <p:nvSpPr>
          <p:cNvPr id="3299334" name="Rectangle 6"/>
          <p:cNvSpPr>
            <a:spLocks noChangeArrowheads="1"/>
          </p:cNvSpPr>
          <p:nvPr/>
        </p:nvSpPr>
        <p:spPr bwMode="auto">
          <a:xfrm>
            <a:off x="539750" y="4221163"/>
            <a:ext cx="64436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ต้องการ</a:t>
            </a:r>
            <a:endParaRPr lang="th-TH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299335" name="Rectangle 7"/>
          <p:cNvSpPr>
            <a:spLocks noChangeArrowheads="1"/>
          </p:cNvSpPr>
          <p:nvPr/>
        </p:nvSpPr>
        <p:spPr bwMode="auto">
          <a:xfrm>
            <a:off x="1331913" y="5229225"/>
            <a:ext cx="7056437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i="1" dirty="0">
                <a:solidFill>
                  <a:srgbClr val="FF3300"/>
                </a:solidFill>
              </a:rPr>
              <a:t>√</a:t>
            </a:r>
            <a:r>
              <a:rPr lang="th-TH" b="1" i="1" dirty="0">
                <a:latin typeface="Angsana New" pitchFamily="18" charset="-34"/>
              </a:rPr>
              <a:t>  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ประสงค์      มีความประสงค์  </a:t>
            </a:r>
            <a:r>
              <a:rPr lang="th-TH" b="1" i="1" dirty="0" smtClean="0">
                <a:solidFill>
                  <a:schemeClr val="folHlink"/>
                </a:solidFill>
                <a:latin typeface="Angsana New" pitchFamily="18" charset="-34"/>
              </a:rPr>
              <a:t> </a:t>
            </a:r>
            <a:endParaRPr lang="th-TH" b="1" i="1" dirty="0">
              <a:solidFill>
                <a:schemeClr val="folHlink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9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9332" grpId="0"/>
      <p:bldP spid="3299333" grpId="0"/>
      <p:bldP spid="32993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1619250" y="1989138"/>
            <a:ext cx="597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 dirty="0">
                <a:solidFill>
                  <a:srgbClr val="000000"/>
                </a:solidFill>
              </a:rPr>
              <a:t>ขอให้ส่ง              </a:t>
            </a:r>
            <a:r>
              <a:rPr lang="th-TH" b="1" i="1" dirty="0" smtClean="0">
                <a:solidFill>
                  <a:schemeClr val="accent3">
                    <a:lumMod val="50000"/>
                  </a:schemeClr>
                </a:solidFill>
              </a:rPr>
              <a:t>ขอได้โปรด</a:t>
            </a:r>
            <a:r>
              <a:rPr lang="th-TH" b="1" i="1" dirty="0">
                <a:solidFill>
                  <a:schemeClr val="accent3">
                    <a:lumMod val="50000"/>
                  </a:schemeClr>
                </a:solidFill>
              </a:rPr>
              <a:t>ส่ง</a:t>
            </a:r>
          </a:p>
        </p:txBody>
      </p:sp>
      <p:sp>
        <p:nvSpPr>
          <p:cNvPr id="2749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4221162"/>
            <a:ext cx="9144000" cy="2279671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ขอให้นำเสนอต่อไปด้วย  </a:t>
            </a:r>
            <a:r>
              <a:rPr lang="th-TH" sz="5400" b="1" i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ขอได้โปรดนำเสนอ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sz="5400" b="1" i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                                         ต่อไปด้วย</a:t>
            </a:r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250825" y="3141663"/>
            <a:ext cx="88931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 dirty="0"/>
              <a:t>   </a:t>
            </a:r>
            <a:r>
              <a:rPr lang="th-TH" b="1" dirty="0">
                <a:solidFill>
                  <a:srgbClr val="000000"/>
                </a:solidFill>
              </a:rPr>
              <a:t>ขอให้ไปติดต่อ           </a:t>
            </a:r>
            <a:r>
              <a:rPr lang="th-TH" b="1" dirty="0" smtClean="0">
                <a:solidFill>
                  <a:srgbClr val="000000"/>
                </a:solidFill>
              </a:rPr>
              <a:t> </a:t>
            </a:r>
            <a:r>
              <a:rPr lang="th-TH" b="1" i="1" dirty="0" smtClean="0">
                <a:solidFill>
                  <a:schemeClr val="accent3">
                    <a:lumMod val="50000"/>
                  </a:schemeClr>
                </a:solidFill>
              </a:rPr>
              <a:t>ขอได้โปรด</a:t>
            </a:r>
            <a:r>
              <a:rPr lang="th-TH" b="1" i="1" dirty="0">
                <a:solidFill>
                  <a:schemeClr val="accent3">
                    <a:lumMod val="50000"/>
                  </a:schemeClr>
                </a:solidFill>
              </a:rPr>
              <a:t>ไปติดต่อ</a:t>
            </a:r>
          </a:p>
        </p:txBody>
      </p:sp>
      <p:sp>
        <p:nvSpPr>
          <p:cNvPr id="7" name="Title 6"/>
          <p:cNvSpPr txBox="1">
            <a:spLocks/>
          </p:cNvSpPr>
          <p:nvPr/>
        </p:nvSpPr>
        <p:spPr bwMode="auto">
          <a:xfrm>
            <a:off x="2071670" y="719720"/>
            <a:ext cx="5214974" cy="92333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i="0" u="none" strike="noStrike" kern="0" cap="none" spc="0" normalizeH="0" baseline="0" noProof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uLnTx/>
                <a:uFillTx/>
                <a:latin typeface="+mj-lt"/>
                <a:ea typeface="+mj-ea"/>
                <a:cs typeface="+mj-cs"/>
              </a:rPr>
              <a:t>คำบังคับ</a:t>
            </a:r>
            <a:r>
              <a:rPr kumimoji="0" lang="th-TH" i="0" u="none" strike="noStrike" kern="0" cap="none" spc="0" normalizeH="0" noProof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uLnTx/>
                <a:uFillTx/>
                <a:latin typeface="+mj-lt"/>
                <a:ea typeface="+mj-ea"/>
                <a:cs typeface="+mj-cs"/>
              </a:rPr>
              <a:t> - คำขอร้อง</a:t>
            </a:r>
            <a:endParaRPr kumimoji="0" lang="en-US" i="0" u="none" strike="noStrike" kern="0" cap="none" spc="0" normalizeH="0" baseline="0" noProof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9876" name="Rectangle 4"/>
          <p:cNvSpPr>
            <a:spLocks noChangeArrowheads="1"/>
          </p:cNvSpPr>
          <p:nvPr/>
        </p:nvSpPr>
        <p:spPr bwMode="auto">
          <a:xfrm>
            <a:off x="5219700" y="1916113"/>
            <a:ext cx="25209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</a:p>
        </p:txBody>
      </p:sp>
      <p:sp>
        <p:nvSpPr>
          <p:cNvPr id="4559878" name="Rectangle 6"/>
          <p:cNvSpPr>
            <a:spLocks noChangeArrowheads="1"/>
          </p:cNvSpPr>
          <p:nvPr/>
        </p:nvSpPr>
        <p:spPr bwMode="auto">
          <a:xfrm>
            <a:off x="500034" y="285728"/>
            <a:ext cx="65532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ขอให้พิจารณาดำเนินการ</a:t>
            </a:r>
          </a:p>
        </p:txBody>
      </p:sp>
      <p:sp>
        <p:nvSpPr>
          <p:cNvPr id="4559879" name="Rectangle 7"/>
          <p:cNvSpPr>
            <a:spLocks noChangeArrowheads="1"/>
          </p:cNvSpPr>
          <p:nvPr/>
        </p:nvSpPr>
        <p:spPr bwMode="auto">
          <a:xfrm>
            <a:off x="500034" y="1142984"/>
            <a:ext cx="51133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  <a:r>
              <a:rPr lang="th-TH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ขอให้ดำเนินการ</a:t>
            </a:r>
          </a:p>
        </p:txBody>
      </p:sp>
      <p:sp>
        <p:nvSpPr>
          <p:cNvPr id="4559880" name="Rectangle 8"/>
          <p:cNvSpPr>
            <a:spLocks noChangeArrowheads="1"/>
          </p:cNvSpPr>
          <p:nvPr/>
        </p:nvSpPr>
        <p:spPr bwMode="auto">
          <a:xfrm>
            <a:off x="642910" y="2000240"/>
            <a:ext cx="51133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</a:t>
            </a:r>
            <a:r>
              <a:rPr lang="th-TH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ให้ดำเนินการ</a:t>
            </a:r>
          </a:p>
        </p:txBody>
      </p:sp>
      <p:sp>
        <p:nvSpPr>
          <p:cNvPr id="4559883" name="Rectangle 11"/>
          <p:cNvSpPr>
            <a:spLocks noChangeArrowheads="1"/>
          </p:cNvSpPr>
          <p:nvPr/>
        </p:nvSpPr>
        <p:spPr bwMode="auto">
          <a:xfrm>
            <a:off x="3143240" y="2857496"/>
            <a:ext cx="67691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ขอได้โปรดพิจารณา </a:t>
            </a:r>
          </a:p>
        </p:txBody>
      </p:sp>
      <p:sp>
        <p:nvSpPr>
          <p:cNvPr id="4559884" name="Rectangle 12"/>
          <p:cNvSpPr>
            <a:spLocks noChangeArrowheads="1"/>
          </p:cNvSpPr>
          <p:nvPr/>
        </p:nvSpPr>
        <p:spPr bwMode="auto">
          <a:xfrm>
            <a:off x="3500430" y="3929066"/>
            <a:ext cx="514353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ขอได้กรุณาพิจารณา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กรุณาพิจารณา </a:t>
            </a:r>
            <a:endParaRPr lang="th-TH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29454" y="714356"/>
            <a:ext cx="1462956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</a:rPr>
              <a:t>จากบน</a:t>
            </a:r>
          </a:p>
          <a:p>
            <a:r>
              <a:rPr lang="th-TH" sz="4800" b="1" dirty="0" smtClean="0">
                <a:solidFill>
                  <a:srgbClr val="FF0000"/>
                </a:solidFill>
              </a:rPr>
              <a:t>ลงล่าง </a:t>
            </a:r>
            <a:endParaRPr lang="th-TH" sz="4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3929066"/>
            <a:ext cx="1462956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</a:rPr>
              <a:t>จากล่าง</a:t>
            </a:r>
          </a:p>
          <a:p>
            <a:r>
              <a:rPr lang="th-TH" sz="4800" b="1" dirty="0" smtClean="0">
                <a:solidFill>
                  <a:srgbClr val="FF0000"/>
                </a:solidFill>
              </a:rPr>
              <a:t>สู่บน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6072198" y="1000108"/>
            <a:ext cx="571504" cy="857256"/>
          </a:xfrm>
          <a:prstGeom prst="downArrow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Down Arrow 12"/>
          <p:cNvSpPr/>
          <p:nvPr/>
        </p:nvSpPr>
        <p:spPr>
          <a:xfrm flipV="1">
            <a:off x="2571736" y="4214818"/>
            <a:ext cx="714380" cy="928694"/>
          </a:xfrm>
          <a:prstGeom prst="downArrow">
            <a:avLst>
              <a:gd name="adj1" fmla="val 50000"/>
              <a:gd name="adj2" fmla="val 50000"/>
            </a:avLst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8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58888" y="1125538"/>
            <a:ext cx="2374900" cy="10795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เห็นชอบ</a:t>
            </a:r>
            <a:endParaRPr lang="th-TH" sz="6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4558852" name="Rectangle 4"/>
          <p:cNvSpPr>
            <a:spLocks noChangeArrowheads="1"/>
          </p:cNvSpPr>
          <p:nvPr/>
        </p:nvSpPr>
        <p:spPr bwMode="auto">
          <a:xfrm>
            <a:off x="5219700" y="1916113"/>
            <a:ext cx="25209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</a:p>
        </p:txBody>
      </p:sp>
      <p:sp>
        <p:nvSpPr>
          <p:cNvPr id="4558853" name="Rectangle 5"/>
          <p:cNvSpPr>
            <a:spLocks noChangeArrowheads="1"/>
          </p:cNvSpPr>
          <p:nvPr/>
        </p:nvSpPr>
        <p:spPr bwMode="auto">
          <a:xfrm>
            <a:off x="755650" y="2060575"/>
            <a:ext cx="41052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</a:t>
            </a:r>
            <a:r>
              <a:rPr lang="th-TH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เห็นชอบด้วย</a:t>
            </a:r>
            <a:endParaRPr lang="th-TH" sz="6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4558854" name="Rectangle 6"/>
          <p:cNvSpPr>
            <a:spLocks noChangeArrowheads="1"/>
          </p:cNvSpPr>
          <p:nvPr/>
        </p:nvSpPr>
        <p:spPr bwMode="auto">
          <a:xfrm>
            <a:off x="827088" y="3068638"/>
            <a:ext cx="65532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เห็นชอบในหลักการ</a:t>
            </a:r>
          </a:p>
        </p:txBody>
      </p:sp>
      <p:sp>
        <p:nvSpPr>
          <p:cNvPr id="4558855" name="Rectangle 7"/>
          <p:cNvSpPr>
            <a:spLocks noChangeArrowheads="1"/>
          </p:cNvSpPr>
          <p:nvPr/>
        </p:nvSpPr>
        <p:spPr bwMode="auto">
          <a:xfrm>
            <a:off x="611188" y="5013325"/>
            <a:ext cx="511333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</a:t>
            </a:r>
            <a:r>
              <a:rPr lang="th-TH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เห็นชอบเป็นหลักการ</a:t>
            </a:r>
          </a:p>
        </p:txBody>
      </p:sp>
      <p:sp>
        <p:nvSpPr>
          <p:cNvPr id="4558857" name="Rectangle 9"/>
          <p:cNvSpPr>
            <a:spLocks noChangeArrowheads="1"/>
          </p:cNvSpPr>
          <p:nvPr/>
        </p:nvSpPr>
        <p:spPr bwMode="auto">
          <a:xfrm>
            <a:off x="611188" y="4076700"/>
            <a:ext cx="64801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เห็นชอบด้วยในหลักการ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44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76375" y="692150"/>
            <a:ext cx="2374900" cy="10795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</a:t>
            </a:r>
            <a:r>
              <a:rPr lang="th-TH" sz="6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ได้แก่</a:t>
            </a:r>
          </a:p>
        </p:txBody>
      </p:sp>
      <p:sp>
        <p:nvSpPr>
          <p:cNvPr id="3304451" name="Rectangle 3"/>
          <p:cNvSpPr>
            <a:spLocks noChangeArrowheads="1"/>
          </p:cNvSpPr>
          <p:nvPr/>
        </p:nvSpPr>
        <p:spPr bwMode="auto">
          <a:xfrm>
            <a:off x="827088" y="1773238"/>
            <a:ext cx="64436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</a:t>
            </a:r>
            <a:r>
              <a:rPr lang="th-TH" sz="6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เช่น</a:t>
            </a:r>
          </a:p>
        </p:txBody>
      </p:sp>
      <p:sp>
        <p:nvSpPr>
          <p:cNvPr id="3304452" name="Rectangle 4"/>
          <p:cNvSpPr>
            <a:spLocks noChangeArrowheads="1"/>
          </p:cNvSpPr>
          <p:nvPr/>
        </p:nvSpPr>
        <p:spPr bwMode="auto">
          <a:xfrm>
            <a:off x="5219700" y="1916113"/>
            <a:ext cx="25209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</a:p>
        </p:txBody>
      </p:sp>
      <p:sp>
        <p:nvSpPr>
          <p:cNvPr id="3304453" name="Rectangle 5"/>
          <p:cNvSpPr>
            <a:spLocks noChangeArrowheads="1"/>
          </p:cNvSpPr>
          <p:nvPr/>
        </p:nvSpPr>
        <p:spPr bwMode="auto">
          <a:xfrm>
            <a:off x="755650" y="4076700"/>
            <a:ext cx="28797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</a:t>
            </a:r>
            <a:r>
              <a:rPr lang="th-TH" sz="6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อาทิ</a:t>
            </a:r>
          </a:p>
        </p:txBody>
      </p:sp>
      <p:sp>
        <p:nvSpPr>
          <p:cNvPr id="3304454" name="Rectangle 6"/>
          <p:cNvSpPr>
            <a:spLocks noChangeArrowheads="1"/>
          </p:cNvSpPr>
          <p:nvPr/>
        </p:nvSpPr>
        <p:spPr bwMode="auto">
          <a:xfrm>
            <a:off x="1835150" y="2924175"/>
            <a:ext cx="73088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sz="6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เช่น                               เป็นต้น</a:t>
            </a:r>
          </a:p>
        </p:txBody>
      </p:sp>
      <p:sp>
        <p:nvSpPr>
          <p:cNvPr id="3304455" name="Rectangle 7"/>
          <p:cNvSpPr>
            <a:spLocks noChangeArrowheads="1"/>
          </p:cNvSpPr>
          <p:nvPr/>
        </p:nvSpPr>
        <p:spPr bwMode="auto">
          <a:xfrm>
            <a:off x="1692275" y="620713"/>
            <a:ext cx="64436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               </a:t>
            </a:r>
            <a:r>
              <a:rPr lang="th-TH" sz="6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ฯลฯ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1773238"/>
            <a:ext cx="5832475" cy="2808287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๒. ถ้อยคำสำนวน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ภาษากฎหมาย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1379" name="Rectangle 3"/>
          <p:cNvSpPr>
            <a:spLocks noChangeArrowheads="1"/>
          </p:cNvSpPr>
          <p:nvPr/>
        </p:nvSpPr>
        <p:spPr bwMode="auto">
          <a:xfrm>
            <a:off x="0" y="2205038"/>
            <a:ext cx="70199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พระราชบัญญัติ  </a:t>
            </a: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...        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มาตรา ...</a:t>
            </a:r>
          </a:p>
        </p:txBody>
      </p:sp>
      <p:sp>
        <p:nvSpPr>
          <p:cNvPr id="3301381" name="Rectangle 5"/>
          <p:cNvSpPr>
            <a:spLocks noChangeArrowheads="1"/>
          </p:cNvSpPr>
          <p:nvPr/>
        </p:nvSpPr>
        <p:spPr bwMode="auto">
          <a:xfrm>
            <a:off x="5219700" y="1916113"/>
            <a:ext cx="25209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</a:p>
        </p:txBody>
      </p:sp>
      <p:sp>
        <p:nvSpPr>
          <p:cNvPr id="3301382" name="Rectangle 6"/>
          <p:cNvSpPr>
            <a:spLocks noChangeArrowheads="1"/>
          </p:cNvSpPr>
          <p:nvPr/>
        </p:nvSpPr>
        <p:spPr bwMode="auto">
          <a:xfrm>
            <a:off x="6948488" y="2205038"/>
            <a:ext cx="2051050" cy="863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บัญญัติให้</a:t>
            </a:r>
          </a:p>
        </p:txBody>
      </p:sp>
      <p:sp>
        <p:nvSpPr>
          <p:cNvPr id="3301386" name="AutoShape 10"/>
          <p:cNvSpPr>
            <a:spLocks noChangeArrowheads="1"/>
          </p:cNvSpPr>
          <p:nvPr/>
        </p:nvSpPr>
        <p:spPr bwMode="auto">
          <a:xfrm rot="5400000">
            <a:off x="7427934" y="1430322"/>
            <a:ext cx="646114" cy="64294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3286124"/>
            <a:ext cx="70199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พระราชบัญญัติ  </a:t>
            </a: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...        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มาตรา ...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929454" y="3357562"/>
            <a:ext cx="2051050" cy="8636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บัญญัติว่า</a:t>
            </a:r>
            <a:endParaRPr lang="th-TH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16" name="Title 6"/>
          <p:cNvSpPr>
            <a:spLocks noGrp="1"/>
          </p:cNvSpPr>
          <p:nvPr>
            <p:ph type="title"/>
          </p:nvPr>
        </p:nvSpPr>
        <p:spPr>
          <a:xfrm>
            <a:off x="1214414" y="386061"/>
            <a:ext cx="6500858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การเขียนอ้างข้อกฎหมาย และกฎ</a:t>
            </a:r>
            <a:endParaRPr lang="en-US" sz="54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0" y="4500570"/>
            <a:ext cx="70199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พระราชกฤษฎีกา ...      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มาตรา ...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6715140" y="4500570"/>
            <a:ext cx="2357422" cy="78581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กำหนดให้</a:t>
            </a:r>
            <a:endParaRPr lang="th-TH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5634038"/>
            <a:ext cx="70199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พระราชกฤษฎีกา ...      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มาตรา ...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715140" y="5572140"/>
            <a:ext cx="2357422" cy="78581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กำหนดว่า</a:t>
            </a:r>
            <a:endParaRPr lang="th-TH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1379" name="Rectangle 3"/>
          <p:cNvSpPr>
            <a:spLocks noChangeArrowheads="1"/>
          </p:cNvSpPr>
          <p:nvPr/>
        </p:nvSpPr>
        <p:spPr bwMode="auto">
          <a:xfrm>
            <a:off x="0" y="2205038"/>
            <a:ext cx="70199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ระเบียบสำนักนายกรัฐมนตรี ... ข้อ ...</a:t>
            </a:r>
            <a:endParaRPr lang="th-TH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301381" name="Rectangle 5"/>
          <p:cNvSpPr>
            <a:spLocks noChangeArrowheads="1"/>
          </p:cNvSpPr>
          <p:nvPr/>
        </p:nvSpPr>
        <p:spPr bwMode="auto">
          <a:xfrm>
            <a:off x="5219700" y="1916113"/>
            <a:ext cx="25209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</a:p>
        </p:txBody>
      </p:sp>
      <p:sp>
        <p:nvSpPr>
          <p:cNvPr id="3301386" name="AutoShape 10"/>
          <p:cNvSpPr>
            <a:spLocks noChangeArrowheads="1"/>
          </p:cNvSpPr>
          <p:nvPr/>
        </p:nvSpPr>
        <p:spPr bwMode="auto">
          <a:xfrm rot="5400000">
            <a:off x="7466825" y="1462869"/>
            <a:ext cx="717552" cy="7921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3286124"/>
            <a:ext cx="70199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ระเบียบสำนักนายกรัฐมนตรี ... ข้อ ...</a:t>
            </a:r>
            <a:endParaRPr lang="th-TH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16" name="Title 6"/>
          <p:cNvSpPr>
            <a:spLocks noGrp="1"/>
          </p:cNvSpPr>
          <p:nvPr>
            <p:ph type="title"/>
          </p:nvPr>
        </p:nvSpPr>
        <p:spPr>
          <a:xfrm>
            <a:off x="1714480" y="386061"/>
            <a:ext cx="5500726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การเขียนอ้างข้อระเบียบ</a:t>
            </a:r>
            <a:endParaRPr lang="en-US" sz="54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6858016" y="2285992"/>
            <a:ext cx="2071702" cy="78581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sz="5000" b="1" i="1" dirty="0" smtClean="0">
                <a:solidFill>
                  <a:srgbClr val="FF3300"/>
                </a:solidFill>
                <a:latin typeface="Angsana New" pitchFamily="18" charset="-34"/>
              </a:rPr>
              <a:t>กำหนดให้</a:t>
            </a:r>
            <a:endParaRPr lang="th-TH" sz="5000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858016" y="3429000"/>
            <a:ext cx="2071702" cy="78581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sz="5000" b="1" i="1" dirty="0" smtClean="0">
                <a:solidFill>
                  <a:srgbClr val="FF3300"/>
                </a:solidFill>
                <a:latin typeface="Angsana New" pitchFamily="18" charset="-34"/>
              </a:rPr>
              <a:t>กำหนดว่า</a:t>
            </a:r>
            <a:endParaRPr lang="th-TH" sz="5000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0898" name="Rectangle 2"/>
          <p:cNvSpPr>
            <a:spLocks noChangeArrowheads="1"/>
          </p:cNvSpPr>
          <p:nvPr/>
        </p:nvSpPr>
        <p:spPr bwMode="auto">
          <a:xfrm>
            <a:off x="0" y="260350"/>
            <a:ext cx="91440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ควร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เป็นคำแนะนำทั่วไป มีผลบังคับทางจิตใจ</a:t>
            </a: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พึง</a:t>
            </a:r>
            <a:r>
              <a:rPr lang="th-TH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เป็นการวางปทัสถาน มีผลบังคับทางสังคม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ย่อม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เป็นคำบังคับอย่างเป็นทางการ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แต่ไม่เด็ดขาด ให้ใช้ดุลยพินิจได้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ต้อง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เป็นคำบังคับเป็นทางการอย่างเด็ดขาด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ให้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เป็นคำบังคับเป็นทางการอย่างเด็ดขาด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32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356100" y="1773238"/>
            <a:ext cx="3024188" cy="863600"/>
          </a:xfrm>
          <a:noFill/>
          <a:ln w="38100">
            <a:solidFill>
              <a:srgbClr val="FF0000"/>
            </a:solidFill>
          </a:ln>
        </p:spPr>
        <p:txBody>
          <a:bodyPr/>
          <a:lstStyle/>
          <a:p>
            <a:pPr algn="l" eaLnBrk="1" hangingPunct="1">
              <a:spcBef>
                <a:spcPct val="50000"/>
              </a:spcBef>
              <a:defRPr/>
            </a:pPr>
            <a:r>
              <a:rPr lang="th-TH" sz="5400" b="1" dirty="0" smtClean="0">
                <a:solidFill>
                  <a:srgbClr val="FF9933"/>
                </a:solidFill>
              </a:rPr>
              <a:t> </a:t>
            </a:r>
            <a:r>
              <a:rPr lang="th-TH" sz="5400" b="1" dirty="0" smtClean="0">
                <a:solidFill>
                  <a:srgbClr val="FF0000"/>
                </a:solidFill>
              </a:rPr>
              <a:t>ข้อควรระวัง</a:t>
            </a:r>
            <a:endParaRPr lang="th-TH" sz="5400" dirty="0" smtClean="0">
              <a:solidFill>
                <a:srgbClr val="FF0000"/>
              </a:solidFill>
            </a:endParaRPr>
          </a:p>
        </p:txBody>
      </p:sp>
      <p:sp>
        <p:nvSpPr>
          <p:cNvPr id="3253251" name="Text Box 3"/>
          <p:cNvSpPr txBox="1">
            <a:spLocks noChangeArrowheads="1"/>
          </p:cNvSpPr>
          <p:nvPr/>
        </p:nvSpPr>
        <p:spPr bwMode="auto">
          <a:xfrm>
            <a:off x="4284663" y="2781300"/>
            <a:ext cx="3889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 dirty="0">
                <a:solidFill>
                  <a:srgbClr val="000000"/>
                </a:solidFill>
              </a:rPr>
              <a:t>๑. รูปประโยค</a:t>
            </a:r>
            <a:endParaRPr lang="th-TH" sz="4800" b="1" dirty="0">
              <a:solidFill>
                <a:srgbClr val="000000"/>
              </a:solidFill>
            </a:endParaRPr>
          </a:p>
        </p:txBody>
      </p:sp>
      <p:sp>
        <p:nvSpPr>
          <p:cNvPr id="3253252" name="Text Box 4"/>
          <p:cNvSpPr txBox="1">
            <a:spLocks noChangeArrowheads="1"/>
          </p:cNvSpPr>
          <p:nvPr/>
        </p:nvSpPr>
        <p:spPr bwMode="auto">
          <a:xfrm>
            <a:off x="2554288" y="3644900"/>
            <a:ext cx="65897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b="1" dirty="0">
                <a:solidFill>
                  <a:srgbClr val="000000"/>
                </a:solidFill>
              </a:rPr>
              <a:t>๒. ความสัมพันธ์ระหว่างข้อความ</a:t>
            </a:r>
            <a:endParaRPr lang="th-TH" sz="4800" b="1" dirty="0">
              <a:solidFill>
                <a:srgbClr val="000000"/>
              </a:solidFill>
            </a:endParaRPr>
          </a:p>
        </p:txBody>
      </p:sp>
      <p:sp>
        <p:nvSpPr>
          <p:cNvPr id="116741" name="WordArt 5"/>
          <p:cNvSpPr>
            <a:spLocks noChangeArrowheads="1" noChangeShapeType="1" noTextEdit="1"/>
          </p:cNvSpPr>
          <p:nvPr/>
        </p:nvSpPr>
        <p:spPr bwMode="auto">
          <a:xfrm>
            <a:off x="2041535" y="692150"/>
            <a:ext cx="4745043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gsana New"/>
                <a:cs typeface="Angsana New"/>
              </a:rPr>
              <a:t>หลักภาษาไทย</a:t>
            </a:r>
          </a:p>
        </p:txBody>
      </p:sp>
      <p:pic>
        <p:nvPicPr>
          <p:cNvPr id="116742" name="Picture 6" descr="00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2357438" cy="2714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785813" y="714375"/>
            <a:ext cx="3351212" cy="9239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0000FF"/>
                </a:solidFill>
              </a:rPr>
              <a:t>หมายกำหนดการ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63843" name="Rectangle 3"/>
          <p:cNvSpPr>
            <a:spLocks noChangeArrowheads="1"/>
          </p:cNvSpPr>
          <p:nvPr/>
        </p:nvSpPr>
        <p:spPr bwMode="auto">
          <a:xfrm>
            <a:off x="4500563" y="714375"/>
            <a:ext cx="2274887" cy="9239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3300"/>
                </a:solidFill>
              </a:rPr>
              <a:t>กำหนดการ</a:t>
            </a:r>
            <a:endParaRPr lang="en-US" b="1" dirty="0">
              <a:solidFill>
                <a:srgbClr val="FF3300"/>
              </a:solidFill>
            </a:endParaRPr>
          </a:p>
        </p:txBody>
      </p:sp>
      <p:sp>
        <p:nvSpPr>
          <p:cNvPr id="163845" name="Rectangle 2"/>
          <p:cNvSpPr>
            <a:spLocks noChangeArrowheads="1"/>
          </p:cNvSpPr>
          <p:nvPr/>
        </p:nvSpPr>
        <p:spPr bwMode="auto">
          <a:xfrm>
            <a:off x="785786" y="4143380"/>
            <a:ext cx="3386138" cy="9525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00FF"/>
                </a:solidFill>
              </a:rPr>
              <a:t>อย่างใดอย่างหนึ่</a:t>
            </a:r>
            <a:r>
              <a:rPr lang="th-TH" b="1" dirty="0">
                <a:solidFill>
                  <a:srgbClr val="0000FF"/>
                </a:solidFill>
              </a:rPr>
              <a:t>ง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63846" name="Rectangle 2"/>
          <p:cNvSpPr>
            <a:spLocks noChangeArrowheads="1"/>
          </p:cNvSpPr>
          <p:nvPr/>
        </p:nvSpPr>
        <p:spPr bwMode="auto">
          <a:xfrm>
            <a:off x="785813" y="1857375"/>
            <a:ext cx="1577975" cy="9239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ผลผลิต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63847" name="Rectangle 3"/>
          <p:cNvSpPr>
            <a:spLocks noChangeArrowheads="1"/>
          </p:cNvSpPr>
          <p:nvPr/>
        </p:nvSpPr>
        <p:spPr bwMode="auto">
          <a:xfrm>
            <a:off x="4572000" y="4214818"/>
            <a:ext cx="3386138" cy="952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3300"/>
                </a:solidFill>
              </a:rPr>
              <a:t>อย่างหนึ่งอย่างใด</a:t>
            </a:r>
            <a:endParaRPr lang="en-US" b="1" dirty="0">
              <a:solidFill>
                <a:srgbClr val="FF3300"/>
              </a:solidFill>
            </a:endParaRPr>
          </a:p>
        </p:txBody>
      </p:sp>
      <p:sp>
        <p:nvSpPr>
          <p:cNvPr id="163848" name="Rectangle 3"/>
          <p:cNvSpPr>
            <a:spLocks noChangeArrowheads="1"/>
          </p:cNvSpPr>
          <p:nvPr/>
        </p:nvSpPr>
        <p:spPr bwMode="auto">
          <a:xfrm>
            <a:off x="4572000" y="1857375"/>
            <a:ext cx="1577975" cy="9239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3300"/>
                </a:solidFill>
              </a:rPr>
              <a:t>ผลิตผล</a:t>
            </a:r>
            <a:endParaRPr lang="en-US" b="1" dirty="0">
              <a:solidFill>
                <a:srgbClr val="FF3300"/>
              </a:solidFill>
            </a:endParaRPr>
          </a:p>
        </p:txBody>
      </p:sp>
      <p:sp>
        <p:nvSpPr>
          <p:cNvPr id="163851" name="Rectangle 2"/>
          <p:cNvSpPr>
            <a:spLocks noChangeArrowheads="1"/>
          </p:cNvSpPr>
          <p:nvPr/>
        </p:nvSpPr>
        <p:spPr bwMode="auto">
          <a:xfrm>
            <a:off x="785786" y="3071810"/>
            <a:ext cx="1382713" cy="9239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เผยแผ่</a:t>
            </a:r>
          </a:p>
        </p:txBody>
      </p:sp>
      <p:sp>
        <p:nvSpPr>
          <p:cNvPr id="163852" name="Rectangle 3"/>
          <p:cNvSpPr>
            <a:spLocks noChangeArrowheads="1"/>
          </p:cNvSpPr>
          <p:nvPr/>
        </p:nvSpPr>
        <p:spPr bwMode="auto">
          <a:xfrm>
            <a:off x="4572000" y="3071810"/>
            <a:ext cx="1677988" cy="9239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3300"/>
                </a:solidFill>
              </a:rPr>
              <a:t>เผยแพร่</a:t>
            </a:r>
            <a:endParaRPr lang="en-US" b="1" dirty="0">
              <a:solidFill>
                <a:srgbClr val="FF3300"/>
              </a:solidFill>
            </a:endParaRPr>
          </a:p>
        </p:txBody>
      </p:sp>
      <p:pic>
        <p:nvPicPr>
          <p:cNvPr id="13" name="Picture 4" descr="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857364"/>
            <a:ext cx="1874838" cy="1857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857224" y="1857364"/>
            <a:ext cx="4071966" cy="92333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ตั้งแต่บัดนี้เป็นต้นไป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163844" name="Picture 4" descr="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071678"/>
            <a:ext cx="1874838" cy="1857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3845" name="Rectangle 2"/>
          <p:cNvSpPr>
            <a:spLocks noChangeArrowheads="1"/>
          </p:cNvSpPr>
          <p:nvPr/>
        </p:nvSpPr>
        <p:spPr bwMode="auto">
          <a:xfrm>
            <a:off x="872578" y="3071810"/>
            <a:ext cx="4770992" cy="92333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นับแต่วัน ... เป็นต้นไป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3846" name="Rectangle 2"/>
          <p:cNvSpPr>
            <a:spLocks noChangeArrowheads="1"/>
          </p:cNvSpPr>
          <p:nvPr/>
        </p:nvSpPr>
        <p:spPr bwMode="auto">
          <a:xfrm>
            <a:off x="857224" y="642918"/>
            <a:ext cx="2920992" cy="92333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</a:rPr>
              <a:t>ตั้งแต่ ... ขึ้นไป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875292" y="4363058"/>
            <a:ext cx="6197038" cy="923330"/>
          </a:xfrm>
          <a:prstGeom prst="rect">
            <a:avLst/>
          </a:prstGeom>
          <a:solidFill>
            <a:schemeClr val="tx1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นับแต่วันถัดจากวัน ... เป็นต้นไป 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412875"/>
            <a:ext cx="5832475" cy="3960813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๓. หลีกเลี่ยงถ้อยคำ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ฟุ่มเฟือย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เกินความจำเป็น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95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3500438"/>
            <a:ext cx="8674071" cy="266382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ได้รับแจ้งเหตุว่า มีศพผู้เสียชีวิต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ลอยน้ำอยู่ในคลองผดุงกรุงเกษม</a:t>
            </a:r>
          </a:p>
        </p:txBody>
      </p:sp>
      <p:sp>
        <p:nvSpPr>
          <p:cNvPr id="3309571" name="Text Box 3"/>
          <p:cNvSpPr txBox="1">
            <a:spLocks noChangeArrowheads="1"/>
          </p:cNvSpPr>
          <p:nvPr/>
        </p:nvSpPr>
        <p:spPr bwMode="auto">
          <a:xfrm>
            <a:off x="5435600" y="3605220"/>
            <a:ext cx="649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3309573" name="Text Box 5"/>
          <p:cNvSpPr txBox="1">
            <a:spLocks noChangeArrowheads="1"/>
          </p:cNvSpPr>
          <p:nvPr/>
        </p:nvSpPr>
        <p:spPr bwMode="auto">
          <a:xfrm>
            <a:off x="6572264" y="3605220"/>
            <a:ext cx="649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785794"/>
            <a:ext cx="91440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    </a:t>
            </a:r>
            <a:r>
              <a:rPr kumimoji="0" lang="th-TH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ทางสำนักนายกรัฐมนตรีพิจารณาแล้ว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มีความเห็นดังนี้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14348" y="857232"/>
            <a:ext cx="649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09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3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9571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05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3671888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</a:t>
            </a: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ขอให้กรมการปกครองดำเนินการ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สืบสวนให้ได้ความว่าผู้ใดทุจริตยักยอก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เงินรายนี้</a:t>
            </a:r>
          </a:p>
        </p:txBody>
      </p:sp>
      <p:sp>
        <p:nvSpPr>
          <p:cNvPr id="3310595" name="Text Box 3"/>
          <p:cNvSpPr txBox="1">
            <a:spLocks noChangeArrowheads="1"/>
          </p:cNvSpPr>
          <p:nvPr/>
        </p:nvSpPr>
        <p:spPr bwMode="auto">
          <a:xfrm>
            <a:off x="6500826" y="176196"/>
            <a:ext cx="649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3310596" name="Text Box 4"/>
          <p:cNvSpPr txBox="1">
            <a:spLocks noChangeArrowheads="1"/>
          </p:cNvSpPr>
          <p:nvPr/>
        </p:nvSpPr>
        <p:spPr bwMode="auto">
          <a:xfrm>
            <a:off x="7500958" y="176196"/>
            <a:ext cx="649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3643314"/>
            <a:ext cx="91440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          </a:t>
            </a:r>
            <a:r>
              <a:rPr kumimoji="0" lang="th-TH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ที่ประชุมได้มีการพิจารณาให้มี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การเปลี่ยนแปลงอนุกรรมการบางท่าน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208464" y="3786190"/>
            <a:ext cx="6492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708926" y="3786190"/>
            <a:ext cx="6492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57158" y="5000636"/>
            <a:ext cx="6492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10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10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3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0595" grpId="0"/>
      <p:bldP spid="3310596" grpId="0"/>
      <p:bldP spid="7" grpId="0"/>
      <p:bldP spid="8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05038"/>
            <a:ext cx="8424863" cy="13684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จึงเรียนมาเพื่อโปรดพิจารณาดำเนินการ</a:t>
            </a:r>
          </a:p>
        </p:txBody>
      </p:sp>
      <p:sp>
        <p:nvSpPr>
          <p:cNvPr id="3313668" name="Rectangle 4"/>
          <p:cNvSpPr>
            <a:spLocks noChangeArrowheads="1"/>
          </p:cNvSpPr>
          <p:nvPr/>
        </p:nvSpPr>
        <p:spPr bwMode="auto">
          <a:xfrm>
            <a:off x="0" y="4508500"/>
            <a:ext cx="87487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ขอเชิญท่านไปพบเจ้าหน้าที่เพื่อดำเนินการให้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เรียบร้อยต่อไป</a:t>
            </a:r>
          </a:p>
        </p:txBody>
      </p:sp>
      <p:sp>
        <p:nvSpPr>
          <p:cNvPr id="3313669" name="Rectangle 5"/>
          <p:cNvSpPr>
            <a:spLocks noChangeArrowheads="1"/>
          </p:cNvSpPr>
          <p:nvPr/>
        </p:nvSpPr>
        <p:spPr bwMode="auto">
          <a:xfrm>
            <a:off x="0" y="3429000"/>
            <a:ext cx="84248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อนุมัติให้เดินทางไปราชการต่างประเทศ</a:t>
            </a:r>
          </a:p>
        </p:txBody>
      </p:sp>
      <p:sp>
        <p:nvSpPr>
          <p:cNvPr id="3313670" name="Rectangle 6"/>
          <p:cNvSpPr>
            <a:spLocks noChangeArrowheads="1"/>
          </p:cNvSpPr>
          <p:nvPr/>
        </p:nvSpPr>
        <p:spPr bwMode="auto">
          <a:xfrm>
            <a:off x="7308850" y="2060575"/>
            <a:ext cx="1366838" cy="1081088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 anchorCtr="1"/>
          <a:lstStyle/>
          <a:p>
            <a:pPr algn="ctr"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ต่อไป</a:t>
            </a:r>
          </a:p>
        </p:txBody>
      </p:sp>
      <p:sp>
        <p:nvSpPr>
          <p:cNvPr id="3313671" name="Rectangle 7"/>
          <p:cNvSpPr>
            <a:spLocks noChangeArrowheads="1"/>
          </p:cNvSpPr>
          <p:nvPr/>
        </p:nvSpPr>
        <p:spPr bwMode="auto">
          <a:xfrm>
            <a:off x="7308850" y="3500438"/>
            <a:ext cx="792163" cy="865187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 anchorCtr="1"/>
          <a:lstStyle/>
          <a:p>
            <a:pPr algn="ctr"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ได้</a:t>
            </a:r>
          </a:p>
        </p:txBody>
      </p:sp>
      <p:sp>
        <p:nvSpPr>
          <p:cNvPr id="3313672" name="Rectangle 8"/>
          <p:cNvSpPr>
            <a:spLocks noChangeArrowheads="1"/>
          </p:cNvSpPr>
          <p:nvPr/>
        </p:nvSpPr>
        <p:spPr bwMode="auto">
          <a:xfrm>
            <a:off x="2843213" y="5373688"/>
            <a:ext cx="1008062" cy="1081087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 anchorCtr="1"/>
          <a:lstStyle/>
          <a:p>
            <a:pPr algn="ctr">
              <a:defRPr/>
            </a:pP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ด้วย</a:t>
            </a:r>
          </a:p>
        </p:txBody>
      </p:sp>
      <p:sp>
        <p:nvSpPr>
          <p:cNvPr id="3313673" name="Rectangle 9"/>
          <p:cNvSpPr>
            <a:spLocks noChangeArrowheads="1"/>
          </p:cNvSpPr>
          <p:nvPr/>
        </p:nvSpPr>
        <p:spPr bwMode="auto">
          <a:xfrm>
            <a:off x="4284663" y="5516563"/>
            <a:ext cx="4464050" cy="93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ด้วย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รวมเข้าไป</a:t>
            </a:r>
            <a:endParaRPr lang="th-TH" sz="6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313674" name="AutoShape 10"/>
          <p:cNvSpPr>
            <a:spLocks noChangeArrowheads="1"/>
          </p:cNvSpPr>
          <p:nvPr/>
        </p:nvSpPr>
        <p:spPr bwMode="auto">
          <a:xfrm>
            <a:off x="5580063" y="5661025"/>
            <a:ext cx="869950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635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2" name="Title 6"/>
          <p:cNvSpPr>
            <a:spLocks noGrp="1"/>
          </p:cNvSpPr>
          <p:nvPr>
            <p:ph type="title"/>
          </p:nvPr>
        </p:nvSpPr>
        <p:spPr>
          <a:xfrm>
            <a:off x="2857488" y="903398"/>
            <a:ext cx="2571768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หางเสียง</a:t>
            </a:r>
            <a:endParaRPr lang="en-US" sz="54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1773238"/>
            <a:ext cx="5832475" cy="2808287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๔. หลีกเลี่ยงถ้อยคำ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ความหมายกำกวม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6738" name="Rectangle 2"/>
          <p:cNvSpPr>
            <a:spLocks noChangeArrowheads="1"/>
          </p:cNvSpPr>
          <p:nvPr/>
        </p:nvSpPr>
        <p:spPr bwMode="auto">
          <a:xfrm>
            <a:off x="4284663" y="2492375"/>
            <a:ext cx="460851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endParaRPr lang="th-TH" sz="6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316739" name="Rectangle 3"/>
          <p:cNvSpPr>
            <a:spLocks noChangeArrowheads="1"/>
          </p:cNvSpPr>
          <p:nvPr/>
        </p:nvSpPr>
        <p:spPr bwMode="auto">
          <a:xfrm>
            <a:off x="0" y="1071546"/>
            <a:ext cx="91440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ผู้อำนวยการ</a:t>
            </a:r>
            <a:r>
              <a:rPr lang="th-TH" sz="6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ชอบไก่อ่อน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ครู</a:t>
            </a:r>
            <a:r>
              <a:rPr lang="th-TH" sz="6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ฝึกนักบินคนนี้โดดร่มเก่ง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ให้</a:t>
            </a:r>
            <a:r>
              <a:rPr lang="th-TH" sz="6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นักเรียนรับประทานนมเสียคนละกล่อง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น้ำ</a:t>
            </a:r>
            <a:r>
              <a:rPr lang="th-TH" sz="6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เย็นหมดแล้ว</a:t>
            </a:r>
          </a:p>
        </p:txBody>
      </p:sp>
      <p:sp>
        <p:nvSpPr>
          <p:cNvPr id="173060" name="WordArt 4"/>
          <p:cNvSpPr>
            <a:spLocks noChangeArrowheads="1" noChangeShapeType="1" noTextEdit="1"/>
          </p:cNvSpPr>
          <p:nvPr/>
        </p:nvSpPr>
        <p:spPr bwMode="auto">
          <a:xfrm>
            <a:off x="142876" y="0"/>
            <a:ext cx="8715404" cy="1143008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ngsana New"/>
                <a:cs typeface="Angsana New"/>
              </a:rPr>
              <a:t> คำ</a:t>
            </a:r>
            <a:r>
              <a:rPr lang="th-TH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ngsana New"/>
                <a:cs typeface="Angsana New"/>
              </a:rPr>
              <a:t>ที่มี</a:t>
            </a:r>
            <a:r>
              <a:rPr lang="th-TH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ngsana New"/>
                <a:cs typeface="Angsana New"/>
              </a:rPr>
              <a:t>ความหมายตรง  -  ความหมายแฝง</a:t>
            </a:r>
            <a:endParaRPr lang="th-TH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ngsana New"/>
              <a:cs typeface="Angsana New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63" name="Rectangle 3"/>
          <p:cNvSpPr>
            <a:spLocks noChangeArrowheads="1"/>
          </p:cNvSpPr>
          <p:nvPr/>
        </p:nvSpPr>
        <p:spPr bwMode="auto">
          <a:xfrm>
            <a:off x="428596" y="2285992"/>
            <a:ext cx="38163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ห้ามทหารเข้า</a:t>
            </a:r>
          </a:p>
        </p:txBody>
      </p:sp>
      <p:sp>
        <p:nvSpPr>
          <p:cNvPr id="3317764" name="Rectangle 4"/>
          <p:cNvSpPr>
            <a:spLocks noChangeArrowheads="1"/>
          </p:cNvSpPr>
          <p:nvPr/>
        </p:nvSpPr>
        <p:spPr bwMode="auto">
          <a:xfrm>
            <a:off x="4284663" y="2492375"/>
            <a:ext cx="460851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endParaRPr lang="th-TH" sz="6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317765" name="Line 5"/>
          <p:cNvSpPr>
            <a:spLocks noChangeShapeType="1"/>
          </p:cNvSpPr>
          <p:nvPr/>
        </p:nvSpPr>
        <p:spPr bwMode="auto">
          <a:xfrm flipH="1">
            <a:off x="2357422" y="1428736"/>
            <a:ext cx="1657350" cy="122396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317766" name="Line 6"/>
          <p:cNvSpPr>
            <a:spLocks noChangeShapeType="1"/>
          </p:cNvSpPr>
          <p:nvPr/>
        </p:nvSpPr>
        <p:spPr bwMode="auto">
          <a:xfrm>
            <a:off x="5000628" y="1357298"/>
            <a:ext cx="1293813" cy="129698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317767" name="Rectangle 7"/>
          <p:cNvSpPr>
            <a:spLocks noChangeArrowheads="1"/>
          </p:cNvSpPr>
          <p:nvPr/>
        </p:nvSpPr>
        <p:spPr bwMode="auto">
          <a:xfrm>
            <a:off x="4786314" y="2357430"/>
            <a:ext cx="4033836" cy="122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ห้า</a:t>
            </a:r>
            <a:r>
              <a:rPr lang="th-TH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มทุกคนเข้า</a:t>
            </a:r>
            <a:endParaRPr lang="th-TH" sz="6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785786" y="3857628"/>
            <a:ext cx="7632700" cy="122396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  </a:t>
            </a:r>
            <a:r>
              <a:rPr kumimoji="0" lang="th-TH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นักศึกษามหาวิทยาลัยต่าง ๆ ที่ยากจน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634038"/>
            <a:ext cx="38163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นักศึกษายากจน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286248" y="5634038"/>
            <a:ext cx="4500594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มหาวิทยาลัยยากจน</a:t>
            </a:r>
            <a:endParaRPr lang="th-TH" sz="6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2000232" y="5072074"/>
            <a:ext cx="1643074" cy="928694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>
            <a:off x="6000760" y="5072074"/>
            <a:ext cx="1357322" cy="100013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2786050" y="214290"/>
            <a:ext cx="3714776" cy="122396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ngsana New" pitchFamily="18" charset="-34"/>
                <a:ea typeface="+mn-ea"/>
                <a:cs typeface="+mn-cs"/>
              </a:rPr>
              <a:t>  </a:t>
            </a:r>
            <a:r>
              <a:rPr lang="th-TH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+mn-cs"/>
              </a:rPr>
              <a:t>เขตทหารห้ามเข้า</a:t>
            </a:r>
            <a:endParaRPr kumimoji="0" lang="th-TH" sz="5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ngsana New" pitchFamily="18" charset="-34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1773238"/>
            <a:ext cx="4608512" cy="2808287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๕. หลีกเลี่ยง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การเขียนวกวน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43042" y="698825"/>
            <a:ext cx="5929354" cy="1015663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รูปประโยคแบบภาษาไทย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85852" y="2199023"/>
            <a:ext cx="6643734" cy="1015663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ประธาน + กริยา (+ กรรม)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0166" y="3500438"/>
            <a:ext cx="6929486" cy="1938992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   อย่างไรก็ดี  ประธานหรือกริยา</a:t>
            </a:r>
          </a:p>
          <a:p>
            <a:pPr>
              <a:defRPr/>
            </a:pP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อาจละไว้ในฐานที่เข้าใจได้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5468" y="1428736"/>
            <a:ext cx="8675688" cy="4929222"/>
          </a:xfrm>
        </p:spPr>
        <p:txBody>
          <a:bodyPr/>
          <a:lstStyle/>
          <a:p>
            <a:pPr marL="609600" indent="-609600" algn="thaiDi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6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สิทธิที่จะได้รับค่าขนส่งสิ่งของกลับนั้น</a:t>
            </a:r>
          </a:p>
          <a:p>
            <a:pPr marL="609600" indent="-609600" algn="thaiDi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ผู้ที่จะได้รับสิทธิดังกล่าวก็เฉพาะนักเรียนทุน</a:t>
            </a:r>
          </a:p>
          <a:p>
            <a:pPr marL="609600" indent="-609600" algn="thaiDi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รัฐบาลไทยเท่านั้น สำหรับกรณีผู้นี้ซึ่งได้รับทุน</a:t>
            </a:r>
          </a:p>
          <a:p>
            <a:pPr marL="609600" indent="-609600" algn="thaiDi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ของรัฐบาลต่างประเทศไปศึกษา  จึงไม่มีสิทธิ</a:t>
            </a:r>
          </a:p>
          <a:p>
            <a:pPr marL="609600" indent="-609600" algn="thaiDi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ได้รับค่าขนส่งสิ่งของดังกล่าว</a:t>
            </a:r>
          </a:p>
        </p:txBody>
      </p:sp>
      <p:sp>
        <p:nvSpPr>
          <p:cNvPr id="3" name="Rectangle 2"/>
          <p:cNvSpPr/>
          <p:nvPr/>
        </p:nvSpPr>
        <p:spPr>
          <a:xfrm>
            <a:off x="785786" y="428604"/>
            <a:ext cx="22145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</a:rPr>
              <a:t>ตัวอย่าง</a:t>
            </a:r>
            <a:r>
              <a:rPr lang="th-TH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en-US" sz="54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18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620713"/>
            <a:ext cx="8316913" cy="5689600"/>
          </a:xfrm>
          <a:ln>
            <a:noFill/>
          </a:ln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นักเรียนทุนรัฐบาลไทยเท่านั้น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มีสิทธิได้รับค่าขนส่งสิ่งของกลับ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สำหรับกรณีผู้นี้ซึ่งได้รับทุนของรัฐบาล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ต่างประเทศไปศึกษา  จึงไม่มีสิทธิได้รับ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ค่าขนส่งสิ่งของดังกล่าว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1125538"/>
            <a:ext cx="6408738" cy="3600450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๖. หลีกเลี่ยงถ้อยคำ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ความหมายขัดแย้งกัน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3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85860"/>
            <a:ext cx="9144000" cy="25209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ตำรวจค่อย ๆ คลานเข้าโอบล้อมผู้ร้าย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อย่างรวดเร็ว</a:t>
            </a:r>
          </a:p>
        </p:txBody>
      </p:sp>
      <p:sp>
        <p:nvSpPr>
          <p:cNvPr id="3323907" name="Rectangle 3"/>
          <p:cNvSpPr>
            <a:spLocks noChangeArrowheads="1"/>
          </p:cNvSpPr>
          <p:nvPr/>
        </p:nvSpPr>
        <p:spPr bwMode="auto">
          <a:xfrm>
            <a:off x="285720" y="3929066"/>
            <a:ext cx="84978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6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en-US" sz="6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</a:t>
            </a:r>
            <a:r>
              <a:rPr lang="en-US" b="1" dirty="0" err="1" smtClean="0">
                <a:solidFill>
                  <a:srgbClr val="000000"/>
                </a:solidFill>
                <a:latin typeface="Angsana New" pitchFamily="18" charset="-34"/>
              </a:rPr>
              <a:t>ตำรวจ</a:t>
            </a:r>
            <a:r>
              <a:rPr lang="en-US" b="1" dirty="0" err="1">
                <a:solidFill>
                  <a:srgbClr val="000000"/>
                </a:solidFill>
                <a:latin typeface="Angsana New" pitchFamily="18" charset="-34"/>
              </a:rPr>
              <a:t>รัวกระสุนใส่ผู้ร้าย</a:t>
            </a: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 ๑ </a:t>
            </a:r>
            <a:r>
              <a:rPr lang="en-US" b="1" dirty="0" err="1">
                <a:solidFill>
                  <a:srgbClr val="000000"/>
                </a:solidFill>
                <a:latin typeface="Angsana New" pitchFamily="18" charset="-34"/>
              </a:rPr>
              <a:t>นัด</a:t>
            </a:r>
            <a:endParaRPr lang="en-US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158" y="285728"/>
            <a:ext cx="22145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</a:rPr>
              <a:t>  ตัวอย่าง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71604" y="1500174"/>
            <a:ext cx="5786462" cy="3139321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๗.  ถ้อยคำบางคำ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/>
                <a:cs typeface="Angsana New"/>
              </a:rPr>
              <a:t>๏</a:t>
            </a: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อาจใช้แทนกันไม่ได้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/>
                <a:cs typeface="Angsana New"/>
              </a:rPr>
              <a:t>๏</a:t>
            </a: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อาจใช้แทนกันได้</a:t>
            </a:r>
            <a:endParaRPr lang="th-TH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052513"/>
            <a:ext cx="7345362" cy="4176712"/>
          </a:xfrm>
          <a:solidFill>
            <a:schemeClr val="tx1"/>
          </a:solidFill>
          <a:ln>
            <a:solidFill>
              <a:srgbClr val="000000"/>
            </a:solidFill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838200" indent="-838200" algn="l" eaLnBrk="1" hangingPunct="1"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และ           </a:t>
            </a:r>
            <a:r>
              <a:rPr lang="th-TH" sz="6000" dirty="0" smtClean="0">
                <a:solidFill>
                  <a:srgbClr val="000000"/>
                </a:solidFill>
                <a:effectLst/>
              </a:rPr>
              <a:t>ใช้ในกรณีที่หมายถึง </a:t>
            </a:r>
            <a:br>
              <a:rPr lang="th-TH" sz="6000" dirty="0" smtClean="0">
                <a:solidFill>
                  <a:srgbClr val="000000"/>
                </a:solidFill>
                <a:effectLst/>
              </a:rPr>
            </a:br>
            <a:r>
              <a:rPr lang="th-TH" sz="6000" dirty="0" smtClean="0">
                <a:solidFill>
                  <a:srgbClr val="000000"/>
                </a:solidFill>
                <a:effectLst/>
              </a:rPr>
              <a:t>                 ทั้งหมด ด้วยกัน</a:t>
            </a: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หรือ          </a:t>
            </a:r>
            <a:r>
              <a:rPr lang="th-TH" sz="6000" dirty="0" smtClean="0">
                <a:solidFill>
                  <a:srgbClr val="000000"/>
                </a:solidFill>
                <a:effectLst/>
              </a:rPr>
              <a:t>ใช้ในกรณีที่หมายถึง    </a:t>
            </a:r>
            <a:br>
              <a:rPr lang="th-TH" sz="6000" dirty="0" smtClean="0">
                <a:solidFill>
                  <a:srgbClr val="000000"/>
                </a:solidFill>
                <a:effectLst/>
              </a:rPr>
            </a:br>
            <a:r>
              <a:rPr lang="th-TH" sz="6000" dirty="0" smtClean="0">
                <a:solidFill>
                  <a:srgbClr val="000000"/>
                </a:solidFill>
                <a:effectLst/>
              </a:rPr>
              <a:t>                 อย่างไหนก็ได้</a:t>
            </a:r>
          </a:p>
        </p:txBody>
      </p:sp>
      <p:sp>
        <p:nvSpPr>
          <p:cNvPr id="3325955" name="AutoShape 3"/>
          <p:cNvSpPr>
            <a:spLocks noChangeArrowheads="1"/>
          </p:cNvSpPr>
          <p:nvPr/>
        </p:nvSpPr>
        <p:spPr bwMode="auto">
          <a:xfrm>
            <a:off x="2928938" y="1500188"/>
            <a:ext cx="581025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325956" name="AutoShape 4"/>
          <p:cNvSpPr>
            <a:spLocks noChangeArrowheads="1"/>
          </p:cNvSpPr>
          <p:nvPr/>
        </p:nvSpPr>
        <p:spPr bwMode="auto">
          <a:xfrm>
            <a:off x="2987675" y="3284538"/>
            <a:ext cx="581025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314" y="285752"/>
            <a:ext cx="8501090" cy="2071678"/>
          </a:xfrm>
          <a:ln>
            <a:noFill/>
          </a:ln>
        </p:spPr>
        <p:txBody>
          <a:bodyPr/>
          <a:lstStyle/>
          <a:p>
            <a:pPr marL="609600" indent="-60960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</a:t>
            </a: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มีคำสั่งให้นาย ก. หรือนาย ข. </a:t>
            </a:r>
          </a:p>
          <a:p>
            <a:pPr marL="609600" indent="-609600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อยู่เวรยามรักษาการณ์สถานที่ราชการ</a:t>
            </a:r>
          </a:p>
        </p:txBody>
      </p:sp>
      <p:sp>
        <p:nvSpPr>
          <p:cNvPr id="3326979" name="Rectangle 3"/>
          <p:cNvSpPr>
            <a:spLocks noChangeArrowheads="1"/>
          </p:cNvSpPr>
          <p:nvPr/>
        </p:nvSpPr>
        <p:spPr bwMode="auto">
          <a:xfrm>
            <a:off x="285720" y="3644900"/>
            <a:ext cx="8429684" cy="2520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</a:t>
            </a:r>
            <a:r>
              <a:rPr lang="th-TH" sz="6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มีคำสั่งให้นาย ก. </a:t>
            </a: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และนาย </a:t>
            </a:r>
            <a:r>
              <a:rPr lang="th-TH" sz="6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ข.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อยู่เวรยามรักษาการณ์สถานที่ราชการ</a:t>
            </a:r>
          </a:p>
        </p:txBody>
      </p:sp>
      <p:sp>
        <p:nvSpPr>
          <p:cNvPr id="3326980" name="AutoShape 4"/>
          <p:cNvSpPr>
            <a:spLocks noChangeArrowheads="1"/>
          </p:cNvSpPr>
          <p:nvPr/>
        </p:nvSpPr>
        <p:spPr bwMode="auto">
          <a:xfrm rot="5400000">
            <a:off x="3996532" y="2420144"/>
            <a:ext cx="863600" cy="12969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326981" name="WordArt 5"/>
          <p:cNvSpPr>
            <a:spLocks noChangeArrowheads="1" noChangeShapeType="1" noTextEdit="1"/>
          </p:cNvSpPr>
          <p:nvPr/>
        </p:nvSpPr>
        <p:spPr bwMode="auto">
          <a:xfrm>
            <a:off x="4140200" y="2852738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26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26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26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3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3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6980" grpId="0" animBg="1"/>
      <p:bldP spid="332698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52" y="188913"/>
            <a:ext cx="8429652" cy="1223962"/>
          </a:xfrm>
          <a:ln>
            <a:noFill/>
          </a:ln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ห้ามสูบบุหรี่และดื่มสุราระหว่างปฏิบัติงาน</a:t>
            </a:r>
          </a:p>
        </p:txBody>
      </p:sp>
      <p:sp>
        <p:nvSpPr>
          <p:cNvPr id="3329027" name="Rectangle 3"/>
          <p:cNvSpPr>
            <a:spLocks noChangeArrowheads="1"/>
          </p:cNvSpPr>
          <p:nvPr/>
        </p:nvSpPr>
        <p:spPr bwMode="auto">
          <a:xfrm>
            <a:off x="357190" y="2420938"/>
            <a:ext cx="8358214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ห้าม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สูบบุหรี่</a:t>
            </a: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หรือ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ดื่มสุราระหว่างปฏิบัติงาน</a:t>
            </a:r>
          </a:p>
        </p:txBody>
      </p:sp>
      <p:sp>
        <p:nvSpPr>
          <p:cNvPr id="3329028" name="Rectangle 4"/>
          <p:cNvSpPr>
            <a:spLocks noChangeArrowheads="1"/>
          </p:cNvSpPr>
          <p:nvPr/>
        </p:nvSpPr>
        <p:spPr bwMode="auto">
          <a:xfrm>
            <a:off x="357158" y="4724400"/>
            <a:ext cx="8286808" cy="1223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ห้ามสูบบุหรี่</a:t>
            </a:r>
            <a:r>
              <a:rPr lang="th-TH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และ</a:t>
            </a: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ดื่มสุราระหว่างปฏิบัติงาน</a:t>
            </a:r>
          </a:p>
        </p:txBody>
      </p:sp>
      <p:sp>
        <p:nvSpPr>
          <p:cNvPr id="3329029" name="AutoShape 5"/>
          <p:cNvSpPr>
            <a:spLocks noChangeArrowheads="1"/>
          </p:cNvSpPr>
          <p:nvPr/>
        </p:nvSpPr>
        <p:spPr bwMode="auto">
          <a:xfrm rot="5400000">
            <a:off x="3073388" y="1427150"/>
            <a:ext cx="574675" cy="863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329030" name="AutoShape 6"/>
          <p:cNvSpPr>
            <a:spLocks noChangeArrowheads="1"/>
          </p:cNvSpPr>
          <p:nvPr/>
        </p:nvSpPr>
        <p:spPr bwMode="auto">
          <a:xfrm rot="5400000">
            <a:off x="3073400" y="3784601"/>
            <a:ext cx="574675" cy="863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29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9029" grpId="0" animBg="1"/>
      <p:bldP spid="332903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1773238"/>
            <a:ext cx="5832475" cy="2808287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defRPr/>
            </a:pP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๘. หลีกเลี่ยงการใช้</a:t>
            </a:r>
            <a:b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6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คำเชื่อมซ้ำ ๆ กัน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1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4392613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effectLst/>
                <a:latin typeface="Angsana New" pitchFamily="18" charset="-34"/>
              </a:rPr>
              <a:t>          </a:t>
            </a: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ผู้ที่เป็นพลเมืองของประเทศใด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ที่ทำการที่เป็นการบ่อนทำลายความมั่นคง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ของประเทศนั้น  ควรได้รับการประณามว่า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เป็นผู้ทรยศต่อประเทศชาติ</a:t>
            </a:r>
          </a:p>
        </p:txBody>
      </p:sp>
      <p:sp>
        <p:nvSpPr>
          <p:cNvPr id="3331075" name="Text Box 3"/>
          <p:cNvSpPr txBox="1">
            <a:spLocks noChangeArrowheads="1"/>
          </p:cNvSpPr>
          <p:nvPr/>
        </p:nvSpPr>
        <p:spPr bwMode="auto">
          <a:xfrm>
            <a:off x="1643042" y="1714488"/>
            <a:ext cx="649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3331076" name="Text Box 4"/>
          <p:cNvSpPr txBox="1">
            <a:spLocks noChangeArrowheads="1"/>
          </p:cNvSpPr>
          <p:nvPr/>
        </p:nvSpPr>
        <p:spPr bwMode="auto">
          <a:xfrm>
            <a:off x="1619250" y="2852738"/>
            <a:ext cx="6492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3331077" name="Rectangle 5"/>
          <p:cNvSpPr>
            <a:spLocks noGrp="1" noChangeArrowheads="1"/>
          </p:cNvSpPr>
          <p:nvPr>
            <p:ph type="title"/>
          </p:nvPr>
        </p:nvSpPr>
        <p:spPr>
          <a:xfrm>
            <a:off x="2987675" y="260350"/>
            <a:ext cx="2736850" cy="1279525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ที่ ซึ่ง อัน</a:t>
            </a:r>
          </a:p>
        </p:txBody>
      </p:sp>
      <p:sp>
        <p:nvSpPr>
          <p:cNvPr id="3331078" name="Rectangle 6"/>
          <p:cNvSpPr>
            <a:spLocks noChangeArrowheads="1"/>
          </p:cNvSpPr>
          <p:nvPr/>
        </p:nvSpPr>
        <p:spPr bwMode="auto">
          <a:xfrm>
            <a:off x="1643042" y="785794"/>
            <a:ext cx="7286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ซึ่ง</a:t>
            </a:r>
            <a:endParaRPr lang="th-TH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3331079" name="Rectangle 7"/>
          <p:cNvSpPr>
            <a:spLocks noChangeArrowheads="1"/>
          </p:cNvSpPr>
          <p:nvPr/>
        </p:nvSpPr>
        <p:spPr bwMode="auto">
          <a:xfrm>
            <a:off x="1547813" y="2205038"/>
            <a:ext cx="76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อัน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31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31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3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31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3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31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3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1075" grpId="0"/>
      <p:bldP spid="3331076" grpId="0"/>
      <p:bldP spid="3331078" grpId="0"/>
      <p:bldP spid="33310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24" name="Text Box 4"/>
          <p:cNvSpPr txBox="1">
            <a:spLocks noChangeArrowheads="1"/>
          </p:cNvSpPr>
          <p:nvPr/>
        </p:nvSpPr>
        <p:spPr bwMode="auto">
          <a:xfrm>
            <a:off x="1142976" y="4429132"/>
            <a:ext cx="7286676" cy="1569660"/>
          </a:xfrm>
          <a:prstGeom prst="rect">
            <a:avLst/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3600" b="1" dirty="0">
                <a:solidFill>
                  <a:srgbClr val="000000"/>
                </a:solidFill>
              </a:rPr>
              <a:t>   </a:t>
            </a:r>
            <a:r>
              <a:rPr lang="th-TH" sz="4800" b="1" dirty="0">
                <a:solidFill>
                  <a:srgbClr val="000000"/>
                </a:solidFill>
              </a:rPr>
              <a:t>     ข้าราชการ</a:t>
            </a:r>
            <a:r>
              <a:rPr lang="th-TH" sz="4800" b="1" i="1" u="sng" dirty="0">
                <a:solidFill>
                  <a:srgbClr val="FF3300"/>
                </a:solidFill>
              </a:rPr>
              <a:t>ในสังกัดสำนัก</a:t>
            </a:r>
            <a:r>
              <a:rPr lang="th-TH" sz="4800" b="1" i="1" u="sng" dirty="0" smtClean="0">
                <a:solidFill>
                  <a:srgbClr val="FF3300"/>
                </a:solidFill>
              </a:rPr>
              <a:t>นายกรัฐมนตรี</a:t>
            </a:r>
          </a:p>
          <a:p>
            <a:pPr>
              <a:defRPr/>
            </a:pPr>
            <a:r>
              <a:rPr lang="th-TH" sz="4800" b="1" dirty="0" smtClean="0">
                <a:solidFill>
                  <a:srgbClr val="FF3300"/>
                </a:solidFill>
              </a:rPr>
              <a:t>     </a:t>
            </a:r>
            <a:r>
              <a:rPr lang="th-TH" sz="4800" b="1" dirty="0" smtClean="0">
                <a:solidFill>
                  <a:srgbClr val="000000"/>
                </a:solidFill>
              </a:rPr>
              <a:t>สวม</a:t>
            </a:r>
            <a:r>
              <a:rPr lang="th-TH" sz="4800" b="1" dirty="0">
                <a:solidFill>
                  <a:srgbClr val="000000"/>
                </a:solidFill>
              </a:rPr>
              <a:t>ใส่เสื้อ</a:t>
            </a:r>
            <a:r>
              <a:rPr lang="th-TH" sz="4800" b="1" i="1" u="sng" dirty="0">
                <a:solidFill>
                  <a:srgbClr val="FF3300"/>
                </a:solidFill>
              </a:rPr>
              <a:t>สีชมพูและมีตราสัญลักษณ์</a:t>
            </a:r>
          </a:p>
        </p:txBody>
      </p:sp>
      <p:sp>
        <p:nvSpPr>
          <p:cNvPr id="6" name="Rectangle 5"/>
          <p:cNvSpPr/>
          <p:nvPr/>
        </p:nvSpPr>
        <p:spPr>
          <a:xfrm>
            <a:off x="3143240" y="500042"/>
            <a:ext cx="2714644" cy="1015663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ส่วนขยาย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158" y="1857364"/>
            <a:ext cx="8286808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ประธาน + (ขยายประธาน) +กริยา + กรรม (ขยายกรรม)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57158" y="4786322"/>
            <a:ext cx="692656" cy="428628"/>
          </a:xfrm>
          <a:prstGeom prst="righ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2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28662" y="3786190"/>
            <a:ext cx="6959622" cy="935037"/>
          </a:xfrm>
          <a:ln w="12700">
            <a:solidFill>
              <a:srgbClr val="000000"/>
            </a:solidFill>
          </a:ln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สถานที่</a:t>
            </a:r>
            <a:r>
              <a:rPr lang="th-TH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ที่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ผู้</a:t>
            </a:r>
            <a:r>
              <a:rPr lang="th-TH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ซึ่ง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ยื่นคำขออนุญาตไว้</a:t>
            </a:r>
          </a:p>
        </p:txBody>
      </p:sp>
      <p:sp>
        <p:nvSpPr>
          <p:cNvPr id="3332099" name="Rectangle 3"/>
          <p:cNvSpPr>
            <a:spLocks noChangeArrowheads="1"/>
          </p:cNvSpPr>
          <p:nvPr/>
        </p:nvSpPr>
        <p:spPr bwMode="auto">
          <a:xfrm>
            <a:off x="1258888" y="1196975"/>
            <a:ext cx="72739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ที่            ใช้สำหรับสถานที่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ซึ่ง           ใช้สำหรับบุคคล</a:t>
            </a:r>
            <a:endParaRPr lang="en-US" sz="6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332100" name="AutoShape 4"/>
          <p:cNvSpPr>
            <a:spLocks noChangeArrowheads="1"/>
          </p:cNvSpPr>
          <p:nvPr/>
        </p:nvSpPr>
        <p:spPr bwMode="auto">
          <a:xfrm>
            <a:off x="2411413" y="1416050"/>
            <a:ext cx="582612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332101" name="AutoShape 5"/>
          <p:cNvSpPr>
            <a:spLocks noChangeArrowheads="1"/>
          </p:cNvSpPr>
          <p:nvPr/>
        </p:nvSpPr>
        <p:spPr bwMode="auto">
          <a:xfrm>
            <a:off x="2484438" y="2636838"/>
            <a:ext cx="581025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332102" name="Rectangle 6"/>
          <p:cNvSpPr>
            <a:spLocks noGrp="1" noChangeArrowheads="1"/>
          </p:cNvSpPr>
          <p:nvPr>
            <p:ph type="title"/>
          </p:nvPr>
        </p:nvSpPr>
        <p:spPr>
          <a:xfrm>
            <a:off x="1071538" y="214290"/>
            <a:ext cx="6286543" cy="928694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แนวทางการใช้คำ “ที่” “ซึ่ง”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3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3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3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3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2100" grpId="0" animBg="1"/>
      <p:bldP spid="333210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9144000" cy="475138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4400" b="1" dirty="0" smtClean="0">
                <a:effectLst/>
                <a:latin typeface="Angsana New" pitchFamily="18" charset="-34"/>
              </a:rPr>
              <a:t>              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จะถือว่าผู้ใดกระทำผิดฐานทุจริตต่อหน้าที่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ราชการได้ก็ต่อเมื่อผู้นั้นมีหน้าที่ราชการ  และได้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กระทำการหรือละเว้นกระทำการตามหน้าที่นั้น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โดยมิชอบ  และจะต้องมีเจตนาที่จะให้ตนเองหรือ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ผู้อื่นได้รับประโยชน์อันมิชอบด้วยกฎหมาย</a:t>
            </a:r>
          </a:p>
        </p:txBody>
      </p:sp>
      <p:sp>
        <p:nvSpPr>
          <p:cNvPr id="3333123" name="Text Box 3"/>
          <p:cNvSpPr txBox="1">
            <a:spLocks noChangeArrowheads="1"/>
          </p:cNvSpPr>
          <p:nvPr/>
        </p:nvSpPr>
        <p:spPr bwMode="auto">
          <a:xfrm>
            <a:off x="2411413" y="3911600"/>
            <a:ext cx="6111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Verdana" pitchFamily="34" charset="0"/>
              </a:rPr>
              <a:t>X</a:t>
            </a:r>
          </a:p>
        </p:txBody>
      </p:sp>
      <p:sp>
        <p:nvSpPr>
          <p:cNvPr id="3333124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220649"/>
            <a:ext cx="5184775" cy="1279525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และ กับ รวมทั้ง ตลอดจน</a:t>
            </a:r>
          </a:p>
        </p:txBody>
      </p:sp>
      <p:sp>
        <p:nvSpPr>
          <p:cNvPr id="3333125" name="Rectangle 5"/>
          <p:cNvSpPr>
            <a:spLocks noChangeArrowheads="1"/>
          </p:cNvSpPr>
          <p:nvPr/>
        </p:nvSpPr>
        <p:spPr bwMode="auto">
          <a:xfrm>
            <a:off x="2571736" y="3500438"/>
            <a:ext cx="749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กับ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33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33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3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3123" grpId="0"/>
      <p:bldP spid="333312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41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700213"/>
            <a:ext cx="8675688" cy="4030662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2800" b="1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</a:t>
            </a:r>
            <a:endParaRPr lang="th-TH" sz="5400" b="1" smtClean="0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  <a:p>
            <a:pPr algn="l" eaLnBrk="1" hangingPunct="1">
              <a:defRPr/>
            </a:pPr>
            <a:r>
              <a:rPr lang="th-TH" sz="5400" b="1" smtClean="0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การจัดระเบียบพนักงานและการกำหนด</a:t>
            </a:r>
          </a:p>
          <a:p>
            <a:pPr algn="l" eaLnBrk="1" hangingPunct="1"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ตำแหน่งและอัตราเงินเดือนพนักงานเทศบาล  </a:t>
            </a:r>
          </a:p>
          <a:p>
            <a:pPr algn="l" eaLnBrk="1" hangingPunct="1">
              <a:defRPr/>
            </a:pPr>
            <a:r>
              <a:rPr lang="th-TH" sz="54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ให้ตราเป็นพระราชกฤษฎีกา </a:t>
            </a:r>
            <a:endParaRPr lang="th-TH" sz="2800" b="1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190468" name="Text Box 4"/>
          <p:cNvSpPr txBox="1">
            <a:spLocks noChangeArrowheads="1"/>
          </p:cNvSpPr>
          <p:nvPr/>
        </p:nvSpPr>
        <p:spPr bwMode="auto">
          <a:xfrm>
            <a:off x="8172450" y="155733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3334149" name="Text Box 5"/>
          <p:cNvSpPr txBox="1">
            <a:spLocks noChangeArrowheads="1"/>
          </p:cNvSpPr>
          <p:nvPr/>
        </p:nvSpPr>
        <p:spPr bwMode="auto">
          <a:xfrm rot="-182364">
            <a:off x="1979613" y="3000375"/>
            <a:ext cx="7905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 b="1" dirty="0">
                <a:solidFill>
                  <a:srgbClr val="CC0000"/>
                </a:solidFill>
              </a:rPr>
              <a:t>×</a:t>
            </a:r>
            <a:endParaRPr lang="en-US" sz="9600" dirty="0"/>
          </a:p>
        </p:txBody>
      </p:sp>
      <p:sp>
        <p:nvSpPr>
          <p:cNvPr id="190470" name="Text Box 6"/>
          <p:cNvSpPr txBox="1">
            <a:spLocks noChangeArrowheads="1"/>
          </p:cNvSpPr>
          <p:nvPr/>
        </p:nvSpPr>
        <p:spPr bwMode="auto">
          <a:xfrm>
            <a:off x="7359650" y="7842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 dirty="0"/>
          </a:p>
        </p:txBody>
      </p:sp>
      <p:sp>
        <p:nvSpPr>
          <p:cNvPr id="3334151" name="Rectangle 7"/>
          <p:cNvSpPr>
            <a:spLocks noChangeArrowheads="1"/>
          </p:cNvSpPr>
          <p:nvPr/>
        </p:nvSpPr>
        <p:spPr bwMode="auto">
          <a:xfrm>
            <a:off x="2051050" y="1071546"/>
            <a:ext cx="4863832" cy="92333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dirty="0">
                <a:solidFill>
                  <a:srgbClr val="000000"/>
                </a:solidFill>
              </a:rPr>
              <a:t>และ กับ รวมทั้ง ตลอดจน</a:t>
            </a:r>
          </a:p>
        </p:txBody>
      </p:sp>
      <p:sp>
        <p:nvSpPr>
          <p:cNvPr id="3334152" name="Rectangle 8"/>
          <p:cNvSpPr>
            <a:spLocks noChangeArrowheads="1"/>
          </p:cNvSpPr>
          <p:nvPr/>
        </p:nvSpPr>
        <p:spPr bwMode="auto">
          <a:xfrm>
            <a:off x="2000250" y="2857500"/>
            <a:ext cx="149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รวมทั้ง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34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3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4149" grpId="0"/>
      <p:bldP spid="333415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1773238"/>
            <a:ext cx="5832475" cy="2808287"/>
          </a:xfrm>
          <a:noFill/>
          <a:ln>
            <a:solidFill>
              <a:srgbClr val="000000"/>
            </a:solidFill>
          </a:ln>
          <a:effectLst/>
        </p:spPr>
        <p:txBody>
          <a:bodyPr/>
          <a:lstStyle/>
          <a:p>
            <a:pPr marL="838200" indent="-838200" eaLnBrk="1" hangingPunct="1"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๙. ถ้อยคำเสริมสร้าง</a:t>
            </a:r>
            <a:b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ไม่กระเทือนใจผู้รับ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6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1223963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</a:t>
            </a:r>
            <a:r>
              <a:rPr lang="th-TH" sz="6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โครงการที่เสนอมาใช้ไม่ได้</a:t>
            </a:r>
          </a:p>
        </p:txBody>
      </p:sp>
      <p:sp>
        <p:nvSpPr>
          <p:cNvPr id="3336195" name="Rectangle 3"/>
          <p:cNvSpPr>
            <a:spLocks noChangeArrowheads="1"/>
          </p:cNvSpPr>
          <p:nvPr/>
        </p:nvSpPr>
        <p:spPr bwMode="auto">
          <a:xfrm>
            <a:off x="857224" y="2857496"/>
            <a:ext cx="7358114" cy="33845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r>
              <a:rPr lang="th-TH" sz="6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</a:t>
            </a: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โครงการ</a:t>
            </a:r>
            <a:r>
              <a:rPr lang="th-TH" sz="6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ที่เสนอมานับว่าดี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แต่</a:t>
            </a:r>
            <a:r>
              <a:rPr lang="th-TH" sz="6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ยังไม่เหมาะสมที่จะดำเนินการ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sz="6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ขณะนี้</a:t>
            </a:r>
            <a:endParaRPr lang="th-TH" sz="6000" b="1" i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336196" name="AutoShape 4"/>
          <p:cNvSpPr>
            <a:spLocks noChangeArrowheads="1"/>
          </p:cNvSpPr>
          <p:nvPr/>
        </p:nvSpPr>
        <p:spPr bwMode="auto">
          <a:xfrm rot="5400000">
            <a:off x="3996532" y="1412081"/>
            <a:ext cx="863600" cy="12969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336197" name="WordArt 5"/>
          <p:cNvSpPr>
            <a:spLocks noChangeArrowheads="1" noChangeShapeType="1" noTextEdit="1"/>
          </p:cNvSpPr>
          <p:nvPr/>
        </p:nvSpPr>
        <p:spPr bwMode="auto">
          <a:xfrm>
            <a:off x="4140200" y="1844675"/>
            <a:ext cx="57467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36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3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3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6195" grpId="0" animBg="1"/>
      <p:bldP spid="3336196" grpId="0" animBg="1"/>
      <p:bldP spid="333619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7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1223963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6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</a:t>
            </a:r>
            <a:r>
              <a:rPr lang="th-TH" sz="6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การปฏิบัติดังกล่าวผิดระเบียบฯ</a:t>
            </a:r>
          </a:p>
        </p:txBody>
      </p:sp>
      <p:sp>
        <p:nvSpPr>
          <p:cNvPr id="3337219" name="Rectangle 3"/>
          <p:cNvSpPr>
            <a:spLocks noChangeArrowheads="1"/>
          </p:cNvSpPr>
          <p:nvPr/>
        </p:nvSpPr>
        <p:spPr bwMode="auto">
          <a:xfrm>
            <a:off x="214314" y="3644900"/>
            <a:ext cx="8572528" cy="259238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</a:t>
            </a:r>
            <a:r>
              <a:rPr lang="th-TH" sz="66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การปฏิบัติดังกล่าวยังไม่</a:t>
            </a:r>
            <a:r>
              <a:rPr lang="th-TH" sz="66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สอดคล้อง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66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กับที่</a:t>
            </a:r>
            <a:r>
              <a:rPr lang="th-TH" sz="66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ระเบียบฯ กำหนด</a:t>
            </a:r>
            <a:endParaRPr lang="th-TH" sz="6000" b="1" i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3337220" name="AutoShape 4"/>
          <p:cNvSpPr>
            <a:spLocks noChangeArrowheads="1"/>
          </p:cNvSpPr>
          <p:nvPr/>
        </p:nvSpPr>
        <p:spPr bwMode="auto">
          <a:xfrm rot="5400000">
            <a:off x="3709194" y="2059781"/>
            <a:ext cx="863600" cy="12969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337221" name="WordArt 5"/>
          <p:cNvSpPr>
            <a:spLocks noChangeArrowheads="1" noChangeShapeType="1" noTextEdit="1"/>
          </p:cNvSpPr>
          <p:nvPr/>
        </p:nvSpPr>
        <p:spPr bwMode="auto">
          <a:xfrm>
            <a:off x="3851275" y="2492375"/>
            <a:ext cx="57467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37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3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3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37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37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7219" grpId="0" animBg="1"/>
      <p:bldP spid="3337220" grpId="0" animBg="1"/>
      <p:bldP spid="333722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775" y="277813"/>
            <a:ext cx="3671888" cy="1279525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ถูกความนิยม</a:t>
            </a:r>
          </a:p>
        </p:txBody>
      </p:sp>
      <p:sp>
        <p:nvSpPr>
          <p:cNvPr id="33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773238"/>
            <a:ext cx="6192838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สรรพนาม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	๒. ถ้อยคำสำนวน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๓. วรรคตอน</a:t>
            </a:r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2339975" y="18446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194565" name="Text Box 5"/>
          <p:cNvSpPr txBox="1">
            <a:spLocks noChangeArrowheads="1"/>
          </p:cNvSpPr>
          <p:nvPr/>
        </p:nvSpPr>
        <p:spPr bwMode="auto">
          <a:xfrm>
            <a:off x="2411413" y="2781300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3338246" name="Text Box 6"/>
          <p:cNvSpPr txBox="1">
            <a:spLocks noChangeArrowheads="1"/>
          </p:cNvSpPr>
          <p:nvPr/>
        </p:nvSpPr>
        <p:spPr bwMode="auto">
          <a:xfrm>
            <a:off x="2484438" y="3860800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24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348038" y="908050"/>
            <a:ext cx="2951162" cy="1279525"/>
          </a:xfrm>
          <a:noFill/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วรรคตอน</a:t>
            </a:r>
          </a:p>
        </p:txBody>
      </p:sp>
      <p:sp>
        <p:nvSpPr>
          <p:cNvPr id="33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420938"/>
            <a:ext cx="6913562" cy="22320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เว้นวรรค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	๒. ย่อหน้าขึ้นตอนใหม่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 Box 2"/>
          <p:cNvSpPr txBox="1">
            <a:spLocks noChangeArrowheads="1"/>
          </p:cNvSpPr>
          <p:nvPr/>
        </p:nvSpPr>
        <p:spPr bwMode="auto">
          <a:xfrm>
            <a:off x="250825" y="1412875"/>
            <a:ext cx="8569325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dirty="0">
                <a:latin typeface="Angsana New" pitchFamily="18" charset="-34"/>
                <a:cs typeface="+mn-cs"/>
              </a:rPr>
              <a:t> </a:t>
            </a:r>
            <a:r>
              <a:rPr lang="th-TH" sz="4400" dirty="0">
                <a:solidFill>
                  <a:srgbClr val="000000"/>
                </a:solidFill>
                <a:cs typeface="+mn-cs"/>
              </a:rPr>
              <a:t>๏ </a:t>
            </a:r>
            <a:r>
              <a:rPr lang="th-TH" sz="4400" dirty="0">
                <a:solidFill>
                  <a:srgbClr val="000000"/>
                </a:solidFill>
                <a:latin typeface="Angsana New" pitchFamily="18" charset="-34"/>
                <a:cs typeface="+mn-cs"/>
              </a:rPr>
              <a:t>การเว้นวรรคโดยทั่วไป ให้เว้น ๒ จังหวะเคาะ</a:t>
            </a:r>
          </a:p>
          <a:p>
            <a:r>
              <a:rPr lang="th-TH" sz="4400" dirty="0">
                <a:solidFill>
                  <a:srgbClr val="000000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4400" dirty="0">
                <a:solidFill>
                  <a:srgbClr val="000000"/>
                </a:solidFill>
                <a:cs typeface="+mn-cs"/>
              </a:rPr>
              <a:t>๏ </a:t>
            </a:r>
            <a:r>
              <a:rPr lang="th-TH" sz="4400" dirty="0">
                <a:solidFill>
                  <a:srgbClr val="000000"/>
                </a:solidFill>
                <a:latin typeface="Angsana New" pitchFamily="18" charset="-34"/>
                <a:cs typeface="+mn-cs"/>
              </a:rPr>
              <a:t>การเว้นวรรคระหว่างหัวข้อเรื่องกับเรื่อง</a:t>
            </a:r>
          </a:p>
          <a:p>
            <a:r>
              <a:rPr lang="th-TH" sz="4400" dirty="0">
                <a:solidFill>
                  <a:srgbClr val="000000"/>
                </a:solidFill>
                <a:latin typeface="Angsana New" pitchFamily="18" charset="-34"/>
                <a:cs typeface="+mn-cs"/>
              </a:rPr>
              <a:t>    ให้เว้น ๒ จังหวะเคาะ</a:t>
            </a:r>
            <a:endParaRPr lang="en-US" sz="4400" dirty="0">
              <a:solidFill>
                <a:srgbClr val="000000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395288" y="3860800"/>
            <a:ext cx="8496300" cy="2768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 dirty="0">
                <a:solidFill>
                  <a:srgbClr val="000000"/>
                </a:solidFill>
              </a:rPr>
              <a:t>เรื่อง  ขอเชิญประชุมคณะกรรมการรถราชการ     </a:t>
            </a:r>
          </a:p>
          <a:p>
            <a:r>
              <a:rPr lang="th-TH" sz="5000" dirty="0">
                <a:solidFill>
                  <a:srgbClr val="000000"/>
                </a:solidFill>
              </a:rPr>
              <a:t>          ครั้งที่ ๑/๒๕๕๕</a:t>
            </a:r>
          </a:p>
          <a:p>
            <a:pPr>
              <a:lnSpc>
                <a:spcPct val="150000"/>
              </a:lnSpc>
            </a:pPr>
            <a:r>
              <a:rPr lang="th-TH" sz="5000" dirty="0">
                <a:solidFill>
                  <a:srgbClr val="000000"/>
                </a:solidFill>
              </a:rPr>
              <a:t>เรียน  ปลัดสำนักนายกรัฐมนตรี</a:t>
            </a:r>
            <a:r>
              <a:rPr lang="th-TH" sz="5000" dirty="0"/>
              <a:t>  </a:t>
            </a:r>
            <a:endParaRPr lang="en-US" sz="5000" dirty="0">
              <a:solidFill>
                <a:srgbClr val="000000"/>
              </a:solidFill>
            </a:endParaRPr>
          </a:p>
        </p:txBody>
      </p:sp>
      <p:sp>
        <p:nvSpPr>
          <p:cNvPr id="3513349" name="AutoShape 5"/>
          <p:cNvSpPr>
            <a:spLocks noChangeArrowheads="1"/>
          </p:cNvSpPr>
          <p:nvPr/>
        </p:nvSpPr>
        <p:spPr bwMode="auto">
          <a:xfrm>
            <a:off x="1042988" y="4365625"/>
            <a:ext cx="936625" cy="576263"/>
          </a:xfrm>
          <a:prstGeom prst="upArrowCallout">
            <a:avLst>
              <a:gd name="adj1" fmla="val 40634"/>
              <a:gd name="adj2" fmla="val 40634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>
                <a:solidFill>
                  <a:srgbClr val="FF3300"/>
                </a:solidFill>
                <a:latin typeface="Angsana New" pitchFamily="18" charset="-34"/>
              </a:rPr>
              <a:t>๒ เคาะ</a:t>
            </a:r>
          </a:p>
        </p:txBody>
      </p:sp>
      <p:sp>
        <p:nvSpPr>
          <p:cNvPr id="3513351" name="AutoShape 7"/>
          <p:cNvSpPr>
            <a:spLocks noChangeArrowheads="1"/>
          </p:cNvSpPr>
          <p:nvPr/>
        </p:nvSpPr>
        <p:spPr bwMode="auto">
          <a:xfrm>
            <a:off x="1042988" y="5373688"/>
            <a:ext cx="863600" cy="576262"/>
          </a:xfrm>
          <a:prstGeom prst="downArrowCallout">
            <a:avLst>
              <a:gd name="adj1" fmla="val 37466"/>
              <a:gd name="adj2" fmla="val 37466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>
                <a:solidFill>
                  <a:srgbClr val="FF3300"/>
                </a:solidFill>
                <a:latin typeface="Angsana New" pitchFamily="18" charset="-34"/>
              </a:rPr>
              <a:t>๒ เคาะ</a:t>
            </a:r>
          </a:p>
        </p:txBody>
      </p:sp>
      <p:sp>
        <p:nvSpPr>
          <p:cNvPr id="184327" name="Right Brace 6"/>
          <p:cNvSpPr>
            <a:spLocks/>
          </p:cNvSpPr>
          <p:nvPr/>
        </p:nvSpPr>
        <p:spPr bwMode="auto">
          <a:xfrm>
            <a:off x="4214813" y="5072063"/>
            <a:ext cx="714375" cy="785812"/>
          </a:xfrm>
          <a:prstGeom prst="rightBrace">
            <a:avLst>
              <a:gd name="adj1" fmla="val 8331"/>
              <a:gd name="adj2" fmla="val 50000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4328" name="TextBox 7"/>
          <p:cNvSpPr txBox="1">
            <a:spLocks noChangeArrowheads="1"/>
          </p:cNvSpPr>
          <p:nvPr/>
        </p:nvSpPr>
        <p:spPr bwMode="auto">
          <a:xfrm>
            <a:off x="5000625" y="5214938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1 enter + before 6  pt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84329" name="Right Brace 8"/>
          <p:cNvSpPr>
            <a:spLocks/>
          </p:cNvSpPr>
          <p:nvPr/>
        </p:nvSpPr>
        <p:spPr bwMode="auto">
          <a:xfrm>
            <a:off x="4286250" y="4500563"/>
            <a:ext cx="642938" cy="5715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84330" name="TextBox 9"/>
          <p:cNvSpPr txBox="1">
            <a:spLocks noChangeArrowheads="1"/>
          </p:cNvSpPr>
          <p:nvPr/>
        </p:nvSpPr>
        <p:spPr bwMode="auto">
          <a:xfrm>
            <a:off x="5000625" y="4429125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latin typeface="Angsana New" pitchFamily="18" charset="-34"/>
              </a:rPr>
              <a:t>1 enter </a:t>
            </a:r>
            <a:endParaRPr lang="th-TH" sz="3200">
              <a:latin typeface="Angsana New" pitchFamily="18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4282" y="516419"/>
            <a:ext cx="8429684" cy="769441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th-TH" b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th-TH" sz="4400" b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การจัดวรรคตอนให้ถูกต้องตามระเบียบงานสารบรรณฯ</a:t>
            </a:r>
            <a:endParaRPr lang="th-TH" sz="44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4"/>
          <p:cNvSpPr>
            <a:spLocks noChangeArrowheads="1"/>
          </p:cNvSpPr>
          <p:nvPr/>
        </p:nvSpPr>
        <p:spPr bwMode="auto">
          <a:xfrm>
            <a:off x="323850" y="765175"/>
            <a:ext cx="83883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 dirty="0"/>
              <a:t> </a:t>
            </a:r>
            <a:r>
              <a:rPr lang="th-TH" sz="5000" dirty="0">
                <a:solidFill>
                  <a:srgbClr val="000000"/>
                </a:solidFill>
              </a:rPr>
              <a:t>๏ การเว้นวรรคในเนื้อหา  เรื่องที่พิมพ์มีเนื้อหา</a:t>
            </a:r>
          </a:p>
          <a:p>
            <a:r>
              <a:rPr lang="th-TH" sz="5000" dirty="0">
                <a:solidFill>
                  <a:srgbClr val="000000"/>
                </a:solidFill>
              </a:rPr>
              <a:t>   เดียวกัน ให้เว้น ๑ จังหวะเคาะ เนื้อหาต่างกัน </a:t>
            </a:r>
          </a:p>
          <a:p>
            <a:r>
              <a:rPr lang="th-TH" sz="5000" dirty="0">
                <a:solidFill>
                  <a:srgbClr val="000000"/>
                </a:solidFill>
              </a:rPr>
              <a:t>   ให้เว้น ๒ จังหวะเคาะ</a:t>
            </a:r>
            <a:endParaRPr lang="en-US" sz="5000" dirty="0">
              <a:solidFill>
                <a:srgbClr val="000000"/>
              </a:solidFill>
            </a:endParaRPr>
          </a:p>
        </p:txBody>
      </p:sp>
      <p:sp>
        <p:nvSpPr>
          <p:cNvPr id="185347" name="Rectangle 5"/>
          <p:cNvSpPr>
            <a:spLocks noChangeArrowheads="1"/>
          </p:cNvSpPr>
          <p:nvPr/>
        </p:nvSpPr>
        <p:spPr bwMode="auto">
          <a:xfrm>
            <a:off x="395288" y="3429000"/>
            <a:ext cx="8497887" cy="221599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 dirty="0">
                <a:solidFill>
                  <a:srgbClr val="000000"/>
                </a:solidFill>
                <a:latin typeface="Angsana New" pitchFamily="18" charset="-34"/>
              </a:rPr>
              <a:t>   </a:t>
            </a:r>
            <a:r>
              <a:rPr lang="th-TH" sz="4400" dirty="0" smtClean="0">
                <a:solidFill>
                  <a:srgbClr val="000000"/>
                </a:solidFill>
                <a:latin typeface="Angsana New" pitchFamily="18" charset="-34"/>
              </a:rPr>
              <a:t>สำนัก</a:t>
            </a:r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นายกรัฐมนตรีพิจารณาแล้วเห็นว่า ตามระเบียบ-</a:t>
            </a:r>
          </a:p>
          <a:p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สำนักนายกรัฐมนตรีว่าด้วยงานสารบรรณ พ.ศ. ๒๕๒๖ </a:t>
            </a:r>
          </a:p>
          <a:p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ข้อ ๑๑ กำหนดให้ ...</a:t>
            </a:r>
            <a:endParaRPr lang="en-US" sz="44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888134" name="AutoShape 6"/>
          <p:cNvSpPr>
            <a:spLocks noChangeArrowheads="1"/>
          </p:cNvSpPr>
          <p:nvPr/>
        </p:nvSpPr>
        <p:spPr bwMode="auto">
          <a:xfrm>
            <a:off x="6300788" y="3141663"/>
            <a:ext cx="863600" cy="576262"/>
          </a:xfrm>
          <a:prstGeom prst="downArrowCallout">
            <a:avLst>
              <a:gd name="adj1" fmla="val 37466"/>
              <a:gd name="adj2" fmla="val 37466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>
                <a:solidFill>
                  <a:srgbClr val="FF3300"/>
                </a:solidFill>
                <a:latin typeface="Angsana New" pitchFamily="18" charset="-34"/>
              </a:rPr>
              <a:t>๑ เคาะ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323850" y="1700213"/>
            <a:ext cx="882015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th-TH" sz="4800" b="1" dirty="0">
                <a:solidFill>
                  <a:srgbClr val="FF0000"/>
                </a:solidFill>
                <a:cs typeface="Browallia New" pitchFamily="34" charset="-34"/>
              </a:rPr>
              <a:t>      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๏  ลำดับคำ ลำดับ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ความที่ไม่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ดี 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หรือ</a:t>
            </a:r>
          </a:p>
          <a:p>
            <a:pPr>
              <a:spcBef>
                <a:spcPts val="600"/>
              </a:spcBef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            ที่ไม่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ถูกต้อง</a:t>
            </a:r>
          </a:p>
          <a:p>
            <a:pPr>
              <a:spcBef>
                <a:spcPts val="600"/>
              </a:spcBef>
            </a:pP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       ๏  วางส่วนขยายผิดที่ </a:t>
            </a:r>
          </a:p>
          <a:p>
            <a:pPr>
              <a:spcBef>
                <a:spcPts val="600"/>
              </a:spcBef>
            </a:pP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       ๏  ใช้รูปประโยคแบบภาษาอังกฤษ  </a:t>
            </a:r>
          </a:p>
          <a:p>
            <a:pPr>
              <a:spcBef>
                <a:spcPts val="600"/>
              </a:spcBef>
            </a:pP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       ๏  ใช้ภาษาอังกฤษแทนภาษาไทย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5984" y="357166"/>
            <a:ext cx="4500594" cy="1015663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ปัญหาที่พบบ่อย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3"/>
          <p:cNvSpPr>
            <a:spLocks noChangeArrowheads="1"/>
          </p:cNvSpPr>
          <p:nvPr/>
        </p:nvSpPr>
        <p:spPr bwMode="auto">
          <a:xfrm>
            <a:off x="323850" y="908050"/>
            <a:ext cx="8605838" cy="2203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 dirty="0">
                <a:solidFill>
                  <a:srgbClr val="000000"/>
                </a:solidFill>
                <a:latin typeface="Angsana New" pitchFamily="18" charset="-34"/>
              </a:rPr>
              <a:t>        </a:t>
            </a:r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ด้วยสำนักนายกรัฐมนตรีได้กำหนดจัดฝึกอบรม</a:t>
            </a:r>
          </a:p>
          <a:p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หลักสูตรการเป็นข้าราชการที่ดีให้แก่ข้าราชการที่ได้รับการบรรจุใหม่ในสังกัด จำนวน ๓๐ คน ....</a:t>
            </a:r>
            <a:endParaRPr lang="en-US" sz="44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890188" name="AutoShape 12"/>
          <p:cNvSpPr>
            <a:spLocks noChangeArrowheads="1"/>
          </p:cNvSpPr>
          <p:nvPr/>
        </p:nvSpPr>
        <p:spPr bwMode="auto">
          <a:xfrm>
            <a:off x="1428750" y="571500"/>
            <a:ext cx="1008063" cy="576263"/>
          </a:xfrm>
          <a:prstGeom prst="downArrowCallout">
            <a:avLst>
              <a:gd name="adj1" fmla="val 43733"/>
              <a:gd name="adj2" fmla="val 43733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ห้ามเคาะ</a:t>
            </a:r>
          </a:p>
        </p:txBody>
      </p:sp>
      <p:sp>
        <p:nvSpPr>
          <p:cNvPr id="186372" name="Rectangle 13"/>
          <p:cNvSpPr>
            <a:spLocks noChangeArrowheads="1"/>
          </p:cNvSpPr>
          <p:nvPr/>
        </p:nvSpPr>
        <p:spPr bwMode="auto">
          <a:xfrm>
            <a:off x="323850" y="3284538"/>
            <a:ext cx="8605838" cy="2892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5000" dirty="0">
                <a:solidFill>
                  <a:srgbClr val="000000"/>
                </a:solidFill>
                <a:latin typeface="Angsana New" pitchFamily="18" charset="-34"/>
              </a:rPr>
              <a:t>        </a:t>
            </a:r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ตามหนังสือที่อ้างถึง  แจ้งว่า  สำนักนายกรัฐมนตรี</a:t>
            </a:r>
          </a:p>
          <a:p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ได้กำหนดจัดฝึกอบรมหลักสูตรการเป็นข้าราชการที่ดีให้แก่ข้าราชการที่ได้รับการบรรจุใหม่ในสังกัด ... </a:t>
            </a:r>
          </a:p>
          <a:p>
            <a:r>
              <a:rPr lang="th-TH" sz="4400" dirty="0">
                <a:solidFill>
                  <a:srgbClr val="000000"/>
                </a:solidFill>
                <a:latin typeface="Angsana New" pitchFamily="18" charset="-34"/>
              </a:rPr>
              <a:t>ความละเอียดแจ้งแล้ว  นั้น</a:t>
            </a:r>
            <a:endParaRPr lang="en-US" sz="4400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890190" name="AutoShape 14"/>
          <p:cNvSpPr>
            <a:spLocks noChangeArrowheads="1"/>
          </p:cNvSpPr>
          <p:nvPr/>
        </p:nvSpPr>
        <p:spPr bwMode="auto">
          <a:xfrm>
            <a:off x="3276600" y="5876925"/>
            <a:ext cx="936625" cy="576263"/>
          </a:xfrm>
          <a:prstGeom prst="upArrowCallout">
            <a:avLst>
              <a:gd name="adj1" fmla="val 40634"/>
              <a:gd name="adj2" fmla="val 40634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๒ เคาะ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33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71472" y="428604"/>
            <a:ext cx="7929618" cy="4484691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b="1" dirty="0" smtClean="0">
                <a:solidFill>
                  <a:srgbClr val="CC6600"/>
                </a:solidFill>
              </a:rPr>
              <a:t> </a:t>
            </a:r>
            <a:r>
              <a:rPr lang="th-TH" sz="6000" b="1" u="sng" dirty="0" smtClean="0">
                <a:solidFill>
                  <a:srgbClr val="FF0000"/>
                </a:solidFill>
              </a:rPr>
              <a:t>ทดสอบ</a:t>
            </a:r>
            <a:r>
              <a:rPr lang="th-TH" sz="5400" b="1" dirty="0" smtClean="0">
                <a:solidFill>
                  <a:srgbClr val="CC6600"/>
                </a:solidFill>
              </a:rPr>
              <a:t>  </a:t>
            </a:r>
          </a:p>
          <a:p>
            <a:pPr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ข้อใดเว้นวรรคได้อย่างเหมาะสม</a:t>
            </a:r>
          </a:p>
          <a:p>
            <a:pPr algn="l" eaLnBrk="1" hangingPunct="1">
              <a:defRPr/>
            </a:pP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ก. นางสาวกฤตยา  จันทรเกษ</a:t>
            </a:r>
          </a:p>
          <a:p>
            <a:pPr algn="l" eaLnBrk="1" hangingPunct="1">
              <a:defRPr/>
            </a:pP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ข. นางสาว กฤตยา  จันทรเกษ</a:t>
            </a:r>
          </a:p>
          <a:p>
            <a:pPr algn="l" eaLnBrk="1" hangingPunct="1">
              <a:defRPr/>
            </a:pP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ค. นางกฤตยา  จันทรเกษ</a:t>
            </a: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32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25534" y="1484313"/>
            <a:ext cx="7675556" cy="3913187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b="1" dirty="0" smtClean="0">
                <a:solidFill>
                  <a:srgbClr val="CC6600"/>
                </a:solidFill>
              </a:rPr>
              <a:t> </a:t>
            </a: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ข้อใดเว้นวรรคได้อย่างเหมาะสม</a:t>
            </a:r>
          </a:p>
          <a:p>
            <a:pPr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ก. ท่านผู้หญิงบุตรี  วีระไวทยะ</a:t>
            </a:r>
          </a:p>
          <a:p>
            <a:pPr algn="l" eaLnBrk="1" hangingPunct="1">
              <a:defRPr/>
            </a:pP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ข. ท่านผู้หญิง บุตรี  วีระไวทยะ</a:t>
            </a: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32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25534" y="1484313"/>
            <a:ext cx="7532680" cy="3913187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b="1" dirty="0" smtClean="0">
                <a:solidFill>
                  <a:srgbClr val="CC6600"/>
                </a:solidFill>
              </a:rPr>
              <a:t> </a:t>
            </a: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ข้อใดเว้นวรรคได้อย่างเหมาะสม</a:t>
            </a:r>
          </a:p>
          <a:p>
            <a:pPr algn="l" eaLnBrk="1" hangingPunct="1"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ก. หม่อมหลวงปนัดดา  ดิศกุล</a:t>
            </a:r>
          </a:p>
          <a:p>
            <a:pPr algn="l" eaLnBrk="1" hangingPunct="1">
              <a:defRPr/>
            </a:pP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ข. หม่อมหลวง ปนัดดา  ดิศกุล</a:t>
            </a: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32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82592" y="1484313"/>
            <a:ext cx="8604250" cy="3913187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b="1" dirty="0" smtClean="0">
                <a:solidFill>
                  <a:srgbClr val="CC6600"/>
                </a:solidFill>
              </a:rPr>
              <a:t> </a:t>
            </a: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ข้อใดเว้นวรรคได้อย่างเหมาะสม</a:t>
            </a:r>
          </a:p>
          <a:p>
            <a:pPr algn="l" eaLnBrk="1" hangingPunct="1"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</a:t>
            </a:r>
            <a:r>
              <a:rPr lang="th-TH" sz="60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ก. ศาสตราจารย์พิเศษธงทอง จันทรางศุ</a:t>
            </a:r>
          </a:p>
          <a:p>
            <a:pPr algn="l" eaLnBrk="1" hangingPunct="1">
              <a:defRPr/>
            </a:pPr>
            <a:r>
              <a:rPr lang="th-TH" sz="60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ข. ศาสตราจารย์พิเศษ ธงทอง จันทรางศุ</a:t>
            </a: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43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747838"/>
            <a:ext cx="8604250" cy="3913187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b="1" dirty="0" smtClean="0">
                <a:solidFill>
                  <a:srgbClr val="CC6600"/>
                </a:solidFill>
              </a:rPr>
              <a:t> </a:t>
            </a: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ข้อใดเว้นวรรคได้อย่างเหมาะสม</a:t>
            </a:r>
          </a:p>
          <a:p>
            <a:pPr algn="l" eaLnBrk="1" hangingPunct="1"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ก. พลเอกสุรยุทธ์  จุลานนท์</a:t>
            </a:r>
          </a:p>
          <a:p>
            <a:pPr algn="l" eaLnBrk="1" hangingPunct="1">
              <a:defRPr/>
            </a:pP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ข. พลเอก สุรยุทธ์  จุลานนท์</a:t>
            </a:r>
          </a:p>
        </p:txBody>
      </p:sp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981075"/>
            <a:ext cx="8604250" cy="5472113"/>
          </a:xfrm>
        </p:spPr>
        <p:txBody>
          <a:bodyPr/>
          <a:lstStyle/>
          <a:p>
            <a:pPr algn="l" eaLnBrk="1" hangingPunct="1"/>
            <a:r>
              <a:rPr lang="en-US" sz="5400" b="1" dirty="0" err="1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ข้อใดใช้วรรคตอ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นใน</a:t>
            </a:r>
            <a:r>
              <a:rPr lang="en-US" sz="5400" b="1" dirty="0" err="1" smtClean="0">
                <a:solidFill>
                  <a:srgbClr val="000000"/>
                </a:solidFill>
                <a:effectLst/>
                <a:latin typeface="Angsana New" pitchFamily="18" charset="-34"/>
              </a:rPr>
              <a:t>การพิมพ์เครื่องหมาย</a:t>
            </a:r>
            <a:r>
              <a:rPr lang="en-US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</a:t>
            </a:r>
            <a:r>
              <a:rPr lang="en-US" sz="5400" b="1" dirty="0" smtClean="0">
                <a:solidFill>
                  <a:srgbClr val="FF3300"/>
                </a:solidFill>
                <a:effectLst/>
                <a:latin typeface="Angsana New" pitchFamily="18" charset="-34"/>
              </a:rPr>
              <a:t>“ฯ”</a:t>
            </a:r>
            <a:r>
              <a:rPr lang="en-US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</a:t>
            </a:r>
            <a:r>
              <a:rPr lang="en-US" sz="5400" b="1" dirty="0" err="1" smtClean="0">
                <a:solidFill>
                  <a:srgbClr val="000000"/>
                </a:solidFill>
                <a:effectLst/>
                <a:latin typeface="Angsana New" pitchFamily="18" charset="-34"/>
              </a:rPr>
              <a:t>ได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้อย่างเหมาะสม</a:t>
            </a:r>
            <a:endParaRPr lang="en-US" sz="5400" b="1" dirty="0" smtClean="0">
              <a:solidFill>
                <a:srgbClr val="000000"/>
              </a:solidFill>
              <a:effectLst/>
              <a:latin typeface="Angsana New" pitchFamily="18" charset="-34"/>
            </a:endParaRP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ก.</a:t>
            </a:r>
            <a:r>
              <a:rPr lang="en-US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กรุงเทพฯ และปริม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ณ</a:t>
            </a:r>
            <a:r>
              <a:rPr lang="en-US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ฑล</a:t>
            </a: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</a:t>
            </a:r>
            <a:r>
              <a:rPr lang="en-US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. กรุงเทพ ฯ และปริม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ณ</a:t>
            </a:r>
            <a:r>
              <a:rPr lang="en-US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ฑล</a:t>
            </a: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ค</a:t>
            </a:r>
            <a:r>
              <a:rPr lang="en-US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. กรุงเทพฯและปริมณฑล</a:t>
            </a: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981075"/>
            <a:ext cx="8032778" cy="5472113"/>
          </a:xfrm>
        </p:spPr>
        <p:txBody>
          <a:bodyPr/>
          <a:lstStyle/>
          <a:p>
            <a:pPr algn="l" eaLnBrk="1" hangingPunct="1"/>
            <a:r>
              <a:rPr lang="en-US" sz="5400" b="1" dirty="0" err="1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ข้อใดใช้วรรคตอนในการพิมพ์เครื่องหมาย</a:t>
            </a:r>
            <a:r>
              <a:rPr lang="en-US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</a:t>
            </a:r>
          </a:p>
          <a:p>
            <a:pPr algn="l" eaLnBrk="1" hangingPunct="1"/>
            <a:r>
              <a:rPr lang="en-US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</a:t>
            </a:r>
            <a:r>
              <a:rPr lang="en-US" sz="5400" b="1" dirty="0" smtClean="0">
                <a:solidFill>
                  <a:srgbClr val="FF3300"/>
                </a:solidFill>
                <a:effectLst/>
                <a:latin typeface="Angsana New" pitchFamily="18" charset="-34"/>
              </a:rPr>
              <a:t>“</a:t>
            </a:r>
            <a:r>
              <a:rPr lang="th-TH" sz="5400" b="1" dirty="0" smtClean="0">
                <a:solidFill>
                  <a:srgbClr val="FF3300"/>
                </a:solidFill>
                <a:effectLst/>
                <a:latin typeface="Angsana New" pitchFamily="18" charset="-34"/>
              </a:rPr>
              <a:t>ๆ</a:t>
            </a:r>
            <a:r>
              <a:rPr lang="en-US" sz="5400" b="1" dirty="0" smtClean="0">
                <a:solidFill>
                  <a:srgbClr val="FF3300"/>
                </a:solidFill>
                <a:effectLst/>
                <a:latin typeface="Angsana New" pitchFamily="18" charset="-34"/>
              </a:rPr>
              <a:t>”</a:t>
            </a:r>
            <a:r>
              <a:rPr lang="en-US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</a:t>
            </a:r>
            <a:r>
              <a:rPr lang="en-US" sz="5400" b="1" dirty="0" err="1" smtClean="0">
                <a:solidFill>
                  <a:srgbClr val="000000"/>
                </a:solidFill>
                <a:effectLst/>
                <a:latin typeface="Angsana New" pitchFamily="18" charset="-34"/>
              </a:rPr>
              <a:t>ได้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อย่างเหมาะสม</a:t>
            </a:r>
            <a:endParaRPr lang="en-US" sz="5400" b="1" dirty="0" smtClean="0">
              <a:solidFill>
                <a:srgbClr val="000000"/>
              </a:solidFill>
              <a:effectLst/>
              <a:latin typeface="Angsana New" pitchFamily="18" charset="-34"/>
            </a:endParaRP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</a:t>
            </a:r>
            <a:r>
              <a:rPr lang="en-US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. 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หน่วยงานต่าง ๆ ที่เกี่ยวข้อง </a:t>
            </a:r>
            <a:endParaRPr lang="en-US" sz="5400" dirty="0" smtClean="0">
              <a:solidFill>
                <a:srgbClr val="000000"/>
              </a:solidFill>
              <a:effectLst/>
              <a:latin typeface="Angsana New" pitchFamily="18" charset="-34"/>
            </a:endParaRP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</a:t>
            </a:r>
            <a:r>
              <a:rPr lang="en-US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. 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หน่วยงานต่างๆ ที่เกี่ยวข้อง</a:t>
            </a: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ค. ถูกทุกข้อ</a:t>
            </a:r>
            <a:endParaRPr lang="en-US" sz="5400" dirty="0" smtClean="0">
              <a:solidFill>
                <a:srgbClr val="000000"/>
              </a:solidFill>
              <a:effectLst/>
              <a:latin typeface="Angsana New" pitchFamily="18" charset="-34"/>
            </a:endParaRPr>
          </a:p>
        </p:txBody>
      </p:sp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692150"/>
            <a:ext cx="9144000" cy="5545138"/>
          </a:xfrm>
        </p:spPr>
        <p:txBody>
          <a:bodyPr/>
          <a:lstStyle/>
          <a:p>
            <a:pPr algn="l" eaLnBrk="1" hangingPunct="1"/>
            <a:r>
              <a:rPr lang="th-TH" b="1" dirty="0" smtClean="0">
                <a:solidFill>
                  <a:srgbClr val="CC6600"/>
                </a:solidFill>
              </a:rPr>
              <a:t> </a:t>
            </a:r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ข้อใดใช้วรรคตอนในการพิมพ์ได้ถูกต้อง</a:t>
            </a:r>
          </a:p>
          <a:p>
            <a:pPr algn="l" eaLnBrk="1" hangingPunct="1"/>
            <a:r>
              <a:rPr lang="th-TH" sz="6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</a:t>
            </a:r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ก. ที่ นร๐๕๐๔/๑๒๔๙</a:t>
            </a: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ข. ที่ นร ๐๕๐๔/ ๑๒๔๒๙</a:t>
            </a:r>
          </a:p>
          <a:p>
            <a:pPr algn="l" eaLnBrk="1" hangingPunct="1"/>
            <a:r>
              <a:rPr lang="th-TH" sz="5400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ค. ที่ นร ๐๕๐๔/๑๔๒๙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844675"/>
            <a:ext cx="7489825" cy="4392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๏  ในแต่ละย่อหน้า มีใจความสำคัญ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    เพียงเรื่องเดียว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๏  มีการเชื่อมโยงกัน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๏  มีการเน้นย้ำสาระสำคัญให้เด่นชัด</a:t>
            </a:r>
          </a:p>
        </p:txBody>
      </p:sp>
      <p:sp>
        <p:nvSpPr>
          <p:cNvPr id="4" name="Rectangle 3"/>
          <p:cNvSpPr/>
          <p:nvPr/>
        </p:nvSpPr>
        <p:spPr>
          <a:xfrm>
            <a:off x="1785918" y="500042"/>
            <a:ext cx="500066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th-TH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การย่อหน้าขึ้นตอนใหม่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20" y="188913"/>
            <a:ext cx="8501122" cy="20875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โครงการนี้สำนักนายกรัฐมนตรีได้เสนอ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ขึ้นมาแล้ว</a:t>
            </a:r>
          </a:p>
        </p:txBody>
      </p:sp>
      <p:sp>
        <p:nvSpPr>
          <p:cNvPr id="3258371" name="AutoShape 3"/>
          <p:cNvSpPr>
            <a:spLocks noChangeArrowheads="1"/>
          </p:cNvSpPr>
          <p:nvPr/>
        </p:nvSpPr>
        <p:spPr bwMode="auto">
          <a:xfrm rot="5400000">
            <a:off x="3958432" y="2097881"/>
            <a:ext cx="1009650" cy="13668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58372" name="Rectangle 4"/>
          <p:cNvSpPr>
            <a:spLocks noChangeArrowheads="1"/>
          </p:cNvSpPr>
          <p:nvPr/>
        </p:nvSpPr>
        <p:spPr bwMode="auto">
          <a:xfrm>
            <a:off x="571504" y="3857628"/>
            <a:ext cx="8072462" cy="200026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FF3300"/>
                </a:solidFill>
                <a:latin typeface="Angsana New" pitchFamily="18" charset="-34"/>
              </a:rPr>
              <a:t>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          </a:t>
            </a:r>
            <a:r>
              <a:rPr lang="th-TH" b="1" i="1" dirty="0" smtClean="0">
                <a:solidFill>
                  <a:srgbClr val="FF0000"/>
                </a:solidFill>
                <a:latin typeface="Angsana New" pitchFamily="18" charset="-34"/>
              </a:rPr>
              <a:t>สำนัก</a:t>
            </a:r>
            <a:r>
              <a:rPr lang="th-TH" b="1" i="1" dirty="0">
                <a:solidFill>
                  <a:srgbClr val="FF0000"/>
                </a:solidFill>
                <a:latin typeface="Angsana New" pitchFamily="18" charset="-34"/>
              </a:rPr>
              <a:t>นายกรัฐมนตรีได้</a:t>
            </a:r>
            <a:r>
              <a:rPr lang="th-TH" b="1" i="1" dirty="0" smtClean="0">
                <a:solidFill>
                  <a:srgbClr val="FF0000"/>
                </a:solidFill>
                <a:latin typeface="Angsana New" pitchFamily="18" charset="-34"/>
              </a:rPr>
              <a:t>เสนอ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0000"/>
                </a:solidFill>
                <a:latin typeface="Angsana New" pitchFamily="18" charset="-34"/>
              </a:rPr>
              <a:t>โครงการนี้ขึ้น</a:t>
            </a:r>
            <a:r>
              <a:rPr lang="th-TH" b="1" i="1" dirty="0">
                <a:solidFill>
                  <a:srgbClr val="FF0000"/>
                </a:solidFill>
                <a:latin typeface="Angsana New" pitchFamily="18" charset="-34"/>
              </a:rPr>
              <a:t>มาแล้ว</a:t>
            </a:r>
          </a:p>
        </p:txBody>
      </p:sp>
      <p:sp>
        <p:nvSpPr>
          <p:cNvPr id="3258373" name="WordArt 5"/>
          <p:cNvSpPr>
            <a:spLocks noChangeArrowheads="1" noChangeShapeType="1" noTextEdit="1"/>
          </p:cNvSpPr>
          <p:nvPr/>
        </p:nvSpPr>
        <p:spPr bwMode="auto">
          <a:xfrm>
            <a:off x="4140200" y="2565400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8371" grpId="0" animBg="1"/>
      <p:bldP spid="3258372" grpId="0" animBg="1"/>
      <p:bldP spid="325837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9506" name="Rectangle 2"/>
          <p:cNvSpPr>
            <a:spLocks noChangeArrowheads="1"/>
          </p:cNvSpPr>
          <p:nvPr/>
        </p:nvSpPr>
        <p:spPr bwMode="auto">
          <a:xfrm>
            <a:off x="900113" y="1628775"/>
            <a:ext cx="7920037" cy="1727200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</a:t>
            </a:r>
            <a:r>
              <a:rPr lang="th-TH" dirty="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สำนักนายกรัฐมนตรีได้พิจารณาแล้ว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dirty="0">
                <a:solidFill>
                  <a:srgbClr val="000000"/>
                </a:solidFill>
                <a:latin typeface="Angsana New" pitchFamily="18" charset="-34"/>
              </a:rPr>
              <a:t>เห็นว่า.......................................................</a:t>
            </a:r>
          </a:p>
        </p:txBody>
      </p:sp>
      <p:sp>
        <p:nvSpPr>
          <p:cNvPr id="3349507" name="Rectangle 3"/>
          <p:cNvSpPr>
            <a:spLocks noChangeArrowheads="1"/>
          </p:cNvSpPr>
          <p:nvPr/>
        </p:nvSpPr>
        <p:spPr bwMode="auto">
          <a:xfrm>
            <a:off x="900113" y="3500438"/>
            <a:ext cx="7848600" cy="1727200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</a:t>
            </a:r>
            <a:r>
              <a:rPr lang="th-TH" dirty="0">
                <a:solidFill>
                  <a:srgbClr val="000000"/>
                </a:solidFill>
                <a:latin typeface="Angsana New" pitchFamily="18" charset="-34"/>
              </a:rPr>
              <a:t>คณะรัฐมนตรีได้พิจารณาแล้วเห็นว่า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dirty="0">
                <a:solidFill>
                  <a:srgbClr val="000000"/>
                </a:solidFill>
                <a:latin typeface="Angsana New" pitchFamily="18" charset="-34"/>
              </a:rPr>
              <a:t>.............................  จึงมีมติว่า ...................</a:t>
            </a:r>
          </a:p>
        </p:txBody>
      </p:sp>
      <p:sp>
        <p:nvSpPr>
          <p:cNvPr id="3349508" name="Rectangle 4"/>
          <p:cNvSpPr>
            <a:spLocks noChangeArrowheads="1"/>
          </p:cNvSpPr>
          <p:nvPr/>
        </p:nvSpPr>
        <p:spPr bwMode="auto">
          <a:xfrm>
            <a:off x="900113" y="5445125"/>
            <a:ext cx="7848600" cy="1008063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</a:t>
            </a:r>
            <a:r>
              <a:rPr lang="th-TH" dirty="0">
                <a:solidFill>
                  <a:srgbClr val="000000"/>
                </a:solidFill>
                <a:latin typeface="Angsana New" pitchFamily="18" charset="-34"/>
              </a:rPr>
              <a:t>จึงเรียนมาเพื่อ.................................</a:t>
            </a:r>
          </a:p>
        </p:txBody>
      </p:sp>
      <p:sp>
        <p:nvSpPr>
          <p:cNvPr id="3349509" name="Rectangle 5"/>
          <p:cNvSpPr>
            <a:spLocks noChangeArrowheads="1"/>
          </p:cNvSpPr>
          <p:nvPr/>
        </p:nvSpPr>
        <p:spPr bwMode="auto">
          <a:xfrm>
            <a:off x="900113" y="188913"/>
            <a:ext cx="7920037" cy="1223962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</a:t>
            </a:r>
            <a:r>
              <a:rPr lang="th-TH" dirty="0">
                <a:solidFill>
                  <a:srgbClr val="000000"/>
                </a:solidFill>
                <a:latin typeface="Angsana New" pitchFamily="18" charset="-34"/>
              </a:rPr>
              <a:t>ด้วยปรากฏว่า.....................................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926" y="549275"/>
            <a:ext cx="2736850" cy="1279525"/>
          </a:xfrm>
          <a:noFill/>
          <a:ln w="38100">
            <a:solidFill>
              <a:srgbClr val="FF0000"/>
            </a:solidFill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th-TH" sz="6000" b="1" dirty="0" smtClean="0">
                <a:solidFill>
                  <a:srgbClr val="FF0000"/>
                </a:solidFill>
                <a:effectLst/>
              </a:rPr>
              <a:t>ข้อควรระวัง</a:t>
            </a:r>
          </a:p>
        </p:txBody>
      </p:sp>
      <p:sp>
        <p:nvSpPr>
          <p:cNvPr id="33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2143116"/>
            <a:ext cx="7643866" cy="4071966"/>
          </a:xfrm>
          <a:ln w="38100">
            <a:noFill/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</a:rPr>
              <a:t>          ไม่ควรขึ้นย่อหน้าใหม่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</a:rPr>
              <a:t>หากความเดิมยังไม่จบ เนื่องจาก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6000" b="1" dirty="0" smtClean="0">
                <a:solidFill>
                  <a:srgbClr val="000000"/>
                </a:solidFill>
                <a:effectLst/>
              </a:rPr>
              <a:t>จะทำให้ขาดความต่อเนื่อง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773238"/>
            <a:ext cx="6192838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ถูกแบบ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	๒. ถูกเนื้อหา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๓. ถูกหลักภาษา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๔. ถูกความนิยม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๕. ถูกใจผู้ลงนาม</a:t>
            </a:r>
          </a:p>
        </p:txBody>
      </p:sp>
      <p:sp>
        <p:nvSpPr>
          <p:cNvPr id="201732" name="Text Box 4"/>
          <p:cNvSpPr txBox="1">
            <a:spLocks noChangeArrowheads="1"/>
          </p:cNvSpPr>
          <p:nvPr/>
        </p:nvSpPr>
        <p:spPr bwMode="auto">
          <a:xfrm>
            <a:off x="2339975" y="18446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201733" name="Rectangle 5"/>
          <p:cNvSpPr>
            <a:spLocks noChangeArrowheads="1"/>
          </p:cNvSpPr>
          <p:nvPr/>
        </p:nvSpPr>
        <p:spPr bwMode="auto">
          <a:xfrm>
            <a:off x="2339975" y="2636838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201734" name="Rectangle 6"/>
          <p:cNvSpPr>
            <a:spLocks noChangeArrowheads="1"/>
          </p:cNvSpPr>
          <p:nvPr/>
        </p:nvSpPr>
        <p:spPr bwMode="auto">
          <a:xfrm>
            <a:off x="2339975" y="3500438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3283975" name="Rectangle 7"/>
          <p:cNvSpPr>
            <a:spLocks noChangeArrowheads="1"/>
          </p:cNvSpPr>
          <p:nvPr/>
        </p:nvSpPr>
        <p:spPr bwMode="auto">
          <a:xfrm>
            <a:off x="2500313" y="5214938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201736" name="Rectangle 5"/>
          <p:cNvSpPr>
            <a:spLocks noChangeArrowheads="1"/>
          </p:cNvSpPr>
          <p:nvPr/>
        </p:nvSpPr>
        <p:spPr bwMode="auto">
          <a:xfrm>
            <a:off x="2500313" y="4357688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43174" y="571480"/>
            <a:ext cx="357190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th-TH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เขียนให้ถูกต้อง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397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7571" name="Text Box 3"/>
          <p:cNvSpPr txBox="1">
            <a:spLocks noChangeArrowheads="1"/>
          </p:cNvSpPr>
          <p:nvPr/>
        </p:nvSpPr>
        <p:spPr bwMode="auto">
          <a:xfrm>
            <a:off x="2051050" y="2060575"/>
            <a:ext cx="4679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๑. เขียนให้ถูกต้อง</a:t>
            </a:r>
            <a:endParaRPr lang="th-TH" sz="6000" b="1" dirty="0">
              <a:solidFill>
                <a:srgbClr val="000000"/>
              </a:solidFill>
            </a:endParaRPr>
          </a:p>
        </p:txBody>
      </p:sp>
      <p:sp>
        <p:nvSpPr>
          <p:cNvPr id="3437572" name="Text Box 4"/>
          <p:cNvSpPr txBox="1">
            <a:spLocks noChangeArrowheads="1"/>
          </p:cNvSpPr>
          <p:nvPr/>
        </p:nvSpPr>
        <p:spPr bwMode="auto">
          <a:xfrm>
            <a:off x="1979613" y="2852738"/>
            <a:ext cx="4679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6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๒. เขียนให้ชัดเจน</a:t>
            </a:r>
          </a:p>
        </p:txBody>
      </p:sp>
      <p:sp>
        <p:nvSpPr>
          <p:cNvPr id="3437573" name="Text Box 5"/>
          <p:cNvSpPr txBox="1">
            <a:spLocks noChangeArrowheads="1"/>
          </p:cNvSpPr>
          <p:nvPr/>
        </p:nvSpPr>
        <p:spPr bwMode="auto">
          <a:xfrm>
            <a:off x="2195513" y="3573463"/>
            <a:ext cx="4321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๓. เขียนให้รัดกุม</a:t>
            </a:r>
            <a:endParaRPr lang="th-TH" sz="6000" b="1">
              <a:solidFill>
                <a:srgbClr val="000000"/>
              </a:solidFill>
            </a:endParaRPr>
          </a:p>
        </p:txBody>
      </p:sp>
      <p:sp>
        <p:nvSpPr>
          <p:cNvPr id="3437574" name="Text Box 6"/>
          <p:cNvSpPr txBox="1">
            <a:spLocks noChangeArrowheads="1"/>
          </p:cNvSpPr>
          <p:nvPr/>
        </p:nvSpPr>
        <p:spPr bwMode="auto">
          <a:xfrm>
            <a:off x="2195513" y="4386263"/>
            <a:ext cx="46085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๔. เขียนให้กะทัดรัด</a:t>
            </a:r>
            <a:endParaRPr lang="th-TH" sz="6000" b="1">
              <a:solidFill>
                <a:srgbClr val="000000"/>
              </a:solidFill>
            </a:endParaRPr>
          </a:p>
        </p:txBody>
      </p:sp>
      <p:sp>
        <p:nvSpPr>
          <p:cNvPr id="3437575" name="Text Box 7"/>
          <p:cNvSpPr txBox="1">
            <a:spLocks noChangeArrowheads="1"/>
          </p:cNvSpPr>
          <p:nvPr/>
        </p:nvSpPr>
        <p:spPr bwMode="auto">
          <a:xfrm>
            <a:off x="2195513" y="5159375"/>
            <a:ext cx="69484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๕. เขียนให้บรรลุวัตถุประสงค์</a:t>
            </a:r>
            <a:endParaRPr lang="th-TH" sz="6000" b="1">
              <a:solidFill>
                <a:srgbClr val="000000"/>
              </a:solidFill>
            </a:endParaRPr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1239838" y="38290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428750" y="30003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202762" name="Rectangle 5"/>
          <p:cNvSpPr>
            <a:spLocks noChangeArrowheads="1"/>
          </p:cNvSpPr>
          <p:nvPr/>
        </p:nvSpPr>
        <p:spPr bwMode="auto">
          <a:xfrm>
            <a:off x="1428750" y="2071688"/>
            <a:ext cx="714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85918" y="285728"/>
            <a:ext cx="5643602" cy="1754326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หลักทั่วไปที่นิยมยึดถือ</a:t>
            </a:r>
          </a:p>
          <a:p>
            <a:pPr algn="ctr"/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ในการเขียนหนังสือราชการ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62950" cy="453072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เขียนให้เข้าใจง่าย พิจารณาง่าย และอ่านง่าย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	๏ ชัดเจนในเนื้อความ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	๏ ชัดเจนในจุดประสงค์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	๏ กระจ่างในวรรคตอน</a:t>
            </a:r>
            <a:r>
              <a:rPr lang="th-TH" sz="5400" b="1" dirty="0" smtClean="0">
                <a:effectLst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2571736" y="571480"/>
            <a:ext cx="3643338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เขียนให้ชัดเจน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รัดกุมไม่มีช่องโหว่ และสามารถยืนยัน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ในสิ่งที่เขียนได้แน่นอน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ถ้าไม่อาจยืนยันได้ ควรใช้คำแบ่งรับแบ่งสู้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 เช่น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“โดยปกติ” </a:t>
            </a:r>
          </a:p>
        </p:txBody>
      </p:sp>
      <p:sp>
        <p:nvSpPr>
          <p:cNvPr id="4" name="Rectangle 3"/>
          <p:cNvSpPr/>
          <p:nvPr/>
        </p:nvSpPr>
        <p:spPr>
          <a:xfrm>
            <a:off x="2714612" y="500042"/>
            <a:ext cx="3286148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th-TH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เขียนให้รัดกุม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5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7813" y="2781300"/>
            <a:ext cx="6696075" cy="23050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๏ ไม่ใช้คำฟุ่มเฟือยเกินความจำเป็น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๏ เขียนวกวนจนความซ้ำกัน</a:t>
            </a:r>
          </a:p>
        </p:txBody>
      </p:sp>
      <p:sp>
        <p:nvSpPr>
          <p:cNvPr id="4" name="Rectangle 3"/>
          <p:cNvSpPr/>
          <p:nvPr/>
        </p:nvSpPr>
        <p:spPr>
          <a:xfrm>
            <a:off x="2500298" y="1500174"/>
            <a:ext cx="392909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th-TH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เขียนให้กะทัดรัด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6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643182"/>
            <a:ext cx="8229600" cy="27654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r>
              <a:rPr lang="th-TH" sz="4800" b="1" dirty="0" smtClean="0">
                <a:solidFill>
                  <a:srgbClr val="FFFFFF"/>
                </a:solidFill>
                <a:effectLst/>
              </a:rPr>
              <a:t>   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เขียนให้เข้าใจได้อย่างชัดเจนว่า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    ผู้มีหนังสือไปต้องการจะให้ผู้รับหนังสือ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    ปฏิบัติอย่างไร </a:t>
            </a:r>
          </a:p>
        </p:txBody>
      </p:sp>
      <p:sp>
        <p:nvSpPr>
          <p:cNvPr id="4" name="Rectangle 3"/>
          <p:cNvSpPr/>
          <p:nvPr/>
        </p:nvSpPr>
        <p:spPr>
          <a:xfrm>
            <a:off x="1714480" y="1357298"/>
            <a:ext cx="5572164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</a:rPr>
              <a:t>   </a:t>
            </a:r>
            <a:r>
              <a:rPr lang="th-TH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</a:rPr>
              <a:t>เขียนให้บรรลุวัตถุประสงค์ </a:t>
            </a:r>
            <a:endParaRPr lang="en-US" sz="5400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714580" y="785794"/>
            <a:ext cx="642942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400" b="1" i="1" dirty="0" smtClean="0">
                <a:solidFill>
                  <a:srgbClr val="FF0000"/>
                </a:solidFill>
                <a:latin typeface="Angsana New" pitchFamily="18" charset="-34"/>
              </a:rPr>
              <a:t>                                          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ข้อสงวนสิทธิ์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      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เอกสาร</a:t>
            </a:r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ประกอบคำบรรยายชุด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นี้เป็นเอกสารที่ได้จัดทำและรวบรวมขึ้น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โดยมีวัตถุประสงค์เพื่อให้ช้าราชการ พนักงาน และเจ้าหน้าที่ในสังกัด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ส่วนราชการหรือหน่วยงานอื่นของรัฐ ได้ใช้ประโยชน์ในการศึกษา ค้นคว้า เสริมสร้างความรู้ ความเข้าใจอันถูกต้องเกี่ยวกับการจัดทำหนังสือราชการ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ตามกฎระเบียบและแบบแผนการปฏิบัติราชการอย่างแท้จริง หากมีผู้ใด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นำเอกสารประกอบการบรรยายชุดนี้ไปใช้ผิดวัตถุประสงค์  อาทิ  การจัดทำซ้ำทั้งหมดหรือบางส่วนเพื่อจำหน่าย หรือเพื่อการค้าแสวงหากำไรอื่นใด จักถีอว่าผู้นั้นจงใจละเมิดลิขสิทธิ์ในสิทธิที่ผู้จัดทำและรวบรวมขึ้นได้รับ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การรับรองตามกฎหมาย</a:t>
            </a:r>
          </a:p>
          <a:p>
            <a:pPr algn="ctr"/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                                         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จัดทำและรวบรวมโดย นาง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กฤตยา จันทรเกษ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</a:p>
          <a:p>
            <a:pPr algn="ctr"/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                  ๑ มีนาคม ๒๕๕๘</a:t>
            </a:r>
            <a:endParaRPr lang="th-TH" sz="2400" b="1" i="1" dirty="0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" name="Picture 2" descr="Pictur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071546"/>
            <a:ext cx="2214578" cy="214314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spd="med"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135937" cy="252095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ในการประชุมคณะรัฐมนตรี เมื่อวันที่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๒๕ มกราคม ๒๕๕๔ คณะรัฐมนตรีได้มีมติ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เห็นชอบ ... </a:t>
            </a:r>
          </a:p>
        </p:txBody>
      </p:sp>
      <p:sp>
        <p:nvSpPr>
          <p:cNvPr id="3259395" name="AutoShape 3"/>
          <p:cNvSpPr>
            <a:spLocks noChangeArrowheads="1"/>
          </p:cNvSpPr>
          <p:nvPr/>
        </p:nvSpPr>
        <p:spPr bwMode="auto">
          <a:xfrm rot="5400000">
            <a:off x="3958432" y="2242344"/>
            <a:ext cx="1009650" cy="13668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th-TH"/>
          </a:p>
        </p:txBody>
      </p:sp>
      <p:sp>
        <p:nvSpPr>
          <p:cNvPr id="3259396" name="Rectangle 4"/>
          <p:cNvSpPr>
            <a:spLocks noChangeArrowheads="1"/>
          </p:cNvSpPr>
          <p:nvPr/>
        </p:nvSpPr>
        <p:spPr bwMode="auto">
          <a:xfrm>
            <a:off x="571472" y="3573463"/>
            <a:ext cx="8104216" cy="29273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FF3300"/>
                </a:solidFill>
                <a:latin typeface="Angsana New" pitchFamily="18" charset="-34"/>
              </a:rPr>
              <a:t>   </a:t>
            </a:r>
            <a:r>
              <a:rPr lang="th-TH" b="1" dirty="0" smtClean="0">
                <a:solidFill>
                  <a:srgbClr val="FF3300"/>
                </a:solidFill>
                <a:latin typeface="Angsana New" pitchFamily="18" charset="-34"/>
              </a:rPr>
              <a:t>         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คณะรัฐมนตรี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ในคราว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ประชุม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เมื่อวันที่ ๒๕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มกราคม ๒๕๕๔ ได้มี</a:t>
            </a: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มติ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i="1" dirty="0" smtClean="0">
                <a:solidFill>
                  <a:srgbClr val="FF3300"/>
                </a:solidFill>
                <a:latin typeface="Angsana New" pitchFamily="18" charset="-34"/>
              </a:rPr>
              <a:t>เห็นชอบ </a:t>
            </a:r>
            <a:r>
              <a:rPr lang="th-TH" b="1" i="1" dirty="0">
                <a:solidFill>
                  <a:srgbClr val="FF3300"/>
                </a:solidFill>
                <a:latin typeface="Angsana New" pitchFamily="18" charset="-34"/>
              </a:rPr>
              <a:t>...</a:t>
            </a:r>
          </a:p>
        </p:txBody>
      </p:sp>
      <p:sp>
        <p:nvSpPr>
          <p:cNvPr id="3259397" name="WordArt 5"/>
          <p:cNvSpPr>
            <a:spLocks noChangeArrowheads="1" noChangeShapeType="1" noTextEdit="1"/>
          </p:cNvSpPr>
          <p:nvPr/>
        </p:nvSpPr>
        <p:spPr bwMode="auto">
          <a:xfrm>
            <a:off x="4140200" y="2708275"/>
            <a:ext cx="6477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ngsana New"/>
                <a:cs typeface="Angsana New"/>
              </a:rPr>
              <a:t>แก้ไข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59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9395" grpId="0" animBg="1"/>
      <p:bldP spid="3259396" grpId="0" animBg="1"/>
      <p:bldP spid="3259397" grpId="0" animBg="1"/>
    </p:bld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ngsana New"/>
      </a:majorFont>
      <a:minorFont>
        <a:latin typeface="Verdan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15453</TotalTime>
  <Words>2300</Words>
  <Application>Microsoft Office PowerPoint</Application>
  <PresentationFormat>นำเสนอทางหน้าจอ (4:3)</PresentationFormat>
  <Paragraphs>483</Paragraphs>
  <Slides>88</Slides>
  <Notes>16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88</vt:i4>
      </vt:variant>
    </vt:vector>
  </HeadingPairs>
  <TitlesOfParts>
    <vt:vector size="89" baseType="lpstr">
      <vt:lpstr>Globe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เขียนให้ถูกต้อง</vt:lpstr>
      <vt:lpstr>เขียนให้ถูกต้องตามความนิยม</vt:lpstr>
      <vt:lpstr>ความนิยมในสรรพนาม</vt:lpstr>
      <vt:lpstr>ความนิยมในการใช้ถ้อยคำสำนวน</vt:lpstr>
      <vt:lpstr>ใช้ถ้อยคำสำนวนภาษาราชการ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๒. ถ้อยคำสำนวน ภาษากฎหมาย</vt:lpstr>
      <vt:lpstr>การเขียนอ้างข้อกฎหมาย และกฎ</vt:lpstr>
      <vt:lpstr>การเขียนอ้างข้อระเบียบ</vt:lpstr>
      <vt:lpstr>งานนำเสนอ PowerPoint</vt:lpstr>
      <vt:lpstr>งานนำเสนอ PowerPoint</vt:lpstr>
      <vt:lpstr>งานนำเสนอ PowerPoint</vt:lpstr>
      <vt:lpstr>๓. หลีกเลี่ยงถ้อยคำ ฟุ่มเฟือย เกินความจำเป็น</vt:lpstr>
      <vt:lpstr>งานนำเสนอ PowerPoint</vt:lpstr>
      <vt:lpstr>งานนำเสนอ PowerPoint</vt:lpstr>
      <vt:lpstr>หางเสียง</vt:lpstr>
      <vt:lpstr>๔. หลีกเลี่ยงถ้อยคำ ความหมายกำกวม</vt:lpstr>
      <vt:lpstr>งานนำเสนอ PowerPoint</vt:lpstr>
      <vt:lpstr>งานนำเสนอ PowerPoint</vt:lpstr>
      <vt:lpstr>๕. หลีกเลี่ยง การเขียนวกวน</vt:lpstr>
      <vt:lpstr>งานนำเสนอ PowerPoint</vt:lpstr>
      <vt:lpstr>งานนำเสนอ PowerPoint</vt:lpstr>
      <vt:lpstr>๖. หลีกเลี่ยงถ้อยคำ ความหมายขัดแย้งกัน</vt:lpstr>
      <vt:lpstr>งานนำเสนอ PowerPoint</vt:lpstr>
      <vt:lpstr>งานนำเสนอ PowerPoint</vt:lpstr>
      <vt:lpstr>      และ           ใช้ในกรณีที่หมายถึง                   ทั้งหมด ด้วยกัน หรือ          ใช้ในกรณีที่หมายถึง                      อย่างไหนก็ได้</vt:lpstr>
      <vt:lpstr>งานนำเสนอ PowerPoint</vt:lpstr>
      <vt:lpstr>งานนำเสนอ PowerPoint</vt:lpstr>
      <vt:lpstr>๘. หลีกเลี่ยงการใช้ คำเชื่อมซ้ำ ๆ กัน</vt:lpstr>
      <vt:lpstr>ที่ ซึ่ง อัน</vt:lpstr>
      <vt:lpstr>แนวทางการใช้คำ “ที่” “ซึ่ง”</vt:lpstr>
      <vt:lpstr>และ กับ รวมทั้ง ตลอดจน</vt:lpstr>
      <vt:lpstr>งานนำเสนอ PowerPoint</vt:lpstr>
      <vt:lpstr>๙. ถ้อยคำเสริมสร้าง ไม่กระเทือนใจผู้รับ</vt:lpstr>
      <vt:lpstr>งานนำเสนอ PowerPoint</vt:lpstr>
      <vt:lpstr>งานนำเสนอ PowerPoint</vt:lpstr>
      <vt:lpstr>ถูกความนิยม</vt:lpstr>
      <vt:lpstr>วรรคตอน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ข้อควรระวัง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dloc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หลักการเขียนหนังสือราชการ</dc:title>
  <dc:creator>sp</dc:creator>
  <cp:lastModifiedBy>pn32</cp:lastModifiedBy>
  <cp:revision>762</cp:revision>
  <cp:lastPrinted>2016-06-27T08:32:15Z</cp:lastPrinted>
  <dcterms:created xsi:type="dcterms:W3CDTF">2004-01-10T07:34:24Z</dcterms:created>
  <dcterms:modified xsi:type="dcterms:W3CDTF">2016-06-27T08:32:28Z</dcterms:modified>
</cp:coreProperties>
</file>