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  <p:sldMasterId id="2147483780" r:id="rId2"/>
    <p:sldMasterId id="2147483781" r:id="rId3"/>
  </p:sldMasterIdLst>
  <p:notesMasterIdLst>
    <p:notesMasterId r:id="rId102"/>
  </p:notesMasterIdLst>
  <p:handoutMasterIdLst>
    <p:handoutMasterId r:id="rId103"/>
  </p:handoutMasterIdLst>
  <p:sldIdLst>
    <p:sldId id="2878" r:id="rId4"/>
    <p:sldId id="2645" r:id="rId5"/>
    <p:sldId id="3072" r:id="rId6"/>
    <p:sldId id="3058" r:id="rId7"/>
    <p:sldId id="3076" r:id="rId8"/>
    <p:sldId id="3077" r:id="rId9"/>
    <p:sldId id="3059" r:id="rId10"/>
    <p:sldId id="3073" r:id="rId11"/>
    <p:sldId id="3074" r:id="rId12"/>
    <p:sldId id="3075" r:id="rId13"/>
    <p:sldId id="3022" r:id="rId14"/>
    <p:sldId id="3078" r:id="rId15"/>
    <p:sldId id="2658" r:id="rId16"/>
    <p:sldId id="2659" r:id="rId17"/>
    <p:sldId id="2660" r:id="rId18"/>
    <p:sldId id="2661" r:id="rId19"/>
    <p:sldId id="2662" r:id="rId20"/>
    <p:sldId id="2850" r:id="rId21"/>
    <p:sldId id="2664" r:id="rId22"/>
    <p:sldId id="2665" r:id="rId23"/>
    <p:sldId id="3023" r:id="rId24"/>
    <p:sldId id="3024" r:id="rId25"/>
    <p:sldId id="2666" r:id="rId26"/>
    <p:sldId id="3026" r:id="rId27"/>
    <p:sldId id="3033" r:id="rId28"/>
    <p:sldId id="3050" r:id="rId29"/>
    <p:sldId id="3051" r:id="rId30"/>
    <p:sldId id="3052" r:id="rId31"/>
    <p:sldId id="3053" r:id="rId32"/>
    <p:sldId id="3054" r:id="rId33"/>
    <p:sldId id="2090" r:id="rId34"/>
    <p:sldId id="2154" r:id="rId35"/>
    <p:sldId id="2093" r:id="rId36"/>
    <p:sldId id="2535" r:id="rId37"/>
    <p:sldId id="2094" r:id="rId38"/>
    <p:sldId id="2095" r:id="rId39"/>
    <p:sldId id="2096" r:id="rId40"/>
    <p:sldId id="2453" r:id="rId41"/>
    <p:sldId id="2519" r:id="rId42"/>
    <p:sldId id="2098" r:id="rId43"/>
    <p:sldId id="2004" r:id="rId44"/>
    <p:sldId id="2006" r:id="rId45"/>
    <p:sldId id="2007" r:id="rId46"/>
    <p:sldId id="2537" r:id="rId47"/>
    <p:sldId id="2442" r:id="rId48"/>
    <p:sldId id="3066" r:id="rId49"/>
    <p:sldId id="2485" r:id="rId50"/>
    <p:sldId id="2486" r:id="rId51"/>
    <p:sldId id="3027" r:id="rId52"/>
    <p:sldId id="3028" r:id="rId53"/>
    <p:sldId id="3067" r:id="rId54"/>
    <p:sldId id="3031" r:id="rId55"/>
    <p:sldId id="3079" r:id="rId56"/>
    <p:sldId id="2155" r:id="rId57"/>
    <p:sldId id="1780" r:id="rId58"/>
    <p:sldId id="2152" r:id="rId59"/>
    <p:sldId id="2153" r:id="rId60"/>
    <p:sldId id="1782" r:id="rId61"/>
    <p:sldId id="1624" r:id="rId62"/>
    <p:sldId id="2137" r:id="rId63"/>
    <p:sldId id="1626" r:id="rId64"/>
    <p:sldId id="3070" r:id="rId65"/>
    <p:sldId id="3071" r:id="rId66"/>
    <p:sldId id="1820" r:id="rId67"/>
    <p:sldId id="1627" r:id="rId68"/>
    <p:sldId id="2489" r:id="rId69"/>
    <p:sldId id="2156" r:id="rId70"/>
    <p:sldId id="1819" r:id="rId71"/>
    <p:sldId id="1632" r:id="rId72"/>
    <p:sldId id="2157" r:id="rId73"/>
    <p:sldId id="2158" r:id="rId74"/>
    <p:sldId id="2159" r:id="rId75"/>
    <p:sldId id="2160" r:id="rId76"/>
    <p:sldId id="2276" r:id="rId77"/>
    <p:sldId id="2539" r:id="rId78"/>
    <p:sldId id="2490" r:id="rId79"/>
    <p:sldId id="3011" r:id="rId80"/>
    <p:sldId id="3013" r:id="rId81"/>
    <p:sldId id="2161" r:id="rId82"/>
    <p:sldId id="1640" r:id="rId83"/>
    <p:sldId id="2491" r:id="rId84"/>
    <p:sldId id="1641" r:id="rId85"/>
    <p:sldId id="1642" r:id="rId86"/>
    <p:sldId id="1643" r:id="rId87"/>
    <p:sldId id="1787" r:id="rId88"/>
    <p:sldId id="1788" r:id="rId89"/>
    <p:sldId id="2162" r:id="rId90"/>
    <p:sldId id="1647" r:id="rId91"/>
    <p:sldId id="2163" r:id="rId92"/>
    <p:sldId id="2852" r:id="rId93"/>
    <p:sldId id="2854" r:id="rId94"/>
    <p:sldId id="2540" r:id="rId95"/>
    <p:sldId id="2541" r:id="rId96"/>
    <p:sldId id="2542" r:id="rId97"/>
    <p:sldId id="2543" r:id="rId98"/>
    <p:sldId id="2630" r:id="rId99"/>
    <p:sldId id="2884" r:id="rId100"/>
    <p:sldId id="3055" r:id="rId101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54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54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54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54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54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54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54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54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54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  <a:srgbClr val="FFFF00"/>
    <a:srgbClr val="FFCCFF"/>
    <a:srgbClr val="FF99CC"/>
    <a:srgbClr val="66FF33"/>
    <a:srgbClr val="CCFFFF"/>
    <a:srgbClr val="CC99FF"/>
    <a:srgbClr val="0000FF"/>
    <a:srgbClr val="FC60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06" autoAdjust="0"/>
    <p:restoredTop sz="78205" autoAdjust="0"/>
  </p:normalViewPr>
  <p:slideViewPr>
    <p:cSldViewPr>
      <p:cViewPr>
        <p:scale>
          <a:sx n="50" d="100"/>
          <a:sy n="50" d="100"/>
        </p:scale>
        <p:origin x="-1482" y="-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07" Type="http://schemas.openxmlformats.org/officeDocument/2006/relationships/tableStyles" Target="tableStyles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slide" Target="slides/slide84.xml"/><Relationship Id="rId10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theme" Target="theme/theme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4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4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4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33D338D-1B07-44AC-9C04-118387B0A05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982629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089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noProof="0" smtClean="0"/>
              <a:t>คลิกเพื่อแก้ไขลักษณะของข้อความต้นแบบ</a:t>
            </a:r>
            <a:endParaRPr lang="en-US" noProof="0" smtClean="0"/>
          </a:p>
          <a:p>
            <a:pPr lvl="1"/>
            <a:r>
              <a:rPr lang="th-TH" noProof="0" smtClean="0"/>
              <a:t>ระดับที่สอง</a:t>
            </a:r>
            <a:endParaRPr lang="en-US" noProof="0" smtClean="0"/>
          </a:p>
          <a:p>
            <a:pPr lvl="2"/>
            <a:r>
              <a:rPr lang="th-TH" noProof="0" smtClean="0"/>
              <a:t>ระดับที่สาม</a:t>
            </a:r>
            <a:endParaRPr lang="en-US" noProof="0" smtClean="0"/>
          </a:p>
          <a:p>
            <a:pPr lvl="3"/>
            <a:r>
              <a:rPr lang="th-TH" noProof="0" smtClean="0"/>
              <a:t>ระดับที่สี่</a:t>
            </a:r>
            <a:endParaRPr lang="en-US" noProof="0" smtClean="0"/>
          </a:p>
          <a:p>
            <a:pPr lvl="4"/>
            <a:r>
              <a:rPr lang="th-TH" noProof="0" smtClean="0"/>
              <a:t>ระดับที่ห้า</a:t>
            </a:r>
            <a:endParaRPr lang="en-US" noProof="0" smtClean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43A2F6F-58BC-4709-8920-849871E36D3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07183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2</a:t>
            </a:fld>
            <a:endParaRPr lang="th-TH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20</a:t>
            </a:fld>
            <a:endParaRPr lang="th-TH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21</a:t>
            </a:fld>
            <a:endParaRPr lang="th-TH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22</a:t>
            </a:fld>
            <a:endParaRPr lang="th-TH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25</a:t>
            </a:fld>
            <a:endParaRPr lang="th-TH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26</a:t>
            </a:fld>
            <a:endParaRPr lang="th-TH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31</a:t>
            </a:fld>
            <a:endParaRPr lang="th-TH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32</a:t>
            </a:fld>
            <a:endParaRPr lang="th-TH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33</a:t>
            </a:fld>
            <a:endParaRPr lang="th-TH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34</a:t>
            </a:fld>
            <a:endParaRPr lang="th-TH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35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99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209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EB7FC8-21F9-4FE8-8281-CB7F9C0FD7FA}" type="slidenum">
              <a:rPr lang="en-US" smtClean="0"/>
              <a:pPr/>
              <a:t>7</a:t>
            </a:fld>
            <a:endParaRPr lang="th-TH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36</a:t>
            </a:fld>
            <a:endParaRPr lang="th-TH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91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dirty="0" smtClean="0"/>
          </a:p>
        </p:txBody>
      </p:sp>
      <p:sp>
        <p:nvSpPr>
          <p:cNvPr id="2191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3E8A81-4AC4-4F23-B82A-1C2AA83D40E2}" type="slidenum">
              <a:rPr lang="en-US" smtClean="0"/>
              <a:pPr/>
              <a:t>37</a:t>
            </a:fld>
            <a:endParaRPr lang="th-TH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38</a:t>
            </a:fld>
            <a:endParaRPr lang="th-TH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39</a:t>
            </a:fld>
            <a:endParaRPr lang="th-TH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847717-8075-41E6-95C9-30F8EE5D364C}" type="slidenum">
              <a:rPr lang="en-US" smtClean="0"/>
              <a:pPr/>
              <a:t>41</a:t>
            </a:fld>
            <a:endParaRPr lang="th-TH" smtClean="0"/>
          </a:p>
        </p:txBody>
      </p:sp>
      <p:sp>
        <p:nvSpPr>
          <p:cNvPr id="220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46</a:t>
            </a:fld>
            <a:endParaRPr lang="th-TH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47</a:t>
            </a:fld>
            <a:endParaRPr lang="th-TH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48</a:t>
            </a:fld>
            <a:endParaRPr lang="th-TH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49</a:t>
            </a:fld>
            <a:endParaRPr lang="th-TH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50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8</a:t>
            </a:fld>
            <a:endParaRPr lang="th-TH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51</a:t>
            </a:fld>
            <a:endParaRPr lang="th-TH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52</a:t>
            </a:fld>
            <a:endParaRPr lang="th-TH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53</a:t>
            </a:fld>
            <a:endParaRPr lang="th-TH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57</a:t>
            </a:fld>
            <a:endParaRPr lang="th-TH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62</a:t>
            </a:fld>
            <a:endParaRPr lang="th-TH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63</a:t>
            </a:fld>
            <a:endParaRPr lang="th-TH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63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226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B7354A-714D-4AAC-9AD6-E2522AD08930}" type="slidenum">
              <a:rPr lang="en-US" smtClean="0"/>
              <a:pPr/>
              <a:t>64</a:t>
            </a:fld>
            <a:endParaRPr lang="th-TH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65</a:t>
            </a:fld>
            <a:endParaRPr lang="th-TH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66</a:t>
            </a:fld>
            <a:endParaRPr lang="th-TH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69</a:t>
            </a:fld>
            <a:endParaRPr lang="th-T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9</a:t>
            </a:fld>
            <a:endParaRPr lang="th-TH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71</a:t>
            </a:fld>
            <a:endParaRPr lang="th-TH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72</a:t>
            </a:fld>
            <a:endParaRPr lang="th-TH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74</a:t>
            </a:fld>
            <a:endParaRPr lang="th-TH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75</a:t>
            </a:fld>
            <a:endParaRPr lang="th-TH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76</a:t>
            </a:fld>
            <a:endParaRPr lang="th-TH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77</a:t>
            </a:fld>
            <a:endParaRPr lang="th-TH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79</a:t>
            </a:fld>
            <a:endParaRPr lang="th-TH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81</a:t>
            </a:fld>
            <a:endParaRPr lang="th-TH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87</a:t>
            </a:fld>
            <a:endParaRPr lang="th-TH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88</a:t>
            </a:fld>
            <a:endParaRPr lang="th-TH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09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</p:txBody>
      </p:sp>
      <p:sp>
        <p:nvSpPr>
          <p:cNvPr id="210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C49371-7C23-4716-A40F-D6A1D9002D43}" type="slidenum">
              <a:rPr lang="en-US" smtClean="0"/>
              <a:pPr/>
              <a:t>10</a:t>
            </a:fld>
            <a:endParaRPr lang="th-TH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A0D986-9984-4970-A0F6-8FDAB97A77C4}" type="slidenum">
              <a:rPr lang="en-US" smtClean="0"/>
              <a:pPr>
                <a:defRPr/>
              </a:pPr>
              <a:t>89</a:t>
            </a:fld>
            <a:endParaRPr lang="th-TH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A0D986-9984-4970-A0F6-8FDAB97A77C4}" type="slidenum">
              <a:rPr lang="en-US" smtClean="0"/>
              <a:pPr>
                <a:defRPr/>
              </a:pPr>
              <a:t>90</a:t>
            </a:fld>
            <a:endParaRPr lang="th-TH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A0D986-9984-4970-A0F6-8FDAB97A77C4}" type="slidenum">
              <a:rPr lang="en-US" smtClean="0"/>
              <a:pPr>
                <a:defRPr/>
              </a:pPr>
              <a:t>92</a:t>
            </a:fld>
            <a:endParaRPr lang="th-TH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A0D986-9984-4970-A0F6-8FDAB97A77C4}" type="slidenum">
              <a:rPr lang="en-US" smtClean="0"/>
              <a:pPr>
                <a:defRPr/>
              </a:pPr>
              <a:t>93</a:t>
            </a:fld>
            <a:endParaRPr lang="th-TH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95</a:t>
            </a:fld>
            <a:endParaRPr lang="th-TH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502F93-131C-4FFF-ABFD-7C647DCCB901}" type="slidenum">
              <a:rPr lang="en-US" smtClean="0"/>
              <a:pPr>
                <a:defRPr/>
              </a:pPr>
              <a:t>98</a:t>
            </a:fld>
            <a:endParaRPr lang="th-T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11</a:t>
            </a:fld>
            <a:endParaRPr lang="th-TH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19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211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EF3CC3-D1E3-4BB1-B28D-411A23F3FC1A}" type="slidenum">
              <a:rPr lang="en-US" smtClean="0"/>
              <a:pPr/>
              <a:t>14</a:t>
            </a:fld>
            <a:endParaRPr lang="th-TH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29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212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B2052E-056E-4EB4-B680-16D60B127FC6}" type="slidenum">
              <a:rPr lang="en-US" smtClean="0"/>
              <a:pPr/>
              <a:t>15</a:t>
            </a:fld>
            <a:endParaRPr lang="th-TH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3A2F6F-58BC-4709-8920-849871E36D3D}" type="slidenum">
              <a:rPr lang="en-US" smtClean="0"/>
              <a:pPr>
                <a:defRPr/>
              </a:pPr>
              <a:t>16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ECC77-9315-42DF-8A9B-4AC43B39C4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67206-EE5B-4431-8E25-72BE5241DE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41729-2877-435E-AF1D-1A4F151426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9044E-0D22-4BD9-9AA9-8E06BE5910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0BBE24-F6C8-4AE4-B635-184ADC0072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EE8D6-B795-4ED4-919B-77C2866DFA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BF2923-3E76-4595-8A2B-E51F02BCDB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3F7FFE-3942-4D78-A4E4-8DF88AD51A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39DB5-187B-4717-8F6D-E6D3F94AD4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320C3-92A3-453F-BD10-5072702243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9BABB-DFB4-4ACB-9973-39B54E7400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C643F2-DEA5-454B-A9FC-8A06AE128C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8B5BD-A94C-488A-BF57-7F4B7344F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20B4AC-60C8-4FBE-B176-CF46861D0A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4B6ED7-6C57-4B7F-BE8B-E2AC371E64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</p:grpSp>
      <p:sp>
        <p:nvSpPr>
          <p:cNvPr id="152170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152170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4F7D8-7C98-4465-9686-185228DF8E5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C357FB-7442-418A-B546-881B43B6C28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EF1AE3-C8A1-46E0-91C4-B14DB6513B3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B56FE-D869-4B4B-878B-92B726AA81E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46F96-A963-4560-943E-D3AE02A9E68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ED112E-C2D0-4D8C-B22F-E3E926C93E6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55CD64-3816-477B-B0F3-D7841FF0AB4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44839-3B6E-406C-B1DE-607C39BCF5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6D959-91AF-464F-A35E-5522F4E1859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928E5-8ABC-4948-B9A2-06764D94348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DF546-D196-4223-8919-99693E35D19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E68D2-F31D-4381-A02E-A24683A5F17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8AB12-412D-4700-AA35-BA52B054D2D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9563C-97AE-45B9-A1B7-E30BA0B554D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FB631-63E8-4035-BF6C-D50FD2E6BCD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04114-90FF-458E-AF79-26AFE2312F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9A6EB-661A-40EA-82A9-18F2DBF534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FE76C-EA9B-4185-B860-AA0645BE04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D7986-05A6-4653-A123-65DA42A943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8CEC6-63A4-4195-A798-A4BD2B0157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B2319-C1A0-45DC-A7B1-95EFA9E867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คลิกเพื่อแก้ไขลักษณะต้นแบบชื่อเรื่อง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คลิกเพื่อแก้ไขลักษณะของข้อความต้นแบบ</a:t>
            </a:r>
          </a:p>
          <a:p>
            <a:pPr lvl="1"/>
            <a:r>
              <a:rPr lang="en-US" smtClean="0"/>
              <a:t>ระดับที่สอง</a:t>
            </a:r>
          </a:p>
          <a:p>
            <a:pPr lvl="2"/>
            <a:r>
              <a:rPr lang="en-US" smtClean="0"/>
              <a:t>ระดับที่สาม</a:t>
            </a:r>
          </a:p>
          <a:p>
            <a:pPr lvl="3"/>
            <a:r>
              <a:rPr lang="en-US" smtClean="0"/>
              <a:t>ระดับที่สี่</a:t>
            </a:r>
          </a:p>
          <a:p>
            <a:pPr lvl="4"/>
            <a:r>
              <a:rPr lang="en-US" smtClean="0"/>
              <a:t>ระดับที่ห้า</a:t>
            </a:r>
          </a:p>
        </p:txBody>
      </p:sp>
      <p:sp>
        <p:nvSpPr>
          <p:cNvPr id="12226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26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26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7F14E0F6-546D-42CC-B5FF-B8038BECA9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5" r:id="rId1"/>
    <p:sldLayoutId id="2147484116" r:id="rId2"/>
    <p:sldLayoutId id="2147484117" r:id="rId3"/>
    <p:sldLayoutId id="2147484118" r:id="rId4"/>
    <p:sldLayoutId id="2147484119" r:id="rId5"/>
    <p:sldLayoutId id="2147484120" r:id="rId6"/>
    <p:sldLayoutId id="2147484121" r:id="rId7"/>
    <p:sldLayoutId id="2147484122" r:id="rId8"/>
    <p:sldLayoutId id="2147484123" r:id="rId9"/>
    <p:sldLayoutId id="2147484124" r:id="rId10"/>
    <p:sldLayoutId id="2147484125" r:id="rId11"/>
  </p:sldLayoutIdLst>
  <p:transition spd="med">
    <p:pull dir="r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คลิกเพื่อแก้ไขลักษณะต้นแบบชื่อเรื่อง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คลิกเพื่อแก้ไขลักษณะของข้อความต้นแบบ</a:t>
            </a:r>
          </a:p>
          <a:p>
            <a:pPr lvl="1"/>
            <a:r>
              <a:rPr lang="en-US" smtClean="0"/>
              <a:t>ระดับที่สอง</a:t>
            </a:r>
          </a:p>
          <a:p>
            <a:pPr lvl="2"/>
            <a:r>
              <a:rPr lang="en-US" smtClean="0"/>
              <a:t>ระดับที่สาม</a:t>
            </a:r>
          </a:p>
          <a:p>
            <a:pPr lvl="3"/>
            <a:r>
              <a:rPr lang="en-US" smtClean="0"/>
              <a:t>ระดับที่สี่</a:t>
            </a:r>
          </a:p>
          <a:p>
            <a:pPr lvl="4"/>
            <a:r>
              <a:rPr lang="en-US" smtClean="0"/>
              <a:t>ระดับที่ห้า</a:t>
            </a:r>
          </a:p>
        </p:txBody>
      </p:sp>
      <p:sp>
        <p:nvSpPr>
          <p:cNvPr id="13506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506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506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F93A3377-342E-4308-9C4C-23B7DA629A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6" r:id="rId1"/>
    <p:sldLayoutId id="2147484127" r:id="rId2"/>
    <p:sldLayoutId id="2147484128" r:id="rId3"/>
    <p:sldLayoutId id="2147484129" r:id="rId4"/>
    <p:sldLayoutId id="2147484130" r:id="rId5"/>
    <p:sldLayoutId id="2147484131" r:id="rId6"/>
    <p:sldLayoutId id="2147484132" r:id="rId7"/>
    <p:sldLayoutId id="2147484133" r:id="rId8"/>
    <p:sldLayoutId id="2147484134" r:id="rId9"/>
    <p:sldLayoutId id="2147484135" r:id="rId10"/>
    <p:sldLayoutId id="2147484136" r:id="rId11"/>
  </p:sldLayoutIdLst>
  <p:transition spd="med">
    <p:pull dir="r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52064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4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4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2356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52064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4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4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5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5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5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5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5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5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5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5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5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5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152066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6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6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63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64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6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66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67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68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69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70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23575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520672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73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74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75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20676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1520677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520678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</p:grpSp>
      <p:sp>
        <p:nvSpPr>
          <p:cNvPr id="152067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52068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52068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52068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8C1E0E94-500F-43E4-B3EA-1AD7714F37D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152068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50" r:id="rId1"/>
    <p:sldLayoutId id="2147484137" r:id="rId2"/>
    <p:sldLayoutId id="2147484138" r:id="rId3"/>
    <p:sldLayoutId id="2147484139" r:id="rId4"/>
    <p:sldLayoutId id="2147484140" r:id="rId5"/>
    <p:sldLayoutId id="2147484141" r:id="rId6"/>
    <p:sldLayoutId id="2147484142" r:id="rId7"/>
    <p:sldLayoutId id="2147484143" r:id="rId8"/>
    <p:sldLayoutId id="2147484144" r:id="rId9"/>
    <p:sldLayoutId id="2147484145" r:id="rId10"/>
    <p:sldLayoutId id="2147484146" r:id="rId11"/>
    <p:sldLayoutId id="2147484147" r:id="rId12"/>
    <p:sldLayoutId id="2147484148" r:id="rId13"/>
    <p:sldLayoutId id="2147484149" r:id="rId14"/>
  </p:sldLayoutIdLst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20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20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20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20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20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20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20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20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20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20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20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20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20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20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20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0679" grpId="0"/>
      <p:bldP spid="1520683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206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2068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206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5206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206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2068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206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5206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206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2068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206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5206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206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2068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206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5206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206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2068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206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5206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2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3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4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5.bin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7.bin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4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4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1.jpeg"/><Relationship Id="rId4" Type="http://schemas.openxmlformats.org/officeDocument/2006/relationships/image" Target="../media/image8.w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8.w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4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4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4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cture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3857628"/>
            <a:ext cx="3786214" cy="2286016"/>
          </a:xfrm>
          <a:prstGeom prst="rect">
            <a:avLst/>
          </a:prstGeom>
          <a:ln w="38100">
            <a:solidFill>
              <a:srgbClr val="000000"/>
            </a:solidFill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572000" y="3842942"/>
            <a:ext cx="4286280" cy="2308324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sz="2400" b="1" i="1" u="sng" dirty="0">
                <a:solidFill>
                  <a:srgbClr val="FF0000"/>
                </a:solidFill>
                <a:latin typeface="Angsana New" pitchFamily="18" charset="-34"/>
              </a:rPr>
              <a:t>ขอสงวนลิขสิทธิ์เอกสารประกอบคำบรรยายชุด</a:t>
            </a:r>
            <a:r>
              <a:rPr lang="th-TH" sz="2400" b="1" i="1" u="sng" dirty="0" smtClean="0">
                <a:solidFill>
                  <a:srgbClr val="FF0000"/>
                </a:solidFill>
                <a:latin typeface="Angsana New" pitchFamily="18" charset="-34"/>
              </a:rPr>
              <a:t>นี้(ห้ามทำซ้ำทั้งหมดหรือบางส่วนเพี่อจำหน่าย)</a:t>
            </a:r>
            <a:endParaRPr lang="th-TH" sz="2400" b="1" i="1" u="sng" dirty="0">
              <a:solidFill>
                <a:srgbClr val="FF0000"/>
              </a:solidFill>
              <a:latin typeface="Angsana New" pitchFamily="18" charset="-34"/>
            </a:endParaRPr>
          </a:p>
          <a:p>
            <a:pPr algn="ctr"/>
            <a:r>
              <a:rPr lang="th-TH" sz="2400" b="1" i="1" dirty="0">
                <a:solidFill>
                  <a:srgbClr val="000000"/>
                </a:solidFill>
                <a:latin typeface="Angsana New" pitchFamily="18" charset="-34"/>
              </a:rPr>
              <a:t>จัดทำและรวบรวมโดย นางกฤตยา จันทรเกษ</a:t>
            </a:r>
          </a:p>
          <a:p>
            <a:pPr algn="ctr"/>
            <a:r>
              <a:rPr lang="th-TH" sz="2400" b="1" i="1" dirty="0">
                <a:solidFill>
                  <a:srgbClr val="000000"/>
                </a:solidFill>
                <a:latin typeface="Angsana New" pitchFamily="18" charset="-34"/>
              </a:rPr>
              <a:t>  </a:t>
            </a:r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</a:rPr>
              <a:t>ผู้อำนวยการส่วนระเบียบกลาง</a:t>
            </a:r>
          </a:p>
          <a:p>
            <a:pPr algn="ctr"/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</a:rPr>
              <a:t> </a:t>
            </a:r>
            <a:r>
              <a:rPr lang="th-TH" sz="2400" b="1" i="1" dirty="0">
                <a:solidFill>
                  <a:srgbClr val="000000"/>
                </a:solidFill>
                <a:latin typeface="Angsana New" pitchFamily="18" charset="-34"/>
              </a:rPr>
              <a:t>สำนักกฎหมายและระเบียบกลาง</a:t>
            </a:r>
          </a:p>
          <a:p>
            <a:pPr algn="ctr"/>
            <a:r>
              <a:rPr lang="th-TH" sz="2400" b="1" i="1" dirty="0">
                <a:solidFill>
                  <a:srgbClr val="000000"/>
                </a:solidFill>
                <a:latin typeface="Angsana New" pitchFamily="18" charset="-34"/>
              </a:rPr>
              <a:t> สำนักงานปลัดสำนักนายกรัฐมนต</a:t>
            </a:r>
            <a:r>
              <a:rPr lang="th-TH" sz="2400" b="1" dirty="0">
                <a:solidFill>
                  <a:srgbClr val="000000"/>
                </a:solidFill>
                <a:latin typeface="Angsana New" pitchFamily="18" charset="-34"/>
              </a:rPr>
              <a:t>รี</a:t>
            </a: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>
            <a:off x="757265" y="1142984"/>
            <a:ext cx="7886701" cy="12858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078"/>
              </a:avLst>
            </a:prstTxWarp>
          </a:bodyPr>
          <a:lstStyle/>
          <a:p>
            <a:pPr algn="ctr"/>
            <a:r>
              <a:rPr lang="th-TH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/>
                <a:cs typeface="Angsana New"/>
              </a:rPr>
              <a:t>หลักการเขียนหนังสือราชการ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00760" y="2786058"/>
            <a:ext cx="14478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i="1" dirty="0" smtClean="0">
                <a:solidFill>
                  <a:srgbClr val="000000"/>
                </a:solidFill>
              </a:rPr>
              <a:t>ชุดที่ ๑</a:t>
            </a:r>
            <a:endParaRPr lang="th-TH" b="1" i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1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9124" y="1428736"/>
            <a:ext cx="4500594" cy="5072098"/>
          </a:xfrm>
          <a:ln w="38100">
            <a:solidFill>
              <a:srgbClr val="000000"/>
            </a:solidFill>
          </a:ln>
          <a:effectLst/>
        </p:spPr>
        <p:txBody>
          <a:bodyPr/>
          <a:lstStyle/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๏ ติดต่อและสั่งการ หรือ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ระหว่างหน่วยงานภายใน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๏ ไม่มีแบบ โดยจะมีเลขที่หนังสือหรือไม่ </a:t>
            </a:r>
            <a:r>
              <a:rPr lang="th-TH" b="1" u="sng" dirty="0" smtClean="0">
                <a:solidFill>
                  <a:srgbClr val="FF0000"/>
                </a:solidFill>
                <a:effectLst/>
                <a:latin typeface="Angsana New" pitchFamily="18" charset="-34"/>
              </a:rPr>
              <a:t>ก็ได้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๏ จะใช้กระดาษบันทึกข้อความ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 หรือไม่ </a:t>
            </a:r>
            <a:r>
              <a:rPr lang="th-TH" b="1" u="sng" dirty="0" smtClean="0">
                <a:solidFill>
                  <a:srgbClr val="FF0000"/>
                </a:solidFill>
                <a:effectLst/>
                <a:latin typeface="Angsana New" pitchFamily="18" charset="-34"/>
              </a:rPr>
              <a:t>ก็ได้</a:t>
            </a:r>
            <a:r>
              <a:rPr lang="th-TH" b="1" dirty="0" smtClean="0">
                <a:solidFill>
                  <a:srgbClr val="FF0000"/>
                </a:solidFill>
                <a:effectLst/>
                <a:latin typeface="Angsana New" pitchFamily="18" charset="-34"/>
              </a:rPr>
              <a:t>  </a:t>
            </a:r>
            <a:r>
              <a:rPr lang="th-TH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โดยปกติ ใช้กระดาษ</a:t>
            </a:r>
          </a:p>
          <a:p>
            <a:pPr eaLnBrk="1" hangingPunct="1">
              <a:spcBef>
                <a:spcPts val="0"/>
              </a:spcBef>
              <a:buNone/>
              <a:defRPr/>
            </a:pPr>
            <a:r>
              <a:rPr lang="th-TH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 บันทึกข้อความ (แบบที่ ๒๙)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๏ จะพิมพ์หรือเขียนด้วยลายมือ</a:t>
            </a:r>
            <a:r>
              <a:rPr lang="th-TH" b="1" u="sng" dirty="0" smtClean="0">
                <a:solidFill>
                  <a:srgbClr val="FF0000"/>
                </a:solidFill>
                <a:effectLst/>
                <a:latin typeface="Angsana New" pitchFamily="18" charset="-34"/>
              </a:rPr>
              <a:t>ก็ได้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 และจะมีสำเนาคู่ฉบับ สำเนาหรือไม่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 </a:t>
            </a:r>
            <a:r>
              <a:rPr lang="th-TH" b="1" u="sng" dirty="0" smtClean="0">
                <a:solidFill>
                  <a:srgbClr val="FF0000"/>
                </a:solidFill>
                <a:effectLst/>
                <a:latin typeface="Angsana New" pitchFamily="18" charset="-34"/>
              </a:rPr>
              <a:t>ก็ได้</a:t>
            </a:r>
          </a:p>
        </p:txBody>
      </p:sp>
      <p:sp>
        <p:nvSpPr>
          <p:cNvPr id="4" name="Rectangle 3"/>
          <p:cNvSpPr/>
          <p:nvPr/>
        </p:nvSpPr>
        <p:spPr>
          <a:xfrm>
            <a:off x="214282" y="1428736"/>
            <a:ext cx="4000528" cy="507209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๏  ติดต่อภายในกระทรวง กรม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    หรือจังหวัดเดียวกัน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๏  ให้จัดทำตามแบบ (แบบที่ ๒) 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     โดยจะ</a:t>
            </a:r>
            <a:r>
              <a:rPr lang="th-TH" sz="3200" b="1" u="sng" dirty="0" smtClean="0">
                <a:solidFill>
                  <a:srgbClr val="FF0000"/>
                </a:solidFill>
                <a:latin typeface="Angsana New" pitchFamily="18" charset="-34"/>
              </a:rPr>
              <a:t>ต้อง</a:t>
            </a: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มีเลขที่หนังสือ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๏  </a:t>
            </a:r>
            <a:r>
              <a:rPr lang="th-TH" sz="3200" b="1" u="sng" dirty="0" smtClean="0">
                <a:solidFill>
                  <a:srgbClr val="FF0000"/>
                </a:solidFill>
                <a:latin typeface="Angsana New" pitchFamily="18" charset="-34"/>
              </a:rPr>
              <a:t>ต้อง</a:t>
            </a: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ใช้กระดาษบันทึก 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    ข้อความ ตามแบบกระดาษ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    บันทึกข้อความ (แบบที่ ๒๙)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๏   </a:t>
            </a:r>
            <a:r>
              <a:rPr lang="th-TH" sz="3200" b="1" u="sng" dirty="0" smtClean="0">
                <a:solidFill>
                  <a:srgbClr val="FF0000"/>
                </a:solidFill>
                <a:latin typeface="Angsana New" pitchFamily="18" charset="-34"/>
              </a:rPr>
              <a:t>ต้อง</a:t>
            </a: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พิมพ์เท่านั้น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      และโดยปกติ จะมีต้นฉบับ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     สำเนาคู่ฉบับ และสำเนา</a:t>
            </a:r>
          </a:p>
        </p:txBody>
      </p:sp>
      <p:sp>
        <p:nvSpPr>
          <p:cNvPr id="5" name="Rectangle 4"/>
          <p:cNvSpPr/>
          <p:nvPr/>
        </p:nvSpPr>
        <p:spPr>
          <a:xfrm>
            <a:off x="714348" y="214290"/>
            <a:ext cx="2571768" cy="830997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48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หนังสือภายใน      </a:t>
            </a:r>
            <a:r>
              <a:rPr lang="th-TH" sz="32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                   </a:t>
            </a:r>
            <a:endParaRPr lang="en-US" sz="3200" b="1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00760" y="142852"/>
            <a:ext cx="1357322" cy="830997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32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h-TH" sz="48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</a:rPr>
              <a:t>บันทึก</a:t>
            </a:r>
            <a:endParaRPr lang="en-US" sz="4800" b="1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42976" y="2285992"/>
            <a:ext cx="7500990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6000" dirty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๒.  เขียนได้หรือเขียนเป็น?</a:t>
            </a:r>
            <a:endParaRPr lang="en-US" sz="60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00298" y="571480"/>
            <a:ext cx="478634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6000" dirty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๑.  เขียนอะไร ?</a:t>
            </a:r>
            <a:endParaRPr lang="en-US" sz="60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28596" y="4000504"/>
            <a:ext cx="871540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6000" b="1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</a:t>
            </a:r>
            <a:r>
              <a:rPr lang="th-TH" sz="60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๓.  </a:t>
            </a:r>
            <a:r>
              <a:rPr lang="th-TH" sz="6000" dirty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เขียนอย่างไร จึง</a:t>
            </a:r>
            <a:r>
              <a:rPr lang="th-TH" sz="60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จะเขียน</a:t>
            </a:r>
            <a:r>
              <a:rPr lang="th-TH" sz="6000" dirty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ได้ดี?</a:t>
            </a:r>
          </a:p>
        </p:txBody>
      </p:sp>
      <p:pic>
        <p:nvPicPr>
          <p:cNvPr id="5" name="Picture 3" descr="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500063"/>
            <a:ext cx="17145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Oval 2"/>
          <p:cNvSpPr>
            <a:spLocks noChangeArrowheads="1"/>
          </p:cNvSpPr>
          <p:nvPr/>
        </p:nvSpPr>
        <p:spPr bwMode="auto">
          <a:xfrm>
            <a:off x="1187450" y="1268413"/>
            <a:ext cx="2160588" cy="1655762"/>
          </a:xfrm>
          <a:prstGeom prst="ellips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6000" b="1" dirty="0">
                <a:solidFill>
                  <a:srgbClr val="000000"/>
                </a:solidFill>
                <a:latin typeface="Verdana" pitchFamily="34" charset="0"/>
              </a:rPr>
              <a:t>ผู้เขียน</a:t>
            </a:r>
          </a:p>
        </p:txBody>
      </p:sp>
      <p:sp>
        <p:nvSpPr>
          <p:cNvPr id="39939" name="Oval 3"/>
          <p:cNvSpPr>
            <a:spLocks noChangeArrowheads="1"/>
          </p:cNvSpPr>
          <p:nvPr/>
        </p:nvSpPr>
        <p:spPr bwMode="auto">
          <a:xfrm>
            <a:off x="6156325" y="1412875"/>
            <a:ext cx="2016125" cy="1511300"/>
          </a:xfrm>
          <a:prstGeom prst="ellips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6000" b="1" dirty="0">
                <a:solidFill>
                  <a:srgbClr val="000000"/>
                </a:solidFill>
                <a:latin typeface="Verdana" pitchFamily="34" charset="0"/>
              </a:rPr>
              <a:t>ผู้รับ</a:t>
            </a:r>
          </a:p>
        </p:txBody>
      </p:sp>
      <p:sp>
        <p:nvSpPr>
          <p:cNvPr id="3162116" name="AutoShape 4"/>
          <p:cNvSpPr>
            <a:spLocks noChangeArrowheads="1"/>
          </p:cNvSpPr>
          <p:nvPr/>
        </p:nvSpPr>
        <p:spPr bwMode="auto">
          <a:xfrm>
            <a:off x="4357687" y="1928802"/>
            <a:ext cx="857256" cy="7143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4643438" y="5516563"/>
            <a:ext cx="792162" cy="14446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pic>
        <p:nvPicPr>
          <p:cNvPr id="39942" name="Picture 6" descr="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928934"/>
            <a:ext cx="3816350" cy="34163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4214810" y="5429264"/>
            <a:ext cx="1655762" cy="571504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8" name="Rectangle 7"/>
          <p:cNvSpPr/>
          <p:nvPr/>
        </p:nvSpPr>
        <p:spPr>
          <a:xfrm>
            <a:off x="3261326" y="3929066"/>
            <a:ext cx="3025187" cy="175432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ข้อความ</a:t>
            </a:r>
          </a:p>
          <a:p>
            <a:pPr algn="ctr"/>
            <a:r>
              <a:rPr lang="th-TH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หนังสือราชการ</a:t>
            </a:r>
            <a:endParaRPr lang="en-US" sz="5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1600200" y="25796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800" dirty="0">
              <a:latin typeface="Verdana" pitchFamily="34" charset="0"/>
            </a:endParaRPr>
          </a:p>
        </p:txBody>
      </p:sp>
      <p:sp>
        <p:nvSpPr>
          <p:cNvPr id="3156996" name="Rectangle 4"/>
          <p:cNvSpPr>
            <a:spLocks noChangeArrowheads="1"/>
          </p:cNvSpPr>
          <p:nvPr/>
        </p:nvSpPr>
        <p:spPr bwMode="auto">
          <a:xfrm>
            <a:off x="0" y="1700213"/>
            <a:ext cx="9144000" cy="486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          </a:t>
            </a:r>
            <a:r>
              <a:rPr lang="th-TH" sz="4800" b="1" u="sng" dirty="0">
                <a:solidFill>
                  <a:srgbClr val="FF0000"/>
                </a:solidFill>
                <a:latin typeface="Verdana" pitchFamily="34" charset="0"/>
              </a:rPr>
              <a:t>โดยปกติ</a:t>
            </a:r>
            <a:r>
              <a:rPr lang="th-TH" sz="4800" b="1" dirty="0">
                <a:solidFill>
                  <a:srgbClr val="FF0000"/>
                </a:solidFill>
                <a:latin typeface="Verdana" pitchFamily="34" charset="0"/>
              </a:rPr>
              <a:t> </a:t>
            </a:r>
            <a:r>
              <a:rPr lang="th-TH" sz="4800" b="1" dirty="0" smtClean="0">
                <a:solidFill>
                  <a:srgbClr val="FF0000"/>
                </a:solidFill>
                <a:latin typeface="Verdana" pitchFamily="34" charset="0"/>
              </a:rPr>
              <a:t> </a:t>
            </a:r>
            <a:r>
              <a:rPr lang="th-TH" sz="4800" b="1" dirty="0" smtClean="0">
                <a:solidFill>
                  <a:srgbClr val="000000"/>
                </a:solidFill>
                <a:latin typeface="Verdana" pitchFamily="34" charset="0"/>
              </a:rPr>
              <a:t>แบ่ง</a:t>
            </a:r>
            <a:r>
              <a:rPr lang="th-TH" sz="4800" b="1" dirty="0">
                <a:solidFill>
                  <a:srgbClr val="000000"/>
                </a:solidFill>
                <a:latin typeface="Verdana" pitchFamily="34" charset="0"/>
              </a:rPr>
              <a:t>ออกเป็น ๓ ส่วน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4800" b="1" dirty="0">
                <a:solidFill>
                  <a:srgbClr val="000000"/>
                </a:solidFill>
                <a:latin typeface="Verdana" pitchFamily="34" charset="0"/>
              </a:rPr>
              <a:t>      			</a:t>
            </a:r>
            <a:r>
              <a:rPr lang="th-TH" sz="4800" b="1" dirty="0" smtClean="0">
                <a:solidFill>
                  <a:srgbClr val="000000"/>
                </a:solidFill>
                <a:latin typeface="Verdana" pitchFamily="34" charset="0"/>
              </a:rPr>
              <a:t>    ๑. </a:t>
            </a:r>
            <a:r>
              <a:rPr lang="th-TH" sz="4800" b="1" dirty="0">
                <a:solidFill>
                  <a:srgbClr val="000000"/>
                </a:solidFill>
                <a:latin typeface="Verdana" pitchFamily="34" charset="0"/>
              </a:rPr>
              <a:t>หัวเรื่อง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4800" b="1" dirty="0">
                <a:solidFill>
                  <a:srgbClr val="000000"/>
                </a:solidFill>
                <a:latin typeface="Verdana" pitchFamily="34" charset="0"/>
              </a:rPr>
              <a:t>      			</a:t>
            </a:r>
            <a:r>
              <a:rPr lang="th-TH" sz="4800" b="1" dirty="0" smtClean="0">
                <a:solidFill>
                  <a:srgbClr val="000000"/>
                </a:solidFill>
                <a:latin typeface="Verdana" pitchFamily="34" charset="0"/>
              </a:rPr>
              <a:t>   ๒. </a:t>
            </a:r>
            <a:r>
              <a:rPr lang="th-TH" sz="4800" b="1" dirty="0">
                <a:solidFill>
                  <a:srgbClr val="000000"/>
                </a:solidFill>
                <a:latin typeface="Verdana" pitchFamily="34" charset="0"/>
              </a:rPr>
              <a:t>เนื้อเรื่อง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4800" b="1" dirty="0">
                <a:solidFill>
                  <a:srgbClr val="000000"/>
                </a:solidFill>
                <a:latin typeface="Verdana" pitchFamily="34" charset="0"/>
              </a:rPr>
              <a:t>      			</a:t>
            </a:r>
            <a:r>
              <a:rPr lang="th-TH" sz="4800" b="1" dirty="0" smtClean="0">
                <a:solidFill>
                  <a:srgbClr val="000000"/>
                </a:solidFill>
                <a:latin typeface="Verdana" pitchFamily="34" charset="0"/>
              </a:rPr>
              <a:t>   ๓. </a:t>
            </a:r>
            <a:r>
              <a:rPr lang="th-TH" sz="4800" b="1" dirty="0">
                <a:solidFill>
                  <a:srgbClr val="000000"/>
                </a:solidFill>
                <a:latin typeface="Verdana" pitchFamily="34" charset="0"/>
              </a:rPr>
              <a:t>ท้ายเรื่อง</a:t>
            </a:r>
          </a:p>
        </p:txBody>
      </p:sp>
      <p:sp>
        <p:nvSpPr>
          <p:cNvPr id="6" name="Rectangle 5"/>
          <p:cNvSpPr/>
          <p:nvPr/>
        </p:nvSpPr>
        <p:spPr>
          <a:xfrm>
            <a:off x="1571604" y="555949"/>
            <a:ext cx="6143668" cy="830997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8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โครงสร้างของหนังสือราชการ</a:t>
            </a:r>
            <a:endParaRPr lang="en-US" sz="48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337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285853" y="71438"/>
            <a:ext cx="6143667" cy="6500834"/>
          </a:xfrm>
          <a:ln>
            <a:solidFill>
              <a:srgbClr val="000000"/>
            </a:solidFill>
          </a:ln>
        </p:spPr>
        <p:txBody>
          <a:bodyPr/>
          <a:lstStyle/>
          <a:p>
            <a:pPr algn="l" eaLnBrk="1" hangingPunct="1">
              <a:lnSpc>
                <a:spcPct val="80000"/>
              </a:lnSpc>
              <a:defRPr/>
            </a:pPr>
            <a:endParaRPr lang="th-TH" sz="14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 eaLnBrk="1" hangingPunct="1">
              <a:lnSpc>
                <a:spcPct val="80000"/>
              </a:lnSpc>
              <a:defRPr/>
            </a:pPr>
            <a:endParaRPr lang="th-TH" sz="14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ที่                                                                                                                                      ส่วนราชการเจ้าของหนังสือ</a:t>
            </a:r>
          </a:p>
          <a:p>
            <a:pPr algn="l" eaLnBrk="1" hangingPunct="1">
              <a:lnSpc>
                <a:spcPct val="80000"/>
              </a:lnSpc>
              <a:defRPr/>
            </a:pPr>
            <a:endParaRPr lang="th-TH" sz="14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 eaLnBrk="1" hangingPunct="1">
              <a:lnSpc>
                <a:spcPct val="80000"/>
              </a:lnSpc>
              <a:defRPr/>
            </a:pPr>
            <a:endParaRPr lang="th-TH" sz="14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เรื่อง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คำขึ้นต้น                 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อ้างถึง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สิ่งที่ส่งมาด้วย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</a:t>
            </a:r>
            <a:r>
              <a:rPr lang="th-TH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ส่วนเหตุ ..............................................................................................</a:t>
            </a:r>
            <a:br>
              <a:rPr lang="th-TH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</a:br>
            <a:r>
              <a:rPr lang="th-TH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......................................................................................................................................</a:t>
            </a:r>
            <a:br>
              <a:rPr lang="th-TH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</a:br>
            <a:r>
              <a:rPr lang="th-TH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......................................................................................................................................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              ส่วนความประสงค์...............................................................................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......................................................................................................................................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              ส่วนสรุปความ.......................................................................</a:t>
            </a:r>
          </a:p>
          <a:p>
            <a:pPr algn="l" eaLnBrk="1" hangingPunct="1">
              <a:lnSpc>
                <a:spcPct val="80000"/>
              </a:lnSpc>
              <a:defRPr/>
            </a:pPr>
            <a:endParaRPr lang="th-TH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                                                 คำลงท้าย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                              (ลงชื่อ)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                                      </a:t>
            </a:r>
            <a:r>
              <a:rPr lang="th-TH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(...........................................)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                                                  ตำแหน่ง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algn="l" eaLnBrk="1" hangingPunct="1">
              <a:lnSpc>
                <a:spcPct val="80000"/>
              </a:lnSpc>
              <a:defRPr/>
            </a:pPr>
            <a:endParaRPr lang="th-TH" sz="14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ส่วนราชการเจ้าของเรื่อง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โทร. 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โทรสาร </a:t>
            </a: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3830639" y="136507"/>
          <a:ext cx="955675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27" name="Picture" r:id="rId4" imgW="472440" imgH="497840" progId="Word.Picture.8">
                  <p:embed/>
                </p:oleObj>
              </mc:Choice>
              <mc:Fallback>
                <p:oleObj name="Picture" r:id="rId4" imgW="472440" imgH="497840" progId="Word.Pictur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0639" y="136507"/>
                        <a:ext cx="955675" cy="720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755650" y="5157788"/>
            <a:ext cx="2873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600" dirty="0"/>
          </a:p>
        </p:txBody>
      </p:sp>
      <p:sp>
        <p:nvSpPr>
          <p:cNvPr id="1030" name="Text Box 5"/>
          <p:cNvSpPr txBox="1">
            <a:spLocks noChangeArrowheads="1"/>
          </p:cNvSpPr>
          <p:nvPr/>
        </p:nvSpPr>
        <p:spPr bwMode="auto">
          <a:xfrm>
            <a:off x="4214813" y="857250"/>
            <a:ext cx="9509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h-TH" sz="1800" b="1">
                <a:solidFill>
                  <a:srgbClr val="000000"/>
                </a:solidFill>
                <a:latin typeface="Angsana New" pitchFamily="18" charset="-34"/>
              </a:rPr>
              <a:t>  วัน เดือน ปี</a:t>
            </a:r>
          </a:p>
        </p:txBody>
      </p:sp>
      <p:sp>
        <p:nvSpPr>
          <p:cNvPr id="1031" name="Text Box 6"/>
          <p:cNvSpPr txBox="1">
            <a:spLocks noChangeArrowheads="1"/>
          </p:cNvSpPr>
          <p:nvPr/>
        </p:nvSpPr>
        <p:spPr bwMode="auto">
          <a:xfrm>
            <a:off x="1547813" y="4941888"/>
            <a:ext cx="3603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600" dirty="0"/>
          </a:p>
        </p:txBody>
      </p:sp>
      <p:sp>
        <p:nvSpPr>
          <p:cNvPr id="1032" name="Text Box 7"/>
          <p:cNvSpPr txBox="1">
            <a:spLocks noChangeArrowheads="1"/>
          </p:cNvSpPr>
          <p:nvPr/>
        </p:nvSpPr>
        <p:spPr bwMode="auto">
          <a:xfrm>
            <a:off x="5072063" y="704834"/>
            <a:ext cx="828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1800" b="1">
                <a:solidFill>
                  <a:srgbClr val="000000"/>
                </a:solidFill>
                <a:latin typeface="Angsana New" pitchFamily="18" charset="-34"/>
              </a:rPr>
              <a:t>    ที่ตั้ง</a:t>
            </a:r>
          </a:p>
        </p:txBody>
      </p:sp>
      <p:sp>
        <p:nvSpPr>
          <p:cNvPr id="1033" name="Line 8"/>
          <p:cNvSpPr>
            <a:spLocks noChangeShapeType="1"/>
          </p:cNvSpPr>
          <p:nvPr/>
        </p:nvSpPr>
        <p:spPr bwMode="auto">
          <a:xfrm>
            <a:off x="1285875" y="2071688"/>
            <a:ext cx="6048375" cy="0"/>
          </a:xfrm>
          <a:prstGeom prst="line">
            <a:avLst/>
          </a:prstGeom>
          <a:noFill/>
          <a:ln w="762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034" name="Line 9"/>
          <p:cNvSpPr>
            <a:spLocks noChangeShapeType="1"/>
          </p:cNvSpPr>
          <p:nvPr/>
        </p:nvSpPr>
        <p:spPr bwMode="auto">
          <a:xfrm>
            <a:off x="1285875" y="4143375"/>
            <a:ext cx="6048375" cy="0"/>
          </a:xfrm>
          <a:prstGeom prst="line">
            <a:avLst/>
          </a:prstGeom>
          <a:noFill/>
          <a:ln w="762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3" name="Rectangle 12"/>
          <p:cNvSpPr/>
          <p:nvPr/>
        </p:nvSpPr>
        <p:spPr>
          <a:xfrm>
            <a:off x="4429124" y="857232"/>
            <a:ext cx="3428992" cy="10156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6000" b="1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๑. หัวเรื่อง</a:t>
            </a:r>
            <a:endParaRPr lang="en-US" sz="6000" b="1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500430" y="2643182"/>
            <a:ext cx="3428992" cy="10156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6000" b="1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๒. เนื้อเรื่อง</a:t>
            </a:r>
            <a:endParaRPr lang="en-US" sz="6000" b="1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357290" y="4500570"/>
            <a:ext cx="3428992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b="1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๓. ท้ายเรื่อง</a:t>
            </a:r>
            <a:endParaRPr lang="en-US" b="1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97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85720" y="1214422"/>
            <a:ext cx="8501122" cy="5376878"/>
          </a:xfrm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th-TH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th-TH" sz="2800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th-TH" sz="2800" b="1" dirty="0" smtClean="0">
                <a:solidFill>
                  <a:srgbClr val="000000"/>
                </a:solidFill>
                <a:effectLst/>
              </a:rPr>
              <a:t>ที่</a:t>
            </a:r>
            <a:r>
              <a:rPr lang="en-US" sz="2800" b="1" dirty="0" smtClean="0">
                <a:solidFill>
                  <a:srgbClr val="000000"/>
                </a:solidFill>
                <a:effectLst/>
              </a:rPr>
              <a:t>		                	        </a:t>
            </a:r>
            <a:r>
              <a:rPr lang="th-TH" sz="2800" b="1" dirty="0" smtClean="0">
                <a:solidFill>
                  <a:srgbClr val="000000"/>
                </a:solidFill>
                <a:effectLst/>
              </a:rPr>
              <a:t>               ส่วนราชการเจ้าของหนังสือ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/>
              </a:rPr>
              <a:t>                                                                                              ที่ตั้ง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/>
              </a:rPr>
              <a:t>                                                                      วัน เดือน ปี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/>
              </a:rPr>
              <a:t>  เรื่อง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/>
              </a:rPr>
              <a:t>  คำขึ้นต้น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/>
              </a:rPr>
              <a:t>  อ้างถึง </a:t>
            </a:r>
            <a:r>
              <a:rPr lang="th-TH" sz="2800" b="1" i="1" dirty="0" smtClean="0">
                <a:solidFill>
                  <a:srgbClr val="000000"/>
                </a:solidFill>
                <a:effectLst/>
              </a:rPr>
              <a:t>(ถ้ามี)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00"/>
                </a:solidFill>
                <a:effectLst/>
              </a:rPr>
              <a:t>  สิ่งที่ส่งมาด้วย </a:t>
            </a:r>
            <a:r>
              <a:rPr lang="th-TH" sz="2800" b="1" i="1" dirty="0" smtClean="0">
                <a:solidFill>
                  <a:srgbClr val="000000"/>
                </a:solidFill>
                <a:effectLst/>
              </a:rPr>
              <a:t>(ถ้ามี)</a:t>
            </a:r>
            <a:endParaRPr lang="th-TH" sz="2800" b="1" dirty="0" smtClean="0">
              <a:solidFill>
                <a:srgbClr val="000000"/>
              </a:solidFill>
              <a:effectLst/>
            </a:endParaRP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433369" y="1785926"/>
            <a:ext cx="1495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200" b="1" dirty="0">
                <a:solidFill>
                  <a:srgbClr val="FF0000"/>
                </a:solidFill>
                <a:latin typeface="Verdana" pitchFamily="34" charset="0"/>
              </a:rPr>
              <a:t>ชั้นความเร็ว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3886205" y="1206489"/>
            <a:ext cx="14716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200" b="1" dirty="0">
                <a:solidFill>
                  <a:srgbClr val="FF0000"/>
                </a:solidFill>
                <a:latin typeface="Verdana" pitchFamily="34" charset="0"/>
              </a:rPr>
              <a:t>ชั้นความลับ</a:t>
            </a:r>
          </a:p>
        </p:txBody>
      </p:sp>
      <p:pic>
        <p:nvPicPr>
          <p:cNvPr id="41991" name="Picture 7" descr="ครุฑ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643050"/>
            <a:ext cx="1428760" cy="10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571604" y="214290"/>
            <a:ext cx="6215106" cy="830997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800" b="1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</a:t>
            </a:r>
            <a:r>
              <a:rPr lang="th-TH" sz="48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การเขียนหัวเรื่อง “หนังสือภายนอก”</a:t>
            </a:r>
            <a:endParaRPr lang="en-US" sz="48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70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85852" y="1674813"/>
            <a:ext cx="7143800" cy="5183187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</a:rPr>
              <a:t>๑. </a:t>
            </a:r>
            <a:r>
              <a:rPr lang="en-US" sz="4800" b="1" dirty="0" smtClean="0">
                <a:solidFill>
                  <a:srgbClr val="000000"/>
                </a:solidFill>
                <a:effectLst/>
              </a:rPr>
              <a:t>ย่อให้สั้นที่สุ</a:t>
            </a:r>
            <a:r>
              <a:rPr lang="th-TH" sz="4800" b="1" dirty="0" smtClean="0">
                <a:solidFill>
                  <a:srgbClr val="000000"/>
                </a:solidFill>
                <a:effectLst/>
              </a:rPr>
              <a:t>ด</a:t>
            </a:r>
          </a:p>
          <a:p>
            <a:pPr algn="l" eaLnBrk="1" hangingPunct="1"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</a:rPr>
              <a:t>๒. ควรเขียนให้เป็นประโยค หรือวลี</a:t>
            </a:r>
          </a:p>
          <a:p>
            <a:pPr algn="l" eaLnBrk="1" hangingPunct="1"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</a:rPr>
              <a:t>๓. พอให้รู้ใจความว่าเป็นเรื่องอะไร</a:t>
            </a:r>
          </a:p>
          <a:p>
            <a:pPr algn="l" eaLnBrk="1" hangingPunct="1"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</a:rPr>
              <a:t>๔. แยกความแตกต่างจากเรื่องอื่นได้</a:t>
            </a:r>
          </a:p>
          <a:p>
            <a:pPr algn="l" eaLnBrk="1" hangingPunct="1"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</a:rPr>
              <a:t>๕. เก็บค้นอ้างอิงได้ง่าย</a:t>
            </a:r>
            <a:endParaRPr lang="en-US" sz="4800" b="1" dirty="0" smtClean="0">
              <a:solidFill>
                <a:srgbClr val="000000"/>
              </a:solidFill>
              <a:effectLst/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3203575" y="3068638"/>
            <a:ext cx="5399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 dirty="0"/>
          </a:p>
        </p:txBody>
      </p:sp>
      <p:sp>
        <p:nvSpPr>
          <p:cNvPr id="6" name="Rectangle 5"/>
          <p:cNvSpPr/>
          <p:nvPr/>
        </p:nvSpPr>
        <p:spPr>
          <a:xfrm>
            <a:off x="2071670" y="357166"/>
            <a:ext cx="5214974" cy="830997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8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หลักการเขียน “ชื่อเรื่อง” ที่ดี</a:t>
            </a:r>
            <a:endParaRPr lang="en-US" sz="48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808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85720" y="3571876"/>
            <a:ext cx="8429684" cy="2071702"/>
          </a:xfrm>
          <a:ln w="57150">
            <a:solidFill>
              <a:srgbClr val="FF3300"/>
            </a:solidFill>
          </a:ln>
        </p:spPr>
        <p:txBody>
          <a:bodyPr/>
          <a:lstStyle/>
          <a:p>
            <a:pPr algn="l" eaLnBrk="1" hangingPunct="1">
              <a:defRPr/>
            </a:pPr>
            <a:r>
              <a:rPr lang="en-US" sz="4800" b="1" i="1" dirty="0" smtClean="0">
                <a:solidFill>
                  <a:srgbClr val="FF3300"/>
                </a:solidFill>
                <a:effectLst/>
                <a:latin typeface="Angsana New" pitchFamily="18" charset="-34"/>
              </a:rPr>
              <a:t>√</a:t>
            </a:r>
            <a:r>
              <a:rPr lang="en-US" sz="4800" b="1" i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</a:t>
            </a:r>
            <a:r>
              <a:rPr lang="en-US" sz="4800" b="1" i="1" dirty="0" smtClean="0">
                <a:solidFill>
                  <a:srgbClr val="FF3300"/>
                </a:solidFill>
                <a:effectLst/>
                <a:latin typeface="Angsana New" pitchFamily="18" charset="-34"/>
              </a:rPr>
              <a:t>เรื่อง  การลงโทษข้าราชการ</a:t>
            </a:r>
          </a:p>
          <a:p>
            <a:pPr algn="l" eaLnBrk="1" hangingPunct="1">
              <a:defRPr/>
            </a:pPr>
            <a:r>
              <a:rPr lang="en-US" sz="4800" b="1" i="1" dirty="0" smtClean="0">
                <a:solidFill>
                  <a:srgbClr val="FF3300"/>
                </a:solidFill>
                <a:effectLst/>
                <a:latin typeface="Angsana New" pitchFamily="18" charset="-34"/>
              </a:rPr>
              <a:t>√ เรื่อง  </a:t>
            </a:r>
            <a:r>
              <a:rPr lang="en-US" sz="4800" b="1" i="1" dirty="0" err="1" smtClean="0">
                <a:solidFill>
                  <a:srgbClr val="FF3300"/>
                </a:solidFill>
                <a:effectLst/>
                <a:latin typeface="Angsana New" pitchFamily="18" charset="-34"/>
              </a:rPr>
              <a:t>การลงโทษข้าราชการพลเรือน</a:t>
            </a:r>
            <a:endParaRPr lang="en-US" sz="4800" b="1" i="1" dirty="0" smtClean="0">
              <a:solidFill>
                <a:srgbClr val="FF3300"/>
              </a:solidFill>
              <a:effectLst/>
              <a:latin typeface="Angsana New" pitchFamily="18" charset="-34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1455738" y="1009650"/>
            <a:ext cx="184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4398084" name="Rectangle 4"/>
          <p:cNvSpPr>
            <a:spLocks noChangeArrowheads="1"/>
          </p:cNvSpPr>
          <p:nvPr/>
        </p:nvSpPr>
        <p:spPr bwMode="auto">
          <a:xfrm>
            <a:off x="253998" y="928670"/>
            <a:ext cx="8389968" cy="2308324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  </a:t>
            </a:r>
            <a:r>
              <a:rPr lang="en-US" sz="4800" b="1" dirty="0">
                <a:solidFill>
                  <a:srgbClr val="000000"/>
                </a:solidFill>
                <a:latin typeface="Angsana New" pitchFamily="18" charset="-34"/>
              </a:rPr>
              <a:t>เรื่อง  การลงโทษข้าราชการพลเรือน</a:t>
            </a:r>
          </a:p>
          <a:p>
            <a:pPr>
              <a:defRPr/>
            </a:pPr>
            <a:r>
              <a:rPr lang="en-US" sz="4800" b="1" dirty="0">
                <a:solidFill>
                  <a:srgbClr val="000000"/>
                </a:solidFill>
                <a:latin typeface="Angsana New" pitchFamily="18" charset="-34"/>
              </a:rPr>
              <a:t>	   ที่กระทำผิดวินัยข้าราชการพลเรือน</a:t>
            </a:r>
          </a:p>
          <a:p>
            <a:pPr>
              <a:defRPr/>
            </a:pPr>
            <a:r>
              <a:rPr lang="en-US" sz="4800" b="1" dirty="0">
                <a:solidFill>
                  <a:srgbClr val="000000"/>
                </a:solidFill>
                <a:latin typeface="Angsana New" pitchFamily="18" charset="-34"/>
              </a:rPr>
              <a:t>	   ฐานทุจริตต่อหน้าที่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8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98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98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8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98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98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9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00034" y="1785926"/>
            <a:ext cx="8286808" cy="3714776"/>
          </a:xfrm>
          <a:ln w="38100">
            <a:solidFill>
              <a:srgbClr val="FF3300"/>
            </a:solidFill>
          </a:ln>
        </p:spPr>
        <p:txBody>
          <a:bodyPr/>
          <a:lstStyle/>
          <a:p>
            <a:pPr marL="609600" indent="-609600" algn="l" eaLnBrk="1" hangingPunct="1">
              <a:defRPr/>
            </a:pPr>
            <a:r>
              <a:rPr lang="en-US" sz="4800" b="1" i="1" dirty="0" smtClean="0">
                <a:solidFill>
                  <a:srgbClr val="FF0000"/>
                </a:solidFill>
                <a:effectLst/>
                <a:latin typeface="Angsana New" pitchFamily="18" charset="-34"/>
                <a:cs typeface="Angsana New" pitchFamily="18" charset="-34"/>
              </a:rPr>
              <a:t>√</a:t>
            </a:r>
            <a:r>
              <a:rPr lang="en-US" sz="4800" b="1" i="1" dirty="0" smtClean="0">
                <a:solidFill>
                  <a:srgbClr val="3399FF"/>
                </a:solidFill>
                <a:effectLst/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sz="4800" b="1" i="1" dirty="0" err="1" smtClean="0">
                <a:solidFill>
                  <a:srgbClr val="FF3300"/>
                </a:solidFill>
                <a:effectLst/>
                <a:latin typeface="Angsana New" pitchFamily="18" charset="-34"/>
                <a:cs typeface="Angsana New" pitchFamily="18" charset="-34"/>
              </a:rPr>
              <a:t>เรื่อง</a:t>
            </a:r>
            <a:r>
              <a:rPr lang="en-US" sz="4800" b="1" i="1" dirty="0" smtClean="0">
                <a:solidFill>
                  <a:srgbClr val="FF3300"/>
                </a:solidFill>
                <a:effectLst/>
                <a:latin typeface="Angsana New" pitchFamily="18" charset="-34"/>
                <a:cs typeface="Angsana New" pitchFamily="18" charset="-34"/>
              </a:rPr>
              <a:t>   </a:t>
            </a:r>
            <a:r>
              <a:rPr lang="en-US" sz="4800" b="1" i="1" dirty="0" err="1" smtClean="0">
                <a:solidFill>
                  <a:srgbClr val="FF3300"/>
                </a:solidFill>
                <a:effectLst/>
                <a:latin typeface="Angsana New" pitchFamily="18" charset="-34"/>
                <a:cs typeface="Angsana New" pitchFamily="18" charset="-34"/>
              </a:rPr>
              <a:t>กา</a:t>
            </a:r>
            <a:r>
              <a:rPr lang="th-TH" sz="4800" b="1" i="1" dirty="0" smtClean="0">
                <a:solidFill>
                  <a:srgbClr val="FF3300"/>
                </a:solidFill>
                <a:effectLst/>
                <a:latin typeface="Angsana New" pitchFamily="18" charset="-34"/>
                <a:cs typeface="Angsana New" pitchFamily="18" charset="-34"/>
              </a:rPr>
              <a:t>รพิจารณาปรับปรุงจำนวน</a:t>
            </a:r>
          </a:p>
          <a:p>
            <a:pPr marL="609600" indent="-609600" algn="l" eaLnBrk="1" hangingPunct="1">
              <a:defRPr/>
            </a:pPr>
            <a:r>
              <a:rPr lang="th-TH" sz="4800" b="1" i="1" dirty="0" smtClean="0">
                <a:solidFill>
                  <a:srgbClr val="FF3300"/>
                </a:solidFill>
                <a:effectLst/>
                <a:latin typeface="Angsana New" pitchFamily="18" charset="-34"/>
                <a:cs typeface="Angsana New" pitchFamily="18" charset="-34"/>
              </a:rPr>
              <a:t>                วันหยุดราชการ</a:t>
            </a:r>
            <a:endParaRPr lang="en-US" sz="4800" b="1" i="1" dirty="0" smtClean="0">
              <a:solidFill>
                <a:srgbClr val="FF330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609600" indent="-609600" algn="l" eaLnBrk="1" hangingPunct="1">
              <a:defRPr/>
            </a:pPr>
            <a:r>
              <a:rPr lang="en-US" sz="4800" b="1" i="1" dirty="0" smtClean="0">
                <a:solidFill>
                  <a:srgbClr val="FF0000"/>
                </a:solidFill>
                <a:effectLst/>
                <a:latin typeface="Angsana New" pitchFamily="18" charset="-34"/>
                <a:cs typeface="Angsana New" pitchFamily="18" charset="-34"/>
              </a:rPr>
              <a:t>√</a:t>
            </a:r>
            <a:r>
              <a:rPr lang="en-US" sz="4800" b="1" i="1" dirty="0" smtClean="0">
                <a:solidFill>
                  <a:srgbClr val="FF3300"/>
                </a:solidFill>
                <a:effectLst/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4800" b="1" i="1" dirty="0" smtClean="0">
                <a:solidFill>
                  <a:srgbClr val="FF3300"/>
                </a:solidFill>
                <a:effectLst/>
                <a:latin typeface="Angsana New" pitchFamily="18" charset="-34"/>
                <a:cs typeface="Angsana New" pitchFamily="18" charset="-34"/>
              </a:rPr>
              <a:t>เรื่อง   แจ้งมติคณะรัฐมนตรีเกี่ยวกับ</a:t>
            </a:r>
          </a:p>
          <a:p>
            <a:pPr marL="609600" indent="-609600" algn="l" eaLnBrk="1" hangingPunct="1">
              <a:defRPr/>
            </a:pPr>
            <a:r>
              <a:rPr lang="th-TH" sz="4800" b="1" i="1" dirty="0" smtClean="0">
                <a:solidFill>
                  <a:srgbClr val="FF3300"/>
                </a:solidFill>
                <a:effectLst/>
                <a:latin typeface="Angsana New" pitchFamily="18" charset="-34"/>
                <a:cs typeface="Angsana New" pitchFamily="18" charset="-34"/>
              </a:rPr>
              <a:t>                การช่วยเหลือผู้ประสบสาธารณภัย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500034" y="500042"/>
            <a:ext cx="5929354" cy="9144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b="1" dirty="0">
                <a:solidFill>
                  <a:srgbClr val="000000"/>
                </a:solidFill>
              </a:rPr>
              <a:t> </a:t>
            </a:r>
            <a:r>
              <a:rPr lang="th-TH" b="1" dirty="0" smtClean="0">
                <a:solidFill>
                  <a:srgbClr val="000000"/>
                </a:solidFill>
              </a:rPr>
              <a:t>  </a:t>
            </a:r>
            <a:r>
              <a:rPr lang="th-TH" sz="4800" b="1" dirty="0" smtClean="0">
                <a:solidFill>
                  <a:srgbClr val="000000"/>
                </a:solidFill>
              </a:rPr>
              <a:t>เรื่อง  </a:t>
            </a:r>
            <a:r>
              <a:rPr lang="th-TH" sz="4800" b="1" dirty="0">
                <a:solidFill>
                  <a:srgbClr val="000000"/>
                </a:solidFill>
              </a:rPr>
              <a:t>แจ้งมติคณะรัฐมนตรี</a:t>
            </a:r>
            <a:endParaRPr lang="en-US" sz="4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9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99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99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9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99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99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9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99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99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9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99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99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0131" name="Rectangle 3"/>
          <p:cNvSpPr>
            <a:spLocks noChangeArrowheads="1"/>
          </p:cNvSpPr>
          <p:nvPr/>
        </p:nvSpPr>
        <p:spPr bwMode="auto">
          <a:xfrm>
            <a:off x="1357290" y="1928802"/>
            <a:ext cx="6143668" cy="327782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th-TH" sz="4800" b="1" dirty="0">
                <a:solidFill>
                  <a:srgbClr val="000000"/>
                </a:solidFill>
              </a:rPr>
              <a:t>เช่น   ขออนุมัติ ขออนุญาต</a:t>
            </a:r>
          </a:p>
          <a:p>
            <a:pPr>
              <a:spcBef>
                <a:spcPts val="600"/>
              </a:spcBef>
              <a:defRPr/>
            </a:pPr>
            <a:r>
              <a:rPr lang="th-TH" sz="4800" b="1" dirty="0">
                <a:solidFill>
                  <a:srgbClr val="000000"/>
                </a:solidFill>
              </a:rPr>
              <a:t>          ขอให้  ขอเชิญ ขอหารือ</a:t>
            </a:r>
          </a:p>
          <a:p>
            <a:pPr>
              <a:spcBef>
                <a:spcPts val="600"/>
              </a:spcBef>
              <a:defRPr/>
            </a:pPr>
            <a:r>
              <a:rPr lang="th-TH" sz="4800" b="1" dirty="0">
                <a:solidFill>
                  <a:srgbClr val="000000"/>
                </a:solidFill>
              </a:rPr>
              <a:t>          ขอส่ง แจ้ง ชี้แจง</a:t>
            </a:r>
          </a:p>
          <a:p>
            <a:pPr>
              <a:spcBef>
                <a:spcPts val="600"/>
              </a:spcBef>
              <a:defRPr/>
            </a:pPr>
            <a:r>
              <a:rPr lang="th-TH" sz="4800" b="1" dirty="0">
                <a:solidFill>
                  <a:srgbClr val="000000"/>
                </a:solidFill>
              </a:rPr>
              <a:t>          ตอบ</a:t>
            </a:r>
            <a:r>
              <a:rPr lang="th-TH" sz="4800" b="1" dirty="0" smtClean="0">
                <a:solidFill>
                  <a:srgbClr val="000000"/>
                </a:solidFill>
              </a:rPr>
              <a:t>ขอบคุณ </a:t>
            </a:r>
            <a:endParaRPr lang="th-TH" sz="4800" b="1" dirty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85852" y="642918"/>
            <a:ext cx="6143668" cy="830997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8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ถ้าขึ้นต้นด้วยคำกริยา จะชัดเจนดี</a:t>
            </a:r>
            <a:endParaRPr lang="en-US" sz="48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62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214414" y="2181246"/>
            <a:ext cx="7129462" cy="3748084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sz="5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th-TH" sz="4800" b="1" dirty="0" smtClean="0">
                <a:solidFill>
                  <a:srgbClr val="000000"/>
                </a:solidFill>
                <a:effectLst/>
              </a:rPr>
              <a:t>การเขียนหรือเรียบเรียงข้อความ</a:t>
            </a:r>
          </a:p>
          <a:p>
            <a:pPr algn="l" eaLnBrk="1" hangingPunct="1"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</a:rPr>
              <a:t>ตามเรื่องที่จะแจ้งความประสงค์ตามที่</a:t>
            </a:r>
          </a:p>
          <a:p>
            <a:pPr algn="l" eaLnBrk="1" hangingPunct="1"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</a:rPr>
              <a:t>ต้องการไปยังผู้รับหนังสือหรือผู้ที่ต้องการทราบหนังสือนั้น</a:t>
            </a:r>
          </a:p>
        </p:txBody>
      </p:sp>
      <p:sp>
        <p:nvSpPr>
          <p:cNvPr id="6" name="Rectangle 5"/>
          <p:cNvSpPr/>
          <p:nvPr/>
        </p:nvSpPr>
        <p:spPr>
          <a:xfrm>
            <a:off x="2214546" y="1097805"/>
            <a:ext cx="5500726" cy="830997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8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ความหมาย “การเขียนหนังสือ”</a:t>
            </a:r>
            <a:endParaRPr lang="en-US" sz="48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06" y="285752"/>
            <a:ext cx="8929718" cy="6500834"/>
          </a:xfrm>
          <a:effectLst/>
        </p:spPr>
        <p:txBody>
          <a:bodyPr/>
          <a:lstStyle/>
          <a:p>
            <a:pPr algn="l"/>
            <a:r>
              <a:rPr lang="th-TH" sz="4000" b="1" dirty="0" smtClean="0">
                <a:solidFill>
                  <a:srgbClr val="000000"/>
                </a:solidFill>
                <a:effectLst/>
                <a:cs typeface="+mn-cs"/>
              </a:rPr>
              <a:t>      </a:t>
            </a:r>
            <a:r>
              <a:rPr lang="th-TH" sz="4000" b="1" i="1" dirty="0" smtClean="0">
                <a:solidFill>
                  <a:srgbClr val="000000"/>
                </a:solidFill>
                <a:effectLst/>
                <a:latin typeface="Angsana New" pitchFamily="18" charset="-34"/>
                <a:cs typeface="+mn-cs"/>
              </a:rPr>
              <a:t>ประกาศสำนักนายกรัฐมนตรี  ลงวันที่ ๒๗ พฤษภาคม ๒๕๕๔  เรื่อง ระเบียบการใช้ตัวสะกด สรุปได้ว่า คณะรัฐมนตรี</a:t>
            </a:r>
            <a:br>
              <a:rPr lang="th-TH" sz="4000" b="1" i="1" dirty="0" smtClean="0">
                <a:solidFill>
                  <a:srgbClr val="000000"/>
                </a:solidFill>
                <a:effectLst/>
                <a:latin typeface="Angsana New" pitchFamily="18" charset="-34"/>
                <a:cs typeface="+mn-cs"/>
              </a:rPr>
            </a:br>
            <a:r>
              <a:rPr lang="th-TH" sz="4000" b="1" i="1" dirty="0" smtClean="0">
                <a:solidFill>
                  <a:srgbClr val="000000"/>
                </a:solidFill>
                <a:effectLst/>
                <a:latin typeface="Angsana New" pitchFamily="18" charset="-34"/>
                <a:cs typeface="+mn-cs"/>
              </a:rPr>
              <a:t>มีมติเห็นชอบด้วยกับข้อเสนอของราชบัณฑิตยสถาน ดังนี้</a:t>
            </a:r>
            <a:br>
              <a:rPr lang="th-TH" sz="4000" b="1" i="1" dirty="0" smtClean="0">
                <a:solidFill>
                  <a:srgbClr val="000000"/>
                </a:solidFill>
                <a:effectLst/>
                <a:latin typeface="Angsana New" pitchFamily="18" charset="-34"/>
                <a:cs typeface="+mn-cs"/>
              </a:rPr>
            </a:br>
            <a:r>
              <a:rPr lang="th-TH" sz="4000" b="1" i="1" dirty="0" smtClean="0">
                <a:solidFill>
                  <a:srgbClr val="FF0000"/>
                </a:solidFill>
                <a:effectLst/>
                <a:latin typeface="Angsana New" pitchFamily="18" charset="-34"/>
                <a:cs typeface="+mn-cs"/>
              </a:rPr>
              <a:t>       ๑. </a:t>
            </a:r>
            <a:r>
              <a:rPr lang="th-TH" sz="4000" b="1" i="1" u="sng" dirty="0" smtClean="0">
                <a:solidFill>
                  <a:srgbClr val="FF0000"/>
                </a:solidFill>
                <a:effectLst/>
                <a:latin typeface="Angsana New" pitchFamily="18" charset="-34"/>
                <a:cs typeface="+mn-cs"/>
              </a:rPr>
              <a:t>ต่อไปบรรดาหนังสือราชการ และการศึกษาเล่าเรียน</a:t>
            </a:r>
            <a:br>
              <a:rPr lang="th-TH" sz="4000" b="1" i="1" u="sng" dirty="0" smtClean="0">
                <a:solidFill>
                  <a:srgbClr val="FF0000"/>
                </a:solidFill>
                <a:effectLst/>
                <a:latin typeface="Angsana New" pitchFamily="18" charset="-34"/>
                <a:cs typeface="+mn-cs"/>
              </a:rPr>
            </a:br>
            <a:r>
              <a:rPr lang="th-TH" sz="4000" b="1" i="1" u="sng" dirty="0" smtClean="0">
                <a:solidFill>
                  <a:srgbClr val="FF0000"/>
                </a:solidFill>
                <a:effectLst/>
                <a:latin typeface="Angsana New" pitchFamily="18" charset="-34"/>
                <a:cs typeface="+mn-cs"/>
              </a:rPr>
              <a:t>ให้ใช้ตัวสะกดตามพจนานุกรมฉบับราชบัณฑิตยสถาน </a:t>
            </a:r>
            <a:br>
              <a:rPr lang="th-TH" sz="4000" b="1" i="1" u="sng" dirty="0" smtClean="0">
                <a:solidFill>
                  <a:srgbClr val="FF0000"/>
                </a:solidFill>
                <a:effectLst/>
                <a:latin typeface="Angsana New" pitchFamily="18" charset="-34"/>
                <a:cs typeface="+mn-cs"/>
              </a:rPr>
            </a:br>
            <a:r>
              <a:rPr lang="th-TH" sz="4000" b="1" i="1" u="sng" dirty="0" smtClean="0">
                <a:solidFill>
                  <a:srgbClr val="FF0000"/>
                </a:solidFill>
                <a:effectLst/>
                <a:latin typeface="Angsana New" pitchFamily="18" charset="-34"/>
                <a:cs typeface="+mn-cs"/>
              </a:rPr>
              <a:t>พ.ศ. ๒๕๕๔ เสมอไป  </a:t>
            </a:r>
            <a:r>
              <a:rPr lang="th-TH" sz="4000" b="1" i="1" u="sng" dirty="0" smtClean="0">
                <a:solidFill>
                  <a:srgbClr val="FF0000"/>
                </a:solidFill>
                <a:latin typeface="Angsana New" pitchFamily="18" charset="-34"/>
                <a:cs typeface="+mn-cs"/>
              </a:rPr>
              <a:t/>
            </a:r>
            <a:br>
              <a:rPr lang="th-TH" sz="4000" b="1" i="1" u="sng" dirty="0" smtClean="0">
                <a:solidFill>
                  <a:srgbClr val="FF0000"/>
                </a:solidFill>
                <a:latin typeface="Angsana New" pitchFamily="18" charset="-34"/>
                <a:cs typeface="+mn-cs"/>
              </a:rPr>
            </a:br>
            <a:r>
              <a:rPr lang="th-TH" sz="4000" b="1" i="1" dirty="0" smtClean="0">
                <a:solidFill>
                  <a:srgbClr val="FF0000"/>
                </a:solidFill>
                <a:latin typeface="Angsana New" pitchFamily="18" charset="-34"/>
                <a:cs typeface="+mn-cs"/>
              </a:rPr>
              <a:t>       </a:t>
            </a:r>
            <a:r>
              <a:rPr lang="th-TH" sz="4000" b="1" i="1" dirty="0" smtClean="0">
                <a:solidFill>
                  <a:srgbClr val="000000"/>
                </a:solidFill>
                <a:effectLst/>
                <a:latin typeface="Angsana New" pitchFamily="18" charset="-34"/>
                <a:cs typeface="+mn-cs"/>
              </a:rPr>
              <a:t>๒. หากกระทรวงทบวงกรมหรือบุคคลใดเห็นสมควร</a:t>
            </a:r>
            <a:br>
              <a:rPr lang="th-TH" sz="4000" b="1" i="1" dirty="0" smtClean="0">
                <a:solidFill>
                  <a:srgbClr val="000000"/>
                </a:solidFill>
                <a:effectLst/>
                <a:latin typeface="Angsana New" pitchFamily="18" charset="-34"/>
                <a:cs typeface="+mn-cs"/>
              </a:rPr>
            </a:br>
            <a:r>
              <a:rPr lang="th-TH" sz="4000" b="1" i="1" dirty="0" smtClean="0">
                <a:solidFill>
                  <a:srgbClr val="000000"/>
                </a:solidFill>
                <a:effectLst/>
                <a:latin typeface="Angsana New" pitchFamily="18" charset="-34"/>
                <a:cs typeface="+mn-cs"/>
              </a:rPr>
              <a:t>เปลี่ยนอักขรวิธีในคำใดแล้ว ให้ชี้แจงแสดงเหตุผลไปยังราชบัณฑิตยสถาน  เมื่อราชบัณฑิตยสถานเห็นชอบด้วยและ</a:t>
            </a:r>
            <a:br>
              <a:rPr lang="th-TH" sz="4000" b="1" i="1" dirty="0" smtClean="0">
                <a:solidFill>
                  <a:srgbClr val="000000"/>
                </a:solidFill>
                <a:effectLst/>
                <a:latin typeface="Angsana New" pitchFamily="18" charset="-34"/>
                <a:cs typeface="+mn-cs"/>
              </a:rPr>
            </a:br>
            <a:r>
              <a:rPr lang="th-TH" sz="4000" b="1" i="1" dirty="0" smtClean="0">
                <a:solidFill>
                  <a:srgbClr val="000000"/>
                </a:solidFill>
                <a:effectLst/>
                <a:latin typeface="Angsana New" pitchFamily="18" charset="-34"/>
                <a:cs typeface="+mn-cs"/>
              </a:rPr>
              <a:t>แก้ไขพจนานุกรมแล้ว จึงให้ใช้ได้ และให้ประกาศทราบทั่วกัน</a:t>
            </a:r>
            <a:endParaRPr lang="th-TH" sz="4000" b="1" i="1" dirty="0">
              <a:solidFill>
                <a:srgbClr val="000000"/>
              </a:solidFill>
              <a:effectLst/>
              <a:latin typeface="Angsana New" pitchFamily="18" charset="-34"/>
              <a:cs typeface="+mn-cs"/>
            </a:endParaRPr>
          </a:p>
        </p:txBody>
      </p:sp>
      <p:sp>
        <p:nvSpPr>
          <p:cNvPr id="3" name="Left Arrow 2"/>
          <p:cNvSpPr/>
          <p:nvPr/>
        </p:nvSpPr>
        <p:spPr>
          <a:xfrm>
            <a:off x="8215338" y="2357430"/>
            <a:ext cx="571504" cy="642942"/>
          </a:xfrm>
          <a:prstGeom prst="leftArrow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644326"/>
            <a:ext cx="9144000" cy="6109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sym typeface="Wingdings 2" pitchFamily="18" charset="2"/>
              </a:rPr>
              <a:t>      </a:t>
            </a:r>
            <a:r>
              <a:rPr lang="th-TH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sym typeface="Wingdings 2" pitchFamily="18" charset="2"/>
              </a:rPr>
              <a:t>ทดสอบ</a:t>
            </a:r>
            <a:r>
              <a:rPr lang="th-TH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sym typeface="Wingdings 2" pitchFamily="18" charset="2"/>
              </a:rPr>
              <a:t>	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คำใดใช้ตัวสะกดถูกต้อง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๑. สัมมนา			หรือ		สัมนา		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๒. บุคคลากร		หรือ		บุคลากร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๓. สัญญลักษณ์		หรือ		สัญลักษณ์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๔. ชั้นสัญญาบัตร		หรือ		สัญญบัตร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๕. ทุพพลภาพ		หรือ		ทุพลภาพ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๖. ดุลยพินิจ			หรือ		ดุลพินิจ</a:t>
            </a:r>
          </a:p>
          <a:p>
            <a:pPr>
              <a:spcBef>
                <a:spcPts val="600"/>
              </a:spcBef>
            </a:pPr>
            <a:r>
              <a:rPr lang="th-TH" sz="4400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214290"/>
            <a:ext cx="9144000" cy="6047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 ๗. กระทัดรัด		  หรือ		กะทัดรัด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 ๘. ชะลอเรื่อง		  หรือ		ชลอเรื่อง	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 ๙. หมายเหตุ		  หรือ		หมายเหต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๑๐. ข้อสังเกตุ		  หรือ		ข้อสังเกต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๑๑.  ประสบการณ์ 	  หรือ		ประสพการณ์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๑๒. เจตนารมย์		  หรือ		เจตนารมณ์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 ๑๓. เหตุ</a:t>
            </a:r>
            <a:r>
              <a:rPr lang="th-TH" sz="4400" b="1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อันควรปรานี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  หรือ  เหตุอันควรปราณี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 ๑๔. สิ่งของเอนกประสงค์ หรือ สิ่งของอเนกประสงค์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85720" y="5072074"/>
            <a:ext cx="864396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th-TH" sz="4400" i="1" u="sng" dirty="0" smtClean="0">
                <a:solidFill>
                  <a:srgbClr val="FF0000"/>
                </a:solidFill>
                <a:cs typeface="+mn-cs"/>
              </a:rPr>
              <a:t>ที่มา</a:t>
            </a:r>
            <a:r>
              <a:rPr lang="en-US" sz="4400" i="1" dirty="0" smtClean="0">
                <a:solidFill>
                  <a:srgbClr val="FF0000"/>
                </a:solidFill>
                <a:cs typeface="+mn-cs"/>
              </a:rPr>
              <a:t>  </a:t>
            </a:r>
            <a:r>
              <a:rPr lang="th-TH" sz="4400" i="1" dirty="0" smtClean="0">
                <a:solidFill>
                  <a:srgbClr val="FF0000"/>
                </a:solidFill>
                <a:cs typeface="+mn-cs"/>
              </a:rPr>
              <a:t>พจนานุกรมฉบับราชบัณฑิตยสถาน พ.ศ. ๒๕๕๔</a:t>
            </a:r>
            <a:endParaRPr lang="th-TH" sz="4400" i="1" dirty="0">
              <a:solidFill>
                <a:srgbClr val="FF0000"/>
              </a:solidFill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71472" y="1928802"/>
            <a:ext cx="7702552" cy="230832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อนุมัติ </a:t>
            </a:r>
            <a:r>
              <a:rPr lang="th-TH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th-TH" sz="4800" dirty="0" smtClean="0">
                <a:solidFill>
                  <a:srgbClr val="000000"/>
                </a:solidFill>
              </a:rPr>
              <a:t>ให้อำนาจกระทำการ</a:t>
            </a:r>
          </a:p>
          <a:p>
            <a:pPr>
              <a:spcBef>
                <a:spcPts val="0"/>
              </a:spcBef>
              <a:defRPr/>
            </a:pPr>
            <a:r>
              <a:rPr lang="th-TH" sz="4800" dirty="0" smtClean="0">
                <a:solidFill>
                  <a:srgbClr val="000000"/>
                </a:solidFill>
              </a:rPr>
              <a:t>		ตามระเบียบที่กำหนดไว้       </a:t>
            </a:r>
          </a:p>
          <a:p>
            <a:pPr>
              <a:spcBef>
                <a:spcPts val="0"/>
              </a:spcBef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อนุญาต</a:t>
            </a:r>
            <a:r>
              <a:rPr lang="th-TH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th-TH" sz="4800" dirty="0" smtClean="0">
                <a:solidFill>
                  <a:srgbClr val="000000"/>
                </a:solidFill>
              </a:rPr>
              <a:t>ยินยอม ยอมให้  ตกลง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71670" y="642918"/>
            <a:ext cx="4429156" cy="156966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8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การใช้ถ้อยคำ</a:t>
            </a:r>
          </a:p>
          <a:p>
            <a:pPr algn="ctr">
              <a:defRPr/>
            </a:pPr>
            <a:r>
              <a:rPr lang="th-TH" sz="48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ตรงตามความหมาย</a:t>
            </a:r>
            <a:endParaRPr lang="en-US" sz="48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857224" y="2794386"/>
            <a:ext cx="7416800" cy="350865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ts val="1200"/>
              </a:spcBef>
              <a:defRPr/>
            </a:pPr>
            <a:r>
              <a:rPr lang="th-TH" sz="4800" b="1" dirty="0" smtClean="0">
                <a:solidFill>
                  <a:srgbClr val="000000"/>
                </a:solidFill>
                <a:latin typeface="Angsana New"/>
                <a:cs typeface="Angsana New"/>
              </a:rPr>
              <a:t>       </a:t>
            </a:r>
            <a:r>
              <a:rPr lang="th-TH" sz="4800" b="1" dirty="0" smtClean="0">
                <a:solidFill>
                  <a:srgbClr val="000000"/>
                </a:solidFill>
              </a:rPr>
              <a:t>โดยปกติ ควรใช้คำตรงตามความหมาย</a:t>
            </a:r>
          </a:p>
          <a:p>
            <a:pPr>
              <a:spcBef>
                <a:spcPts val="1200"/>
              </a:spcBef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    ซึ่งสามารถเข้าใจได้โดยทั่วกัน โดยอาศัย</a:t>
            </a:r>
          </a:p>
          <a:p>
            <a:pPr>
              <a:spcBef>
                <a:spcPts val="1200"/>
              </a:spcBef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     ความหมายจากพจนานุกรม </a:t>
            </a:r>
          </a:p>
          <a:p>
            <a:pPr>
              <a:spcBef>
                <a:spcPts val="1200"/>
              </a:spcBef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    แต่มี</a:t>
            </a:r>
            <a:r>
              <a:rPr lang="th-TH" sz="4800" b="1" u="sng" dirty="0" smtClean="0">
                <a:solidFill>
                  <a:srgbClr val="FF0000"/>
                </a:solidFill>
              </a:rPr>
              <a:t>ข้อยกเว้น</a:t>
            </a:r>
            <a:r>
              <a:rPr lang="th-TH" sz="4800" b="1" dirty="0" smtClean="0">
                <a:solidFill>
                  <a:srgbClr val="000000"/>
                </a:solidFill>
              </a:rPr>
              <a:t>บางคำที่มีความหมายเฉพาะ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0" y="3152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4000" b="1"/>
          </a:p>
        </p:txBody>
      </p:sp>
      <p:graphicFrame>
        <p:nvGraphicFramePr>
          <p:cNvPr id="19458" name="Object 3"/>
          <p:cNvGraphicFramePr>
            <a:graphicFrameLocks noChangeAspect="1"/>
          </p:cNvGraphicFramePr>
          <p:nvPr/>
        </p:nvGraphicFramePr>
        <p:xfrm>
          <a:off x="404787" y="260350"/>
          <a:ext cx="523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9939" name="Picture" r:id="rId4" imgW="472440" imgH="497840" progId="Word.Picture.8">
                  <p:embed/>
                </p:oleObj>
              </mc:Choice>
              <mc:Fallback>
                <p:oleObj name="Picture" r:id="rId4" imgW="472440" imgH="497840" progId="Word.Pictur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787" y="260350"/>
                        <a:ext cx="5238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3286116" y="260350"/>
            <a:ext cx="22320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000" b="1" dirty="0">
                <a:solidFill>
                  <a:srgbClr val="000000"/>
                </a:solidFill>
              </a:rPr>
              <a:t>บันทึกข้อความ</a:t>
            </a:r>
          </a:p>
        </p:txBody>
      </p:sp>
      <p:sp>
        <p:nvSpPr>
          <p:cNvPr id="19461" name="Text Box 7"/>
          <p:cNvSpPr txBox="1">
            <a:spLocks noChangeArrowheads="1"/>
          </p:cNvSpPr>
          <p:nvPr/>
        </p:nvSpPr>
        <p:spPr bwMode="auto">
          <a:xfrm>
            <a:off x="1692275" y="1196975"/>
            <a:ext cx="2663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/>
          </a:p>
        </p:txBody>
      </p:sp>
      <p:sp>
        <p:nvSpPr>
          <p:cNvPr id="19462" name="Text Box 8"/>
          <p:cNvSpPr txBox="1">
            <a:spLocks noChangeArrowheads="1"/>
          </p:cNvSpPr>
          <p:nvPr/>
        </p:nvSpPr>
        <p:spPr bwMode="auto">
          <a:xfrm>
            <a:off x="285720" y="765175"/>
            <a:ext cx="850112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b="1" dirty="0">
                <a:solidFill>
                  <a:srgbClr val="000000"/>
                </a:solidFill>
              </a:rPr>
              <a:t>ส่วนราชการ.......</a:t>
            </a:r>
            <a:r>
              <a:rPr lang="th-TH" sz="2800" b="1" dirty="0" smtClean="0">
                <a:solidFill>
                  <a:srgbClr val="000000"/>
                </a:solidFill>
              </a:rPr>
              <a:t>............................................................................................................</a:t>
            </a:r>
            <a:endParaRPr lang="th-TH" sz="2800" b="1" dirty="0">
              <a:solidFill>
                <a:srgbClr val="000000"/>
              </a:solidFill>
            </a:endParaRPr>
          </a:p>
        </p:txBody>
      </p:sp>
      <p:sp>
        <p:nvSpPr>
          <p:cNvPr id="19463" name="Text Box 9"/>
          <p:cNvSpPr txBox="1">
            <a:spLocks noChangeArrowheads="1"/>
          </p:cNvSpPr>
          <p:nvPr/>
        </p:nvSpPr>
        <p:spPr bwMode="auto">
          <a:xfrm>
            <a:off x="214282" y="1142984"/>
            <a:ext cx="85725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b="1" dirty="0"/>
              <a:t> </a:t>
            </a:r>
            <a:r>
              <a:rPr lang="th-TH" sz="2800" b="1" dirty="0">
                <a:solidFill>
                  <a:srgbClr val="000000"/>
                </a:solidFill>
              </a:rPr>
              <a:t>ที่</a:t>
            </a:r>
            <a:r>
              <a:rPr lang="th-TH" sz="2800" b="1" dirty="0" smtClean="0">
                <a:solidFill>
                  <a:srgbClr val="000000"/>
                </a:solidFill>
              </a:rPr>
              <a:t>........................................................ ........วันที่ ................................................................</a:t>
            </a:r>
            <a:endParaRPr lang="th-TH" sz="2800" b="1" dirty="0">
              <a:solidFill>
                <a:srgbClr val="000000"/>
              </a:solidFill>
            </a:endParaRPr>
          </a:p>
        </p:txBody>
      </p:sp>
      <p:sp>
        <p:nvSpPr>
          <p:cNvPr id="19464" name="Text Box 10"/>
          <p:cNvSpPr txBox="1">
            <a:spLocks noChangeArrowheads="1"/>
          </p:cNvSpPr>
          <p:nvPr/>
        </p:nvSpPr>
        <p:spPr bwMode="auto">
          <a:xfrm>
            <a:off x="1527175" y="181292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/>
          </a:p>
        </p:txBody>
      </p:sp>
      <p:sp>
        <p:nvSpPr>
          <p:cNvPr id="19465" name="Text Box 11"/>
          <p:cNvSpPr txBox="1">
            <a:spLocks noChangeArrowheads="1"/>
          </p:cNvSpPr>
          <p:nvPr/>
        </p:nvSpPr>
        <p:spPr bwMode="auto">
          <a:xfrm>
            <a:off x="285720" y="1571612"/>
            <a:ext cx="84248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b="1" dirty="0">
                <a:solidFill>
                  <a:srgbClr val="000000"/>
                </a:solidFill>
              </a:rPr>
              <a:t>เรื่อ</a:t>
            </a:r>
            <a:r>
              <a:rPr lang="th-TH" sz="2800" b="1" dirty="0" smtClean="0">
                <a:solidFill>
                  <a:srgbClr val="000000"/>
                </a:solidFill>
              </a:rPr>
              <a:t>ง....................................................................................................................................</a:t>
            </a:r>
            <a:endParaRPr lang="th-TH" sz="2800" b="1" dirty="0">
              <a:solidFill>
                <a:srgbClr val="000000"/>
              </a:solidFill>
            </a:endParaRPr>
          </a:p>
        </p:txBody>
      </p:sp>
      <p:sp>
        <p:nvSpPr>
          <p:cNvPr id="19466" name="Text Box 12"/>
          <p:cNvSpPr txBox="1">
            <a:spLocks noChangeArrowheads="1"/>
          </p:cNvSpPr>
          <p:nvPr/>
        </p:nvSpPr>
        <p:spPr bwMode="auto">
          <a:xfrm>
            <a:off x="285720" y="1744895"/>
            <a:ext cx="8858312" cy="506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th-TH" sz="2000" b="1" dirty="0" smtClean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2000" dirty="0" smtClean="0">
                <a:solidFill>
                  <a:srgbClr val="000000"/>
                </a:solidFill>
              </a:rPr>
              <a:t> </a:t>
            </a:r>
            <a:r>
              <a:rPr lang="th-TH" sz="2400" dirty="0" smtClean="0">
                <a:solidFill>
                  <a:srgbClr val="000000"/>
                </a:solidFill>
              </a:rPr>
              <a:t>เรียน   ผอ.สกร.</a:t>
            </a:r>
          </a:p>
          <a:p>
            <a:pPr algn="thaiDist">
              <a:spcBef>
                <a:spcPts val="600"/>
              </a:spcBef>
            </a:pPr>
            <a:r>
              <a:rPr lang="th-TH" sz="2400" dirty="0" smtClean="0">
                <a:solidFill>
                  <a:srgbClr val="000000"/>
                </a:solidFill>
                <a:latin typeface="Angsana New" pitchFamily="18" charset="-34"/>
              </a:rPr>
              <a:t>                      ตามที่ ร.ปนร. (........................) ได้พิจารณามอบหมายให้ดิฉันเป็นวิทยากรบรรยาย</a:t>
            </a:r>
          </a:p>
          <a:p>
            <a:pPr algn="thaiDist">
              <a:spcBef>
                <a:spcPts val="0"/>
              </a:spcBef>
            </a:pPr>
            <a:r>
              <a:rPr lang="th-TH" sz="2400" dirty="0" smtClean="0">
                <a:solidFill>
                  <a:srgbClr val="000000"/>
                </a:solidFill>
                <a:latin typeface="Angsana New" pitchFamily="18" charset="-34"/>
              </a:rPr>
              <a:t>เรื่อง </a:t>
            </a:r>
            <a:r>
              <a:rPr lang="en-US" sz="2400" dirty="0" smtClean="0">
                <a:solidFill>
                  <a:srgbClr val="000000"/>
                </a:solidFill>
                <a:latin typeface="Angsana New" pitchFamily="18" charset="-34"/>
              </a:rPr>
              <a:t>“</a:t>
            </a:r>
            <a:r>
              <a:rPr lang="th-TH" sz="2400" dirty="0" smtClean="0">
                <a:solidFill>
                  <a:srgbClr val="000000"/>
                </a:solidFill>
                <a:latin typeface="Angsana New" pitchFamily="18" charset="-34"/>
              </a:rPr>
              <a:t>การเขียนหนังสือราชการ ถ้อยคำสำนวนในการเขียนหนังสือราชการ และทำแบบทดสอบ</a:t>
            </a:r>
          </a:p>
          <a:p>
            <a:pPr algn="thaiDist">
              <a:spcBef>
                <a:spcPts val="0"/>
              </a:spcBef>
            </a:pPr>
            <a:r>
              <a:rPr lang="th-TH" sz="2400" dirty="0" smtClean="0">
                <a:solidFill>
                  <a:srgbClr val="000000"/>
                </a:solidFill>
                <a:latin typeface="Angsana New" pitchFamily="18" charset="-34"/>
              </a:rPr>
              <a:t>ฝึกปฏิบัติการเขียนหนังสือราชการ</a:t>
            </a:r>
            <a:r>
              <a:rPr lang="en-US" sz="2400" dirty="0" smtClean="0">
                <a:solidFill>
                  <a:srgbClr val="000000"/>
                </a:solidFill>
                <a:latin typeface="Angsana New" pitchFamily="18" charset="-34"/>
              </a:rPr>
              <a:t>”</a:t>
            </a:r>
            <a:r>
              <a:rPr lang="th-TH" sz="2400" dirty="0" smtClean="0">
                <a:solidFill>
                  <a:srgbClr val="000000"/>
                </a:solidFill>
                <a:latin typeface="Angsana New" pitchFamily="18" charset="-34"/>
              </a:rPr>
              <a:t> ในวันศุกร์ที่ ๔ กรกฎาคม ๒๕๕๗ เวลา ๑๓.๐๐ </a:t>
            </a:r>
            <a:r>
              <a:rPr lang="en-US" sz="2400" dirty="0" smtClean="0">
                <a:solidFill>
                  <a:srgbClr val="000000"/>
                </a:solidFill>
                <a:latin typeface="Angsana New" pitchFamily="18" charset="-34"/>
              </a:rPr>
              <a:t>–</a:t>
            </a:r>
            <a:r>
              <a:rPr lang="th-TH" sz="2400" dirty="0" smtClean="0">
                <a:solidFill>
                  <a:srgbClr val="000000"/>
                </a:solidFill>
                <a:latin typeface="Angsana New" pitchFamily="18" charset="-34"/>
              </a:rPr>
              <a:t> ๑๖.๐๐ น.</a:t>
            </a:r>
          </a:p>
          <a:p>
            <a:pPr algn="thaiDist">
              <a:spcBef>
                <a:spcPts val="0"/>
              </a:spcBef>
            </a:pPr>
            <a:r>
              <a:rPr lang="th-TH" sz="2400" dirty="0" smtClean="0">
                <a:solidFill>
                  <a:srgbClr val="000000"/>
                </a:solidFill>
                <a:latin typeface="Angsana New" pitchFamily="18" charset="-34"/>
              </a:rPr>
              <a:t>ณ จังหวัดฉะเชิงเทรา ตามที่สถานสงเคราะห์คนพิการและทุพพลภาพบางปะกงขอความอนุเคราะห์  นั้น </a:t>
            </a:r>
            <a:endParaRPr lang="en-US" sz="2400" dirty="0" smtClean="0">
              <a:solidFill>
                <a:srgbClr val="000000"/>
              </a:solidFill>
              <a:latin typeface="Angsana New" pitchFamily="18" charset="-34"/>
            </a:endParaRPr>
          </a:p>
          <a:p>
            <a:pPr algn="thaiDist">
              <a:spcBef>
                <a:spcPts val="600"/>
              </a:spcBef>
            </a:pPr>
            <a:r>
              <a:rPr lang="th-TH" sz="2400" dirty="0" smtClean="0">
                <a:solidFill>
                  <a:srgbClr val="000000"/>
                </a:solidFill>
                <a:latin typeface="Angsana New" pitchFamily="18" charset="-34"/>
              </a:rPr>
              <a:t>	     ขอเรียนว่า ตามคำสั่ง สปน. ที่ ๖๒/๒๕๕๕ ลงวันที่ ๒๑ มีนาคม ๒๕๕๕ ข้อ ๖.๑ กำหนดให้ ผอ.สกร.รับผิดชอบการปฏิบัติราชการสั่งและปฏิบัติราชการแทน ปนร. ในการพิจารณาอนุมัติให้ข้าราชการในสังกัดเดินทางไปราชการในราชอาณาจักร ตามระเบียบ นร. ว่าด้วยการอนุมัติให้เดินทางไปราชการและการจัดการประชุมของทางราชการ พ.ศ. ๒๕๒๔ ดิฉันจึงขออนุมัติเดินทางไปปฏิบัติราชการดังกล่าวข้างต้น ณ จังหวัดฉะเชิงเทรา โดยมีกำหนดวันเดินทางไป </a:t>
            </a:r>
            <a:r>
              <a:rPr lang="en-US" sz="2400" dirty="0" smtClean="0">
                <a:solidFill>
                  <a:srgbClr val="000000"/>
                </a:solidFill>
                <a:latin typeface="Angsana New" pitchFamily="18" charset="-34"/>
              </a:rPr>
              <a:t>–</a:t>
            </a:r>
            <a:r>
              <a:rPr lang="th-TH" sz="2400" dirty="0" smtClean="0">
                <a:solidFill>
                  <a:srgbClr val="000000"/>
                </a:solidFill>
                <a:latin typeface="Angsana New" pitchFamily="18" charset="-34"/>
              </a:rPr>
              <a:t> กลับ ในวันศุกร์ที่ ๔ กรกฎาคม ๒๕๕๗ ด้วยรถยนต์ส่วนกลางของสถานสงเคราะห์คนพิการและทุพพลภาพบางปะกง </a:t>
            </a:r>
            <a:endParaRPr lang="en-US" sz="2400" dirty="0" smtClean="0">
              <a:solidFill>
                <a:srgbClr val="000000"/>
              </a:solidFill>
              <a:latin typeface="Angsana New" pitchFamily="18" charset="-34"/>
            </a:endParaRPr>
          </a:p>
          <a:p>
            <a:pPr algn="thaiDist">
              <a:spcBef>
                <a:spcPts val="600"/>
              </a:spcBef>
            </a:pPr>
            <a:r>
              <a:rPr lang="th-TH" sz="2400" dirty="0" smtClean="0">
                <a:solidFill>
                  <a:srgbClr val="000000"/>
                </a:solidFill>
                <a:latin typeface="Angsana New" pitchFamily="18" charset="-34"/>
              </a:rPr>
              <a:t>	    จึงเรียนมาเพื่อโปรดพิจารณาอนุมัติการเดินทางไปราชการดังกล่าวข้างต้นต่อไปด้วย 	</a:t>
            </a:r>
          </a:p>
        </p:txBody>
      </p:sp>
      <p:sp>
        <p:nvSpPr>
          <p:cNvPr id="19471" name="Text Box 20"/>
          <p:cNvSpPr txBox="1">
            <a:spLocks noChangeArrowheads="1"/>
          </p:cNvSpPr>
          <p:nvPr/>
        </p:nvSpPr>
        <p:spPr bwMode="auto">
          <a:xfrm>
            <a:off x="4624388" y="777875"/>
            <a:ext cx="21796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3600"/>
          </a:p>
        </p:txBody>
      </p:sp>
      <p:sp>
        <p:nvSpPr>
          <p:cNvPr id="19472" name="Text Box 21"/>
          <p:cNvSpPr txBox="1">
            <a:spLocks noChangeArrowheads="1"/>
          </p:cNvSpPr>
          <p:nvPr/>
        </p:nvSpPr>
        <p:spPr bwMode="auto">
          <a:xfrm>
            <a:off x="4929190" y="1142984"/>
            <a:ext cx="29511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400" dirty="0"/>
              <a:t>  </a:t>
            </a:r>
            <a:r>
              <a:rPr lang="th-TH" sz="2400" dirty="0" smtClean="0">
                <a:solidFill>
                  <a:srgbClr val="000000"/>
                </a:solidFill>
              </a:rPr>
              <a:t>๓ กรกฎาคม ๒๕๕๗ </a:t>
            </a:r>
            <a:endParaRPr lang="th-TH" sz="2400" dirty="0">
              <a:solidFill>
                <a:srgbClr val="000000"/>
              </a:solidFill>
            </a:endParaRPr>
          </a:p>
        </p:txBody>
      </p:sp>
      <p:sp>
        <p:nvSpPr>
          <p:cNvPr id="19473" name="Text Box 22"/>
          <p:cNvSpPr txBox="1">
            <a:spLocks noChangeArrowheads="1"/>
          </p:cNvSpPr>
          <p:nvPr/>
        </p:nvSpPr>
        <p:spPr bwMode="auto">
          <a:xfrm>
            <a:off x="857224" y="1538575"/>
            <a:ext cx="34290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400" dirty="0" smtClean="0">
                <a:solidFill>
                  <a:srgbClr val="000000"/>
                </a:solidFill>
              </a:rPr>
              <a:t>ขออนุมัติเดินทางไปราชการ</a:t>
            </a:r>
            <a:endParaRPr lang="th-TH" sz="2400" dirty="0">
              <a:solidFill>
                <a:srgbClr val="000000"/>
              </a:solidFill>
            </a:endParaRPr>
          </a:p>
        </p:txBody>
      </p:sp>
      <p:sp>
        <p:nvSpPr>
          <p:cNvPr id="19474" name="Text Box 23"/>
          <p:cNvSpPr txBox="1">
            <a:spLocks noChangeArrowheads="1"/>
          </p:cNvSpPr>
          <p:nvPr/>
        </p:nvSpPr>
        <p:spPr bwMode="auto">
          <a:xfrm>
            <a:off x="2357422" y="692150"/>
            <a:ext cx="48244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solidFill>
                  <a:srgbClr val="000000"/>
                </a:solidFill>
              </a:rPr>
              <a:t>                                         </a:t>
            </a:r>
            <a:r>
              <a:rPr lang="th-TH" sz="2400" dirty="0" smtClean="0">
                <a:solidFill>
                  <a:srgbClr val="000000"/>
                </a:solidFill>
              </a:rPr>
              <a:t>โทร. ๔๕๔๙ </a:t>
            </a:r>
            <a:r>
              <a:rPr lang="th-TH" sz="2400" dirty="0" smtClean="0"/>
              <a:t>.</a:t>
            </a:r>
            <a:endParaRPr lang="th-TH" sz="2400" dirty="0"/>
          </a:p>
        </p:txBody>
      </p:sp>
      <p:sp>
        <p:nvSpPr>
          <p:cNvPr id="16" name="Rectangle 15"/>
          <p:cNvSpPr/>
          <p:nvPr/>
        </p:nvSpPr>
        <p:spPr>
          <a:xfrm>
            <a:off x="6000760" y="117439"/>
            <a:ext cx="2928958" cy="954107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marL="609600" indent="-609600" algn="ctr">
              <a:defRPr/>
            </a:pPr>
            <a:r>
              <a:rPr lang="th-TH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ตัวอย่างการเขียน </a:t>
            </a:r>
          </a:p>
          <a:p>
            <a:pPr marL="609600" indent="-609600" algn="ctr">
              <a:defRPr/>
            </a:pPr>
            <a:r>
              <a:rPr lang="th-TH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“บันทึก” แบบร่ายยาว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286412"/>
          </a:xfrm>
        </p:spPr>
        <p:txBody>
          <a:bodyPr/>
          <a:lstStyle/>
          <a:p>
            <a:pPr marL="0">
              <a:spcBef>
                <a:spcPts val="0"/>
              </a:spcBef>
              <a:buNone/>
            </a:pPr>
            <a:endParaRPr lang="th-TH" dirty="0" smtClean="0">
              <a:solidFill>
                <a:srgbClr val="000000"/>
              </a:solidFill>
              <a:effectLst/>
            </a:endParaRPr>
          </a:p>
          <a:p>
            <a:pPr marL="0">
              <a:spcBef>
                <a:spcPts val="0"/>
              </a:spcBef>
              <a:buNone/>
            </a:pPr>
            <a:r>
              <a:rPr lang="th-TH" dirty="0" smtClean="0">
                <a:solidFill>
                  <a:srgbClr val="000000"/>
                </a:solidFill>
                <a:effectLst/>
              </a:rPr>
              <a:t> เรียน  ปนร.  </a:t>
            </a:r>
          </a:p>
          <a:p>
            <a:pPr marL="0">
              <a:spcBef>
                <a:spcPts val="0"/>
              </a:spcBef>
              <a:buNone/>
            </a:pPr>
            <a:r>
              <a:rPr lang="th-TH" dirty="0" smtClean="0">
                <a:solidFill>
                  <a:srgbClr val="000000"/>
                </a:solidFill>
                <a:effectLst/>
              </a:rPr>
              <a:t>           ผ่าน  ร.ปนร. (...............................)</a:t>
            </a:r>
            <a:endParaRPr lang="en-US" dirty="0" smtClean="0">
              <a:solidFill>
                <a:srgbClr val="000000"/>
              </a:solidFill>
              <a:effectLst/>
            </a:endParaRPr>
          </a:p>
          <a:p>
            <a:pPr marL="0">
              <a:spcBef>
                <a:spcPts val="0"/>
              </a:spcBef>
              <a:buNone/>
            </a:pPr>
            <a:r>
              <a:rPr lang="th-TH" dirty="0" smtClean="0">
                <a:solidFill>
                  <a:srgbClr val="000000"/>
                </a:solidFill>
                <a:effectLst/>
              </a:rPr>
              <a:t>       		</a:t>
            </a:r>
            <a:r>
              <a:rPr lang="th-TH" b="1" dirty="0" smtClean="0">
                <a:solidFill>
                  <a:srgbClr val="000000"/>
                </a:solidFill>
                <a:effectLst/>
              </a:rPr>
              <a:t>๑. </a:t>
            </a:r>
            <a:r>
              <a:rPr lang="th-TH" b="1" u="sng" dirty="0" smtClean="0">
                <a:solidFill>
                  <a:srgbClr val="000000"/>
                </a:solidFill>
                <a:effectLst/>
              </a:rPr>
              <a:t>ข้อเท็จจริง</a:t>
            </a:r>
            <a:endParaRPr lang="en-US" dirty="0" smtClean="0">
              <a:solidFill>
                <a:srgbClr val="000000"/>
              </a:solidFill>
              <a:effectLst/>
            </a:endParaRPr>
          </a:p>
          <a:p>
            <a:pPr marL="0">
              <a:spcBef>
                <a:spcPts val="0"/>
              </a:spcBef>
              <a:buNone/>
            </a:pPr>
            <a:r>
              <a:rPr lang="th-TH" dirty="0" smtClean="0">
                <a:solidFill>
                  <a:srgbClr val="000000"/>
                </a:solidFill>
                <a:effectLst/>
              </a:rPr>
              <a:t>		    ด้วยกกล. แจ้งว่า ร.ปนร. (........................) ได้มีข้อสังเกตเกี่ยวกับ  การกำหนดเลขที่หนังสือออกของหนังสือสำหรับผู้บริหารใน สปน. ซึ่งสรุปได้ว่า ปัจจุบันได้มีการกำหนดเลขที่หนังสือออกของส่วนราชการใน นร. สปน. ผต.นร. และสำนักหรือกอง เพื่อใช้ในการติดต่อราชการ ตามนัยภาคผนวก ๑ ท้ายระเบียบ นร. ว่าด้วยงานสารบรรณ พ.ศ. ๒๕๒๖ แต่ในกรณีหนังสือของผู้บริหารใน สปน. (ปนร. ร.ปนร. และ ผช.ปนร.) โดยเฉพาะกรณีของบันทึก นั้น ไม่มีการกำหนดเลขที่</a:t>
            </a:r>
            <a:endParaRPr lang="en-US" dirty="0" smtClean="0">
              <a:solidFill>
                <a:srgbClr val="000000"/>
              </a:solidFill>
              <a:effectLst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43570" y="0"/>
            <a:ext cx="3286148" cy="954107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marL="609600" indent="-609600" algn="ctr">
              <a:defRPr/>
            </a:pPr>
            <a:r>
              <a:rPr lang="th-TH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ตัวอย่างการเขียน </a:t>
            </a:r>
          </a:p>
          <a:p>
            <a:pPr marL="609600" indent="-609600" algn="ctr">
              <a:defRPr/>
            </a:pPr>
            <a:r>
              <a:rPr lang="th-TH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“บันทึก” แบบลำดับกระบวนการ</a:t>
            </a:r>
          </a:p>
        </p:txBody>
      </p:sp>
      <p:graphicFrame>
        <p:nvGraphicFramePr>
          <p:cNvPr id="1454082" name="Object 3"/>
          <p:cNvGraphicFramePr>
            <a:graphicFrameLocks noChangeAspect="1"/>
          </p:cNvGraphicFramePr>
          <p:nvPr/>
        </p:nvGraphicFramePr>
        <p:xfrm>
          <a:off x="71406" y="71414"/>
          <a:ext cx="666751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083" name="Picture" r:id="rId4" imgW="472440" imgH="497840" progId="Word.Picture.8">
                  <p:embed/>
                </p:oleObj>
              </mc:Choice>
              <mc:Fallback>
                <p:oleObj name="Picture" r:id="rId4" imgW="472440" imgH="497840" progId="Word.Pictur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06" y="71414"/>
                        <a:ext cx="666751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428992" y="-24"/>
            <a:ext cx="22320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000" b="1" dirty="0">
                <a:solidFill>
                  <a:srgbClr val="000000"/>
                </a:solidFill>
              </a:rPr>
              <a:t>บันทึกข้อความ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0" y="571480"/>
            <a:ext cx="9144000" cy="58477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 dirty="0" smtClean="0">
                <a:solidFill>
                  <a:srgbClr val="000000"/>
                </a:solidFill>
              </a:rPr>
              <a:t>ส่วนราชการ.............................................................................................................</a:t>
            </a:r>
            <a:endParaRPr lang="th-TH" sz="3200" b="1" dirty="0">
              <a:solidFill>
                <a:srgbClr val="000000"/>
              </a:solidFill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-32" y="928670"/>
            <a:ext cx="91440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 dirty="0"/>
              <a:t> </a:t>
            </a:r>
            <a:r>
              <a:rPr lang="th-TH" sz="3200" b="1" dirty="0">
                <a:solidFill>
                  <a:srgbClr val="000000"/>
                </a:solidFill>
              </a:rPr>
              <a:t>ที่</a:t>
            </a:r>
            <a:r>
              <a:rPr lang="th-TH" sz="3200" b="1" dirty="0" smtClean="0">
                <a:solidFill>
                  <a:srgbClr val="000000"/>
                </a:solidFill>
              </a:rPr>
              <a:t>........................................................ ....วันที่ ......................................................    </a:t>
            </a:r>
            <a:endParaRPr lang="th-TH" sz="3200" b="1" dirty="0">
              <a:solidFill>
                <a:srgbClr val="000000"/>
              </a:solidFill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0" y="1285860"/>
            <a:ext cx="90677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 dirty="0" smtClean="0">
                <a:solidFill>
                  <a:srgbClr val="000000"/>
                </a:solidFill>
              </a:rPr>
              <a:t> เรื่อง........................................................................................................................</a:t>
            </a:r>
            <a:endParaRPr lang="th-TH" sz="3200" b="1" dirty="0">
              <a:solidFill>
                <a:srgbClr val="000000"/>
              </a:solidFill>
            </a:endParaRPr>
          </a:p>
        </p:txBody>
      </p:sp>
      <p:sp>
        <p:nvSpPr>
          <p:cNvPr id="11" name="Text Box 22"/>
          <p:cNvSpPr txBox="1">
            <a:spLocks noChangeArrowheads="1"/>
          </p:cNvSpPr>
          <p:nvPr/>
        </p:nvSpPr>
        <p:spPr bwMode="auto">
          <a:xfrm>
            <a:off x="714348" y="1214422"/>
            <a:ext cx="80010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dirty="0" smtClean="0">
                <a:solidFill>
                  <a:srgbClr val="000000"/>
                </a:solidFill>
              </a:rPr>
              <a:t>การกำหนดเลขที่หนังสือออกสำหรับบันทึกของผู้บริหารใน สปน.</a:t>
            </a:r>
            <a:endParaRPr lang="th-TH" sz="2800" dirty="0">
              <a:solidFill>
                <a:srgbClr val="000000"/>
              </a:solidFill>
            </a:endParaRPr>
          </a:p>
        </p:txBody>
      </p:sp>
      <p:sp>
        <p:nvSpPr>
          <p:cNvPr id="12" name="Multiply 11"/>
          <p:cNvSpPr/>
          <p:nvPr/>
        </p:nvSpPr>
        <p:spPr>
          <a:xfrm>
            <a:off x="2071670" y="3000372"/>
            <a:ext cx="714380" cy="857256"/>
          </a:xfrm>
          <a:prstGeom prst="mathMultiply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auto">
          <a:xfrm>
            <a:off x="1890727" y="571480"/>
            <a:ext cx="382428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dirty="0" smtClean="0">
                <a:solidFill>
                  <a:srgbClr val="000000"/>
                </a:solidFill>
              </a:rPr>
              <a:t>                                       </a:t>
            </a:r>
            <a:r>
              <a:rPr lang="th-TH" sz="2800" dirty="0" smtClean="0">
                <a:solidFill>
                  <a:srgbClr val="000000"/>
                </a:solidFill>
              </a:rPr>
              <a:t>สกร.  โทร. ๔๕๔๙</a:t>
            </a:r>
            <a:r>
              <a:rPr lang="th-TH" sz="2400" dirty="0" smtClean="0"/>
              <a:t>.</a:t>
            </a:r>
            <a:endParaRPr lang="th-TH" sz="2400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2876"/>
            <a:ext cx="9144000" cy="6357958"/>
          </a:xfrm>
        </p:spPr>
        <p:txBody>
          <a:bodyPr/>
          <a:lstStyle/>
          <a:p>
            <a:pPr>
              <a:buNone/>
            </a:pPr>
            <a:r>
              <a:rPr lang="th-TH" dirty="0" smtClean="0"/>
              <a:t>	</a:t>
            </a:r>
            <a:r>
              <a:rPr lang="th-TH" dirty="0" smtClean="0">
                <a:solidFill>
                  <a:srgbClr val="000000"/>
                </a:solidFill>
                <a:effectLst/>
              </a:rPr>
              <a:t>หนังสือออกของบันทึกดังกล่าวไว้แต่อย่างใด จึงขอให้ กกล. ประสานหารือกับ สกร. เกี่ยวกับเรื่องดังกล่าวว่า กรณีสมควรจะกำหนดเลขที่หนังสือออกของหนังสือสำหรับผู้บริหารใน สปน. โดยเฉพาะกรณีของบันทึก หรือไม่ อย่างใด เพื่อใช้ในการติดต่องานราชการ รวมทั้งเพื่อเป็นการควบคุมและติดตามหนังสือดังกล่าวได้อย่างถูกต้องและรวดเร็ว</a:t>
            </a:r>
          </a:p>
          <a:p>
            <a:pPr>
              <a:buNone/>
            </a:pPr>
            <a:r>
              <a:rPr lang="th-TH" b="1" dirty="0" smtClean="0">
                <a:solidFill>
                  <a:srgbClr val="000000"/>
                </a:solidFill>
                <a:effectLst/>
              </a:rPr>
              <a:t>		      ๒. </a:t>
            </a:r>
            <a:r>
              <a:rPr lang="th-TH" b="1" u="sng" dirty="0" smtClean="0">
                <a:solidFill>
                  <a:srgbClr val="000000"/>
                </a:solidFill>
                <a:effectLst/>
              </a:rPr>
              <a:t>ข้อระเบียบ</a:t>
            </a:r>
            <a:endParaRPr lang="en-US" dirty="0" smtClean="0">
              <a:solidFill>
                <a:srgbClr val="000000"/>
              </a:solidFill>
              <a:effectLst/>
            </a:endParaRPr>
          </a:p>
          <a:p>
            <a:pPr>
              <a:buNone/>
            </a:pPr>
            <a:r>
              <a:rPr lang="th-TH" dirty="0" smtClean="0">
                <a:solidFill>
                  <a:srgbClr val="000000"/>
                </a:solidFill>
                <a:effectLst/>
              </a:rPr>
              <a:t>        	          ระเบียบ นร. ว่าด้วยงานสารบรรณ พ.ศ. ๒๕๒๖ และที่แก้ไขเพิ่มเติม กำหนดดังนี้                                                                                                                  </a:t>
            </a:r>
            <a:br>
              <a:rPr lang="th-TH" dirty="0" smtClean="0">
                <a:solidFill>
                  <a:srgbClr val="000000"/>
                </a:solidFill>
                <a:effectLst/>
              </a:rPr>
            </a:br>
            <a:r>
              <a:rPr lang="th-TH" dirty="0" smtClean="0">
                <a:solidFill>
                  <a:srgbClr val="000000"/>
                </a:solidFill>
                <a:effectLst/>
              </a:rPr>
              <a:t>                  ข้อ ๒๖ บันทึก คือ ข้อความซึ่งผู้ใต้บังคับบัญชาเสนอต่อผู้บังคับบัญชา หรือผู้บังคับบัญชาสั่งการแก่ผู้ใต้บังคับบัญชา หรือข้อความ          ที่เจ้าหน้าที่ หรือหน่วยงานต่ำกว่าส่วนราชการระดับกรมติดต่อกันในการปฏิบัติราชการ โดยปกติให้ใช้กระดาษบันทึกข้อความ และให้มีหัวข้อดังต่อไปนี้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th-TH" dirty="0" smtClean="0"/>
              <a:t>			</a:t>
            </a:r>
            <a:r>
              <a:rPr lang="th-TH" dirty="0" smtClean="0">
                <a:solidFill>
                  <a:srgbClr val="000000"/>
                </a:solidFill>
                <a:effectLst/>
              </a:rPr>
              <a:t> ๒๖.๑  ชื่อหรือตำแหน่งที่บันทึกถึง โดยใช้คำขึ้นต้นตามที่กำหนดไว้ในภาคผนวก ๒</a:t>
            </a:r>
            <a:endParaRPr lang="en-US" dirty="0" smtClean="0">
              <a:solidFill>
                <a:srgbClr val="000000"/>
              </a:solidFill>
              <a:effectLst/>
            </a:endParaRPr>
          </a:p>
          <a:p>
            <a:pPr>
              <a:buNone/>
            </a:pPr>
            <a:r>
              <a:rPr lang="th-TH" dirty="0" smtClean="0">
                <a:solidFill>
                  <a:srgbClr val="000000"/>
                </a:solidFill>
                <a:effectLst/>
              </a:rPr>
              <a:t>                  	๒๖.๒  สาระสำคัญของเรื่อง ให้ลงใจความของเรื่องที่บันทึก ถ้ามีเอกสารประกอบ ก็ให้ระบุไว้ด้วย</a:t>
            </a:r>
            <a:endParaRPr lang="en-US" dirty="0" smtClean="0">
              <a:solidFill>
                <a:srgbClr val="000000"/>
              </a:solidFill>
              <a:effectLst/>
            </a:endParaRPr>
          </a:p>
          <a:p>
            <a:pPr>
              <a:buNone/>
            </a:pPr>
            <a:r>
              <a:rPr lang="th-TH" dirty="0" smtClean="0">
                <a:solidFill>
                  <a:srgbClr val="000000"/>
                </a:solidFill>
                <a:effectLst/>
              </a:rPr>
              <a:t>                  	๒๖.๓  ชื่อและตำแหน่ง ให้ลงลายมือชื่อและตำแหน่งของผู้บันทึก และในกรณีที่ไม่ใช้กระดาษบันทึกข้อความ ให้ลงวัน เดือน ปีที่บันทึกไว้ด้วย</a:t>
            </a:r>
          </a:p>
          <a:p>
            <a:pPr>
              <a:buNone/>
            </a:pPr>
            <a:r>
              <a:rPr lang="th-TH" b="1" dirty="0" smtClean="0">
                <a:solidFill>
                  <a:srgbClr val="000000"/>
                </a:solidFill>
                <a:effectLst/>
              </a:rPr>
              <a:t>			๓. </a:t>
            </a:r>
            <a:r>
              <a:rPr lang="th-TH" b="1" u="sng" dirty="0" smtClean="0">
                <a:solidFill>
                  <a:srgbClr val="000000"/>
                </a:solidFill>
                <a:effectLst/>
              </a:rPr>
              <a:t>ข้อพิจารณา</a:t>
            </a:r>
            <a:endParaRPr lang="en-US" dirty="0" smtClean="0">
              <a:solidFill>
                <a:srgbClr val="000000"/>
              </a:solidFill>
              <a:effectLst/>
            </a:endParaRPr>
          </a:p>
          <a:p>
            <a:pPr>
              <a:buNone/>
            </a:pPr>
            <a:r>
              <a:rPr lang="th-TH" dirty="0" smtClean="0">
                <a:solidFill>
                  <a:srgbClr val="000000"/>
                </a:solidFill>
                <a:effectLst/>
              </a:rPr>
              <a:t>			     สกร. พิจารณาแล้วเห็นว่า ตามระเบียบ นร. ว่าด้วย                 งานสารบรรณ พ.ศ. ๒๕๒๖ และที่แก้ไขเพิ่มเติม ข้อ ๒๖ วรรคหนึ่ง กำหนดให้บันทึก คือ ข้อความซึ่งผู้ใต้บังคับบัญชาเสนอต่อผู้บังคับบัญชา หรือผู้บังคับบัญชาสั่งการแก่ผู้ใต้บังคับบัญชา หรือข้อความที่เจ้าหน้าที่ หรือหน่วยงานต่ำกว่าส่วนราชการระดับกรมติดต่อกันในการปฏิบัติราชการ โดยปกติ</a:t>
            </a:r>
            <a:endParaRPr lang="th-TH" dirty="0">
              <a:solidFill>
                <a:srgbClr val="000000"/>
              </a:solidFill>
              <a:effectLst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57166"/>
            <a:ext cx="9144000" cy="6500834"/>
          </a:xfrm>
        </p:spPr>
        <p:txBody>
          <a:bodyPr/>
          <a:lstStyle/>
          <a:p>
            <a:pPr>
              <a:buNone/>
            </a:pPr>
            <a:r>
              <a:rPr lang="th-TH" dirty="0" smtClean="0"/>
              <a:t>     </a:t>
            </a:r>
            <a:r>
              <a:rPr lang="th-TH" dirty="0" smtClean="0">
                <a:solidFill>
                  <a:srgbClr val="000000"/>
                </a:solidFill>
                <a:effectLst/>
              </a:rPr>
              <a:t>ให้ใช้กระดาษบันทึกข้อความ และให้มีหัวข้ออย่างน้อยเพียง ๓ หัวข้อ ได้แก่ ชื่อหรือตำแหน่งที่บันทึกถึง สาระสำคัญของเรื่อง และชื่อและตำแหน่งของผู้บันทึกบันทึกจึงไม่มีรูปแบบรายละเอียดเป็นการเฉพาะเหมือนกับหนังสือภายนอก หนังสือภายใน หรือหนังสือประทับตรา กล่าวคือ บันทึกของผู้บังคับบัญชาที่สั่งการแก่ผู้ใต้บังคับบัญชาไม่จำเป็นต้องมีเลขที่หนังสือออก เพราะถือเป็นเป็นเรื่องภายในเพื่ออำนวยความสะดวกในการติดต่อสั่งการภายในสายการบังคับบัญชาหรือหน่วยงาน อย่างไรก็ตาม  การกำหนดเลขที่หนังสือออกสำหรับบันทึกดังกล่าวเพื่อประโยชน์ในการควบคุมและติดตาม ก็อาจกระทำได้ ซึ่งในชั้นนี้ สมควรถือปฏิบัติเกี่ยวกับการกำหนดเลขที่หนังสือออกของส่วนราชการตามนัยภาคผนวก ๑ ท้ายระเบียบ นร. ว่าด้วยงานสารบรรณ พ.ศ. ๒๕๒๖ และที่แก้ไขเพิ่มเติม โดยอนุโลม  ดังนั้น  เพื่อประโยชน์ในการควบคุมและติดตามบันทึก    สั่งการของผู้บริหารใน สปน. (ปนร. ร.ปนร. และ ผช.ปนร.)  สกร. จึงเห็นสมควรกำหนดเลขที่หนังสือออกสำหรับบันทึกของผู้บริหารใน สปน. เป็นดังนี้</a:t>
            </a:r>
            <a:endParaRPr lang="en-US" dirty="0" smtClean="0">
              <a:solidFill>
                <a:srgbClr val="000000"/>
              </a:solidFill>
              <a:effectLst/>
            </a:endParaRPr>
          </a:p>
          <a:p>
            <a:pPr>
              <a:buNone/>
            </a:pPr>
            <a:endParaRPr lang="en-US" dirty="0" smtClean="0">
              <a:solidFill>
                <a:srgbClr val="000000"/>
              </a:solidFill>
              <a:effectLst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2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85786" y="1214422"/>
            <a:ext cx="7786710" cy="1785950"/>
          </a:xfrm>
        </p:spPr>
        <p:txBody>
          <a:bodyPr/>
          <a:lstStyle/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5400" b="1" dirty="0" smtClean="0"/>
              <a:t>    </a:t>
            </a:r>
            <a:r>
              <a:rPr lang="th-TH" sz="4800" b="1" dirty="0" smtClean="0">
                <a:solidFill>
                  <a:srgbClr val="000000"/>
                </a:solidFill>
                <a:effectLst/>
              </a:rPr>
              <a:t>คือ   เอกสารที่จัดทำขึ้น</a:t>
            </a: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</a:rPr>
              <a:t>            และใช้เป็นหลักฐานในราชการ</a:t>
            </a:r>
          </a:p>
        </p:txBody>
      </p:sp>
      <p:sp>
        <p:nvSpPr>
          <p:cNvPr id="6" name="Rectangle 5"/>
          <p:cNvSpPr/>
          <p:nvPr/>
        </p:nvSpPr>
        <p:spPr>
          <a:xfrm>
            <a:off x="2000232" y="214290"/>
            <a:ext cx="4286280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5400" b="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 “หนังสือราชการ”</a:t>
            </a:r>
            <a:endParaRPr lang="en-US" sz="5400" b="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85852" y="2714620"/>
            <a:ext cx="7572428" cy="4096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>
              <a:lnSpc>
                <a:spcPct val="90000"/>
              </a:lnSpc>
              <a:spcBef>
                <a:spcPts val="600"/>
              </a:spcBef>
              <a:defRPr/>
            </a:pPr>
            <a:r>
              <a:rPr lang="th-TH" sz="2800" b="1" dirty="0" smtClean="0">
                <a:solidFill>
                  <a:srgbClr val="000000"/>
                </a:solidFill>
              </a:rPr>
              <a:t>ได้แก่</a:t>
            </a:r>
          </a:p>
          <a:p>
            <a:pPr marL="609600" indent="-609600">
              <a:lnSpc>
                <a:spcPct val="90000"/>
              </a:lnSpc>
              <a:spcBef>
                <a:spcPts val="600"/>
              </a:spcBef>
              <a:defRPr/>
            </a:pPr>
            <a:r>
              <a:rPr lang="th-TH" sz="2800" b="1" dirty="0" smtClean="0">
                <a:solidFill>
                  <a:srgbClr val="000000"/>
                </a:solidFill>
                <a:latin typeface="Angsana New" pitchFamily="18" charset="-34"/>
              </a:rPr>
              <a:t>๑.  หนังสือที่มีไปมาระหว่างส่วนราชการ</a:t>
            </a:r>
          </a:p>
          <a:p>
            <a:pPr marL="609600" indent="-609600">
              <a:lnSpc>
                <a:spcPct val="90000"/>
              </a:lnSpc>
              <a:spcBef>
                <a:spcPts val="600"/>
              </a:spcBef>
              <a:defRPr/>
            </a:pPr>
            <a:r>
              <a:rPr lang="th-TH" sz="2800" b="1" dirty="0" smtClean="0">
                <a:solidFill>
                  <a:srgbClr val="000000"/>
                </a:solidFill>
                <a:latin typeface="Angsana New" pitchFamily="18" charset="-34"/>
              </a:rPr>
              <a:t>๒.  หนังสือที่ส่วนราชการมีไปถึงหน่วยงานอื่นใดซึ่งมิใช่ส่วนราชการ หรือ</a:t>
            </a:r>
          </a:p>
          <a:p>
            <a:pPr marL="609600" indent="-609600">
              <a:lnSpc>
                <a:spcPct val="90000"/>
              </a:lnSpc>
              <a:spcBef>
                <a:spcPts val="600"/>
              </a:spcBef>
              <a:defRPr/>
            </a:pPr>
            <a:r>
              <a:rPr lang="th-TH" sz="2800" b="1" dirty="0" smtClean="0">
                <a:solidFill>
                  <a:srgbClr val="000000"/>
                </a:solidFill>
                <a:latin typeface="Angsana New" pitchFamily="18" charset="-34"/>
              </a:rPr>
              <a:t>      ที่มีไปถึงบุคคลภายนอก</a:t>
            </a:r>
          </a:p>
          <a:p>
            <a:pPr marL="609600" indent="-609600">
              <a:lnSpc>
                <a:spcPct val="90000"/>
              </a:lnSpc>
              <a:spcBef>
                <a:spcPts val="600"/>
              </a:spcBef>
              <a:defRPr/>
            </a:pPr>
            <a:r>
              <a:rPr lang="th-TH" sz="2800" b="1" dirty="0" smtClean="0">
                <a:solidFill>
                  <a:srgbClr val="000000"/>
                </a:solidFill>
                <a:latin typeface="Angsana New" pitchFamily="18" charset="-34"/>
              </a:rPr>
              <a:t>๓.  หนังสือที่หน่วยงานอื่นใด ซึ่งมิใช่ส่วนราชการ หรือบุคคลภายนอกมีมาถึง</a:t>
            </a:r>
          </a:p>
          <a:p>
            <a:pPr marL="609600" indent="-609600">
              <a:lnSpc>
                <a:spcPct val="90000"/>
              </a:lnSpc>
              <a:spcBef>
                <a:spcPts val="600"/>
              </a:spcBef>
              <a:defRPr/>
            </a:pPr>
            <a:r>
              <a:rPr lang="th-TH" sz="2800" b="1" dirty="0" smtClean="0">
                <a:solidFill>
                  <a:srgbClr val="000000"/>
                </a:solidFill>
                <a:latin typeface="Angsana New" pitchFamily="18" charset="-34"/>
              </a:rPr>
              <a:t>      ส่วนราชการ</a:t>
            </a:r>
          </a:p>
          <a:p>
            <a:pPr marL="609600" indent="-609600">
              <a:defRPr/>
            </a:pPr>
            <a:r>
              <a:rPr lang="th-TH" sz="2800" b="1" dirty="0" smtClean="0">
                <a:solidFill>
                  <a:srgbClr val="000000"/>
                </a:solidFill>
                <a:latin typeface="Angsana New" pitchFamily="18" charset="-34"/>
              </a:rPr>
              <a:t>๔.  เอกสารที่ทางราชการจัดทำขึ้นเพื่อเป็นหลักฐานในราชการ</a:t>
            </a:r>
          </a:p>
          <a:p>
            <a:pPr marL="609600" indent="-609600">
              <a:defRPr/>
            </a:pPr>
            <a:r>
              <a:rPr lang="th-TH" sz="2800" b="1" dirty="0" smtClean="0">
                <a:solidFill>
                  <a:srgbClr val="000000"/>
                </a:solidFill>
                <a:latin typeface="Angsana New" pitchFamily="18" charset="-34"/>
              </a:rPr>
              <a:t>๕.  เอกสารที่ทางราชการจัดทำขึ้นตามกฎหมาย ระเบียบ หรือข้อบังคับ </a:t>
            </a:r>
          </a:p>
          <a:p>
            <a:pPr marL="609600" indent="-609600">
              <a:defRPr/>
            </a:pPr>
            <a:r>
              <a:rPr lang="th-TH" sz="2800" b="1" dirty="0" smtClean="0">
                <a:solidFill>
                  <a:srgbClr val="000000"/>
                </a:solidFill>
                <a:latin typeface="Angsana New" pitchFamily="18" charset="-34"/>
              </a:rPr>
              <a:t>๖.  ข้อมูลข่าวสารหรือหนังสือที่ได้รับจากระบบสารบรรณอิเล็กทรอนิกส์</a:t>
            </a:r>
            <a:endParaRPr lang="th-TH" sz="2800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2852"/>
            <a:ext cx="9144000" cy="6715148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th-TH" dirty="0" smtClean="0"/>
              <a:t>			</a:t>
            </a:r>
            <a:r>
              <a:rPr lang="th-TH" dirty="0" smtClean="0">
                <a:solidFill>
                  <a:srgbClr val="000000"/>
                </a:solidFill>
                <a:effectLst/>
              </a:rPr>
              <a:t>ปนร.			นร ๐๑๐๐.๑</a:t>
            </a:r>
            <a:endParaRPr lang="en-US" dirty="0" smtClean="0">
              <a:solidFill>
                <a:srgbClr val="000000"/>
              </a:solidFill>
              <a:effectLst/>
            </a:endParaRPr>
          </a:p>
          <a:p>
            <a:pPr>
              <a:spcBef>
                <a:spcPts val="0"/>
              </a:spcBef>
              <a:buNone/>
            </a:pPr>
            <a:r>
              <a:rPr lang="th-TH" dirty="0" smtClean="0">
                <a:solidFill>
                  <a:srgbClr val="000000"/>
                </a:solidFill>
                <a:effectLst/>
              </a:rPr>
              <a:t>			ร.ปนร. 	 (ลำดับที่ ๑)	นร ๐๑๐๐.๒</a:t>
            </a:r>
            <a:endParaRPr lang="en-US" dirty="0" smtClean="0">
              <a:solidFill>
                <a:srgbClr val="000000"/>
              </a:solidFill>
              <a:effectLst/>
            </a:endParaRPr>
          </a:p>
          <a:p>
            <a:pPr>
              <a:spcBef>
                <a:spcPts val="0"/>
              </a:spcBef>
              <a:buNone/>
            </a:pPr>
            <a:r>
              <a:rPr lang="th-TH" dirty="0" smtClean="0">
                <a:solidFill>
                  <a:srgbClr val="000000"/>
                </a:solidFill>
                <a:effectLst/>
              </a:rPr>
              <a:t>			ร.ปนร. 	 (ลำดับที่ ๒)	นร ๐๑๐๐.๓</a:t>
            </a:r>
            <a:endParaRPr lang="en-US" dirty="0" smtClean="0">
              <a:solidFill>
                <a:srgbClr val="000000"/>
              </a:solidFill>
              <a:effectLst/>
            </a:endParaRPr>
          </a:p>
          <a:p>
            <a:pPr>
              <a:spcBef>
                <a:spcPts val="0"/>
              </a:spcBef>
              <a:buNone/>
            </a:pPr>
            <a:r>
              <a:rPr lang="th-TH" dirty="0" smtClean="0">
                <a:solidFill>
                  <a:srgbClr val="000000"/>
                </a:solidFill>
                <a:effectLst/>
              </a:rPr>
              <a:t>			ผช.ปนร. (ลำดับที่ ๑)	นร ๐๑๐๐.๔</a:t>
            </a:r>
            <a:endParaRPr lang="en-US" dirty="0" smtClean="0">
              <a:solidFill>
                <a:srgbClr val="000000"/>
              </a:solidFill>
              <a:effectLst/>
            </a:endParaRPr>
          </a:p>
          <a:p>
            <a:pPr>
              <a:spcBef>
                <a:spcPts val="0"/>
              </a:spcBef>
              <a:buNone/>
            </a:pPr>
            <a:r>
              <a:rPr lang="th-TH" dirty="0" smtClean="0">
                <a:solidFill>
                  <a:srgbClr val="000000"/>
                </a:solidFill>
                <a:effectLst/>
              </a:rPr>
              <a:t>			ผช.ปนร. (ลำดับที่ ๒)	นร ๐๑๐๐.๕</a:t>
            </a:r>
            <a:endParaRPr lang="en-US" dirty="0" smtClean="0">
              <a:solidFill>
                <a:srgbClr val="000000"/>
              </a:solidFill>
              <a:effectLst/>
            </a:endParaRPr>
          </a:p>
          <a:p>
            <a:pPr>
              <a:spcBef>
                <a:spcPts val="0"/>
              </a:spcBef>
              <a:buNone/>
            </a:pPr>
            <a:r>
              <a:rPr lang="th-TH" dirty="0" smtClean="0">
                <a:solidFill>
                  <a:srgbClr val="000000"/>
                </a:solidFill>
                <a:effectLst/>
              </a:rPr>
              <a:t>	ทั้งนี้  การที่จะใช้เลขที่หนังสือออกดังกล่าวแก่กรณีใดหรือไม่นั้น ให้อยู่ในดุลพินิจของผู้บริหารแต่ละท่านที่จะพิจารณาตามที่เห็นสมควร</a:t>
            </a:r>
            <a:endParaRPr lang="en-US" dirty="0" smtClean="0">
              <a:solidFill>
                <a:srgbClr val="000000"/>
              </a:solidFill>
              <a:effectLst/>
            </a:endParaRPr>
          </a:p>
          <a:p>
            <a:pPr>
              <a:spcBef>
                <a:spcPts val="600"/>
              </a:spcBef>
              <a:buNone/>
            </a:pPr>
            <a:r>
              <a:rPr lang="th-TH" b="1" dirty="0" smtClean="0">
                <a:solidFill>
                  <a:srgbClr val="000000"/>
                </a:solidFill>
                <a:effectLst/>
              </a:rPr>
              <a:t>		๔. </a:t>
            </a:r>
            <a:r>
              <a:rPr lang="th-TH" b="1" u="sng" dirty="0" smtClean="0">
                <a:solidFill>
                  <a:srgbClr val="000000"/>
                </a:solidFill>
                <a:effectLst/>
              </a:rPr>
              <a:t>ข้อเสนอ</a:t>
            </a:r>
            <a:endParaRPr lang="en-US" dirty="0" smtClean="0">
              <a:solidFill>
                <a:srgbClr val="000000"/>
              </a:solidFill>
              <a:effectLst/>
            </a:endParaRPr>
          </a:p>
          <a:p>
            <a:pPr>
              <a:spcBef>
                <a:spcPts val="0"/>
              </a:spcBef>
              <a:buNone/>
            </a:pPr>
            <a:r>
              <a:rPr lang="th-TH" dirty="0" smtClean="0">
                <a:solidFill>
                  <a:srgbClr val="000000"/>
                </a:solidFill>
                <a:effectLst/>
              </a:rPr>
              <a:t>		     จึงเรียนมาเพื่อโปรดพิจารณา  หากเห็นชอบ  สกร. จักได้แจ้งเวียนให้ผู้บริหารและส่วนราชการในสังกัด สปน. ทราบต่อไป</a:t>
            </a:r>
          </a:p>
          <a:p>
            <a:pPr>
              <a:spcBef>
                <a:spcPts val="0"/>
              </a:spcBef>
              <a:buNone/>
            </a:pPr>
            <a:r>
              <a:rPr lang="th-TH" dirty="0" smtClean="0">
                <a:solidFill>
                  <a:srgbClr val="000000"/>
                </a:solidFill>
                <a:effectLst/>
              </a:rPr>
              <a:t>                                                               (ลงชื่อ)</a:t>
            </a:r>
          </a:p>
          <a:p>
            <a:pPr>
              <a:spcBef>
                <a:spcPts val="0"/>
              </a:spcBef>
              <a:buNone/>
            </a:pPr>
            <a:r>
              <a:rPr lang="th-TH" dirty="0" smtClean="0">
                <a:solidFill>
                  <a:srgbClr val="000000"/>
                </a:solidFill>
                <a:effectLst/>
              </a:rPr>
              <a:t>                                                                            (...........................................)</a:t>
            </a:r>
          </a:p>
          <a:p>
            <a:pPr>
              <a:spcBef>
                <a:spcPts val="0"/>
              </a:spcBef>
              <a:buNone/>
            </a:pPr>
            <a:r>
              <a:rPr lang="th-TH" dirty="0" smtClean="0">
                <a:solidFill>
                  <a:srgbClr val="000000"/>
                </a:solidFill>
                <a:effectLst/>
              </a:rPr>
              <a:t>                                                                                          ผอ.สกร.</a:t>
            </a:r>
            <a:endParaRPr lang="en-US" dirty="0" smtClean="0">
              <a:solidFill>
                <a:srgbClr val="000000"/>
              </a:solidFill>
              <a:effectLst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115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28596" y="500042"/>
            <a:ext cx="3714776" cy="928694"/>
          </a:xfrm>
          <a:ln w="38100">
            <a:solidFill>
              <a:srgbClr val="000000"/>
            </a:solidFill>
          </a:ln>
        </p:spPr>
        <p:txBody>
          <a:bodyPr/>
          <a:lstStyle/>
          <a:p>
            <a:pPr algn="l" eaLnBrk="1" hangingPunct="1"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</a:rPr>
              <a:t>เรื่อง  ขอเชิญประชุม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428596" y="1643050"/>
            <a:ext cx="8358246" cy="214314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en-US" sz="6000" b="1" i="1" dirty="0" smtClean="0">
                <a:solidFill>
                  <a:srgbClr val="FF0000"/>
                </a:solidFill>
                <a:latin typeface="Angsana New" pitchFamily="18" charset="-34"/>
              </a:rPr>
              <a:t>√</a:t>
            </a:r>
            <a:r>
              <a:rPr lang="en-US" sz="6000" b="1" i="1" dirty="0" smtClean="0">
                <a:solidFill>
                  <a:srgbClr val="3399FF"/>
                </a:solidFill>
                <a:latin typeface="Angsana New" pitchFamily="18" charset="-34"/>
              </a:rPr>
              <a:t> </a:t>
            </a:r>
            <a:r>
              <a:rPr lang="th-TH" sz="6000" b="1" i="1" dirty="0" smtClean="0">
                <a:solidFill>
                  <a:srgbClr val="3399FF"/>
                </a:solidFill>
                <a:latin typeface="Angsana New" pitchFamily="18" charset="-34"/>
              </a:rPr>
              <a:t> </a:t>
            </a:r>
            <a:r>
              <a:rPr kumimoji="0" lang="th-TH" sz="48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+mn-lt"/>
                <a:ea typeface="+mn-ea"/>
                <a:cs typeface="+mn-cs"/>
              </a:rPr>
              <a:t>เรื่อง  ขอเชิญประชุมคณะกรรมการรถราชการ</a:t>
            </a:r>
          </a:p>
          <a:p>
            <a:pPr lvl="0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th-TH" sz="4800" b="1" i="1" kern="0" dirty="0" smtClean="0">
                <a:solidFill>
                  <a:srgbClr val="FF0000"/>
                </a:solidFill>
                <a:latin typeface="+mn-lt"/>
                <a:cs typeface="+mn-cs"/>
              </a:rPr>
              <a:t>	       </a:t>
            </a:r>
            <a:r>
              <a:rPr kumimoji="0" lang="th-TH" sz="48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+mn-lt"/>
                <a:ea typeface="+mn-ea"/>
                <a:cs typeface="+mn-cs"/>
              </a:rPr>
              <a:t> ครั้งที่ ๑/๒๕๕๗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28596" y="4000504"/>
            <a:ext cx="8358246" cy="242889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en-US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+mn-cs"/>
              </a:rPr>
              <a:t>√</a:t>
            </a:r>
            <a:r>
              <a:rPr lang="en-US" sz="4400" b="1" i="1" dirty="0" smtClean="0">
                <a:solidFill>
                  <a:srgbClr val="33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+mn-cs"/>
              </a:rPr>
              <a:t> </a:t>
            </a:r>
            <a:r>
              <a:rPr lang="th-TH" sz="4400" b="1" i="1" dirty="0" smtClean="0">
                <a:solidFill>
                  <a:srgbClr val="33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+mn-cs"/>
              </a:rPr>
              <a:t> </a:t>
            </a:r>
            <a:r>
              <a:rPr kumimoji="0" lang="th-TH" sz="48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+mn-lt"/>
                <a:ea typeface="+mn-ea"/>
                <a:cs typeface="+mn-cs"/>
              </a:rPr>
              <a:t>เรื่อง  ขอให้พิจารณาแต่งตั้งผู้แทนและขอเชิญ</a:t>
            </a:r>
          </a:p>
          <a:p>
            <a:pPr lvl="0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th-TH" sz="4800" b="1" i="1" kern="0" dirty="0" smtClean="0">
                <a:solidFill>
                  <a:srgbClr val="FF0000"/>
                </a:solidFill>
                <a:latin typeface="+mn-lt"/>
                <a:cs typeface="+mn-cs"/>
              </a:rPr>
              <a:t>               </a:t>
            </a:r>
            <a:r>
              <a:rPr kumimoji="0" lang="th-TH" sz="48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+mn-lt"/>
                <a:ea typeface="+mn-ea"/>
                <a:cs typeface="+mn-cs"/>
              </a:rPr>
              <a:t>ผู้แทนเข้าร่วมประชุมคณะกรรมการ</a:t>
            </a:r>
          </a:p>
          <a:p>
            <a:pPr lvl="0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th-TH" sz="4800" b="1" i="1" kern="0" dirty="0" smtClean="0">
                <a:solidFill>
                  <a:srgbClr val="FF0000"/>
                </a:solidFill>
                <a:latin typeface="+mn-lt"/>
                <a:cs typeface="+mn-cs"/>
              </a:rPr>
              <a:t>              </a:t>
            </a:r>
            <a:r>
              <a:rPr kumimoji="0" lang="th-TH" sz="48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+mn-lt"/>
                <a:ea typeface="+mn-ea"/>
                <a:cs typeface="+mn-cs"/>
              </a:rPr>
              <a:t>รถราชการครั้งที่ ๑/๒๕๕๗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217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765175"/>
            <a:ext cx="9144000" cy="6092825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</a:t>
            </a:r>
            <a:endParaRPr lang="en-US" sz="5400" b="1" dirty="0" smtClean="0">
              <a:solidFill>
                <a:srgbClr val="FF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  <a:p>
            <a:pPr algn="l" eaLnBrk="1" hangingPunct="1">
              <a:defRPr/>
            </a:pPr>
            <a:r>
              <a:rPr lang="en-US" sz="4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4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4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๑.  ใน</a:t>
            </a:r>
            <a:r>
              <a:rPr lang="en-US" sz="4800" b="1" dirty="0" err="1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กรณี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ที่เป็นหนังสือต่อเนื่อง</a:t>
            </a:r>
            <a:endParaRPr lang="en-US" sz="4800" b="1" dirty="0" smtClean="0">
              <a:solidFill>
                <a:srgbClr val="00000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algn="l" eaLnBrk="1" hangingPunct="1">
              <a:defRPr/>
            </a:pP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 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</a:t>
            </a:r>
            <a:r>
              <a:rPr lang="en-US" sz="4800" b="1" dirty="0" err="1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โดยปกติ</a:t>
            </a: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sz="4800" b="1" dirty="0" err="1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ให้ลง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ชื่อ</a:t>
            </a:r>
            <a:r>
              <a:rPr lang="en-US" sz="4800" b="1" dirty="0" err="1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เรื่องของหนังสือฉบับเดิม</a:t>
            </a: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</a:t>
            </a:r>
          </a:p>
          <a:p>
            <a:pPr algn="l" eaLnBrk="1" hangingPunct="1">
              <a:defRPr/>
            </a:pPr>
            <a:r>
              <a:rPr lang="en-US" sz="4800" b="1" dirty="0" smtClean="0">
                <a:solidFill>
                  <a:srgbClr val="FF0000"/>
                </a:solidFill>
                <a:effectLst/>
                <a:latin typeface="Angsana New" pitchFamily="18" charset="-34"/>
                <a:cs typeface="Angsana New" pitchFamily="18" charset="-34"/>
              </a:rPr>
              <a:t>     </a:t>
            </a:r>
            <a:r>
              <a:rPr lang="th-TH" sz="4800" b="1" dirty="0" smtClean="0">
                <a:solidFill>
                  <a:srgbClr val="FF0000"/>
                </a:solidFill>
                <a:effectLst/>
                <a:latin typeface="Angsana New" pitchFamily="18" charset="-34"/>
                <a:cs typeface="Angsana New" pitchFamily="18" charset="-34"/>
              </a:rPr>
              <a:t>    </a:t>
            </a:r>
            <a:r>
              <a:rPr lang="en-US" sz="4800" b="1" dirty="0" smtClean="0">
                <a:solidFill>
                  <a:srgbClr val="FF0000"/>
                </a:solidFill>
                <a:effectLst/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sz="4800" b="1" u="sng" dirty="0" err="1" smtClean="0">
                <a:solidFill>
                  <a:srgbClr val="FF0000"/>
                </a:solidFill>
                <a:effectLst/>
                <a:latin typeface="Angsana New" pitchFamily="18" charset="-34"/>
                <a:cs typeface="Angsana New" pitchFamily="18" charset="-34"/>
              </a:rPr>
              <a:t>เว้นแต่</a:t>
            </a:r>
            <a:r>
              <a:rPr lang="th-TH" sz="4800" b="1" u="sng" dirty="0" smtClean="0">
                <a:solidFill>
                  <a:srgbClr val="FF0000"/>
                </a:solidFill>
                <a:effectLst/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ใช้ชื่อเรื่องเดิม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ในการ</a:t>
            </a: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ตอบคำขอ  </a:t>
            </a:r>
          </a:p>
          <a:p>
            <a:pPr algn="l" eaLnBrk="1" hangingPunct="1">
              <a:defRPr/>
            </a:pP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  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</a:t>
            </a: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จะไม่ถูกต้อง  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แต่ควร</a:t>
            </a:r>
            <a:r>
              <a:rPr lang="en-US" sz="4800" b="1" dirty="0" err="1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ปรับปรุงชื่อเรื่องใหม่</a:t>
            </a: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</a:t>
            </a:r>
          </a:p>
          <a:p>
            <a:pPr algn="l" eaLnBrk="1" hangingPunct="1">
              <a:defRPr/>
            </a:pP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      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ให้เป็นคำนาม โดย</a:t>
            </a: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อาจเติมคำว่า           ลงไป</a:t>
            </a:r>
          </a:p>
          <a:p>
            <a:pPr algn="l" eaLnBrk="1" hangingPunct="1">
              <a:defRPr/>
            </a:pP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      ข้างหน้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า</a:t>
            </a: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ชื่อเรื่องเดิม     </a:t>
            </a:r>
          </a:p>
          <a:p>
            <a:pPr algn="l" eaLnBrk="1" hangingPunct="1">
              <a:defRPr/>
            </a:pPr>
            <a:endParaRPr lang="en-US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3203575" y="3068638"/>
            <a:ext cx="5399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 dirty="0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357950" y="5000636"/>
            <a:ext cx="890588" cy="923925"/>
          </a:xfrm>
          <a:prstGeom prst="rect">
            <a:avLst/>
          </a:prstGeom>
          <a:solidFill>
            <a:srgbClr val="FFFFFF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rgbClr val="FF0000"/>
                </a:solidFill>
              </a:rPr>
              <a:t>การ</a:t>
            </a: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 rot="19277839" flipV="1">
            <a:off x="5871459" y="5815897"/>
            <a:ext cx="491690" cy="481249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2857488" y="428604"/>
            <a:ext cx="2857520" cy="830997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8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ข้อควรคำนึง</a:t>
            </a:r>
            <a:endParaRPr lang="en-US" sz="48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226" name="Text Box 2"/>
          <p:cNvSpPr txBox="1">
            <a:spLocks noChangeArrowheads="1"/>
          </p:cNvSpPr>
          <p:nvPr/>
        </p:nvSpPr>
        <p:spPr bwMode="auto">
          <a:xfrm>
            <a:off x="250825" y="1798643"/>
            <a:ext cx="8642350" cy="2344737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48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√ </a:t>
            </a:r>
            <a:r>
              <a:rPr lang="en-US" sz="4800" b="1" i="1" dirty="0">
                <a:solidFill>
                  <a:srgbClr val="FF3300"/>
                </a:solidFill>
                <a:latin typeface="Angsana New" pitchFamily="18" charset="-34"/>
              </a:rPr>
              <a:t>เรื่อง  การ</a:t>
            </a:r>
            <a:r>
              <a:rPr lang="th-TH" sz="4800" b="1" i="1" dirty="0">
                <a:solidFill>
                  <a:srgbClr val="FF3300"/>
                </a:solidFill>
                <a:latin typeface="Angsana New" pitchFamily="18" charset="-34"/>
              </a:rPr>
              <a:t>ขอ</a:t>
            </a:r>
            <a:r>
              <a:rPr lang="en-US" sz="4800" b="1" i="1" dirty="0">
                <a:solidFill>
                  <a:srgbClr val="FF3300"/>
                </a:solidFill>
                <a:latin typeface="Angsana New" pitchFamily="18" charset="-34"/>
              </a:rPr>
              <a:t>หารือ</a:t>
            </a:r>
            <a:r>
              <a:rPr lang="th-TH" sz="4800" b="1" i="1" dirty="0">
                <a:solidFill>
                  <a:srgbClr val="FF3300"/>
                </a:solidFill>
                <a:latin typeface="Angsana New" pitchFamily="18" charset="-34"/>
              </a:rPr>
              <a:t>เกี่ยวกับ</a:t>
            </a:r>
            <a:r>
              <a:rPr lang="en-US" sz="4800" b="1" i="1" dirty="0">
                <a:solidFill>
                  <a:srgbClr val="FF3300"/>
                </a:solidFill>
                <a:latin typeface="Angsana New" pitchFamily="18" charset="-34"/>
              </a:rPr>
              <a:t>ระเบียบ</a:t>
            </a:r>
            <a:r>
              <a:rPr lang="th-TH" sz="4800" b="1" i="1" dirty="0">
                <a:solidFill>
                  <a:srgbClr val="FF3300"/>
                </a:solidFill>
                <a:latin typeface="Angsana New" pitchFamily="18" charset="-34"/>
              </a:rPr>
              <a:t>	  	 </a:t>
            </a:r>
          </a:p>
          <a:p>
            <a:pPr>
              <a:defRPr/>
            </a:pPr>
            <a:r>
              <a:rPr lang="th-TH" sz="4800" b="1" i="1" dirty="0">
                <a:solidFill>
                  <a:srgbClr val="FF3300"/>
                </a:solidFill>
                <a:latin typeface="Angsana New" pitchFamily="18" charset="-34"/>
              </a:rPr>
              <a:t> 	    สำนักนายกรัฐมนตรีว่าด้วย</a:t>
            </a:r>
            <a:r>
              <a:rPr lang="en-US" sz="4800" b="1" i="1" dirty="0">
                <a:solidFill>
                  <a:srgbClr val="FF3300"/>
                </a:solidFill>
                <a:latin typeface="Angsana New" pitchFamily="18" charset="-34"/>
              </a:rPr>
              <a:t>งานสารบรรณ </a:t>
            </a:r>
            <a:r>
              <a:rPr lang="th-TH" sz="4800" b="1" i="1" dirty="0">
                <a:solidFill>
                  <a:srgbClr val="FF3300"/>
                </a:solidFill>
                <a:latin typeface="Angsana New" pitchFamily="18" charset="-34"/>
              </a:rPr>
              <a:t> </a:t>
            </a:r>
          </a:p>
          <a:p>
            <a:pPr>
              <a:defRPr/>
            </a:pPr>
            <a:r>
              <a:rPr lang="th-TH" sz="4800" b="1" i="1" dirty="0">
                <a:solidFill>
                  <a:srgbClr val="FF3300"/>
                </a:solidFill>
                <a:latin typeface="Angsana New" pitchFamily="18" charset="-34"/>
              </a:rPr>
              <a:t>              พ.ศ. ๒๕๒๖</a:t>
            </a:r>
            <a:endParaRPr lang="en-US" sz="4800" b="1" i="1" dirty="0">
              <a:solidFill>
                <a:srgbClr val="FF3300"/>
              </a:solidFill>
              <a:latin typeface="Angsana New" pitchFamily="18" charset="-34"/>
            </a:endParaRPr>
          </a:p>
        </p:txBody>
      </p:sp>
      <p:sp>
        <p:nvSpPr>
          <p:cNvPr id="4404227" name="Text Box 3"/>
          <p:cNvSpPr txBox="1">
            <a:spLocks noChangeArrowheads="1"/>
          </p:cNvSpPr>
          <p:nvPr/>
        </p:nvSpPr>
        <p:spPr bwMode="auto">
          <a:xfrm>
            <a:off x="250825" y="4292600"/>
            <a:ext cx="8642350" cy="2344738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4800" b="1" i="1" dirty="0">
                <a:solidFill>
                  <a:srgbClr val="FF3300"/>
                </a:solidFill>
                <a:latin typeface="Angsana New" pitchFamily="18" charset="-34"/>
              </a:rPr>
              <a:t>√ เรื่อง  ข้อหารือ</a:t>
            </a:r>
            <a:r>
              <a:rPr lang="th-TH" sz="4800" b="1" i="1" dirty="0">
                <a:solidFill>
                  <a:srgbClr val="FF3300"/>
                </a:solidFill>
                <a:latin typeface="Angsana New" pitchFamily="18" charset="-34"/>
              </a:rPr>
              <a:t>เกี่ยวกับ</a:t>
            </a:r>
            <a:r>
              <a:rPr lang="en-US" sz="4800" b="1" i="1" dirty="0" err="1">
                <a:solidFill>
                  <a:srgbClr val="FF3300"/>
                </a:solidFill>
                <a:latin typeface="Angsana New" pitchFamily="18" charset="-34"/>
              </a:rPr>
              <a:t>ระเบียบ</a:t>
            </a:r>
            <a:endParaRPr lang="th-TH" sz="4800" b="1" i="1" dirty="0">
              <a:solidFill>
                <a:srgbClr val="FF3300"/>
              </a:solidFill>
              <a:latin typeface="Angsana New" pitchFamily="18" charset="-34"/>
            </a:endParaRPr>
          </a:p>
          <a:p>
            <a:pPr>
              <a:defRPr/>
            </a:pPr>
            <a:r>
              <a:rPr lang="th-TH" sz="4800" b="1" i="1" dirty="0">
                <a:solidFill>
                  <a:srgbClr val="FF3300"/>
                </a:solidFill>
                <a:latin typeface="Angsana New" pitchFamily="18" charset="-34"/>
              </a:rPr>
              <a:t>	     สำนักนายกรัฐมนตรีว่าด้วย</a:t>
            </a:r>
            <a:r>
              <a:rPr lang="en-US" sz="4800" b="1" i="1" dirty="0" err="1">
                <a:solidFill>
                  <a:srgbClr val="FF3300"/>
                </a:solidFill>
                <a:latin typeface="Angsana New" pitchFamily="18" charset="-34"/>
              </a:rPr>
              <a:t>งานสารบรร</a:t>
            </a:r>
            <a:r>
              <a:rPr lang="th-TH" sz="4800" b="1" i="1" dirty="0">
                <a:solidFill>
                  <a:srgbClr val="FF3300"/>
                </a:solidFill>
                <a:latin typeface="Angsana New" pitchFamily="18" charset="-34"/>
              </a:rPr>
              <a:t>ณ 	     </a:t>
            </a:r>
            <a:r>
              <a:rPr lang="th-TH" sz="4800" b="1" i="1" dirty="0" smtClean="0">
                <a:solidFill>
                  <a:srgbClr val="FF3300"/>
                </a:solidFill>
                <a:latin typeface="Angsana New" pitchFamily="18" charset="-34"/>
              </a:rPr>
              <a:t>   </a:t>
            </a:r>
          </a:p>
          <a:p>
            <a:pPr>
              <a:defRPr/>
            </a:pPr>
            <a:r>
              <a:rPr lang="th-TH" sz="4800" b="1" i="1" dirty="0" smtClean="0">
                <a:solidFill>
                  <a:srgbClr val="FF3300"/>
                </a:solidFill>
                <a:latin typeface="Angsana New" pitchFamily="18" charset="-34"/>
              </a:rPr>
              <a:t>              พ.ศ. </a:t>
            </a:r>
            <a:r>
              <a:rPr lang="th-TH" sz="4800" b="1" i="1" dirty="0">
                <a:solidFill>
                  <a:srgbClr val="FF3300"/>
                </a:solidFill>
                <a:latin typeface="Angsana New" pitchFamily="18" charset="-34"/>
              </a:rPr>
              <a:t>๒๕๒๖</a:t>
            </a:r>
            <a:endParaRPr lang="en-US" sz="4800" b="1" i="1" dirty="0">
              <a:solidFill>
                <a:srgbClr val="FF3300"/>
              </a:solidFill>
              <a:latin typeface="Angsana New" pitchFamily="18" charset="-34"/>
            </a:endParaRPr>
          </a:p>
        </p:txBody>
      </p:sp>
      <p:sp>
        <p:nvSpPr>
          <p:cNvPr id="4404228" name="Rectangle 4"/>
          <p:cNvSpPr>
            <a:spLocks noChangeArrowheads="1"/>
          </p:cNvSpPr>
          <p:nvPr/>
        </p:nvSpPr>
        <p:spPr bwMode="auto">
          <a:xfrm>
            <a:off x="250825" y="71414"/>
            <a:ext cx="8678893" cy="155575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4800" b="1" dirty="0">
                <a:solidFill>
                  <a:srgbClr val="000000"/>
                </a:solidFill>
                <a:latin typeface="Angsana New" pitchFamily="18" charset="-34"/>
              </a:rPr>
              <a:t>เรื่อง </a:t>
            </a:r>
            <a:r>
              <a:rPr lang="en-US" sz="4800" b="1" dirty="0">
                <a:solidFill>
                  <a:srgbClr val="000000"/>
                </a:solidFill>
                <a:latin typeface="Angsana New" pitchFamily="18" charset="-34"/>
              </a:rPr>
              <a:t> </a:t>
            </a:r>
            <a:r>
              <a:rPr lang="en-US" sz="4800" b="1" dirty="0" smtClean="0">
                <a:solidFill>
                  <a:srgbClr val="000000"/>
                </a:solidFill>
                <a:latin typeface="Angsana New" pitchFamily="18" charset="-34"/>
              </a:rPr>
              <a:t> </a:t>
            </a:r>
            <a:r>
              <a:rPr lang="en-US" sz="4800" b="1" dirty="0" err="1" smtClean="0">
                <a:solidFill>
                  <a:srgbClr val="000000"/>
                </a:solidFill>
                <a:latin typeface="Angsana New" pitchFamily="18" charset="-34"/>
              </a:rPr>
              <a:t>ขอ</a:t>
            </a:r>
            <a:r>
              <a:rPr lang="en-US" sz="4800" b="1" dirty="0" err="1">
                <a:solidFill>
                  <a:srgbClr val="000000"/>
                </a:solidFill>
                <a:latin typeface="Angsana New" pitchFamily="18" charset="-34"/>
              </a:rPr>
              <a:t>หารือ</a:t>
            </a:r>
            <a:r>
              <a:rPr lang="th-TH" sz="4800" b="1" dirty="0">
                <a:solidFill>
                  <a:srgbClr val="000000"/>
                </a:solidFill>
                <a:latin typeface="Angsana New" pitchFamily="18" charset="-34"/>
              </a:rPr>
              <a:t>เกี่ยวกับ</a:t>
            </a:r>
            <a:r>
              <a:rPr lang="en-US" sz="4800" b="1" dirty="0" err="1">
                <a:solidFill>
                  <a:srgbClr val="000000"/>
                </a:solidFill>
                <a:latin typeface="Angsana New" pitchFamily="18" charset="-34"/>
              </a:rPr>
              <a:t>ระเบียบ</a:t>
            </a:r>
            <a:r>
              <a:rPr lang="th-TH" sz="4800" b="1" dirty="0">
                <a:solidFill>
                  <a:srgbClr val="000000"/>
                </a:solidFill>
                <a:latin typeface="Angsana New" pitchFamily="18" charset="-34"/>
              </a:rPr>
              <a:t>สำนักนายกรัฐมนตรี</a:t>
            </a:r>
          </a:p>
          <a:p>
            <a:pPr>
              <a:defRPr/>
            </a:pPr>
            <a:r>
              <a:rPr lang="th-TH" sz="4800" b="1" dirty="0">
                <a:solidFill>
                  <a:srgbClr val="000000"/>
                </a:solidFill>
                <a:latin typeface="Angsana New" pitchFamily="18" charset="-34"/>
              </a:rPr>
              <a:t>	</a:t>
            </a:r>
            <a:r>
              <a:rPr lang="th-TH" sz="4800" b="1" dirty="0" smtClean="0">
                <a:solidFill>
                  <a:srgbClr val="000000"/>
                </a:solidFill>
                <a:latin typeface="Angsana New" pitchFamily="18" charset="-34"/>
              </a:rPr>
              <a:t>  ว่า</a:t>
            </a:r>
            <a:r>
              <a:rPr lang="th-TH" sz="4800" b="1" dirty="0">
                <a:solidFill>
                  <a:srgbClr val="000000"/>
                </a:solidFill>
                <a:latin typeface="Angsana New" pitchFamily="18" charset="-34"/>
              </a:rPr>
              <a:t>ด้วย</a:t>
            </a:r>
            <a:r>
              <a:rPr lang="en-US" sz="4800" b="1" dirty="0" err="1">
                <a:solidFill>
                  <a:srgbClr val="000000"/>
                </a:solidFill>
                <a:latin typeface="Angsana New" pitchFamily="18" charset="-34"/>
              </a:rPr>
              <a:t>งานสารบรรณ</a:t>
            </a:r>
            <a:r>
              <a:rPr lang="en-US" sz="4800" b="1" dirty="0">
                <a:solidFill>
                  <a:srgbClr val="000000"/>
                </a:solidFill>
                <a:latin typeface="Angsana New" pitchFamily="18" charset="-34"/>
              </a:rPr>
              <a:t> </a:t>
            </a:r>
            <a:r>
              <a:rPr lang="th-TH" sz="4800" b="1" dirty="0">
                <a:solidFill>
                  <a:srgbClr val="000000"/>
                </a:solidFill>
                <a:latin typeface="Angsana New" pitchFamily="18" charset="-34"/>
              </a:rPr>
              <a:t>พ.ศ. ๒๕๒๖</a:t>
            </a:r>
            <a:endParaRPr lang="en-US" sz="4800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4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4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4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04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226" grpId="0" animBg="1"/>
      <p:bldP spid="440422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227" name="Text Box 3"/>
          <p:cNvSpPr txBox="1">
            <a:spLocks noChangeArrowheads="1"/>
          </p:cNvSpPr>
          <p:nvPr/>
        </p:nvSpPr>
        <p:spPr bwMode="auto">
          <a:xfrm>
            <a:off x="285720" y="4572008"/>
            <a:ext cx="8642350" cy="1692771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5200" b="1" i="1" dirty="0">
                <a:solidFill>
                  <a:srgbClr val="FF3300"/>
                </a:solidFill>
                <a:latin typeface="Angsana New" pitchFamily="18" charset="-34"/>
              </a:rPr>
              <a:t>√ </a:t>
            </a:r>
            <a:r>
              <a:rPr lang="en-US" sz="5200" b="1" i="1" dirty="0" err="1">
                <a:solidFill>
                  <a:srgbClr val="FF0000"/>
                </a:solidFill>
                <a:latin typeface="Angsana New" pitchFamily="18" charset="-34"/>
              </a:rPr>
              <a:t>เรื่อง</a:t>
            </a:r>
            <a:r>
              <a:rPr lang="en-US" sz="5200" b="1" i="1" dirty="0">
                <a:solidFill>
                  <a:srgbClr val="FF0000"/>
                </a:solidFill>
                <a:latin typeface="Angsana New" pitchFamily="18" charset="-34"/>
              </a:rPr>
              <a:t> </a:t>
            </a:r>
            <a:r>
              <a:rPr lang="en-US" sz="5200" b="1" i="1" dirty="0" smtClean="0">
                <a:solidFill>
                  <a:srgbClr val="FF0000"/>
                </a:solidFill>
                <a:latin typeface="Angsana New" pitchFamily="18" charset="-34"/>
              </a:rPr>
              <a:t> </a:t>
            </a:r>
            <a:r>
              <a:rPr lang="en-US" sz="5200" b="1" i="1" dirty="0" err="1" smtClean="0">
                <a:solidFill>
                  <a:srgbClr val="FF0000"/>
                </a:solidFill>
                <a:latin typeface="Angsana New" pitchFamily="18" charset="-34"/>
              </a:rPr>
              <a:t>ข้อหารือ</a:t>
            </a:r>
            <a:r>
              <a:rPr lang="th-TH" sz="5200" b="1" i="1" dirty="0" smtClean="0">
                <a:solidFill>
                  <a:srgbClr val="FF0000"/>
                </a:solidFill>
                <a:latin typeface="Angsana New" pitchFamily="18" charset="-34"/>
              </a:rPr>
              <a:t>การทำลายเอกสารทางการเงิน</a:t>
            </a:r>
          </a:p>
          <a:p>
            <a:pPr>
              <a:defRPr/>
            </a:pPr>
            <a:r>
              <a:rPr lang="th-TH" sz="5200" b="1" i="1" dirty="0" smtClean="0">
                <a:solidFill>
                  <a:srgbClr val="FF0000"/>
                </a:solidFill>
                <a:latin typeface="Angsana New" pitchFamily="18" charset="-34"/>
              </a:rPr>
              <a:t>              ก่อนครบอายุการเก็บ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88955" y="761368"/>
            <a:ext cx="8569325" cy="1738938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</a:rPr>
              <a:t>   </a:t>
            </a:r>
            <a:r>
              <a:rPr lang="th-TH" sz="5300" b="1" dirty="0" smtClean="0">
                <a:solidFill>
                  <a:srgbClr val="000000"/>
                </a:solidFill>
                <a:latin typeface="Angsana New" pitchFamily="18" charset="-34"/>
              </a:rPr>
              <a:t>เรื่อง </a:t>
            </a:r>
            <a:r>
              <a:rPr lang="en-US" sz="5300" b="1" dirty="0" smtClean="0">
                <a:solidFill>
                  <a:srgbClr val="000000"/>
                </a:solidFill>
                <a:latin typeface="Angsana New" pitchFamily="18" charset="-34"/>
              </a:rPr>
              <a:t>  </a:t>
            </a:r>
            <a:r>
              <a:rPr lang="en-US" sz="5300" b="1" dirty="0" err="1" smtClean="0">
                <a:solidFill>
                  <a:srgbClr val="000000"/>
                </a:solidFill>
                <a:latin typeface="Angsana New" pitchFamily="18" charset="-34"/>
              </a:rPr>
              <a:t>ขอหารือ</a:t>
            </a:r>
            <a:r>
              <a:rPr lang="th-TH" sz="5300" b="1" dirty="0" smtClean="0">
                <a:solidFill>
                  <a:srgbClr val="000000"/>
                </a:solidFill>
                <a:latin typeface="Angsana New" pitchFamily="18" charset="-34"/>
              </a:rPr>
              <a:t>การทำลายเอกสารทางการเงิน</a:t>
            </a:r>
          </a:p>
          <a:p>
            <a:pPr>
              <a:defRPr/>
            </a:pPr>
            <a:r>
              <a:rPr lang="th-TH" sz="5300" b="1" dirty="0" smtClean="0">
                <a:solidFill>
                  <a:srgbClr val="000000"/>
                </a:solidFill>
                <a:latin typeface="Angsana New" pitchFamily="18" charset="-34"/>
              </a:rPr>
              <a:t>              ก่อนครบอายุการเก็บ</a:t>
            </a:r>
            <a:endParaRPr lang="th-TH" sz="5300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85720" y="2643182"/>
            <a:ext cx="8642350" cy="1692771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5200" b="1" i="1" dirty="0">
                <a:solidFill>
                  <a:srgbClr val="FF3300"/>
                </a:solidFill>
                <a:latin typeface="Angsana New" pitchFamily="18" charset="-34"/>
              </a:rPr>
              <a:t>√ </a:t>
            </a:r>
            <a:r>
              <a:rPr lang="en-US" sz="5200" b="1" i="1" dirty="0" err="1">
                <a:solidFill>
                  <a:srgbClr val="FF0000"/>
                </a:solidFill>
                <a:latin typeface="Angsana New" pitchFamily="18" charset="-34"/>
              </a:rPr>
              <a:t>เรื่อง</a:t>
            </a:r>
            <a:r>
              <a:rPr lang="en-US" sz="5200" b="1" i="1" dirty="0">
                <a:solidFill>
                  <a:srgbClr val="FF0000"/>
                </a:solidFill>
                <a:latin typeface="Angsana New" pitchFamily="18" charset="-34"/>
              </a:rPr>
              <a:t> </a:t>
            </a:r>
            <a:r>
              <a:rPr lang="en-US" sz="5200" b="1" i="1" dirty="0" smtClean="0">
                <a:solidFill>
                  <a:srgbClr val="FF0000"/>
                </a:solidFill>
                <a:latin typeface="Angsana New" pitchFamily="18" charset="-34"/>
              </a:rPr>
              <a:t> </a:t>
            </a:r>
            <a:r>
              <a:rPr lang="th-TH" sz="5200" b="1" i="1" dirty="0" smtClean="0">
                <a:solidFill>
                  <a:srgbClr val="FF0000"/>
                </a:solidFill>
                <a:latin typeface="Angsana New" pitchFamily="18" charset="-34"/>
              </a:rPr>
              <a:t>การขอ</a:t>
            </a:r>
            <a:r>
              <a:rPr lang="en-US" sz="5200" b="1" i="1" dirty="0" err="1" smtClean="0">
                <a:solidFill>
                  <a:srgbClr val="FF0000"/>
                </a:solidFill>
                <a:latin typeface="Angsana New" pitchFamily="18" charset="-34"/>
              </a:rPr>
              <a:t>หารือ</a:t>
            </a:r>
            <a:r>
              <a:rPr lang="th-TH" sz="5200" b="1" i="1" dirty="0" smtClean="0">
                <a:solidFill>
                  <a:srgbClr val="FF0000"/>
                </a:solidFill>
                <a:latin typeface="Angsana New" pitchFamily="18" charset="-34"/>
              </a:rPr>
              <a:t>การทำลายเอกสาร</a:t>
            </a:r>
          </a:p>
          <a:p>
            <a:pPr>
              <a:defRPr/>
            </a:pPr>
            <a:r>
              <a:rPr lang="th-TH" sz="5200" b="1" i="1" dirty="0" smtClean="0">
                <a:solidFill>
                  <a:srgbClr val="FF0000"/>
                </a:solidFill>
                <a:latin typeface="Angsana New" pitchFamily="18" charset="-34"/>
              </a:rPr>
              <a:t>              ทางการเงินก่อนครบอายุการเก็บ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4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04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227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525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65219" y="142852"/>
            <a:ext cx="8135937" cy="2881313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  <a:defRPr/>
            </a:pPr>
            <a:r>
              <a:rPr lang="th-TH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h-TH" sz="5400" b="1" dirty="0" smtClean="0">
                <a:solidFill>
                  <a:srgbClr val="000000"/>
                </a:solidFill>
                <a:effectLst/>
              </a:rPr>
              <a:t>๒. ไม่พึงใช้ชื่อเรื่องที่ไม่พึงประสงค์</a:t>
            </a:r>
          </a:p>
          <a:p>
            <a:pPr algn="l" eaLnBrk="1" hangingPunct="1">
              <a:lnSpc>
                <a:spcPct val="90000"/>
              </a:lnSpc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</a:rPr>
              <a:t>      เช่น  การตอบปฏิเสธคำขอ</a:t>
            </a:r>
          </a:p>
          <a:p>
            <a:pPr algn="l" eaLnBrk="1" hangingPunct="1">
              <a:lnSpc>
                <a:spcPct val="90000"/>
              </a:lnSpc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</a:rPr>
              <a:t>             ทวงถามให้ชำระหนี้</a:t>
            </a:r>
            <a:r>
              <a:rPr lang="th-TH" sz="5400" b="1" dirty="0" smtClean="0">
                <a:effectLst/>
              </a:rPr>
              <a:t> </a:t>
            </a:r>
            <a:r>
              <a:rPr lang="th-TH" sz="5400" b="1" dirty="0" smtClean="0">
                <a:solidFill>
                  <a:srgbClr val="000000"/>
                </a:solidFill>
                <a:effectLst/>
              </a:rPr>
              <a:t>เป็นต้น  </a:t>
            </a: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3203575" y="3068638"/>
            <a:ext cx="5399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4405252" name="Text Box 4"/>
          <p:cNvSpPr txBox="1">
            <a:spLocks noChangeArrowheads="1"/>
          </p:cNvSpPr>
          <p:nvPr/>
        </p:nvSpPr>
        <p:spPr bwMode="auto">
          <a:xfrm>
            <a:off x="357158" y="2786058"/>
            <a:ext cx="8358214" cy="156966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 2" pitchFamily="18" charset="2"/>
              <a:buNone/>
              <a:defRPr/>
            </a:pPr>
            <a:r>
              <a:rPr lang="en-US" sz="4800" b="1" dirty="0">
                <a:solidFill>
                  <a:srgbClr val="000000"/>
                </a:solidFill>
                <a:cs typeface="+mn-cs"/>
              </a:rPr>
              <a:t> </a:t>
            </a:r>
            <a:r>
              <a:rPr lang="en-US" sz="4800" b="1" dirty="0" smtClean="0">
                <a:solidFill>
                  <a:srgbClr val="000000"/>
                </a:solidFill>
                <a:cs typeface="+mn-cs"/>
              </a:rPr>
              <a:t>   </a:t>
            </a:r>
            <a:r>
              <a:rPr lang="en-US" sz="4800" b="1" dirty="0" err="1" smtClean="0">
                <a:solidFill>
                  <a:srgbClr val="000000"/>
                </a:solidFill>
                <a:latin typeface="Angsana New" pitchFamily="18" charset="-34"/>
                <a:cs typeface="+mn-cs"/>
              </a:rPr>
              <a:t>เรื่อง</a:t>
            </a:r>
            <a:r>
              <a:rPr lang="en-US" sz="4800" b="1" dirty="0" smtClean="0">
                <a:solidFill>
                  <a:srgbClr val="000000"/>
                </a:solidFill>
                <a:latin typeface="Angsana New" pitchFamily="18" charset="-34"/>
                <a:cs typeface="+mn-cs"/>
              </a:rPr>
              <a:t>  </a:t>
            </a:r>
            <a:r>
              <a:rPr lang="th-TH" sz="4800" b="1" dirty="0" smtClean="0">
                <a:solidFill>
                  <a:srgbClr val="000000"/>
                </a:solidFill>
                <a:latin typeface="Angsana New" pitchFamily="18" charset="-34"/>
                <a:cs typeface="+mn-cs"/>
              </a:rPr>
              <a:t>  </a:t>
            </a:r>
            <a:r>
              <a:rPr lang="th-TH" sz="4800" b="1" dirty="0">
                <a:solidFill>
                  <a:srgbClr val="000000"/>
                </a:solidFill>
                <a:latin typeface="Angsana New" pitchFamily="18" charset="-34"/>
                <a:cs typeface="+mn-cs"/>
              </a:rPr>
              <a:t>การ</a:t>
            </a:r>
            <a:r>
              <a:rPr lang="en-US" sz="4800" b="1" dirty="0" err="1">
                <a:solidFill>
                  <a:srgbClr val="000000"/>
                </a:solidFill>
                <a:latin typeface="Angsana New" pitchFamily="18" charset="-34"/>
                <a:cs typeface="+mn-cs"/>
              </a:rPr>
              <a:t>ไม่อนุมัติเลื่อนเงินเดือน</a:t>
            </a:r>
            <a:endParaRPr lang="th-TH" sz="4800" b="1" dirty="0">
              <a:solidFill>
                <a:srgbClr val="000000"/>
              </a:solidFill>
              <a:latin typeface="Angsana New" pitchFamily="18" charset="-34"/>
              <a:cs typeface="+mn-cs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th-TH" sz="4800" b="1" dirty="0">
                <a:solidFill>
                  <a:srgbClr val="000000"/>
                </a:solidFill>
                <a:latin typeface="Angsana New" pitchFamily="18" charset="-34"/>
                <a:cs typeface="+mn-cs"/>
              </a:rPr>
              <a:t>              </a:t>
            </a:r>
            <a:r>
              <a:rPr lang="th-TH" sz="4800" b="1" dirty="0" smtClean="0">
                <a:solidFill>
                  <a:srgbClr val="000000"/>
                </a:solidFill>
                <a:latin typeface="Angsana New" pitchFamily="18" charset="-34"/>
                <a:cs typeface="+mn-cs"/>
              </a:rPr>
              <a:t>     นอกเหนือ</a:t>
            </a:r>
            <a:r>
              <a:rPr lang="th-TH" sz="4800" b="1" dirty="0">
                <a:solidFill>
                  <a:srgbClr val="000000"/>
                </a:solidFill>
                <a:latin typeface="Angsana New" pitchFamily="18" charset="-34"/>
                <a:cs typeface="+mn-cs"/>
              </a:rPr>
              <a:t>โควตาปกติ เป็นกรณีพิเศษ</a:t>
            </a:r>
            <a:endParaRPr lang="en-US" sz="4800" b="1" dirty="0">
              <a:solidFill>
                <a:srgbClr val="FF3300"/>
              </a:solidFill>
              <a:latin typeface="Angsana New" pitchFamily="18" charset="-34"/>
              <a:cs typeface="+mn-cs"/>
            </a:endParaRPr>
          </a:p>
        </p:txBody>
      </p:sp>
      <p:sp>
        <p:nvSpPr>
          <p:cNvPr id="4405253" name="Text Box 5"/>
          <p:cNvSpPr txBox="1">
            <a:spLocks noChangeArrowheads="1"/>
          </p:cNvSpPr>
          <p:nvPr/>
        </p:nvSpPr>
        <p:spPr bwMode="auto">
          <a:xfrm>
            <a:off x="428596" y="4724400"/>
            <a:ext cx="8286808" cy="1569660"/>
          </a:xfrm>
          <a:prstGeom prst="rect">
            <a:avLst/>
          </a:prstGeom>
          <a:solidFill>
            <a:schemeClr val="tx1"/>
          </a:solidFill>
          <a:ln w="57150">
            <a:solidFill>
              <a:srgbClr val="FF3300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buFont typeface="Wingdings 2" pitchFamily="18" charset="2"/>
              <a:buNone/>
              <a:defRPr/>
            </a:pPr>
            <a:r>
              <a:rPr lang="en-US" sz="4800" b="1" i="1" dirty="0" smtClean="0">
                <a:solidFill>
                  <a:srgbClr val="FF3300"/>
                </a:solidFill>
                <a:latin typeface="Angsana New" pitchFamily="18" charset="-34"/>
              </a:rPr>
              <a:t>√</a:t>
            </a:r>
            <a:r>
              <a:rPr lang="en-US" sz="4800" b="1" i="1" dirty="0" smtClean="0">
                <a:solidFill>
                  <a:srgbClr val="000000"/>
                </a:solidFill>
                <a:latin typeface="Angsana New" pitchFamily="18" charset="-34"/>
              </a:rPr>
              <a:t>   </a:t>
            </a:r>
            <a:r>
              <a:rPr lang="en-US" sz="4800" b="1" i="1" dirty="0" err="1" smtClean="0">
                <a:solidFill>
                  <a:srgbClr val="FF3300"/>
                </a:solidFill>
                <a:latin typeface="Angsana New" pitchFamily="18" charset="-34"/>
              </a:rPr>
              <a:t>เรื่อง</a:t>
            </a:r>
            <a:r>
              <a:rPr lang="en-US" sz="4800" b="1" i="1" dirty="0" smtClean="0">
                <a:solidFill>
                  <a:srgbClr val="FF3300"/>
                </a:solidFill>
                <a:latin typeface="Angsana New" pitchFamily="18" charset="-34"/>
              </a:rPr>
              <a:t>     </a:t>
            </a:r>
            <a:r>
              <a:rPr lang="en-US" sz="4800" b="1" i="1" dirty="0" err="1" smtClean="0">
                <a:solidFill>
                  <a:srgbClr val="FF3300"/>
                </a:solidFill>
                <a:latin typeface="Angsana New" pitchFamily="18" charset="-34"/>
              </a:rPr>
              <a:t>การ</a:t>
            </a:r>
            <a:r>
              <a:rPr lang="th-TH" sz="4800" b="1" i="1" dirty="0">
                <a:solidFill>
                  <a:srgbClr val="FF3300"/>
                </a:solidFill>
                <a:latin typeface="Angsana New" pitchFamily="18" charset="-34"/>
              </a:rPr>
              <a:t>ขอ</a:t>
            </a:r>
            <a:r>
              <a:rPr lang="en-US" sz="4800" b="1" i="1" dirty="0" err="1">
                <a:solidFill>
                  <a:srgbClr val="FF3300"/>
                </a:solidFill>
                <a:latin typeface="Angsana New" pitchFamily="18" charset="-34"/>
              </a:rPr>
              <a:t>อนุมัติเลื่อนเงินเดือน</a:t>
            </a:r>
            <a:endParaRPr lang="en-US" sz="4800" b="1" i="1" dirty="0">
              <a:solidFill>
                <a:srgbClr val="FF3300"/>
              </a:solidFill>
              <a:latin typeface="Angsana New" pitchFamily="18" charset="-34"/>
            </a:endParaRPr>
          </a:p>
          <a:p>
            <a:pPr>
              <a:defRPr/>
            </a:pPr>
            <a:r>
              <a:rPr lang="en-US" sz="4800" b="1" i="1" dirty="0">
                <a:solidFill>
                  <a:srgbClr val="FF3300"/>
                </a:solidFill>
                <a:latin typeface="Angsana New" pitchFamily="18" charset="-34"/>
              </a:rPr>
              <a:t>	      </a:t>
            </a:r>
            <a:r>
              <a:rPr lang="th-TH" sz="4800" b="1" i="1" dirty="0" smtClean="0">
                <a:solidFill>
                  <a:srgbClr val="FF3300"/>
                </a:solidFill>
                <a:latin typeface="Angsana New" pitchFamily="18" charset="-34"/>
              </a:rPr>
              <a:t>    นอกเหนือ</a:t>
            </a:r>
            <a:r>
              <a:rPr lang="th-TH" sz="4800" b="1" i="1" dirty="0">
                <a:solidFill>
                  <a:srgbClr val="FF3300"/>
                </a:solidFill>
                <a:latin typeface="Angsana New" pitchFamily="18" charset="-34"/>
              </a:rPr>
              <a:t>โควตาปกติ</a:t>
            </a:r>
            <a:r>
              <a:rPr lang="th-TH" sz="4800" i="1" dirty="0">
                <a:solidFill>
                  <a:srgbClr val="FF3300"/>
                </a:solidFill>
                <a:latin typeface="Angsana New" pitchFamily="18" charset="-34"/>
              </a:rPr>
              <a:t> </a:t>
            </a:r>
            <a:r>
              <a:rPr lang="th-TH" sz="4800" b="1" i="1" dirty="0">
                <a:solidFill>
                  <a:srgbClr val="FF3300"/>
                </a:solidFill>
                <a:latin typeface="Angsana New" pitchFamily="18" charset="-34"/>
              </a:rPr>
              <a:t>เป็นกรณีพิเศษ</a:t>
            </a:r>
            <a:endParaRPr lang="en-US" sz="4800" b="1" i="1" dirty="0">
              <a:solidFill>
                <a:srgbClr val="FF330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5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5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525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62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1557338"/>
            <a:ext cx="9144000" cy="3816350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sz="5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th-TH" sz="5400" b="1" dirty="0" smtClean="0">
                <a:solidFill>
                  <a:srgbClr val="000000"/>
                </a:solidFill>
                <a:effectLst/>
              </a:rPr>
              <a:t>๓.  ตรงประเด็น </a:t>
            </a:r>
          </a:p>
          <a:p>
            <a:pPr algn="l" eaLnBrk="1" hangingPunct="1"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</a:rPr>
              <a:t>          และสอดคล้องกับ</a:t>
            </a:r>
          </a:p>
          <a:p>
            <a:pPr algn="l" eaLnBrk="1" hangingPunct="1"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</a:rPr>
              <a:t>          ส่วนสรุปความ</a:t>
            </a:r>
            <a:r>
              <a:rPr lang="th-TH" sz="5400" b="1" dirty="0" smtClean="0">
                <a:solidFill>
                  <a:srgbClr val="FFFFFF"/>
                </a:solidFill>
                <a:effectLst/>
              </a:rPr>
              <a:t>       </a:t>
            </a: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3203575" y="3068638"/>
            <a:ext cx="5399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4" name="Left Arrow Callout 3"/>
          <p:cNvSpPr/>
          <p:nvPr/>
        </p:nvSpPr>
        <p:spPr>
          <a:xfrm>
            <a:off x="4143372" y="2786058"/>
            <a:ext cx="3714776" cy="250033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6600"/>
            </a:avLst>
          </a:prstGeom>
          <a:noFill/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ตอนสุดท้ายของเนื้อเรื่อง</a:t>
            </a:r>
            <a:r>
              <a:rPr lang="en-US" sz="40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:</a:t>
            </a:r>
            <a:endParaRPr lang="th-TH" sz="4000" b="1" dirty="0" smtClean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สรุปใจความ</a:t>
            </a:r>
          </a:p>
          <a:p>
            <a:pPr algn="ctr"/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ของหนังสืออีกครั้ง</a:t>
            </a:r>
            <a:endParaRPr lang="th-TH" sz="4000" b="1" dirty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7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8662" y="2768607"/>
            <a:ext cx="7929562" cy="1517649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  <a:r>
              <a:rPr lang="th-TH" sz="2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กรม ... พิจารณาแล้วเห็นว่า สำนักนายกรัฐมนตรีมีวิทยากรที่มีความรู้เกี่ยวกับระเบียบงานสารบรรณเป็นอย่างดี จึงขอเชิญวิทยากรจากสำนักนายก-รัฐมนตรีไปบรรยายในหัวข้อวิชา วัน เวลา และสถานที่ดังกล่าวข้างต้น</a:t>
            </a:r>
            <a:endParaRPr lang="en-US" sz="2800" b="1" dirty="0" smtClean="0">
              <a:solidFill>
                <a:srgbClr val="000000"/>
              </a:solidFill>
              <a:effectLst/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407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71538" y="214314"/>
            <a:ext cx="7956550" cy="2500306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  <a:defRPr/>
            </a:pPr>
            <a:r>
              <a:rPr lang="th-TH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  <a:r>
              <a:rPr lang="th-TH" sz="2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ด้วยกรม...... จะจัดการฝึกอบรมหลักสูตร....... ให้แก่ข้าราชการในสังกัด            ที่ได้รับการบรรจุใหม่ จำนวนประมาณ ๕๐ คน ระหว่างวันที่ ๑๔ - ๑๖ มกราคม ๒๕๕๗  และกำหนดให้มีการบรรยายหัวข้อวิชา “ระเบียบสำนักนายกรัฐมนตรี     ว่าด้วยงานสารบรรณ พ.ศ. ๒๕๒๖”  ในวันพุธที่ ๑๖ มกราคม ๒๕๕๗                เวลา ๐๙.๐๐ - ๑๒.๐๐ น. ณ ห้องประชุมฤดีมาศ โรงแรมสยามซิตี้ เขตราชเทวี กรุงเทพมหานคร รายละเอียดปรากฏตามสิ่งที่ส่งมาด้วย    </a:t>
            </a:r>
          </a:p>
        </p:txBody>
      </p:sp>
      <p:sp>
        <p:nvSpPr>
          <p:cNvPr id="4407300" name="Text Box 4"/>
          <p:cNvSpPr txBox="1">
            <a:spLocks noChangeArrowheads="1"/>
          </p:cNvSpPr>
          <p:nvPr/>
        </p:nvSpPr>
        <p:spPr bwMode="auto">
          <a:xfrm>
            <a:off x="1071538" y="4572008"/>
            <a:ext cx="7705725" cy="1077218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3200" b="1" dirty="0"/>
              <a:t>          </a:t>
            </a:r>
            <a:r>
              <a:rPr lang="th-TH" sz="3200" b="1" i="1" dirty="0">
                <a:solidFill>
                  <a:srgbClr val="FF3300"/>
                </a:solidFill>
              </a:rPr>
              <a:t>จึงเรียนมาเพื่อโปรดพิจารณาให้ความอนุเคราะห์วิทยากรบรรยายดังกล่าวข้างต้นต่อไปด้วย  จักขอบคุณมาก</a:t>
            </a:r>
          </a:p>
        </p:txBody>
      </p:sp>
      <p:sp>
        <p:nvSpPr>
          <p:cNvPr id="4407301" name="Text Box 5"/>
          <p:cNvSpPr txBox="1">
            <a:spLocks noChangeArrowheads="1"/>
          </p:cNvSpPr>
          <p:nvPr/>
        </p:nvSpPr>
        <p:spPr bwMode="auto">
          <a:xfrm>
            <a:off x="71406" y="4222767"/>
            <a:ext cx="865188" cy="1563687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ส่วนสรุปความ</a:t>
            </a: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 flipV="1">
            <a:off x="1000100" y="4643446"/>
            <a:ext cx="357190" cy="35719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407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7301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832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14348" y="642918"/>
            <a:ext cx="6357982" cy="1571636"/>
          </a:xfrm>
          <a:ln w="57150">
            <a:solidFill>
              <a:srgbClr val="000000"/>
            </a:solidFill>
          </a:ln>
        </p:spPr>
        <p:txBody>
          <a:bodyPr/>
          <a:lstStyle/>
          <a:p>
            <a:pPr algn="l" eaLnBrk="1" hangingPunct="1">
              <a:defRPr/>
            </a:pPr>
            <a:r>
              <a:rPr lang="th-TH" sz="4400" b="1" dirty="0" smtClean="0">
                <a:solidFill>
                  <a:srgbClr val="000000"/>
                </a:solidFill>
                <a:effectLst/>
              </a:rPr>
              <a:t> เรื่อง  ขอเชิญเป็นวิทยากรบรรยาย</a:t>
            </a:r>
          </a:p>
          <a:p>
            <a:pPr algn="l" eaLnBrk="1" hangingPunct="1">
              <a:defRPr/>
            </a:pPr>
            <a:r>
              <a:rPr lang="th-TH" sz="4400" b="1" dirty="0" smtClean="0">
                <a:solidFill>
                  <a:srgbClr val="000000"/>
                </a:solidFill>
                <a:effectLst/>
              </a:rPr>
              <a:t> เรียน  ปลัดสำนักนายกรัฐมนตรี</a:t>
            </a:r>
            <a:r>
              <a:rPr lang="th-TH" sz="4400" b="1" dirty="0" smtClean="0">
                <a:solidFill>
                  <a:srgbClr val="FFFFFF"/>
                </a:solidFill>
                <a:effectLst/>
              </a:rPr>
              <a:t>       </a:t>
            </a:r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714348" y="2428868"/>
            <a:ext cx="6357982" cy="144655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4400" b="1" dirty="0">
                <a:solidFill>
                  <a:srgbClr val="FF3300"/>
                </a:solidFill>
              </a:rPr>
              <a:t>เรื่อง  ขอเชิญวิทยากร</a:t>
            </a:r>
            <a:r>
              <a:rPr lang="th-TH" sz="4400" b="1" dirty="0" smtClean="0">
                <a:solidFill>
                  <a:srgbClr val="FF3300"/>
                </a:solidFill>
              </a:rPr>
              <a:t>บรรยาย</a:t>
            </a:r>
            <a:endParaRPr lang="th-TH" sz="4400" b="1" dirty="0">
              <a:solidFill>
                <a:srgbClr val="FF3300"/>
              </a:solidFill>
            </a:endParaRPr>
          </a:p>
          <a:p>
            <a:r>
              <a:rPr lang="th-TH" sz="4400" b="1" dirty="0">
                <a:solidFill>
                  <a:srgbClr val="FF3300"/>
                </a:solidFill>
              </a:rPr>
              <a:t>เรียน  ปลัดสำนัก</a:t>
            </a:r>
            <a:r>
              <a:rPr lang="th-TH" sz="4400" b="1" dirty="0" smtClean="0">
                <a:solidFill>
                  <a:srgbClr val="FF3300"/>
                </a:solidFill>
              </a:rPr>
              <a:t>นายกรัฐมนตรี</a:t>
            </a:r>
          </a:p>
        </p:txBody>
      </p:sp>
      <p:sp>
        <p:nvSpPr>
          <p:cNvPr id="4408325" name="Text Box 5"/>
          <p:cNvSpPr txBox="1">
            <a:spLocks noChangeArrowheads="1"/>
          </p:cNvSpPr>
          <p:nvPr/>
        </p:nvSpPr>
        <p:spPr bwMode="auto">
          <a:xfrm>
            <a:off x="0" y="4143380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4800" b="1" dirty="0">
                <a:solidFill>
                  <a:srgbClr val="FF3300"/>
                </a:solidFill>
              </a:rPr>
              <a:t>     </a:t>
            </a:r>
            <a:r>
              <a:rPr lang="th-TH" sz="4800" b="1" dirty="0" smtClean="0">
                <a:solidFill>
                  <a:srgbClr val="FF3300"/>
                </a:solidFill>
              </a:rPr>
              <a:t>      </a:t>
            </a:r>
            <a:r>
              <a:rPr lang="th-TH" sz="4800" b="1" dirty="0">
                <a:solidFill>
                  <a:srgbClr val="000000"/>
                </a:solidFill>
              </a:rPr>
              <a:t>จึงเรียนมาเพื่อโปรดพิจารณาให้ความอนุเคราะห์วิทยากร</a:t>
            </a:r>
            <a:r>
              <a:rPr lang="th-TH" sz="4800" b="1" dirty="0" smtClean="0">
                <a:solidFill>
                  <a:srgbClr val="000000"/>
                </a:solidFill>
              </a:rPr>
              <a:t>บรรยายดังกล่าวข้างต้นต่อไป</a:t>
            </a:r>
            <a:r>
              <a:rPr lang="th-TH" sz="4800" b="1" dirty="0">
                <a:solidFill>
                  <a:srgbClr val="000000"/>
                </a:solidFill>
              </a:rPr>
              <a:t>ด้วย  </a:t>
            </a:r>
            <a:endParaRPr lang="th-TH" sz="4800" b="1" dirty="0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จัก</a:t>
            </a:r>
            <a:r>
              <a:rPr lang="th-TH" sz="4800" b="1" dirty="0">
                <a:solidFill>
                  <a:srgbClr val="000000"/>
                </a:solidFill>
              </a:rPr>
              <a:t>ขอบคุณมาก</a:t>
            </a:r>
            <a:endParaRPr lang="en-US" sz="4800" b="1" dirty="0">
              <a:solidFill>
                <a:srgbClr val="000000"/>
              </a:solidFill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 flipV="1">
            <a:off x="428596" y="4357694"/>
            <a:ext cx="537315" cy="500066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8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8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8325" grpId="0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8596" y="2500306"/>
            <a:ext cx="8286808" cy="3046988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th-TH" sz="4800" b="1" dirty="0" smtClean="0">
                <a:solidFill>
                  <a:srgbClr val="000000"/>
                </a:solidFill>
                <a:latin typeface="Angsana New" pitchFamily="18" charset="-34"/>
              </a:rPr>
              <a:t>จัก</a:t>
            </a:r>
            <a:r>
              <a:rPr lang="th-TH" sz="4800" dirty="0" smtClean="0">
                <a:solidFill>
                  <a:srgbClr val="000000"/>
                </a:solidFill>
                <a:latin typeface="Angsana New" pitchFamily="18" charset="-34"/>
              </a:rPr>
              <a:t>		คำช่วยกริยาบอกกาลภายหน้า </a:t>
            </a:r>
            <a:br>
              <a:rPr lang="th-TH" sz="4800" dirty="0" smtClean="0">
                <a:solidFill>
                  <a:srgbClr val="000000"/>
                </a:solidFill>
                <a:latin typeface="Angsana New" pitchFamily="18" charset="-34"/>
              </a:rPr>
            </a:br>
            <a:r>
              <a:rPr lang="th-TH" sz="4800" dirty="0" smtClean="0">
                <a:solidFill>
                  <a:srgbClr val="000000"/>
                </a:solidFill>
                <a:latin typeface="Angsana New" pitchFamily="18" charset="-34"/>
              </a:rPr>
              <a:t>		แสดงเจตจำนง เช่น จักกิน จักนอน</a:t>
            </a:r>
            <a:br>
              <a:rPr lang="th-TH" sz="4800" dirty="0" smtClean="0">
                <a:solidFill>
                  <a:srgbClr val="000000"/>
                </a:solidFill>
                <a:latin typeface="Angsana New" pitchFamily="18" charset="-34"/>
              </a:rPr>
            </a:br>
            <a:r>
              <a:rPr lang="th-TH" sz="4800" b="1" dirty="0" smtClean="0">
                <a:solidFill>
                  <a:srgbClr val="000000"/>
                </a:solidFill>
                <a:latin typeface="Angsana New" pitchFamily="18" charset="-34"/>
              </a:rPr>
              <a:t>จะ</a:t>
            </a:r>
            <a:r>
              <a:rPr lang="th-TH" sz="4800" dirty="0" smtClean="0">
                <a:solidFill>
                  <a:srgbClr val="000000"/>
                </a:solidFill>
                <a:latin typeface="Angsana New" pitchFamily="18" charset="-34"/>
              </a:rPr>
              <a:t>		เป็นคำช่วยกริยาบอกอนาคต </a:t>
            </a:r>
            <a:br>
              <a:rPr lang="th-TH" sz="4800" dirty="0" smtClean="0">
                <a:solidFill>
                  <a:srgbClr val="000000"/>
                </a:solidFill>
                <a:latin typeface="Angsana New" pitchFamily="18" charset="-34"/>
              </a:rPr>
            </a:br>
            <a:r>
              <a:rPr lang="th-TH" sz="4800" dirty="0" smtClean="0">
                <a:solidFill>
                  <a:srgbClr val="000000"/>
                </a:solidFill>
                <a:latin typeface="Angsana New" pitchFamily="18" charset="-34"/>
              </a:rPr>
              <a:t>		เช่น จะไป  จะอยู่</a:t>
            </a:r>
            <a:endParaRPr lang="th-TH" sz="4800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00034" y="6078700"/>
            <a:ext cx="79296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th-TH" sz="3600" b="1" i="1" dirty="0" smtClean="0">
                <a:solidFill>
                  <a:srgbClr val="FF0000"/>
                </a:solidFill>
                <a:cs typeface="+mn-cs"/>
              </a:rPr>
              <a:t>         </a:t>
            </a:r>
            <a:r>
              <a:rPr lang="th-TH" sz="3600" i="1" dirty="0" smtClean="0">
                <a:solidFill>
                  <a:srgbClr val="FF0000"/>
                </a:solidFill>
                <a:cs typeface="+mn-cs"/>
              </a:rPr>
              <a:t>ที่มา</a:t>
            </a:r>
            <a:r>
              <a:rPr lang="en-US" sz="3600" i="1" dirty="0" smtClean="0">
                <a:solidFill>
                  <a:srgbClr val="FF0000"/>
                </a:solidFill>
                <a:cs typeface="+mn-cs"/>
              </a:rPr>
              <a:t>  </a:t>
            </a:r>
            <a:r>
              <a:rPr lang="th-TH" sz="3600" i="1" dirty="0" smtClean="0">
                <a:solidFill>
                  <a:srgbClr val="FF0000"/>
                </a:solidFill>
                <a:cs typeface="+mn-cs"/>
              </a:rPr>
              <a:t>พจนานุกรมฉบับราชบัณฑิตยสถาน พ.ศ. ๒๕๕๔</a:t>
            </a:r>
            <a:endParaRPr lang="th-TH" sz="3600" i="1" dirty="0">
              <a:solidFill>
                <a:srgbClr val="FF0000"/>
              </a:solidFill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2876" y="285728"/>
            <a:ext cx="8858280" cy="1446550"/>
          </a:xfrm>
          <a:prstGeom prst="rect">
            <a:avLst/>
          </a:prstGeom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4400" b="1" dirty="0" smtClean="0">
                <a:solidFill>
                  <a:srgbClr val="000000"/>
                </a:solidFill>
              </a:rPr>
              <a:t>            จึงเรียนมาเพื่อโปรดพิจารณาให้ความอนุเคราะห์วิทยากรบรรยายดังกล่าวข้างต้นต่อไปด้วย  จักขอบคุณมาก</a:t>
            </a:r>
            <a:endParaRPr lang="en-US" sz="4400" b="1" dirty="0">
              <a:solidFill>
                <a:srgbClr val="000000"/>
              </a:solidFill>
            </a:endParaRPr>
          </a:p>
        </p:txBody>
      </p:sp>
      <p:sp>
        <p:nvSpPr>
          <p:cNvPr id="9" name="Up Arrow 8"/>
          <p:cNvSpPr/>
          <p:nvPr/>
        </p:nvSpPr>
        <p:spPr>
          <a:xfrm>
            <a:off x="7072330" y="1785926"/>
            <a:ext cx="428628" cy="571504"/>
          </a:xfrm>
          <a:prstGeom prst="upArrow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500306"/>
            <a:ext cx="3529013" cy="3671888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1747" name="Picture 6" descr="1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500306"/>
            <a:ext cx="3643338" cy="36718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071670" y="275562"/>
            <a:ext cx="5429288" cy="156966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8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๑. รู้ชนิด</a:t>
            </a:r>
            <a:r>
              <a:rPr lang="th-TH" sz="4800" dirty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และรูปแบบของ</a:t>
            </a:r>
          </a:p>
          <a:p>
            <a:pPr algn="ctr">
              <a:defRPr/>
            </a:pPr>
            <a:r>
              <a:rPr lang="th-TH" sz="4800" dirty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หนังสือราชการ</a:t>
            </a:r>
            <a:endParaRPr lang="en-US" sz="48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00760" y="3214686"/>
            <a:ext cx="1654620" cy="175432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๖ ชนิด</a:t>
            </a:r>
          </a:p>
          <a:p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๑๑ แบบ</a:t>
            </a:r>
            <a:endParaRPr lang="th-T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5143504" y="3786190"/>
            <a:ext cx="642942" cy="642942"/>
          </a:xfrm>
          <a:prstGeom prst="rightArrow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93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71480"/>
            <a:ext cx="9144000" cy="2567009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๔. อาจใช้คำนามเป็นชื่อเรื่องได้</a:t>
            </a:r>
            <a:b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</a:b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   ในกรณีที่มีความหมายกว้าง</a:t>
            </a:r>
            <a:b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</a:b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   และเป็นกลาง</a:t>
            </a:r>
          </a:p>
        </p:txBody>
      </p:sp>
      <p:sp>
        <p:nvSpPr>
          <p:cNvPr id="4409347" name="Rectangle 3"/>
          <p:cNvSpPr>
            <a:spLocks noChangeArrowheads="1"/>
          </p:cNvSpPr>
          <p:nvPr/>
        </p:nvSpPr>
        <p:spPr bwMode="auto">
          <a:xfrm>
            <a:off x="1857356" y="3357562"/>
            <a:ext cx="6572296" cy="2160587"/>
          </a:xfrm>
          <a:prstGeom prst="rect">
            <a:avLst/>
          </a:prstGeom>
          <a:solidFill>
            <a:schemeClr val="tx1"/>
          </a:solidFill>
          <a:ln w="571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48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r>
              <a:rPr lang="th-TH" sz="4800" b="1" i="1" dirty="0">
                <a:solidFill>
                  <a:srgbClr val="FF3300"/>
                </a:solidFill>
                <a:latin typeface="Verdana" pitchFamily="34" charset="0"/>
              </a:rPr>
              <a:t>เรื่อง  ร่างระเบียบว่าด้วยการลา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4800" b="1" i="1" dirty="0">
                <a:solidFill>
                  <a:srgbClr val="FF3300"/>
                </a:solidFill>
                <a:latin typeface="Verdana" pitchFamily="34" charset="0"/>
              </a:rPr>
              <a:t>           ของข้าราชการ พ.ศ. ....</a:t>
            </a:r>
            <a:r>
              <a:rPr lang="th-TH" sz="4800" b="1" i="1" dirty="0">
                <a:solidFill>
                  <a:srgbClr val="FFFFFF"/>
                </a:solidFill>
                <a:latin typeface="Verdana" pitchFamily="34" charset="0"/>
              </a:rPr>
              <a:t>       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9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9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934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42" name="Text Box 2"/>
          <p:cNvSpPr txBox="1">
            <a:spLocks noChangeArrowheads="1"/>
          </p:cNvSpPr>
          <p:nvPr/>
        </p:nvSpPr>
        <p:spPr bwMode="auto">
          <a:xfrm>
            <a:off x="1331913" y="1268413"/>
            <a:ext cx="6985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US" b="1">
              <a:solidFill>
                <a:srgbClr val="FFFF00"/>
              </a:solidFill>
              <a:latin typeface="Angsana New" pitchFamily="18" charset="-34"/>
            </a:endParaRPr>
          </a:p>
        </p:txBody>
      </p:sp>
      <p:sp>
        <p:nvSpPr>
          <p:cNvPr id="4208643" name="Rectangle 3"/>
          <p:cNvSpPr>
            <a:spLocks noChangeArrowheads="1"/>
          </p:cNvSpPr>
          <p:nvPr/>
        </p:nvSpPr>
        <p:spPr bwMode="auto">
          <a:xfrm>
            <a:off x="0" y="1142984"/>
            <a:ext cx="914400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th-TH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h-TH" sz="4800" b="1" dirty="0">
                <a:solidFill>
                  <a:srgbClr val="000000"/>
                </a:solidFill>
              </a:rPr>
              <a:t>๏ </a:t>
            </a:r>
            <a:r>
              <a:rPr lang="th-TH" sz="4800" b="1" dirty="0" smtClean="0">
                <a:solidFill>
                  <a:srgbClr val="000000"/>
                </a:solidFill>
              </a:rPr>
              <a:t>  ให้</a:t>
            </a:r>
            <a:r>
              <a:rPr lang="th-TH" sz="4800" b="1" dirty="0">
                <a:solidFill>
                  <a:srgbClr val="000000"/>
                </a:solidFill>
              </a:rPr>
              <a:t>อ้างถึงหนังสือที่</a:t>
            </a:r>
            <a:r>
              <a:rPr lang="th-TH" sz="4800" b="1" dirty="0" smtClean="0">
                <a:solidFill>
                  <a:srgbClr val="000000"/>
                </a:solidFill>
              </a:rPr>
              <a:t>เคยมี</a:t>
            </a:r>
            <a:r>
              <a:rPr lang="th-TH" sz="4800" b="1" u="sng" dirty="0" smtClean="0">
                <a:solidFill>
                  <a:srgbClr val="FF0000"/>
                </a:solidFill>
              </a:rPr>
              <a:t>ติดต่อกัน</a:t>
            </a:r>
            <a:r>
              <a:rPr lang="th-TH" sz="4800" b="1" u="sng" dirty="0">
                <a:solidFill>
                  <a:srgbClr val="FF0000"/>
                </a:solidFill>
              </a:rPr>
              <a:t>มาก่อนแล้ว</a:t>
            </a:r>
          </a:p>
          <a:p>
            <a:pPr>
              <a:spcBef>
                <a:spcPts val="600"/>
              </a:spcBef>
              <a:defRPr/>
            </a:pPr>
            <a:r>
              <a:rPr lang="th-TH" sz="4800" b="1" dirty="0">
                <a:solidFill>
                  <a:srgbClr val="000000"/>
                </a:solidFill>
              </a:rPr>
              <a:t>    </a:t>
            </a:r>
            <a:r>
              <a:rPr lang="th-TH" sz="4800" b="1" dirty="0" smtClean="0">
                <a:solidFill>
                  <a:srgbClr val="000000"/>
                </a:solidFill>
              </a:rPr>
              <a:t>  </a:t>
            </a:r>
            <a:r>
              <a:rPr lang="th-TH" sz="4800" b="1" u="sng" dirty="0" smtClean="0">
                <a:solidFill>
                  <a:srgbClr val="FF0000"/>
                </a:solidFill>
              </a:rPr>
              <a:t>ทุกครั้ง</a:t>
            </a:r>
            <a:r>
              <a:rPr lang="th-TH" sz="4800" b="1" dirty="0" smtClean="0">
                <a:solidFill>
                  <a:srgbClr val="FF0000"/>
                </a:solidFill>
              </a:rPr>
              <a:t> </a:t>
            </a:r>
            <a:r>
              <a:rPr lang="th-TH" sz="4800" b="1" dirty="0" smtClean="0">
                <a:solidFill>
                  <a:srgbClr val="000000"/>
                </a:solidFill>
              </a:rPr>
              <a:t>โดยให้ลงชื่อส่วนราชการเจ้าของหนังสือ</a:t>
            </a:r>
          </a:p>
          <a:p>
            <a:pPr>
              <a:spcBef>
                <a:spcPts val="600"/>
              </a:spcBef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      และเลขที่หนังสือ วันที่ เดือน ปีพุทธศักราช</a:t>
            </a:r>
          </a:p>
          <a:p>
            <a:pPr>
              <a:spcBef>
                <a:spcPts val="600"/>
              </a:spcBef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      ของหนังสือนั้น</a:t>
            </a:r>
          </a:p>
          <a:p>
            <a:pPr>
              <a:spcBef>
                <a:spcPts val="600"/>
              </a:spcBef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 ๏   ให้</a:t>
            </a:r>
            <a:r>
              <a:rPr lang="th-TH" sz="4800" b="1" dirty="0">
                <a:solidFill>
                  <a:srgbClr val="000000"/>
                </a:solidFill>
              </a:rPr>
              <a:t>อ้างถึงหนังสือ</a:t>
            </a:r>
            <a:r>
              <a:rPr lang="th-TH" sz="4800" b="1" u="sng" dirty="0">
                <a:solidFill>
                  <a:srgbClr val="FF0000"/>
                </a:solidFill>
              </a:rPr>
              <a:t>ฉบับสุดท้าย</a:t>
            </a:r>
            <a:r>
              <a:rPr lang="th-TH" sz="4800" b="1" dirty="0">
                <a:solidFill>
                  <a:srgbClr val="000000"/>
                </a:solidFill>
              </a:rPr>
              <a:t>ที่เคยติดต่อกัน</a:t>
            </a:r>
          </a:p>
          <a:p>
            <a:pPr>
              <a:spcBef>
                <a:spcPts val="600"/>
              </a:spcBef>
              <a:defRPr/>
            </a:pPr>
            <a:r>
              <a:rPr lang="th-TH" sz="4800" b="1" dirty="0">
                <a:solidFill>
                  <a:srgbClr val="000000"/>
                </a:solidFill>
              </a:rPr>
              <a:t>     </a:t>
            </a:r>
            <a:r>
              <a:rPr lang="th-TH" sz="4800" b="1" dirty="0" smtClean="0">
                <a:solidFill>
                  <a:srgbClr val="000000"/>
                </a:solidFill>
              </a:rPr>
              <a:t>  </a:t>
            </a:r>
            <a:r>
              <a:rPr lang="th-TH" sz="4800" b="1" u="sng" dirty="0" smtClean="0">
                <a:solidFill>
                  <a:srgbClr val="FF0000"/>
                </a:solidFill>
              </a:rPr>
              <a:t>เพียง</a:t>
            </a:r>
            <a:r>
              <a:rPr lang="th-TH" sz="4800" b="1" u="sng" dirty="0">
                <a:solidFill>
                  <a:srgbClr val="FF0000"/>
                </a:solidFill>
              </a:rPr>
              <a:t>ฉบับเดียว</a:t>
            </a:r>
            <a:r>
              <a:rPr lang="th-TH" sz="4800" b="1" dirty="0">
                <a:solidFill>
                  <a:srgbClr val="FF0000"/>
                </a:solidFill>
              </a:rPr>
              <a:t> </a:t>
            </a:r>
            <a:r>
              <a:rPr lang="th-TH" sz="4800" b="1" dirty="0" smtClean="0">
                <a:solidFill>
                  <a:srgbClr val="FF0000"/>
                </a:solidFill>
              </a:rPr>
              <a:t> </a:t>
            </a:r>
            <a:r>
              <a:rPr lang="th-TH" sz="4800" b="1" dirty="0" smtClean="0">
                <a:solidFill>
                  <a:srgbClr val="000000"/>
                </a:solidFill>
              </a:rPr>
              <a:t>เว้นแต่มีเรื่องอื่นที่เป็นสาระสำคัญ</a:t>
            </a:r>
          </a:p>
          <a:p>
            <a:pPr>
              <a:spcBef>
                <a:spcPts val="600"/>
              </a:spcBef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       ต้องนำมาพิจารณา</a:t>
            </a:r>
          </a:p>
        </p:txBody>
      </p:sp>
      <p:sp>
        <p:nvSpPr>
          <p:cNvPr id="5" name="Rectangle 4"/>
          <p:cNvSpPr/>
          <p:nvPr/>
        </p:nvSpPr>
        <p:spPr>
          <a:xfrm>
            <a:off x="1643042" y="142852"/>
            <a:ext cx="5000660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หลักการเขียน “อ้างถึง”</a:t>
            </a:r>
            <a:endParaRPr lang="en-US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1714" name="Text Box 2"/>
          <p:cNvSpPr txBox="1">
            <a:spLocks noChangeArrowheads="1"/>
          </p:cNvSpPr>
          <p:nvPr/>
        </p:nvSpPr>
        <p:spPr bwMode="auto">
          <a:xfrm>
            <a:off x="0" y="476250"/>
            <a:ext cx="15128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4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อ้างถึง</a:t>
            </a:r>
            <a:r>
              <a:rPr lang="th-TH" sz="40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4211715" name="Text Box 3"/>
          <p:cNvSpPr txBox="1">
            <a:spLocks noChangeArrowheads="1"/>
          </p:cNvSpPr>
          <p:nvPr/>
        </p:nvSpPr>
        <p:spPr bwMode="auto">
          <a:xfrm>
            <a:off x="1476375" y="476250"/>
            <a:ext cx="1441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4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หนังสือ</a:t>
            </a:r>
          </a:p>
        </p:txBody>
      </p:sp>
      <p:sp>
        <p:nvSpPr>
          <p:cNvPr id="4211716" name="Text Box 4"/>
          <p:cNvSpPr txBox="1">
            <a:spLocks noChangeArrowheads="1"/>
          </p:cNvSpPr>
          <p:nvPr/>
        </p:nvSpPr>
        <p:spPr bwMode="auto">
          <a:xfrm>
            <a:off x="2268538" y="476250"/>
            <a:ext cx="3600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4000" b="1"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h-TH" sz="4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สำนักนายกรัฐมนตรี</a:t>
            </a:r>
          </a:p>
        </p:txBody>
      </p:sp>
      <p:sp>
        <p:nvSpPr>
          <p:cNvPr id="4211717" name="Text Box 5"/>
          <p:cNvSpPr txBox="1">
            <a:spLocks noChangeArrowheads="1"/>
          </p:cNvSpPr>
          <p:nvPr/>
        </p:nvSpPr>
        <p:spPr bwMode="auto">
          <a:xfrm>
            <a:off x="5219700" y="476250"/>
            <a:ext cx="17287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ลับ</a:t>
            </a:r>
            <a:endParaRPr lang="th-TH" sz="4000" dirty="0">
              <a:solidFill>
                <a:srgbClr val="000000"/>
              </a:solidFill>
            </a:endParaRPr>
          </a:p>
        </p:txBody>
      </p:sp>
      <p:sp>
        <p:nvSpPr>
          <p:cNvPr id="4211718" name="Text Box 6"/>
          <p:cNvSpPr txBox="1">
            <a:spLocks noChangeArrowheads="1"/>
          </p:cNvSpPr>
          <p:nvPr/>
        </p:nvSpPr>
        <p:spPr bwMode="auto">
          <a:xfrm>
            <a:off x="6443663" y="476250"/>
            <a:ext cx="1727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ด่วนมาก</a:t>
            </a:r>
          </a:p>
        </p:txBody>
      </p:sp>
      <p:sp>
        <p:nvSpPr>
          <p:cNvPr id="4211719" name="Text Box 7"/>
          <p:cNvSpPr txBox="1">
            <a:spLocks noChangeArrowheads="1"/>
          </p:cNvSpPr>
          <p:nvPr/>
        </p:nvSpPr>
        <p:spPr bwMode="auto">
          <a:xfrm>
            <a:off x="1428750" y="1143000"/>
            <a:ext cx="25193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ที่ นร ๐๑๐๔/๒</a:t>
            </a:r>
            <a:r>
              <a:rPr lang="th-TH" sz="40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4211720" name="Text Box 8"/>
          <p:cNvSpPr txBox="1">
            <a:spLocks noChangeArrowheads="1"/>
          </p:cNvSpPr>
          <p:nvPr/>
        </p:nvSpPr>
        <p:spPr bwMode="auto">
          <a:xfrm>
            <a:off x="3500438" y="1143000"/>
            <a:ext cx="4392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ลงวันที่ ๒ มกราคม ๒๕๕๑</a:t>
            </a:r>
          </a:p>
        </p:txBody>
      </p:sp>
      <p:sp>
        <p:nvSpPr>
          <p:cNvPr id="4211721" name="Text Box 9"/>
          <p:cNvSpPr txBox="1">
            <a:spLocks noChangeArrowheads="1"/>
          </p:cNvSpPr>
          <p:nvPr/>
        </p:nvSpPr>
        <p:spPr bwMode="auto">
          <a:xfrm>
            <a:off x="1476375" y="2060575"/>
            <a:ext cx="1511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th-TH" sz="40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7594" name="Text Box 10"/>
          <p:cNvSpPr txBox="1">
            <a:spLocks noChangeArrowheads="1"/>
          </p:cNvSpPr>
          <p:nvPr/>
        </p:nvSpPr>
        <p:spPr bwMode="auto">
          <a:xfrm>
            <a:off x="2930525" y="5722938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/>
          </a:p>
        </p:txBody>
      </p:sp>
      <p:sp>
        <p:nvSpPr>
          <p:cNvPr id="67595" name="Text Box 11"/>
          <p:cNvSpPr txBox="1">
            <a:spLocks noChangeArrowheads="1"/>
          </p:cNvSpPr>
          <p:nvPr/>
        </p:nvSpPr>
        <p:spPr bwMode="auto">
          <a:xfrm>
            <a:off x="3543300" y="5553075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 sz="4000"/>
          </a:p>
        </p:txBody>
      </p:sp>
      <p:sp>
        <p:nvSpPr>
          <p:cNvPr id="67596" name="Text Box 12"/>
          <p:cNvSpPr txBox="1">
            <a:spLocks noChangeArrowheads="1"/>
          </p:cNvSpPr>
          <p:nvPr/>
        </p:nvSpPr>
        <p:spPr bwMode="auto">
          <a:xfrm>
            <a:off x="4767263" y="6318250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 sz="4000"/>
          </a:p>
        </p:txBody>
      </p:sp>
      <p:sp>
        <p:nvSpPr>
          <p:cNvPr id="67597" name="Text Box 13"/>
          <p:cNvSpPr txBox="1">
            <a:spLocks noChangeArrowheads="1"/>
          </p:cNvSpPr>
          <p:nvPr/>
        </p:nvSpPr>
        <p:spPr bwMode="auto">
          <a:xfrm>
            <a:off x="468313" y="6021388"/>
            <a:ext cx="8207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b="1"/>
          </a:p>
        </p:txBody>
      </p:sp>
      <p:pic>
        <p:nvPicPr>
          <p:cNvPr id="67598" name="Picture 14" descr="0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3550" y="2060575"/>
            <a:ext cx="3349625" cy="341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9" name="Text Box 15"/>
          <p:cNvSpPr txBox="1">
            <a:spLocks noChangeArrowheads="1"/>
          </p:cNvSpPr>
          <p:nvPr/>
        </p:nvSpPr>
        <p:spPr bwMode="auto">
          <a:xfrm>
            <a:off x="5580063" y="2060575"/>
            <a:ext cx="1223962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400" b="1">
                <a:solidFill>
                  <a:srgbClr val="FF3300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th-TH" sz="2000" b="1">
                <a:solidFill>
                  <a:srgbClr val="FF3300"/>
                </a:solidFill>
                <a:ea typeface="Arial Unicode MS" pitchFamily="34" charset="-128"/>
                <a:cs typeface="Arial Unicode MS" pitchFamily="34" charset="-128"/>
              </a:rPr>
              <a:t>ด่วนมาก</a:t>
            </a:r>
          </a:p>
        </p:txBody>
      </p:sp>
      <p:sp>
        <p:nvSpPr>
          <p:cNvPr id="4211728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2060575"/>
            <a:ext cx="3960813" cy="1008063"/>
          </a:xfrm>
          <a:solidFill>
            <a:schemeClr val="tx1"/>
          </a:solidFill>
          <a:ln w="38100">
            <a:solidFill>
              <a:srgbClr val="000000"/>
            </a:solidFill>
          </a:ln>
          <a:effectLst/>
        </p:spPr>
        <p:txBody>
          <a:bodyPr/>
          <a:lstStyle/>
          <a:p>
            <a:pPr eaLnBrk="1" hangingPunct="1"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</a:rPr>
              <a:t>ตาม</a:t>
            </a:r>
            <a:r>
              <a:rPr lang="th-TH" sz="5400" b="1" dirty="0" smtClean="0">
                <a:solidFill>
                  <a:srgbClr val="FF3300"/>
                </a:solidFill>
                <a:effectLst/>
              </a:rPr>
              <a:t>หนังสือ</a:t>
            </a:r>
            <a:r>
              <a:rPr lang="th-TH" sz="5400" b="1" dirty="0" smtClean="0">
                <a:solidFill>
                  <a:srgbClr val="000000"/>
                </a:solidFill>
                <a:effectLst/>
              </a:rPr>
              <a:t>ที่อ้างถึง</a:t>
            </a:r>
          </a:p>
        </p:txBody>
      </p:sp>
      <p:sp>
        <p:nvSpPr>
          <p:cNvPr id="4211729" name="Oval 17"/>
          <p:cNvSpPr>
            <a:spLocks noChangeArrowheads="1"/>
          </p:cNvSpPr>
          <p:nvPr/>
        </p:nvSpPr>
        <p:spPr bwMode="auto">
          <a:xfrm>
            <a:off x="1547813" y="476250"/>
            <a:ext cx="1223962" cy="649288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211730" name="Line 18"/>
          <p:cNvSpPr>
            <a:spLocks noChangeShapeType="1"/>
          </p:cNvSpPr>
          <p:nvPr/>
        </p:nvSpPr>
        <p:spPr bwMode="auto">
          <a:xfrm>
            <a:off x="2339975" y="1125538"/>
            <a:ext cx="360363" cy="935037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67603" name="Rectangle 19"/>
          <p:cNvSpPr>
            <a:spLocks noChangeArrowheads="1"/>
          </p:cNvSpPr>
          <p:nvPr/>
        </p:nvSpPr>
        <p:spPr bwMode="auto">
          <a:xfrm>
            <a:off x="6804025" y="4652963"/>
            <a:ext cx="1368425" cy="41911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7604" name="Rectangle 20"/>
          <p:cNvSpPr>
            <a:spLocks noChangeArrowheads="1"/>
          </p:cNvSpPr>
          <p:nvPr/>
        </p:nvSpPr>
        <p:spPr bwMode="auto">
          <a:xfrm>
            <a:off x="5724525" y="1773238"/>
            <a:ext cx="2951163" cy="39608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7605" name="Rectangle 21"/>
          <p:cNvSpPr>
            <a:spLocks noChangeArrowheads="1"/>
          </p:cNvSpPr>
          <p:nvPr/>
        </p:nvSpPr>
        <p:spPr bwMode="auto">
          <a:xfrm>
            <a:off x="6948488" y="5157788"/>
            <a:ext cx="4365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000" b="1">
                <a:solidFill>
                  <a:srgbClr val="FF3300"/>
                </a:solidFill>
              </a:rPr>
              <a:t>ลับ</a:t>
            </a:r>
          </a:p>
        </p:txBody>
      </p:sp>
      <p:sp>
        <p:nvSpPr>
          <p:cNvPr id="67606" name="Rectangle 22"/>
          <p:cNvSpPr>
            <a:spLocks noChangeArrowheads="1"/>
          </p:cNvSpPr>
          <p:nvPr/>
        </p:nvSpPr>
        <p:spPr bwMode="auto">
          <a:xfrm>
            <a:off x="6877050" y="1700213"/>
            <a:ext cx="436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000" b="1">
                <a:solidFill>
                  <a:srgbClr val="FF3300"/>
                </a:solidFill>
              </a:rPr>
              <a:t>ลับ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1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11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11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11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11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11729" grpId="0" animBg="1"/>
      <p:bldP spid="421173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2930525" y="5722938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dirty="0"/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3543300" y="5553075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 sz="4000" dirty="0"/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4767263" y="6318250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en-US" sz="4000" dirty="0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468313" y="6021388"/>
            <a:ext cx="8207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b="1" dirty="0"/>
          </a:p>
        </p:txBody>
      </p:sp>
      <p:sp>
        <p:nvSpPr>
          <p:cNvPr id="4212742" name="Text Box 6"/>
          <p:cNvSpPr txBox="1">
            <a:spLocks noChangeArrowheads="1"/>
          </p:cNvSpPr>
          <p:nvPr/>
        </p:nvSpPr>
        <p:spPr bwMode="auto">
          <a:xfrm>
            <a:off x="0" y="71414"/>
            <a:ext cx="15128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b="1" dirty="0">
                <a:solidFill>
                  <a:srgbClr val="000000"/>
                </a:solidFill>
              </a:rPr>
              <a:t>อ้างถึง</a:t>
            </a:r>
            <a:r>
              <a:rPr lang="th-TH" sz="4000" b="1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4212743" name="Text Box 7"/>
          <p:cNvSpPr txBox="1">
            <a:spLocks noChangeArrowheads="1"/>
          </p:cNvSpPr>
          <p:nvPr/>
        </p:nvSpPr>
        <p:spPr bwMode="auto">
          <a:xfrm>
            <a:off x="1547813" y="142852"/>
            <a:ext cx="7596187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h-TH" altLang="zh-CN" sz="5000" b="1" dirty="0">
                <a:solidFill>
                  <a:srgbClr val="000000"/>
                </a:solidFill>
              </a:rPr>
              <a:t>หมายเรียกพยานบุคคล ศาลอาญากรุงเทพใต้ คดีหมายเลขดำที่ ๑๘๒๙/๒๕๕๒ ลงวันที่ ๒๖ กุมภาพันธ์ ๒๕๕๓</a:t>
            </a:r>
            <a:endParaRPr lang="th-TH" sz="5000" b="1" dirty="0">
              <a:solidFill>
                <a:srgbClr val="000000"/>
              </a:solidFill>
            </a:endParaRPr>
          </a:p>
        </p:txBody>
      </p:sp>
      <p:sp>
        <p:nvSpPr>
          <p:cNvPr id="421274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500166" y="2571744"/>
            <a:ext cx="6840538" cy="1081088"/>
          </a:xfrm>
          <a:solidFill>
            <a:schemeClr val="tx1"/>
          </a:solidFill>
          <a:ln w="38100">
            <a:solidFill>
              <a:srgbClr val="000000"/>
            </a:solidFill>
          </a:ln>
          <a:effectLst/>
        </p:spPr>
        <p:txBody>
          <a:bodyPr/>
          <a:lstStyle/>
          <a:p>
            <a:pPr algn="l" eaLnBrk="1" hangingPunct="1"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</a:rPr>
              <a:t>ตาม</a:t>
            </a:r>
            <a:r>
              <a:rPr lang="th-TH" sz="5400" b="1" dirty="0" smtClean="0">
                <a:solidFill>
                  <a:srgbClr val="FF3300"/>
                </a:solidFill>
                <a:effectLst/>
              </a:rPr>
              <a:t>หมายเรียกพยานบุคคล</a:t>
            </a:r>
            <a:r>
              <a:rPr lang="th-TH" sz="5400" b="1" dirty="0" smtClean="0">
                <a:solidFill>
                  <a:srgbClr val="000000"/>
                </a:solidFill>
                <a:effectLst/>
              </a:rPr>
              <a:t>ที่อ้างถึง</a:t>
            </a:r>
          </a:p>
        </p:txBody>
      </p:sp>
      <p:sp>
        <p:nvSpPr>
          <p:cNvPr id="4212745" name="Oval 9"/>
          <p:cNvSpPr>
            <a:spLocks noChangeArrowheads="1"/>
          </p:cNvSpPr>
          <p:nvPr/>
        </p:nvSpPr>
        <p:spPr bwMode="auto">
          <a:xfrm>
            <a:off x="1500167" y="0"/>
            <a:ext cx="4143404" cy="1223963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212746" name="Line 10"/>
          <p:cNvSpPr>
            <a:spLocks noChangeShapeType="1"/>
          </p:cNvSpPr>
          <p:nvPr/>
        </p:nvSpPr>
        <p:spPr bwMode="auto">
          <a:xfrm>
            <a:off x="3643306" y="1214422"/>
            <a:ext cx="285752" cy="1357321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-71470" y="3871922"/>
            <a:ext cx="15128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b="1" dirty="0">
                <a:solidFill>
                  <a:srgbClr val="000000"/>
                </a:solidFill>
              </a:rPr>
              <a:t>อ้างถึง</a:t>
            </a:r>
            <a:r>
              <a:rPr lang="th-TH" sz="40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428728" y="3857628"/>
            <a:ext cx="681040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altLang="zh-CN" b="1" dirty="0">
                <a:solidFill>
                  <a:srgbClr val="000000"/>
                </a:solidFill>
              </a:rPr>
              <a:t>โทรสารของสำนักงานคดีปกครอง</a:t>
            </a:r>
          </a:p>
          <a:p>
            <a:pPr>
              <a:defRPr/>
            </a:pPr>
            <a:r>
              <a:rPr lang="th-TH" altLang="zh-CN" b="1" dirty="0" smtClean="0">
                <a:solidFill>
                  <a:srgbClr val="000000"/>
                </a:solidFill>
              </a:rPr>
              <a:t> ลง</a:t>
            </a:r>
            <a:r>
              <a:rPr lang="th-TH" altLang="zh-CN" b="1" dirty="0">
                <a:solidFill>
                  <a:srgbClr val="000000"/>
                </a:solidFill>
              </a:rPr>
              <a:t>วันที่ ๒๗ พฤษภาคม ๒๕๕๓</a:t>
            </a:r>
            <a:endParaRPr lang="th-TH" b="1" dirty="0">
              <a:solidFill>
                <a:srgbClr val="000000"/>
              </a:solidFill>
            </a:endParaRPr>
          </a:p>
        </p:txBody>
      </p:sp>
      <p:sp>
        <p:nvSpPr>
          <p:cNvPr id="13" name="Rectangle 7"/>
          <p:cNvSpPr txBox="1">
            <a:spLocks noChangeArrowheads="1"/>
          </p:cNvSpPr>
          <p:nvPr/>
        </p:nvSpPr>
        <p:spPr bwMode="auto">
          <a:xfrm>
            <a:off x="1571604" y="5634061"/>
            <a:ext cx="3959225" cy="1081087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th-TH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cs"/>
              </a:rPr>
              <a:t>ตาม</a:t>
            </a:r>
            <a:r>
              <a:rPr kumimoji="0" lang="th-TH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uLnTx/>
                <a:uFillTx/>
                <a:latin typeface="+mn-lt"/>
                <a:ea typeface="+mn-ea"/>
                <a:cs typeface="+mn-cs"/>
              </a:rPr>
              <a:t>โทรสาร</a:t>
            </a:r>
            <a:r>
              <a:rPr kumimoji="0" lang="th-TH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cs"/>
              </a:rPr>
              <a:t>ที่อ้างถึง</a:t>
            </a:r>
          </a:p>
        </p:txBody>
      </p:sp>
      <p:sp>
        <p:nvSpPr>
          <p:cNvPr id="14" name="Oval 8"/>
          <p:cNvSpPr>
            <a:spLocks noChangeArrowheads="1"/>
          </p:cNvSpPr>
          <p:nvPr/>
        </p:nvSpPr>
        <p:spPr bwMode="auto">
          <a:xfrm>
            <a:off x="1500166" y="3643314"/>
            <a:ext cx="1584325" cy="1223963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>
            <a:off x="2714612" y="4857761"/>
            <a:ext cx="214314" cy="785818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2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12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12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2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12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12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12745" grpId="0" animBg="1"/>
      <p:bldP spid="4212746" grpId="0" animBg="1"/>
      <p:bldP spid="14" grpId="0" animBg="1"/>
      <p:bldP spid="1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42976" y="669177"/>
            <a:ext cx="6429420" cy="830997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8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หลักการเขียน “สิ่งที่ส่งมาด้วย”</a:t>
            </a:r>
            <a:endParaRPr lang="en-US" sz="48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85752" y="1785926"/>
            <a:ext cx="8643966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defRPr/>
            </a:pPr>
            <a:r>
              <a:rPr lang="th-TH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h-TH" sz="4800" b="1" dirty="0">
                <a:solidFill>
                  <a:srgbClr val="000000"/>
                </a:solidFill>
              </a:rPr>
              <a:t>๏ </a:t>
            </a:r>
            <a:r>
              <a:rPr lang="th-TH" sz="4800" b="1" dirty="0" smtClean="0">
                <a:solidFill>
                  <a:srgbClr val="000000"/>
                </a:solidFill>
              </a:rPr>
              <a:t> ให้เขียนชื่อสิ่งของ เอกสาร หรือบรรณสาร</a:t>
            </a:r>
          </a:p>
          <a:p>
            <a:pPr>
              <a:spcBef>
                <a:spcPts val="1200"/>
              </a:spcBef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      ที่ส่งไปพร้อมกับหนังสือนั้น </a:t>
            </a:r>
          </a:p>
          <a:p>
            <a:pPr>
              <a:spcBef>
                <a:spcPts val="1200"/>
              </a:spcBef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 ๏  ในกรณีที่ไม่สามารถส่งไปในซองเดียวกันได้ </a:t>
            </a:r>
          </a:p>
          <a:p>
            <a:pPr>
              <a:spcBef>
                <a:spcPts val="1200"/>
              </a:spcBef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     ให้แจ้งด้วยว่าส่งไปโดยทางใด</a:t>
            </a:r>
            <a:endParaRPr lang="th-TH" sz="4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01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765175"/>
            <a:ext cx="8675688" cy="1943100"/>
          </a:xfrm>
          <a:effectLst>
            <a:outerShdw dist="35921" dir="2700000" algn="ctr" rotWithShape="0">
              <a:srgbClr val="000000"/>
            </a:outerShdw>
          </a:effectLst>
        </p:spPr>
        <p:txBody>
          <a:bodyPr/>
          <a:lstStyle/>
          <a:p>
            <a:pPr marL="609600" indent="-609600"/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                    </a:t>
            </a:r>
          </a:p>
        </p:txBody>
      </p:sp>
      <p:sp>
        <p:nvSpPr>
          <p:cNvPr id="3720197" name="Text Box 5"/>
          <p:cNvSpPr txBox="1">
            <a:spLocks noChangeArrowheads="1"/>
          </p:cNvSpPr>
          <p:nvPr/>
        </p:nvSpPr>
        <p:spPr bwMode="auto">
          <a:xfrm>
            <a:off x="0" y="0"/>
            <a:ext cx="8820150" cy="92333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5400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</a:t>
            </a:r>
            <a:endParaRPr lang="th-TH" sz="54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85787" y="357166"/>
            <a:ext cx="7464182" cy="1569660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4800" cap="none" spc="0" dirty="0">
                <a:ln w="31550" cmpd="sng">
                  <a:solidFill>
                    <a:srgbClr val="0000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Angsana New" pitchFamily="18" charset="-34"/>
              </a:rPr>
              <a:t>หากจะให้ชัดเจน และสะดวกในการตรวจ</a:t>
            </a:r>
            <a:r>
              <a:rPr lang="th-TH" sz="4800" cap="none" spc="0" dirty="0" smtClean="0">
                <a:ln w="31550" cmpd="sng">
                  <a:solidFill>
                    <a:srgbClr val="0000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Angsana New" pitchFamily="18" charset="-34"/>
              </a:rPr>
              <a:t>นับ</a:t>
            </a:r>
          </a:p>
          <a:p>
            <a:pPr algn="ctr"/>
            <a:r>
              <a:rPr lang="th-TH" sz="4800" cap="none" spc="0" dirty="0" smtClean="0">
                <a:ln w="31550" cmpd="sng">
                  <a:solidFill>
                    <a:srgbClr val="0000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Angsana New" pitchFamily="18" charset="-34"/>
              </a:rPr>
              <a:t>  </a:t>
            </a:r>
            <a:r>
              <a:rPr lang="th-TH" sz="4800" cap="none" spc="0" dirty="0">
                <a:ln w="31550" cmpd="sng">
                  <a:solidFill>
                    <a:srgbClr val="0000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Angsana New" pitchFamily="18" charset="-34"/>
              </a:rPr>
              <a:t>ควรระบุจำนวนเอกสาร</a:t>
            </a:r>
            <a:endParaRPr lang="th-TH" sz="4800" cap="none" spc="0" dirty="0">
              <a:ln w="31550" cmpd="sng">
                <a:solidFill>
                  <a:srgbClr val="000000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0034" y="2143116"/>
            <a:ext cx="8215338" cy="378565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ชุด     </a:t>
            </a:r>
            <a:r>
              <a:rPr lang="th-TH" sz="4000" dirty="0" smtClean="0">
                <a:solidFill>
                  <a:srgbClr val="000000"/>
                </a:solidFill>
                <a:latin typeface="Angsana New" pitchFamily="18" charset="-34"/>
              </a:rPr>
              <a:t>ใช้เป็นลักษณะนาม  เช่น เสื้อผ้าชุดหนึ่ง  	</a:t>
            </a:r>
          </a:p>
          <a:p>
            <a:r>
              <a:rPr lang="th-TH" sz="4000" dirty="0" smtClean="0">
                <a:solidFill>
                  <a:srgbClr val="000000"/>
                </a:solidFill>
                <a:latin typeface="Angsana New" pitchFamily="18" charset="-34"/>
              </a:rPr>
              <a:t>	คณะกรรมการชุดหนึ่ง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/>
            </a:r>
            <a:b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</a:b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ฉบับ   </a:t>
            </a:r>
            <a:r>
              <a:rPr lang="th-TH" sz="4000" dirty="0" smtClean="0">
                <a:solidFill>
                  <a:srgbClr val="000000"/>
                </a:solidFill>
                <a:latin typeface="Angsana New" pitchFamily="18" charset="-34"/>
              </a:rPr>
              <a:t>ลักษณะนามเรียกหนังสือเล่ม หรือหนังสือเป็นแผ่น</a:t>
            </a:r>
          </a:p>
          <a:p>
            <a:r>
              <a:rPr lang="th-TH" sz="4000" dirty="0" smtClean="0">
                <a:solidFill>
                  <a:srgbClr val="000000"/>
                </a:solidFill>
                <a:latin typeface="Angsana New" pitchFamily="18" charset="-34"/>
              </a:rPr>
              <a:t>	ที่ถือว่าเป็นหน่วยหนึ่ง ๆ เช่น หนังสือสัญญา ๒ ฉบับ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/>
            </a:r>
            <a:b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</a:b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แผ่น    </a:t>
            </a:r>
            <a:r>
              <a:rPr lang="th-TH" sz="4000" dirty="0" smtClean="0">
                <a:solidFill>
                  <a:srgbClr val="000000"/>
                </a:solidFill>
                <a:latin typeface="Angsana New" pitchFamily="18" charset="-34"/>
              </a:rPr>
              <a:t>ลักษณะนามใช้เรียกสิ่งที่มีลักษณะเช่นนั้น</a:t>
            </a:r>
            <a:br>
              <a:rPr lang="th-TH" sz="4000" dirty="0" smtClean="0">
                <a:solidFill>
                  <a:srgbClr val="000000"/>
                </a:solidFill>
                <a:latin typeface="Angsana New" pitchFamily="18" charset="-34"/>
              </a:rPr>
            </a:br>
            <a:r>
              <a:rPr lang="th-TH" sz="4000" dirty="0" smtClean="0">
                <a:solidFill>
                  <a:srgbClr val="000000"/>
                </a:solidFill>
                <a:latin typeface="Angsana New" pitchFamily="18" charset="-34"/>
              </a:rPr>
              <a:t>           เช่น กระดาษแผ่นหนึ่ง </a:t>
            </a:r>
          </a:p>
        </p:txBody>
      </p:sp>
      <p:sp>
        <p:nvSpPr>
          <p:cNvPr id="7" name="Rectangle 6"/>
          <p:cNvSpPr/>
          <p:nvPr/>
        </p:nvSpPr>
        <p:spPr>
          <a:xfrm>
            <a:off x="857224" y="6068817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i="1" dirty="0" smtClean="0">
                <a:solidFill>
                  <a:srgbClr val="FF0000"/>
                </a:solidFill>
                <a:latin typeface="Angsana New" pitchFamily="18" charset="-34"/>
              </a:rPr>
              <a:t>ที่มา</a:t>
            </a:r>
            <a:r>
              <a:rPr lang="en-US" sz="3600" i="1" dirty="0" smtClean="0">
                <a:solidFill>
                  <a:srgbClr val="FF0000"/>
                </a:solidFill>
                <a:latin typeface="Angsana New" pitchFamily="18" charset="-34"/>
              </a:rPr>
              <a:t>  </a:t>
            </a:r>
            <a:r>
              <a:rPr lang="th-TH" sz="3600" i="1" dirty="0" smtClean="0">
                <a:solidFill>
                  <a:srgbClr val="FF0000"/>
                </a:solidFill>
                <a:latin typeface="Angsana New" pitchFamily="18" charset="-34"/>
              </a:rPr>
              <a:t>พจนานุกรมฉบับราชบัณฑิตยสถาน พ.ศ. ๒๕๕๔ </a:t>
            </a:r>
            <a:endParaRPr lang="th-TH" sz="3600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01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765175"/>
            <a:ext cx="8675688" cy="1943100"/>
          </a:xfrm>
          <a:effectLst>
            <a:outerShdw dist="35921" dir="2700000" algn="ctr" rotWithShape="0">
              <a:srgbClr val="000000"/>
            </a:outerShdw>
          </a:effectLst>
        </p:spPr>
        <p:txBody>
          <a:bodyPr/>
          <a:lstStyle/>
          <a:p>
            <a:pPr marL="609600" indent="-609600"/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</a:rPr>
              <a:t>                    </a:t>
            </a:r>
          </a:p>
        </p:txBody>
      </p:sp>
      <p:sp>
        <p:nvSpPr>
          <p:cNvPr id="3720195" name="Text Box 3"/>
          <p:cNvSpPr txBox="1">
            <a:spLocks noChangeArrowheads="1"/>
          </p:cNvSpPr>
          <p:nvPr/>
        </p:nvSpPr>
        <p:spPr bwMode="auto">
          <a:xfrm>
            <a:off x="0" y="777320"/>
            <a:ext cx="9144000" cy="600164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th-TH" sz="3200" b="1" dirty="0" smtClean="0">
                <a:solidFill>
                  <a:srgbClr val="000000"/>
                </a:solidFill>
              </a:rPr>
              <a:t>สิ่งที่ส่งมาด้วย   สำเนาหนังสือสำนักนายกรัฐมนตรี ที่ นร ๐๑๐๖/๒๑</a:t>
            </a:r>
          </a:p>
          <a:p>
            <a:r>
              <a:rPr lang="th-TH" sz="3200" b="1" dirty="0" smtClean="0">
                <a:solidFill>
                  <a:srgbClr val="000000"/>
                </a:solidFill>
              </a:rPr>
              <a:t>                          ลงวันที่ ๑๐ มกราคม ๒๕๕๗</a:t>
            </a:r>
          </a:p>
          <a:p>
            <a:endParaRPr lang="th-TH" sz="3200" dirty="0" smtClean="0">
              <a:solidFill>
                <a:srgbClr val="000000"/>
              </a:solidFill>
            </a:endParaRPr>
          </a:p>
          <a:p>
            <a:r>
              <a:rPr lang="th-TH" sz="3200" b="1" dirty="0" smtClean="0">
                <a:solidFill>
                  <a:srgbClr val="000000"/>
                </a:solidFill>
              </a:rPr>
              <a:t>สิ่งที่ส่งมาด้วย 	สำเนาคำสั่งสำนักนายกรัฐมนตรี ที่ ๑/๒๕๕๗       จำนวน  ๑  ฉบับ</a:t>
            </a:r>
          </a:p>
          <a:p>
            <a:r>
              <a:rPr lang="th-TH" sz="3200" b="1" dirty="0" smtClean="0">
                <a:solidFill>
                  <a:srgbClr val="000000"/>
                </a:solidFill>
              </a:rPr>
              <a:t>		ลงวันที่ ๒ มกราคม ๒๕๕๗</a:t>
            </a:r>
          </a:p>
          <a:p>
            <a:endParaRPr lang="th-TH" sz="3200" b="1" dirty="0" smtClean="0">
              <a:solidFill>
                <a:srgbClr val="000000"/>
              </a:solidFill>
            </a:endParaRPr>
          </a:p>
          <a:p>
            <a:r>
              <a:rPr lang="th-TH" sz="3200" b="1" dirty="0" smtClean="0">
                <a:solidFill>
                  <a:srgbClr val="000000"/>
                </a:solidFill>
              </a:rPr>
              <a:t>สิ่งที่ส่งมาด้วย 	ร่างระเบียบสำนักนายกรัฐมนตรี                          </a:t>
            </a:r>
            <a:r>
              <a:rPr lang="th-TH" sz="3200" dirty="0" smtClean="0">
                <a:solidFill>
                  <a:srgbClr val="000000"/>
                </a:solidFill>
              </a:rPr>
              <a:t>   </a:t>
            </a:r>
            <a:r>
              <a:rPr lang="th-TH" sz="3200" b="1" dirty="0" smtClean="0">
                <a:solidFill>
                  <a:srgbClr val="000000"/>
                </a:solidFill>
              </a:rPr>
              <a:t>จำนวน ๗๐ ชุด		ว่าด้วยรถราชการ พ.ศ. .... และเอกสารที่เกี่ยวข้อง</a:t>
            </a:r>
          </a:p>
          <a:p>
            <a:endParaRPr lang="th-TH" sz="3200" b="1" dirty="0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สิ่งที่ส่งมาด้วย 	สำเนาระเบียบสำนักนายกรัฐมนตรี</a:t>
            </a:r>
          </a:p>
          <a:p>
            <a:pPr>
              <a:defRPr/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		ว่าด้วยงานสารบรรณ พ.ศ. ๒๕๒๖  และที่แก้ไขเพิ่มเติม</a:t>
            </a:r>
          </a:p>
          <a:p>
            <a:pPr>
              <a:defRPr/>
            </a:pPr>
            <a:r>
              <a:rPr lang="th-TH" sz="3200" dirty="0" smtClean="0">
                <a:solidFill>
                  <a:srgbClr val="000000"/>
                </a:solidFill>
                <a:latin typeface="Angsana New" pitchFamily="18" charset="-34"/>
              </a:rPr>
              <a:t>                            จำนวน  ๑๒๐  แผ่น</a:t>
            </a:r>
            <a:endParaRPr lang="th-TH" sz="3200" b="1" dirty="0" smtClean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472138" y="0"/>
            <a:ext cx="184731" cy="923330"/>
          </a:xfrm>
          <a:prstGeom prst="rect">
            <a:avLst/>
          </a:prstGeom>
          <a:solidFill>
            <a:schemeClr val="tx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endParaRPr lang="th-TH" sz="5400" b="1" cap="none" spc="0" dirty="0">
              <a:ln w="31550" cmpd="sng">
                <a:solidFill>
                  <a:srgbClr val="000000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1285852" y="280969"/>
            <a:ext cx="1008063" cy="576263"/>
          </a:xfrm>
          <a:prstGeom prst="downArrowCallout">
            <a:avLst>
              <a:gd name="adj1" fmla="val 43733"/>
              <a:gd name="adj2" fmla="val 43733"/>
              <a:gd name="adj3" fmla="val 16667"/>
              <a:gd name="adj4" fmla="val 66667"/>
            </a:avLst>
          </a:prstGeom>
          <a:solidFill>
            <a:srgbClr val="FFFFFF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th-TH" sz="28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๒ เคาะ</a:t>
            </a:r>
            <a:endParaRPr lang="th-TH" sz="2800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h-TH"/>
          </a:p>
        </p:txBody>
      </p:sp>
      <p:graphicFrame>
        <p:nvGraphicFramePr>
          <p:cNvPr id="6146" name="Object 3"/>
          <p:cNvGraphicFramePr>
            <a:graphicFrameLocks noChangeAspect="1"/>
          </p:cNvGraphicFramePr>
          <p:nvPr/>
        </p:nvGraphicFramePr>
        <p:xfrm>
          <a:off x="3995738" y="404813"/>
          <a:ext cx="1008062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907" name="Picture" r:id="rId4" imgW="472440" imgH="497840" progId="Word.Picture.8">
                  <p:embed/>
                </p:oleObj>
              </mc:Choice>
              <mc:Fallback>
                <p:oleObj name="Picture" r:id="rId4" imgW="472440" imgH="497840" progId="Word.Pictur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404813"/>
                        <a:ext cx="1008062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1619250" y="908050"/>
            <a:ext cx="2305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>
                <a:solidFill>
                  <a:srgbClr val="000066"/>
                </a:solidFill>
              </a:rPr>
              <a:t>ที่</a:t>
            </a:r>
          </a:p>
        </p:txBody>
      </p:sp>
      <p:sp>
        <p:nvSpPr>
          <p:cNvPr id="6150" name="Text Box 5"/>
          <p:cNvSpPr txBox="1">
            <a:spLocks noChangeArrowheads="1"/>
          </p:cNvSpPr>
          <p:nvPr/>
        </p:nvSpPr>
        <p:spPr bwMode="auto">
          <a:xfrm>
            <a:off x="1258888" y="549275"/>
            <a:ext cx="2016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>
                <a:solidFill>
                  <a:srgbClr val="FF0000"/>
                </a:solidFill>
              </a:rPr>
              <a:t>ชั้นความเร็ว</a:t>
            </a:r>
          </a:p>
        </p:txBody>
      </p:sp>
      <p:sp>
        <p:nvSpPr>
          <p:cNvPr id="6151" name="Text Box 6"/>
          <p:cNvSpPr txBox="1">
            <a:spLocks noChangeArrowheads="1"/>
          </p:cNvSpPr>
          <p:nvPr/>
        </p:nvSpPr>
        <p:spPr bwMode="auto">
          <a:xfrm>
            <a:off x="3563938" y="92075"/>
            <a:ext cx="194468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th-TH" sz="2800" b="1">
                <a:solidFill>
                  <a:srgbClr val="FF0000"/>
                </a:solidFill>
              </a:rPr>
              <a:t>ชั้นความลับ</a:t>
            </a:r>
            <a:endParaRPr lang="th-TH" sz="2800"/>
          </a:p>
        </p:txBody>
      </p:sp>
      <p:sp>
        <p:nvSpPr>
          <p:cNvPr id="6152" name="Text Box 7"/>
          <p:cNvSpPr txBox="1">
            <a:spLocks noChangeArrowheads="1"/>
          </p:cNvSpPr>
          <p:nvPr/>
        </p:nvSpPr>
        <p:spPr bwMode="auto">
          <a:xfrm>
            <a:off x="5219700" y="908050"/>
            <a:ext cx="3240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>
                <a:solidFill>
                  <a:srgbClr val="000000"/>
                </a:solidFill>
              </a:rPr>
              <a:t>ส่วนราชการเจ้าของหนังสือ</a:t>
            </a:r>
          </a:p>
        </p:txBody>
      </p:sp>
      <p:sp>
        <p:nvSpPr>
          <p:cNvPr id="6153" name="Text Box 8"/>
          <p:cNvSpPr txBox="1">
            <a:spLocks noChangeArrowheads="1"/>
          </p:cNvSpPr>
          <p:nvPr/>
        </p:nvSpPr>
        <p:spPr bwMode="auto">
          <a:xfrm>
            <a:off x="1187450" y="1916113"/>
            <a:ext cx="1511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>
                <a:solidFill>
                  <a:srgbClr val="000000"/>
                </a:solidFill>
              </a:rPr>
              <a:t>เรียน</a:t>
            </a:r>
          </a:p>
        </p:txBody>
      </p:sp>
      <p:sp>
        <p:nvSpPr>
          <p:cNvPr id="6154" name="Text Box 9"/>
          <p:cNvSpPr txBox="1">
            <a:spLocks noChangeArrowheads="1"/>
          </p:cNvSpPr>
          <p:nvPr/>
        </p:nvSpPr>
        <p:spPr bwMode="auto">
          <a:xfrm>
            <a:off x="1403350" y="1628775"/>
            <a:ext cx="1008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>
                <a:solidFill>
                  <a:srgbClr val="000000"/>
                </a:solidFill>
              </a:rPr>
              <a:t>เรื่อง</a:t>
            </a:r>
          </a:p>
        </p:txBody>
      </p:sp>
      <p:sp>
        <p:nvSpPr>
          <p:cNvPr id="6155" name="Text Box 10"/>
          <p:cNvSpPr txBox="1">
            <a:spLocks noChangeArrowheads="1"/>
          </p:cNvSpPr>
          <p:nvPr/>
        </p:nvSpPr>
        <p:spPr bwMode="auto">
          <a:xfrm>
            <a:off x="1403350" y="2262188"/>
            <a:ext cx="1152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>
                <a:solidFill>
                  <a:srgbClr val="000000"/>
                </a:solidFill>
              </a:rPr>
              <a:t>อ้างถึง</a:t>
            </a:r>
          </a:p>
        </p:txBody>
      </p:sp>
      <p:sp>
        <p:nvSpPr>
          <p:cNvPr id="4215819" name="Text Box 11"/>
          <p:cNvSpPr txBox="1">
            <a:spLocks noChangeArrowheads="1"/>
          </p:cNvSpPr>
          <p:nvPr/>
        </p:nvSpPr>
        <p:spPr bwMode="auto">
          <a:xfrm>
            <a:off x="1619250" y="2636838"/>
            <a:ext cx="1657350" cy="5286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 dirty="0">
                <a:solidFill>
                  <a:srgbClr val="000000"/>
                </a:solidFill>
              </a:rPr>
              <a:t>สิ่งที่ส่งมาด้วย</a:t>
            </a:r>
          </a:p>
        </p:txBody>
      </p:sp>
      <p:sp>
        <p:nvSpPr>
          <p:cNvPr id="6157" name="Text Box 12"/>
          <p:cNvSpPr txBox="1">
            <a:spLocks noChangeArrowheads="1"/>
          </p:cNvSpPr>
          <p:nvPr/>
        </p:nvSpPr>
        <p:spPr bwMode="auto">
          <a:xfrm>
            <a:off x="6675438" y="6154738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b="1" dirty="0"/>
          </a:p>
        </p:txBody>
      </p:sp>
      <p:sp>
        <p:nvSpPr>
          <p:cNvPr id="6158" name="Text Box 13"/>
          <p:cNvSpPr txBox="1">
            <a:spLocks noChangeArrowheads="1"/>
          </p:cNvSpPr>
          <p:nvPr/>
        </p:nvSpPr>
        <p:spPr bwMode="auto">
          <a:xfrm>
            <a:off x="5435600" y="1268413"/>
            <a:ext cx="720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b="1">
                <a:solidFill>
                  <a:srgbClr val="000000"/>
                </a:solidFill>
              </a:rPr>
              <a:t>ที่ตั้ง</a:t>
            </a:r>
          </a:p>
        </p:txBody>
      </p:sp>
      <p:sp>
        <p:nvSpPr>
          <p:cNvPr id="6159" name="Text Box 14"/>
          <p:cNvSpPr txBox="1">
            <a:spLocks noChangeArrowheads="1"/>
          </p:cNvSpPr>
          <p:nvPr/>
        </p:nvSpPr>
        <p:spPr bwMode="auto">
          <a:xfrm>
            <a:off x="4356100" y="1557338"/>
            <a:ext cx="23034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b="1">
                <a:solidFill>
                  <a:srgbClr val="000000"/>
                </a:solidFill>
              </a:rPr>
              <a:t>วัน เดือน ปี</a:t>
            </a:r>
          </a:p>
        </p:txBody>
      </p:sp>
      <p:sp>
        <p:nvSpPr>
          <p:cNvPr id="4215823" name="Rectangle 15"/>
          <p:cNvSpPr>
            <a:spLocks noChangeArrowheads="1"/>
          </p:cNvSpPr>
          <p:nvPr/>
        </p:nvSpPr>
        <p:spPr bwMode="auto">
          <a:xfrm>
            <a:off x="1500166" y="3714752"/>
            <a:ext cx="7429552" cy="278537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th-TH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              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ข้อความ ...................................................</a:t>
            </a:r>
          </a:p>
          <a:p>
            <a:pPr>
              <a:spcBef>
                <a:spcPts val="600"/>
              </a:spcBef>
              <a:defRPr/>
            </a:pP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๏  ดังมีรายละเอียดปรากฏตามสิ่งที่ส่งมาด้วย</a:t>
            </a:r>
          </a:p>
          <a:p>
            <a:pPr>
              <a:spcBef>
                <a:spcPts val="600"/>
              </a:spcBef>
              <a:defRPr/>
            </a:pP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๏  รายละเอียดปรากฏตามสิ่งที่ส่งมาด้วย</a:t>
            </a:r>
          </a:p>
          <a:p>
            <a:pPr>
              <a:spcBef>
                <a:spcPts val="600"/>
              </a:spcBef>
              <a:defRPr/>
            </a:pP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๏  รายละเอียดตามสิ่งที่ส่งมาด้วย</a:t>
            </a:r>
          </a:p>
        </p:txBody>
      </p:sp>
      <p:sp>
        <p:nvSpPr>
          <p:cNvPr id="4215824" name="Line 16"/>
          <p:cNvSpPr>
            <a:spLocks noChangeShapeType="1"/>
          </p:cNvSpPr>
          <p:nvPr/>
        </p:nvSpPr>
        <p:spPr bwMode="auto">
          <a:xfrm>
            <a:off x="3286116" y="3143248"/>
            <a:ext cx="2428892" cy="1214446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4215825" name="Oval 17"/>
          <p:cNvSpPr>
            <a:spLocks noChangeArrowheads="1"/>
          </p:cNvSpPr>
          <p:nvPr/>
        </p:nvSpPr>
        <p:spPr bwMode="auto">
          <a:xfrm>
            <a:off x="5072066" y="4286256"/>
            <a:ext cx="2928958" cy="857256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8" name="TextBox 17"/>
          <p:cNvSpPr txBox="1"/>
          <p:nvPr/>
        </p:nvSpPr>
        <p:spPr>
          <a:xfrm>
            <a:off x="1571604" y="3714752"/>
            <a:ext cx="107157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1800" dirty="0" smtClean="0">
                <a:solidFill>
                  <a:srgbClr val="000000"/>
                </a:solidFill>
              </a:rPr>
              <a:t>ระยะย่อหน้า</a:t>
            </a:r>
          </a:p>
          <a:p>
            <a:r>
              <a:rPr lang="th-TH" sz="1800" dirty="0" smtClean="0">
                <a:solidFill>
                  <a:srgbClr val="000000"/>
                </a:solidFill>
              </a:rPr>
              <a:t>๒.๕ เซ็นติเมตร</a:t>
            </a:r>
            <a:endParaRPr lang="th-TH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5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15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15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5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15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15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5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15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15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5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15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15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15819" grpId="0" animBg="1"/>
      <p:bldP spid="4215823" grpId="0" animBg="1"/>
      <p:bldP spid="4215824" grpId="0" animBg="1"/>
      <p:bldP spid="421582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h-TH"/>
          </a:p>
        </p:txBody>
      </p:sp>
      <p:graphicFrame>
        <p:nvGraphicFramePr>
          <p:cNvPr id="6146" name="Object 3"/>
          <p:cNvGraphicFramePr>
            <a:graphicFrameLocks noChangeAspect="1"/>
          </p:cNvGraphicFramePr>
          <p:nvPr/>
        </p:nvGraphicFramePr>
        <p:xfrm>
          <a:off x="3995738" y="404813"/>
          <a:ext cx="1008062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931" name="Picture" r:id="rId4" imgW="472440" imgH="497840" progId="Word.Picture.8">
                  <p:embed/>
                </p:oleObj>
              </mc:Choice>
              <mc:Fallback>
                <p:oleObj name="Picture" r:id="rId4" imgW="472440" imgH="497840" progId="Word.Pictur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404813"/>
                        <a:ext cx="1008062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1619250" y="908050"/>
            <a:ext cx="2305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 dirty="0">
                <a:solidFill>
                  <a:srgbClr val="000000"/>
                </a:solidFill>
              </a:rPr>
              <a:t>ที่</a:t>
            </a:r>
          </a:p>
        </p:txBody>
      </p:sp>
      <p:sp>
        <p:nvSpPr>
          <p:cNvPr id="6150" name="Text Box 5"/>
          <p:cNvSpPr txBox="1">
            <a:spLocks noChangeArrowheads="1"/>
          </p:cNvSpPr>
          <p:nvPr/>
        </p:nvSpPr>
        <p:spPr bwMode="auto">
          <a:xfrm>
            <a:off x="1258888" y="549275"/>
            <a:ext cx="2016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>
                <a:solidFill>
                  <a:srgbClr val="FF0000"/>
                </a:solidFill>
              </a:rPr>
              <a:t>ชั้นความเร็ว</a:t>
            </a:r>
          </a:p>
        </p:txBody>
      </p:sp>
      <p:sp>
        <p:nvSpPr>
          <p:cNvPr id="6151" name="Text Box 6"/>
          <p:cNvSpPr txBox="1">
            <a:spLocks noChangeArrowheads="1"/>
          </p:cNvSpPr>
          <p:nvPr/>
        </p:nvSpPr>
        <p:spPr bwMode="auto">
          <a:xfrm>
            <a:off x="3563938" y="92075"/>
            <a:ext cx="194468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th-TH" sz="2800" b="1">
                <a:solidFill>
                  <a:srgbClr val="FF0000"/>
                </a:solidFill>
              </a:rPr>
              <a:t>ชั้นความลับ</a:t>
            </a:r>
            <a:endParaRPr lang="th-TH" sz="2800"/>
          </a:p>
        </p:txBody>
      </p:sp>
      <p:sp>
        <p:nvSpPr>
          <p:cNvPr id="6152" name="Text Box 7"/>
          <p:cNvSpPr txBox="1">
            <a:spLocks noChangeArrowheads="1"/>
          </p:cNvSpPr>
          <p:nvPr/>
        </p:nvSpPr>
        <p:spPr bwMode="auto">
          <a:xfrm>
            <a:off x="5219700" y="908050"/>
            <a:ext cx="3240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>
                <a:solidFill>
                  <a:srgbClr val="000000"/>
                </a:solidFill>
              </a:rPr>
              <a:t>ส่วนราชการเจ้าของหนังสือ</a:t>
            </a:r>
          </a:p>
        </p:txBody>
      </p:sp>
      <p:sp>
        <p:nvSpPr>
          <p:cNvPr id="6153" name="Text Box 8"/>
          <p:cNvSpPr txBox="1">
            <a:spLocks noChangeArrowheads="1"/>
          </p:cNvSpPr>
          <p:nvPr/>
        </p:nvSpPr>
        <p:spPr bwMode="auto">
          <a:xfrm>
            <a:off x="1187450" y="1916113"/>
            <a:ext cx="1511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>
                <a:solidFill>
                  <a:srgbClr val="000000"/>
                </a:solidFill>
              </a:rPr>
              <a:t>เรียน</a:t>
            </a:r>
          </a:p>
        </p:txBody>
      </p:sp>
      <p:sp>
        <p:nvSpPr>
          <p:cNvPr id="6154" name="Text Box 9"/>
          <p:cNvSpPr txBox="1">
            <a:spLocks noChangeArrowheads="1"/>
          </p:cNvSpPr>
          <p:nvPr/>
        </p:nvSpPr>
        <p:spPr bwMode="auto">
          <a:xfrm>
            <a:off x="1403350" y="1628775"/>
            <a:ext cx="1008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>
                <a:solidFill>
                  <a:srgbClr val="000000"/>
                </a:solidFill>
              </a:rPr>
              <a:t>เรื่อง</a:t>
            </a:r>
          </a:p>
        </p:txBody>
      </p:sp>
      <p:sp>
        <p:nvSpPr>
          <p:cNvPr id="6155" name="Text Box 10"/>
          <p:cNvSpPr txBox="1">
            <a:spLocks noChangeArrowheads="1"/>
          </p:cNvSpPr>
          <p:nvPr/>
        </p:nvSpPr>
        <p:spPr bwMode="auto">
          <a:xfrm>
            <a:off x="1403350" y="2262188"/>
            <a:ext cx="1152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>
                <a:solidFill>
                  <a:srgbClr val="000000"/>
                </a:solidFill>
              </a:rPr>
              <a:t>อ้างถึง</a:t>
            </a:r>
          </a:p>
        </p:txBody>
      </p:sp>
      <p:sp>
        <p:nvSpPr>
          <p:cNvPr id="4215819" name="Text Box 11"/>
          <p:cNvSpPr txBox="1">
            <a:spLocks noChangeArrowheads="1"/>
          </p:cNvSpPr>
          <p:nvPr/>
        </p:nvSpPr>
        <p:spPr bwMode="auto">
          <a:xfrm>
            <a:off x="1428728" y="2643182"/>
            <a:ext cx="74295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th-TH" sz="2800" b="1" dirty="0" smtClean="0">
                <a:solidFill>
                  <a:srgbClr val="000000"/>
                </a:solidFill>
              </a:rPr>
              <a:t>		๑. สำเนาหนังสือสำนักนายกรัฐมนตรี ...</a:t>
            </a:r>
          </a:p>
          <a:p>
            <a:pPr>
              <a:spcBef>
                <a:spcPts val="0"/>
              </a:spcBef>
            </a:pPr>
            <a:r>
              <a:rPr lang="th-TH" sz="2800" b="1" dirty="0" smtClean="0">
                <a:solidFill>
                  <a:srgbClr val="000000"/>
                </a:solidFill>
              </a:rPr>
              <a:t>                            	๒. โครงการฝึกอบรม ...</a:t>
            </a:r>
            <a:endParaRPr lang="th-TH" sz="2800" b="1" dirty="0">
              <a:solidFill>
                <a:srgbClr val="000000"/>
              </a:solidFill>
            </a:endParaRPr>
          </a:p>
        </p:txBody>
      </p:sp>
      <p:sp>
        <p:nvSpPr>
          <p:cNvPr id="6157" name="Text Box 12"/>
          <p:cNvSpPr txBox="1">
            <a:spLocks noChangeArrowheads="1"/>
          </p:cNvSpPr>
          <p:nvPr/>
        </p:nvSpPr>
        <p:spPr bwMode="auto">
          <a:xfrm>
            <a:off x="6675438" y="6154738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b="1" dirty="0"/>
          </a:p>
        </p:txBody>
      </p:sp>
      <p:sp>
        <p:nvSpPr>
          <p:cNvPr id="6158" name="Text Box 13"/>
          <p:cNvSpPr txBox="1">
            <a:spLocks noChangeArrowheads="1"/>
          </p:cNvSpPr>
          <p:nvPr/>
        </p:nvSpPr>
        <p:spPr bwMode="auto">
          <a:xfrm>
            <a:off x="5435600" y="1268413"/>
            <a:ext cx="720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b="1">
                <a:solidFill>
                  <a:srgbClr val="000000"/>
                </a:solidFill>
              </a:rPr>
              <a:t>ที่ตั้ง</a:t>
            </a:r>
          </a:p>
        </p:txBody>
      </p:sp>
      <p:sp>
        <p:nvSpPr>
          <p:cNvPr id="6159" name="Text Box 14"/>
          <p:cNvSpPr txBox="1">
            <a:spLocks noChangeArrowheads="1"/>
          </p:cNvSpPr>
          <p:nvPr/>
        </p:nvSpPr>
        <p:spPr bwMode="auto">
          <a:xfrm>
            <a:off x="4356100" y="1557338"/>
            <a:ext cx="23034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b="1">
                <a:solidFill>
                  <a:srgbClr val="000000"/>
                </a:solidFill>
              </a:rPr>
              <a:t>วัน เดือน ปี</a:t>
            </a:r>
          </a:p>
        </p:txBody>
      </p:sp>
      <p:sp>
        <p:nvSpPr>
          <p:cNvPr id="4215823" name="Rectangle 15"/>
          <p:cNvSpPr>
            <a:spLocks noChangeArrowheads="1"/>
          </p:cNvSpPr>
          <p:nvPr/>
        </p:nvSpPr>
        <p:spPr bwMode="auto">
          <a:xfrm>
            <a:off x="1500166" y="3571876"/>
            <a:ext cx="7358114" cy="317009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           ๏ ข้อความ .......................................................</a:t>
            </a:r>
          </a:p>
          <a:p>
            <a:pPr>
              <a:defRPr/>
            </a:pP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ดังมีรายละเอียด</a:t>
            </a: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</a:rPr>
              <a:t>ปรากฏตามสิ่งที่ส่งมาด้วย 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 ๑ และ ๒</a:t>
            </a:r>
            <a:endParaRPr lang="th-TH" sz="4000" b="1" dirty="0">
              <a:solidFill>
                <a:srgbClr val="000000"/>
              </a:solidFill>
              <a:latin typeface="Angsana New" pitchFamily="18" charset="-34"/>
            </a:endParaRPr>
          </a:p>
          <a:p>
            <a:pPr>
              <a:defRPr/>
            </a:pP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            ๏ ข้อความ </a:t>
            </a: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</a:rPr>
              <a:t>.............. รายละเอียดปรากฏ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ตาม</a:t>
            </a:r>
          </a:p>
          <a:p>
            <a:pPr>
              <a:defRPr/>
            </a:pP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สิ่ง</a:t>
            </a: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</a:rPr>
              <a:t>ที่ส่งมาด้วย 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๑  ข้อความ ..........................................รายละเอียด</a:t>
            </a: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</a:rPr>
              <a:t>ปรากฏตามสิ่งที่ส่งมาด้วย 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๒  </a:t>
            </a:r>
            <a:endParaRPr lang="en-US" sz="4000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1571604" y="2714620"/>
            <a:ext cx="1657350" cy="5286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 dirty="0">
                <a:solidFill>
                  <a:srgbClr val="000000"/>
                </a:solidFill>
              </a:rPr>
              <a:t>สิ่งที่ส่งมาด้วย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00166" y="3500438"/>
            <a:ext cx="107157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1800" dirty="0" smtClean="0">
                <a:solidFill>
                  <a:srgbClr val="000000"/>
                </a:solidFill>
              </a:rPr>
              <a:t>ระยะย่อหน้า</a:t>
            </a:r>
          </a:p>
          <a:p>
            <a:r>
              <a:rPr lang="th-TH" sz="1800" dirty="0" smtClean="0">
                <a:solidFill>
                  <a:srgbClr val="000000"/>
                </a:solidFill>
              </a:rPr>
              <a:t>๒.๕ เซ็นติเมตร</a:t>
            </a:r>
            <a:endParaRPr lang="th-TH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1428736"/>
            <a:ext cx="9144000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4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sym typeface="Wingdings 2" pitchFamily="18" charset="2"/>
              </a:rPr>
              <a:t>      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๑.  ใช้</a:t>
            </a:r>
            <a:r>
              <a:rPr lang="th-TH" sz="4400" b="1" dirty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เขียนไว้หลังตัวอักษรเพื่อแสดงว่า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เป็น</a:t>
            </a:r>
          </a:p>
          <a:p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  อักษร</a:t>
            </a:r>
            <a:r>
              <a:rPr lang="th-TH" sz="4400" b="1" dirty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ย่อ </a:t>
            </a:r>
          </a:p>
          <a:p>
            <a:r>
              <a:rPr lang="th-TH" sz="4400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	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เช่น	 กทม.</a:t>
            </a:r>
            <a:r>
              <a:rPr lang="th-TH" sz="4400" b="1" dirty="0" smtClean="0"/>
              <a:t> </a:t>
            </a:r>
            <a:r>
              <a:rPr lang="en-US" sz="4400" b="1" dirty="0" smtClean="0"/>
              <a:t> </a:t>
            </a:r>
            <a:r>
              <a:rPr lang="th-TH" sz="4400" b="1" dirty="0" smtClean="0">
                <a:solidFill>
                  <a:srgbClr val="000000"/>
                </a:solidFill>
              </a:rPr>
              <a:t>ย่อมาจาก   “กรุงเทพมหานคร”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</a:t>
            </a:r>
          </a:p>
          <a:p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                     โทร.	   ย่อมาจาก   “โทรศัพท์”</a:t>
            </a:r>
            <a:endParaRPr lang="th-TH" sz="4400" b="1" dirty="0" smtClean="0">
              <a:solidFill>
                <a:srgbClr val="000000"/>
              </a:solidFill>
            </a:endParaRPr>
          </a:p>
          <a:p>
            <a:r>
              <a:rPr lang="th-TH" sz="4400" b="1" dirty="0" smtClean="0">
                <a:solidFill>
                  <a:srgbClr val="FF0000"/>
                </a:solidFill>
                <a:latin typeface="Angsana New" pitchFamily="18" charset="-34"/>
                <a:sym typeface="Wingdings 2" pitchFamily="18" charset="2"/>
              </a:rPr>
              <a:t>                               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น.        ย่อมาจาก   “นาฬิกา”</a:t>
            </a:r>
          </a:p>
          <a:p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                      ถ.        ย่อมาจาก   “ถนน”</a:t>
            </a:r>
          </a:p>
        </p:txBody>
      </p:sp>
      <p:sp>
        <p:nvSpPr>
          <p:cNvPr id="4" name="Rectangle 3"/>
          <p:cNvSpPr/>
          <p:nvPr/>
        </p:nvSpPr>
        <p:spPr>
          <a:xfrm>
            <a:off x="428596" y="214290"/>
            <a:ext cx="8143932" cy="769441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4400" dirty="0" smtClean="0">
                <a:ln w="31550" cmpd="sng">
                  <a:solidFill>
                    <a:srgbClr val="0000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Angsana New" pitchFamily="18" charset="-34"/>
              </a:rPr>
              <a:t>ข้อควรรู้บางประการ</a:t>
            </a:r>
            <a:r>
              <a:rPr lang="en-US" sz="4400" dirty="0" smtClean="0">
                <a:ln w="31550" cmpd="sng">
                  <a:solidFill>
                    <a:srgbClr val="0000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Angsana New" pitchFamily="18" charset="-34"/>
              </a:rPr>
              <a:t> : </a:t>
            </a:r>
            <a:r>
              <a:rPr lang="th-TH" sz="4400" dirty="0" smtClean="0">
                <a:ln w="31550" cmpd="sng">
                  <a:solidFill>
                    <a:srgbClr val="0000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Angsana New" pitchFamily="18" charset="-34"/>
              </a:rPr>
              <a:t>การใช้เครื่องหมาย “จุด”</a:t>
            </a:r>
            <a:endParaRPr lang="th-TH" sz="4400" cap="none" spc="0" dirty="0" smtClean="0">
              <a:ln w="31550" cmpd="sng">
                <a:solidFill>
                  <a:srgbClr val="000000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latin typeface="Angsana New" pitchFamily="18" charset="-34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00034" y="5906176"/>
            <a:ext cx="86439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th-TH" sz="2800" i="1" u="sng" dirty="0" smtClean="0">
                <a:solidFill>
                  <a:srgbClr val="FF0000"/>
                </a:solidFill>
                <a:cs typeface="+mn-cs"/>
              </a:rPr>
              <a:t>ที่มา</a:t>
            </a:r>
            <a:r>
              <a:rPr lang="en-US" sz="2800" i="1" dirty="0" smtClean="0">
                <a:solidFill>
                  <a:srgbClr val="FF0000"/>
                </a:solidFill>
                <a:cs typeface="+mn-cs"/>
              </a:rPr>
              <a:t> </a:t>
            </a:r>
            <a:r>
              <a:rPr lang="th-TH" sz="2800" i="1" dirty="0" smtClean="0">
                <a:solidFill>
                  <a:srgbClr val="FF0000"/>
                </a:solidFill>
                <a:cs typeface="+mn-cs"/>
              </a:rPr>
              <a:t> หลักเกณฑ์การเขียนคำย่อ ฉบับราชบัณฑิตยสถาน (แก้ไขเพิ่มเติม) พ.ศ. ๒๕๔๘</a:t>
            </a:r>
            <a:endParaRPr lang="th-TH" sz="2800" i="1" dirty="0">
              <a:solidFill>
                <a:srgbClr val="FF0000"/>
              </a:solidFill>
              <a:cs typeface="+mn-cs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79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85852" y="1214422"/>
            <a:ext cx="6715140" cy="5643578"/>
          </a:xfrm>
          <a:noFill/>
          <a:ln/>
          <a:effectLst/>
        </p:spPr>
        <p:txBody>
          <a:bodyPr/>
          <a:lstStyle/>
          <a:p>
            <a:pPr marL="609600" indent="-609600" algn="l">
              <a:lnSpc>
                <a:spcPct val="80000"/>
              </a:lnSpc>
            </a:pPr>
            <a:r>
              <a:rPr lang="th-TH" sz="1200" dirty="0"/>
              <a:t>       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b="1" dirty="0">
                <a:solidFill>
                  <a:srgbClr val="3333CC"/>
                </a:solidFill>
              </a:rPr>
              <a:t>	</a:t>
            </a:r>
            <a:r>
              <a:rPr lang="th-TH" sz="4800" b="1" dirty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๑. หนังสือภายนอก (แบบที่ ๑)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4800" b="1" dirty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	๒. หนังสือภายใน (แบบที่ ๒)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4800" b="1" dirty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	๓. หนังสือประทับตรา (แบบที่ ๓)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4800" b="1" dirty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	๔. หนังสือสั่งการ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4800" b="1" dirty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		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     - คำสั่ง </a:t>
            </a:r>
            <a:r>
              <a:rPr lang="th-TH" sz="4800" b="1" dirty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(แบบที่ ๔) </a:t>
            </a:r>
            <a:endParaRPr lang="th-TH" sz="4800" b="1" dirty="0" smtClean="0">
              <a:solidFill>
                <a:srgbClr val="00000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609600" indent="-609600" algn="l">
              <a:lnSpc>
                <a:spcPct val="80000"/>
              </a:lnSpc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              - ระเบียบ </a:t>
            </a:r>
            <a:r>
              <a:rPr lang="th-TH" sz="4800" b="1" dirty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(แบบที่ ๕) </a:t>
            </a:r>
            <a:endParaRPr lang="th-TH" sz="4800" b="1" dirty="0" smtClean="0">
              <a:solidFill>
                <a:srgbClr val="00000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609600" indent="-609600" algn="l">
              <a:lnSpc>
                <a:spcPct val="80000"/>
              </a:lnSpc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              - ข้อบังคับ </a:t>
            </a:r>
            <a:r>
              <a:rPr lang="th-TH" sz="4800" b="1" dirty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(แบบที่ ๖) </a:t>
            </a:r>
          </a:p>
          <a:p>
            <a:pPr marL="609600" indent="-609600" algn="l">
              <a:lnSpc>
                <a:spcPct val="80000"/>
              </a:lnSpc>
            </a:pPr>
            <a:endParaRPr lang="th-TH" sz="3600" b="1" dirty="0">
              <a:solidFill>
                <a:srgbClr val="000000"/>
              </a:solidFill>
              <a:effectLst/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1538" y="357166"/>
            <a:ext cx="6786610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5400" b="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ชนิดและรูปแบบหนังสือราชการ</a:t>
            </a:r>
            <a:endParaRPr lang="en-US" sz="5400" b="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857232"/>
            <a:ext cx="9144000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4400" dirty="0" smtClean="0">
                <a:solidFill>
                  <a:srgbClr val="000000"/>
                </a:solidFill>
                <a:sym typeface="Wingdings 2" pitchFamily="18" charset="2"/>
              </a:rPr>
              <a:t>   </a:t>
            </a:r>
            <a:r>
              <a:rPr lang="th-TH" sz="3800" b="1" dirty="0" smtClean="0">
                <a:solidFill>
                  <a:srgbClr val="000000"/>
                </a:solidFill>
                <a:latin typeface="Angsana New"/>
                <a:cs typeface="Angsana New"/>
                <a:sym typeface="Wingdings 2" pitchFamily="18" charset="2"/>
              </a:rPr>
              <a:t>๏  </a:t>
            </a:r>
            <a:r>
              <a:rPr lang="th-TH" sz="38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หากเป็นกรณีที่มีกฎหมาย ระเบียบ ข้อบังคับ ฯลฯ</a:t>
            </a:r>
          </a:p>
          <a:p>
            <a:r>
              <a:rPr lang="th-TH" sz="38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กำหนดไว้เป็นที่รู้กันแล้วโดยทั่วไป สามารถเขียนอักษรย่อ</a:t>
            </a:r>
          </a:p>
          <a:p>
            <a:r>
              <a:rPr lang="th-TH" sz="38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ได้ในทันที หรือเขียนอักษรย่อหรือคำย่ออยู่ในวงเล็บต่อท้าย</a:t>
            </a:r>
          </a:p>
          <a:p>
            <a:r>
              <a:rPr lang="th-TH" sz="38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คำเต็มก่อน</a:t>
            </a:r>
          </a:p>
          <a:p>
            <a:r>
              <a:rPr lang="th-TH" sz="38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    </a:t>
            </a:r>
            <a:r>
              <a:rPr lang="th-TH" sz="3800" b="1" dirty="0" smtClean="0">
                <a:solidFill>
                  <a:srgbClr val="FF0000"/>
                </a:solidFill>
                <a:latin typeface="Angsana New" pitchFamily="18" charset="-34"/>
                <a:sym typeface="Wingdings 2" pitchFamily="18" charset="2"/>
              </a:rPr>
              <a:t>เช่น   สำนักงาน ก.พ. </a:t>
            </a:r>
          </a:p>
          <a:p>
            <a:r>
              <a:rPr lang="th-TH" sz="3800" b="1" dirty="0" smtClean="0">
                <a:solidFill>
                  <a:srgbClr val="FF0000"/>
                </a:solidFill>
                <a:latin typeface="Angsana New" pitchFamily="18" charset="-34"/>
                <a:sym typeface="Wingdings 2" pitchFamily="18" charset="2"/>
              </a:rPr>
              <a:t>                      ศูนย์อำนวยการบริหารจังหวัดชายแดนภาคใต้ (ศอ.บต.)</a:t>
            </a:r>
          </a:p>
          <a:p>
            <a:r>
              <a:rPr lang="th-TH" sz="3800" b="1" dirty="0" smtClean="0">
                <a:solidFill>
                  <a:srgbClr val="000000"/>
                </a:solidFill>
                <a:latin typeface="Angsana New"/>
                <a:cs typeface="Angsana New"/>
                <a:sym typeface="Wingdings 2" pitchFamily="18" charset="2"/>
              </a:rPr>
              <a:t>     ๏  หากเป็นกรณีที่ไม่มี</a:t>
            </a:r>
            <a:r>
              <a:rPr lang="th-TH" sz="38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กฎหมาย ระเบียบ ข้อบังคับ ฯลฯ    </a:t>
            </a:r>
          </a:p>
          <a:p>
            <a:r>
              <a:rPr lang="th-TH" sz="38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อาจใช้อำนาจการบริหารงานของหัวหน้าส่วนราชการ</a:t>
            </a:r>
          </a:p>
          <a:p>
            <a:r>
              <a:rPr lang="th-TH" sz="38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กำหนดอักษรย่อขึ้นใช้เป็นการภายใน (บันทึกเสนอ) ก็ได้</a:t>
            </a:r>
          </a:p>
          <a:p>
            <a:r>
              <a:rPr lang="th-TH" sz="38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      </a:t>
            </a:r>
            <a:r>
              <a:rPr lang="th-TH" sz="3800" b="1" dirty="0" smtClean="0">
                <a:solidFill>
                  <a:srgbClr val="FF0000"/>
                </a:solidFill>
                <a:latin typeface="Angsana New" pitchFamily="18" charset="-34"/>
                <a:sym typeface="Wingdings 2" pitchFamily="18" charset="2"/>
              </a:rPr>
              <a:t>เช่น   ปนร. ครม. นรม. ร.นรม. รมว. ฯลฯ</a:t>
            </a:r>
            <a:endParaRPr lang="th-TH" sz="3800" b="1" dirty="0">
              <a:solidFill>
                <a:srgbClr val="FF0000"/>
              </a:solidFill>
              <a:latin typeface="Angsana New" pitchFamily="18" charset="-34"/>
              <a:sym typeface="Wingdings 2" pitchFamily="18" charset="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71604" y="71414"/>
            <a:ext cx="6357982" cy="769441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4400" dirty="0" smtClean="0">
                <a:ln w="31550" cmpd="sng">
                  <a:solidFill>
                    <a:srgbClr val="0000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Angsana New" pitchFamily="18" charset="-34"/>
              </a:rPr>
              <a:t>วิธี</a:t>
            </a:r>
            <a:r>
              <a:rPr lang="th-TH" sz="4400" cap="none" spc="0" dirty="0" smtClean="0">
                <a:ln w="31550" cmpd="sng">
                  <a:solidFill>
                    <a:srgbClr val="0000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Angsana New" pitchFamily="18" charset="-34"/>
              </a:rPr>
              <a:t>การเขียน “อักษรย่อ” หรือ “คำย่อ”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-24"/>
            <a:ext cx="9144000" cy="8217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th-TH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sym typeface="Wingdings 2" pitchFamily="18" charset="2"/>
              </a:rPr>
              <a:t>ทดสอบ  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“คำย่อหรืออักษรย่อ” ดังต่อไปนี้  ควรใช้ว่าอย่างไร</a:t>
            </a:r>
            <a:endParaRPr lang="th-TH" sz="4400" b="1" dirty="0">
              <a:solidFill>
                <a:srgbClr val="000000"/>
              </a:solidFill>
              <a:latin typeface="Angsana New" pitchFamily="18" charset="-34"/>
              <a:sym typeface="Wingdings 2" pitchFamily="18" charset="2"/>
            </a:endParaRPr>
          </a:p>
          <a:p>
            <a:pPr>
              <a:spcBef>
                <a:spcPts val="600"/>
              </a:spcBef>
            </a:pPr>
            <a:r>
              <a:rPr lang="th-TH" sz="4400" dirty="0" smtClean="0">
                <a:solidFill>
                  <a:srgbClr val="FF0000"/>
                </a:solidFill>
                <a:latin typeface="Angsana New" pitchFamily="18" charset="-34"/>
                <a:sym typeface="Wingdings 2" pitchFamily="18" charset="2"/>
              </a:rPr>
              <a:t>       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๑. ศาสตราจารย์  รองศาสตราจารย์	.................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๒. หม่อมราชวงศ์  หม่อมหลวง  		................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๓. ชั่วโมง   					................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๔. พระราชบัญญัติ  พระราชกฤษฎีกา   ................</a:t>
            </a:r>
            <a:r>
              <a:rPr lang="th-TH" sz="4400" b="1" dirty="0" smtClean="0">
                <a:solidFill>
                  <a:srgbClr val="FF0000"/>
                </a:solidFill>
                <a:latin typeface="Angsana New" pitchFamily="18" charset="-34"/>
                <a:sym typeface="Wingdings 2" pitchFamily="18" charset="2"/>
              </a:rPr>
              <a:t>	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FF0000"/>
                </a:solidFill>
                <a:latin typeface="Angsana New" pitchFamily="18" charset="-34"/>
                <a:sym typeface="Wingdings 2" pitchFamily="18" charset="2"/>
              </a:rPr>
              <a:t>            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พระราชกำหนด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๕. เมษายน					 ................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๖. นางสาว					 ................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๗. จังหวัดตรัง  จังหวัดตราด		.................</a:t>
            </a:r>
            <a:endParaRPr lang="th-TH" sz="4400" dirty="0" smtClean="0">
              <a:solidFill>
                <a:srgbClr val="000000"/>
              </a:solidFill>
              <a:latin typeface="Angsana New" pitchFamily="18" charset="-34"/>
              <a:sym typeface="Wingdings 2" pitchFamily="18" charset="2"/>
            </a:endParaRPr>
          </a:p>
          <a:p>
            <a:endParaRPr lang="th-TH" sz="4400" dirty="0" smtClean="0">
              <a:solidFill>
                <a:srgbClr val="000000"/>
              </a:solidFill>
              <a:latin typeface="Angsana New" pitchFamily="18" charset="-34"/>
              <a:sym typeface="Wingdings 2" pitchFamily="18" charset="2"/>
            </a:endParaRPr>
          </a:p>
          <a:p>
            <a:r>
              <a:rPr lang="th-TH" sz="4400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785818" y="71414"/>
            <a:ext cx="757239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๒. </a:t>
            </a:r>
            <a:r>
              <a:rPr lang="th-TH" sz="4400" b="1" dirty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ใช้เขียนไว้หลังตัวอักษรหรือ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ตัวเลขที่บอก</a:t>
            </a:r>
          </a:p>
          <a:p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ลำดับข้อ  เช่น        ๑. </a:t>
            </a:r>
          </a:p>
          <a:p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		      ก.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42844" y="2357430"/>
            <a:ext cx="8786842" cy="378619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     </a:t>
            </a:r>
            <a:r>
              <a:rPr kumimoji="0" lang="th-TH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ชั้นความเร็ว</a:t>
            </a:r>
            <a:r>
              <a:rPr kumimoji="0" lang="th-TH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     บันทึกข้อความ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ส่วนราชการ.......................................................................................................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ที่..........................................................วันที่.......................................................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th-TH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เรื่อง....................................................................................................................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lang="th-TH" sz="2400" kern="0" dirty="0" smtClean="0">
                <a:solidFill>
                  <a:srgbClr val="000000"/>
                </a:solidFill>
                <a:latin typeface="+mn-lt"/>
                <a:cs typeface="+mn-cs"/>
              </a:rPr>
              <a:t>       กราบเรียน   นายกรัฐมนตรี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lang="th-TH" sz="2400" kern="0" dirty="0" smtClean="0">
                <a:solidFill>
                  <a:srgbClr val="000000"/>
                </a:solidFill>
                <a:latin typeface="+mn-lt"/>
                <a:cs typeface="+mn-cs"/>
              </a:rPr>
              <a:t>                           ผ่านรองนายกรัฐมนตรี (........................................)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lang="th-TH" sz="2400" kern="0" dirty="0" smtClean="0">
                <a:solidFill>
                  <a:srgbClr val="000000"/>
                </a:solidFill>
                <a:latin typeface="+mn-lt"/>
                <a:cs typeface="+mn-cs"/>
              </a:rPr>
              <a:t>                           และรัฐมนตรีประจำสำนักนายกรัฐมนตรี  (........................................)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th-TH" sz="24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cs"/>
              </a:rPr>
              <a:t>                           </a:t>
            </a:r>
            <a:r>
              <a:rPr kumimoji="0" lang="th-TH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cs"/>
              </a:rPr>
              <a:t>๑. </a:t>
            </a:r>
            <a:r>
              <a:rPr kumimoji="0" lang="th-TH" sz="2400" b="1" i="0" u="sng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+mn-lt"/>
                <a:ea typeface="+mn-ea"/>
                <a:cs typeface="+mn-cs"/>
              </a:rPr>
              <a:t>ข้อเท็จจริง</a:t>
            </a:r>
          </a:p>
        </p:txBody>
      </p:sp>
      <p:pic>
        <p:nvPicPr>
          <p:cNvPr id="5" name="Picture 6" descr="ครุฑ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428868"/>
            <a:ext cx="78581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4"/>
          <p:cNvSpPr>
            <a:spLocks noChangeArrowheads="1"/>
          </p:cNvSpPr>
          <p:nvPr/>
        </p:nvSpPr>
        <p:spPr bwMode="auto">
          <a:xfrm flipV="1">
            <a:off x="1000100" y="5429264"/>
            <a:ext cx="537315" cy="500066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7826" name="Rectangle 2"/>
          <p:cNvSpPr>
            <a:spLocks noChangeArrowheads="1"/>
          </p:cNvSpPr>
          <p:nvPr/>
        </p:nvSpPr>
        <p:spPr bwMode="auto">
          <a:xfrm>
            <a:off x="0" y="1071546"/>
            <a:ext cx="9144000" cy="575542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h-TH" sz="48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     		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๑. </a:t>
            </a:r>
            <a:r>
              <a:rPr lang="th-TH" sz="4000" b="0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กกกกกกกกกกก</a:t>
            </a:r>
            <a:endParaRPr lang="th-TH" sz="4000" b="0" dirty="0" smtClean="0">
              <a:solidFill>
                <a:srgbClr val="FF3300"/>
              </a:solidFill>
              <a:latin typeface="Angsana New" pitchFamily="18" charset="-34"/>
              <a:sym typeface="Wingdings 2" pitchFamily="18" charset="2"/>
            </a:endParaRPr>
          </a:p>
          <a:p>
            <a:pPr>
              <a:defRPr/>
            </a:pP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		    </a:t>
            </a:r>
            <a:r>
              <a:rPr lang="th-TH" sz="4000" b="0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๑.๑  กกกกกกกกกกกกกกกกกกกกกกกก</a:t>
            </a:r>
          </a:p>
          <a:p>
            <a:pPr>
              <a:defRPr/>
            </a:pPr>
            <a:r>
              <a:rPr lang="th-TH" sz="4000" b="0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กกกกกกกกกกกกกกกกกกกกกกกกกกกก</a:t>
            </a:r>
          </a:p>
          <a:p>
            <a:pPr>
              <a:defRPr/>
            </a:pP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                                   ๑.๑.๑</a:t>
            </a:r>
            <a:r>
              <a:rPr lang="th-TH" sz="4000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</a:t>
            </a:r>
            <a:r>
              <a:rPr lang="th-TH" sz="4000" b="0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กกกกกกกกกกกกกกกกกกกก</a:t>
            </a:r>
            <a:br>
              <a:rPr lang="th-TH" sz="4000" b="0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</a:br>
            <a:r>
              <a:rPr lang="th-TH" sz="4000" b="0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กกกกกกกกกกกกกกกกกกกกกกกกก</a:t>
            </a:r>
            <a:endParaRPr lang="th-TH" sz="4000" b="0" dirty="0">
              <a:solidFill>
                <a:srgbClr val="000000"/>
              </a:solidFill>
              <a:latin typeface="Angsana New" pitchFamily="18" charset="-34"/>
              <a:sym typeface="Wingdings 2" pitchFamily="18" charset="2"/>
            </a:endParaRPr>
          </a:p>
          <a:p>
            <a:pPr>
              <a:defRPr/>
            </a:pP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                                   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๑.๑.๑.๑  </a:t>
            </a:r>
            <a:r>
              <a:rPr lang="th-TH" sz="4000" b="0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กกกกกกกกกกกกกกก</a:t>
            </a:r>
            <a:br>
              <a:rPr lang="th-TH" sz="4000" b="0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</a:br>
            <a:r>
              <a:rPr lang="th-TH" sz="4000" b="0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กกกกกกกกกกกกกกกกกกกกกกกกก</a:t>
            </a:r>
            <a:endParaRPr lang="th-TH" sz="4000" b="0" dirty="0">
              <a:solidFill>
                <a:srgbClr val="FF3300"/>
              </a:solidFill>
              <a:latin typeface="Angsana New" pitchFamily="18" charset="-34"/>
              <a:sym typeface="Wingdings 2" pitchFamily="18" charset="2"/>
            </a:endParaRPr>
          </a:p>
          <a:p>
            <a:pPr>
              <a:defRPr/>
            </a:pPr>
            <a:r>
              <a:rPr lang="th-TH" sz="4000" b="1" dirty="0">
                <a:solidFill>
                  <a:srgbClr val="FF3300"/>
                </a:solidFill>
                <a:latin typeface="Angsana New" pitchFamily="18" charset="-34"/>
                <a:sym typeface="Wingdings 2" pitchFamily="18" charset="2"/>
              </a:rPr>
              <a:t>						 </a:t>
            </a:r>
            <a:r>
              <a:rPr lang="th-TH" sz="4000" b="1" dirty="0" smtClean="0">
                <a:solidFill>
                  <a:srgbClr val="FF3300"/>
                </a:solidFill>
                <a:latin typeface="Angsana New" pitchFamily="18" charset="-34"/>
                <a:sym typeface="Wingdings 2" pitchFamily="18" charset="2"/>
              </a:rPr>
              <a:t>  </a:t>
            </a: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๑.๑.๑.๑ (๑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)  </a:t>
            </a:r>
            <a:endParaRPr lang="th-TH" sz="4000" b="1" dirty="0">
              <a:solidFill>
                <a:srgbClr val="000000"/>
              </a:solidFill>
              <a:latin typeface="Angsana New" pitchFamily="18" charset="-34"/>
              <a:sym typeface="Wingdings 2" pitchFamily="18" charset="2"/>
            </a:endParaRPr>
          </a:p>
          <a:p>
            <a:pPr>
              <a:defRPr/>
            </a:pP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							</a:t>
            </a:r>
            <a:r>
              <a:rPr lang="th-TH" sz="4000" b="0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              ฯลฯ</a:t>
            </a:r>
            <a:endParaRPr lang="th-TH" sz="4000" b="0" dirty="0">
              <a:solidFill>
                <a:srgbClr val="000000"/>
              </a:solidFill>
              <a:latin typeface="Angsana New" pitchFamily="18" charset="-34"/>
              <a:sym typeface="Wingdings 2" pitchFamily="18" charset="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14348" y="159229"/>
            <a:ext cx="8143932" cy="769441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4400" b="0" dirty="0" smtClean="0">
                <a:ln w="31550" cmpd="sng">
                  <a:solidFill>
                    <a:srgbClr val="00000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Angsana New" pitchFamily="18" charset="-34"/>
              </a:rPr>
              <a:t>ในกรณีที่มีหัวข้อย่อย ให้ใส่ข้อย่อยไว้ข้างหลังจุด</a:t>
            </a:r>
            <a:endParaRPr lang="th-TH" sz="4400" b="0" cap="none" spc="0" dirty="0" smtClean="0">
              <a:ln w="31550" cmpd="sng">
                <a:solidFill>
                  <a:srgbClr val="000000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latin typeface="Angsana New" pitchFamily="18" charset="-34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714348" y="1571612"/>
            <a:ext cx="2071702" cy="1588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5400000">
            <a:off x="-1821701" y="4107661"/>
            <a:ext cx="5072098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>
            <a:off x="2970201" y="1887527"/>
            <a:ext cx="490542" cy="1588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>
            <a:off x="3286910" y="2785264"/>
            <a:ext cx="1143008" cy="1588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>
            <a:off x="4179885" y="3963991"/>
            <a:ext cx="1071570" cy="1588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>
            <a:off x="5394331" y="5249875"/>
            <a:ext cx="1071570" cy="1588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WordArt 12"/>
          <p:cNvSpPr>
            <a:spLocks noChangeArrowheads="1" noChangeShapeType="1" noTextEdit="1"/>
          </p:cNvSpPr>
          <p:nvPr/>
        </p:nvSpPr>
        <p:spPr bwMode="auto">
          <a:xfrm>
            <a:off x="6429388" y="1000108"/>
            <a:ext cx="2143140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25"/>
              </a:avLst>
            </a:prstTxWarp>
          </a:bodyPr>
          <a:lstStyle/>
          <a:p>
            <a:pPr algn="ctr"/>
            <a:r>
              <a:rPr lang="th-TH" sz="1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การจำแนกชั้นต้น</a:t>
            </a:r>
            <a:endParaRPr lang="th-TH" sz="1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Angsana New"/>
              <a:cs typeface="Angsana New"/>
            </a:endParaRPr>
          </a:p>
        </p:txBody>
      </p:sp>
      <p:sp>
        <p:nvSpPr>
          <p:cNvPr id="31" name="WordArt 12"/>
          <p:cNvSpPr>
            <a:spLocks noChangeArrowheads="1" noChangeShapeType="1" noTextEdit="1"/>
          </p:cNvSpPr>
          <p:nvPr/>
        </p:nvSpPr>
        <p:spPr bwMode="auto">
          <a:xfrm>
            <a:off x="6429388" y="2214554"/>
            <a:ext cx="2357454" cy="7858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25"/>
              </a:avLst>
            </a:prstTxWarp>
          </a:bodyPr>
          <a:lstStyle/>
          <a:p>
            <a:pPr algn="ctr"/>
            <a:r>
              <a:rPr lang="th-TH" sz="1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การจำแนกชั้นลูก</a:t>
            </a:r>
            <a:endParaRPr lang="th-TH" sz="1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Angsana New"/>
              <a:cs typeface="Angsana New"/>
            </a:endParaRPr>
          </a:p>
        </p:txBody>
      </p:sp>
      <p:sp>
        <p:nvSpPr>
          <p:cNvPr id="32" name="WordArt 12"/>
          <p:cNvSpPr>
            <a:spLocks noChangeArrowheads="1" noChangeShapeType="1" noTextEdit="1"/>
          </p:cNvSpPr>
          <p:nvPr/>
        </p:nvSpPr>
        <p:spPr bwMode="auto">
          <a:xfrm>
            <a:off x="6429388" y="3500438"/>
            <a:ext cx="2428892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25"/>
              </a:avLst>
            </a:prstTxWarp>
          </a:bodyPr>
          <a:lstStyle/>
          <a:p>
            <a:pPr algn="ctr"/>
            <a:r>
              <a:rPr lang="th-TH" sz="1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การจำแนกชั้นหลาน</a:t>
            </a:r>
            <a:endParaRPr lang="th-TH" sz="1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Angsana New"/>
              <a:cs typeface="Angsana New"/>
            </a:endParaRPr>
          </a:p>
        </p:txBody>
      </p:sp>
      <p:sp>
        <p:nvSpPr>
          <p:cNvPr id="34" name="WordArt 12"/>
          <p:cNvSpPr>
            <a:spLocks noChangeArrowheads="1" noChangeShapeType="1" noTextEdit="1"/>
          </p:cNvSpPr>
          <p:nvPr/>
        </p:nvSpPr>
        <p:spPr bwMode="auto">
          <a:xfrm>
            <a:off x="6500826" y="4714884"/>
            <a:ext cx="2428892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25"/>
              </a:avLst>
            </a:prstTxWarp>
          </a:bodyPr>
          <a:lstStyle/>
          <a:p>
            <a:pPr algn="ctr"/>
            <a:r>
              <a:rPr lang="th-TH" sz="1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การจำแนกชั้นเหลน</a:t>
            </a:r>
            <a:endParaRPr lang="th-TH" sz="1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Angsana New"/>
              <a:cs typeface="Angsana New"/>
            </a:endParaRPr>
          </a:p>
        </p:txBody>
      </p:sp>
      <p:sp>
        <p:nvSpPr>
          <p:cNvPr id="38" name="AutoShape 4"/>
          <p:cNvSpPr>
            <a:spLocks noChangeArrowheads="1"/>
          </p:cNvSpPr>
          <p:nvPr/>
        </p:nvSpPr>
        <p:spPr bwMode="auto">
          <a:xfrm flipV="1">
            <a:off x="5715008" y="1285860"/>
            <a:ext cx="537315" cy="500066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6" name="TextBox 15"/>
          <p:cNvSpPr txBox="1"/>
          <p:nvPr/>
        </p:nvSpPr>
        <p:spPr>
          <a:xfrm>
            <a:off x="714348" y="1565964"/>
            <a:ext cx="1928826" cy="1077218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th-TH" sz="3200" dirty="0" smtClean="0">
                <a:solidFill>
                  <a:srgbClr val="000000"/>
                </a:solidFill>
              </a:rPr>
              <a:t>ระยะย่อหน้า</a:t>
            </a:r>
          </a:p>
          <a:p>
            <a:r>
              <a:rPr lang="th-TH" sz="3200" dirty="0" smtClean="0">
                <a:solidFill>
                  <a:srgbClr val="000000"/>
                </a:solidFill>
              </a:rPr>
              <a:t>๒.๕ เซ็นติเมตร</a:t>
            </a:r>
            <a:endParaRPr lang="th-TH" sz="3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0467" name="Text Box 3"/>
          <p:cNvSpPr txBox="1">
            <a:spLocks noChangeArrowheads="1"/>
          </p:cNvSpPr>
          <p:nvPr/>
        </p:nvSpPr>
        <p:spPr bwMode="auto">
          <a:xfrm>
            <a:off x="2285984" y="3857628"/>
            <a:ext cx="5624506" cy="2585323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b="1" dirty="0">
                <a:solidFill>
                  <a:srgbClr val="FF0000"/>
                </a:solidFill>
                <a:latin typeface="Angsana New" pitchFamily="18" charset="-34"/>
              </a:rPr>
              <a:t>ข้อสำคัญ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: </a:t>
            </a:r>
            <a:r>
              <a:rPr lang="th-TH" b="1" dirty="0">
                <a:solidFill>
                  <a:srgbClr val="FF0000"/>
                </a:solidFill>
                <a:latin typeface="Angsana New" pitchFamily="18" charset="-34"/>
              </a:rPr>
              <a:t>จับประเด็น</a:t>
            </a:r>
          </a:p>
          <a:p>
            <a:pPr algn="ctr">
              <a:defRPr/>
            </a:pPr>
            <a:r>
              <a:rPr lang="th-TH" b="1" dirty="0">
                <a:solidFill>
                  <a:srgbClr val="FF0000"/>
                </a:solidFill>
              </a:rPr>
              <a:t>          </a:t>
            </a:r>
            <a:r>
              <a:rPr lang="th-TH" b="1" dirty="0" smtClean="0">
                <a:solidFill>
                  <a:srgbClr val="FF0000"/>
                </a:solidFill>
              </a:rPr>
              <a:t>ของ</a:t>
            </a:r>
            <a:r>
              <a:rPr lang="th-TH" b="1" dirty="0">
                <a:solidFill>
                  <a:srgbClr val="FF0000"/>
                </a:solidFill>
              </a:rPr>
              <a:t>เรื่องให้</a:t>
            </a:r>
            <a:r>
              <a:rPr lang="th-TH" b="1" dirty="0" smtClean="0">
                <a:solidFill>
                  <a:srgbClr val="FF0000"/>
                </a:solidFill>
              </a:rPr>
              <a:t>ได้</a:t>
            </a:r>
          </a:p>
          <a:p>
            <a:pPr algn="ctr">
              <a:defRPr/>
            </a:pPr>
            <a:r>
              <a:rPr lang="en-US" b="1" dirty="0" smtClean="0">
                <a:solidFill>
                  <a:srgbClr val="FF0000"/>
                </a:solidFill>
              </a:rPr>
              <a:t>      </a:t>
            </a:r>
            <a:r>
              <a:rPr lang="en-US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5 W 1 H</a:t>
            </a:r>
            <a:endParaRPr lang="th-TH" b="1" dirty="0">
              <a:solidFill>
                <a:srgbClr val="FF0000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390468" name="AutoShape 4"/>
          <p:cNvSpPr>
            <a:spLocks noChangeArrowheads="1"/>
          </p:cNvSpPr>
          <p:nvPr/>
        </p:nvSpPr>
        <p:spPr bwMode="auto">
          <a:xfrm rot="5400000">
            <a:off x="4357686" y="2857496"/>
            <a:ext cx="649286" cy="7921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2143108" y="285728"/>
            <a:ext cx="5396029" cy="1107996"/>
          </a:xfrm>
          <a:prstGeom prst="rect">
            <a:avLst/>
          </a:prstGeom>
          <a:noFill/>
          <a:ln w="38100"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ขั้นตอนการร่างหนังสือ</a:t>
            </a:r>
            <a:endParaRPr lang="en-US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71670" y="1714488"/>
            <a:ext cx="5786478" cy="830997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8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ขั้นตอนที่ ๑ ศึกษาวิเคราะห์เรื่อง</a:t>
            </a:r>
            <a:endParaRPr lang="en-US" sz="48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90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90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90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90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90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0467" grpId="0" animBg="1"/>
      <p:bldP spid="3390468" grpId="0" animBg="1"/>
      <p:bldP spid="5" grpId="0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1491" name="Text Box 3"/>
          <p:cNvSpPr txBox="1">
            <a:spLocks noChangeArrowheads="1"/>
          </p:cNvSpPr>
          <p:nvPr/>
        </p:nvSpPr>
        <p:spPr bwMode="auto">
          <a:xfrm>
            <a:off x="2195513" y="1690767"/>
            <a:ext cx="5832475" cy="4524315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h-TH" sz="4800" b="1" dirty="0">
                <a:solidFill>
                  <a:srgbClr val="FF0000"/>
                </a:solidFill>
                <a:latin typeface="Angsana New" pitchFamily="18" charset="-34"/>
              </a:rPr>
              <a:t>ข้อสำคัญ</a:t>
            </a:r>
            <a:r>
              <a:rPr lang="en-US" sz="4800" b="1" dirty="0">
                <a:solidFill>
                  <a:srgbClr val="FF0000"/>
                </a:solidFill>
                <a:latin typeface="Angsana New" pitchFamily="18" charset="-34"/>
              </a:rPr>
              <a:t>:</a:t>
            </a:r>
            <a:endParaRPr lang="th-TH" sz="4800" b="1" dirty="0">
              <a:solidFill>
                <a:srgbClr val="FF0000"/>
              </a:solidFill>
              <a:latin typeface="Angsana New" pitchFamily="18" charset="-34"/>
            </a:endParaRPr>
          </a:p>
          <a:p>
            <a:pPr>
              <a:defRPr/>
            </a:pPr>
            <a:r>
              <a:rPr lang="th-TH" sz="4800" b="1" dirty="0">
                <a:solidFill>
                  <a:srgbClr val="FF0000"/>
                </a:solidFill>
              </a:rPr>
              <a:t>- ข้อเท็จจริงครบถ้วน</a:t>
            </a:r>
          </a:p>
          <a:p>
            <a:pPr>
              <a:buFontTx/>
              <a:buChar char="-"/>
              <a:defRPr/>
            </a:pPr>
            <a:r>
              <a:rPr lang="th-TH" sz="4800" b="1" dirty="0">
                <a:solidFill>
                  <a:srgbClr val="FF0000"/>
                </a:solidFill>
              </a:rPr>
              <a:t> กฎหมาย/ระเบียบ/มติ    </a:t>
            </a:r>
          </a:p>
          <a:p>
            <a:pPr>
              <a:defRPr/>
            </a:pPr>
            <a:r>
              <a:rPr lang="th-TH" sz="4800" b="1" dirty="0">
                <a:solidFill>
                  <a:srgbClr val="FF0000"/>
                </a:solidFill>
              </a:rPr>
              <a:t>  คณะรัฐมนตรีที่เกี่ยวข้อง </a:t>
            </a:r>
          </a:p>
          <a:p>
            <a:pPr>
              <a:defRPr/>
            </a:pPr>
            <a:r>
              <a:rPr lang="th-TH" sz="4800" b="1" dirty="0">
                <a:solidFill>
                  <a:srgbClr val="FF0000"/>
                </a:solidFill>
              </a:rPr>
              <a:t>  </a:t>
            </a:r>
            <a:r>
              <a:rPr lang="th-TH" sz="4800" b="1" u="sng" dirty="0">
                <a:solidFill>
                  <a:srgbClr val="FF0000"/>
                </a:solidFill>
              </a:rPr>
              <a:t>เป็นปัจจุบัน</a:t>
            </a:r>
          </a:p>
          <a:p>
            <a:pPr>
              <a:defRPr/>
            </a:pPr>
            <a:r>
              <a:rPr lang="th-TH" sz="4800" b="1" dirty="0">
                <a:solidFill>
                  <a:srgbClr val="FF0000"/>
                </a:solidFill>
              </a:rPr>
              <a:t>- แนววินิจฉัยเดิม (ถ้ามี)</a:t>
            </a:r>
          </a:p>
        </p:txBody>
      </p:sp>
      <p:sp>
        <p:nvSpPr>
          <p:cNvPr id="3391492" name="AutoShape 4"/>
          <p:cNvSpPr>
            <a:spLocks noChangeArrowheads="1"/>
          </p:cNvSpPr>
          <p:nvPr/>
        </p:nvSpPr>
        <p:spPr bwMode="auto">
          <a:xfrm>
            <a:off x="1357290" y="1928802"/>
            <a:ext cx="620736" cy="64294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1500166" y="357166"/>
            <a:ext cx="6858048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8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ขั้นตอนที่ ๒ รวบรวมข้อมูลที่เกี่ยวข้อง</a:t>
            </a:r>
            <a:endParaRPr lang="en-US" sz="48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91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91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91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91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39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1491" grpId="0" animBg="1"/>
      <p:bldP spid="3391492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0" y="3152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4000" b="1" dirty="0"/>
          </a:p>
        </p:txBody>
      </p:sp>
      <p:graphicFrame>
        <p:nvGraphicFramePr>
          <p:cNvPr id="19458" name="Object 3"/>
          <p:cNvGraphicFramePr>
            <a:graphicFrameLocks noChangeAspect="1"/>
          </p:cNvGraphicFramePr>
          <p:nvPr/>
        </p:nvGraphicFramePr>
        <p:xfrm>
          <a:off x="468313" y="260350"/>
          <a:ext cx="523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291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260350"/>
                        <a:ext cx="5238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3635375" y="260350"/>
            <a:ext cx="2232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/>
              <a:t>บันทึกข้อความ</a:t>
            </a:r>
          </a:p>
        </p:txBody>
      </p:sp>
      <p:sp>
        <p:nvSpPr>
          <p:cNvPr id="19461" name="Text Box 7"/>
          <p:cNvSpPr txBox="1">
            <a:spLocks noChangeArrowheads="1"/>
          </p:cNvSpPr>
          <p:nvPr/>
        </p:nvSpPr>
        <p:spPr bwMode="auto">
          <a:xfrm>
            <a:off x="1692275" y="1196975"/>
            <a:ext cx="2663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dirty="0"/>
          </a:p>
        </p:txBody>
      </p:sp>
      <p:sp>
        <p:nvSpPr>
          <p:cNvPr id="19462" name="Text Box 8"/>
          <p:cNvSpPr txBox="1">
            <a:spLocks noChangeArrowheads="1"/>
          </p:cNvSpPr>
          <p:nvPr/>
        </p:nvSpPr>
        <p:spPr bwMode="auto">
          <a:xfrm>
            <a:off x="468313" y="765175"/>
            <a:ext cx="7848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b="1" dirty="0"/>
              <a:t>ส่วนราชการ.......................................................................................................</a:t>
            </a:r>
          </a:p>
        </p:txBody>
      </p:sp>
      <p:sp>
        <p:nvSpPr>
          <p:cNvPr id="19463" name="Text Box 9"/>
          <p:cNvSpPr txBox="1">
            <a:spLocks noChangeArrowheads="1"/>
          </p:cNvSpPr>
          <p:nvPr/>
        </p:nvSpPr>
        <p:spPr bwMode="auto">
          <a:xfrm>
            <a:off x="428596" y="1142984"/>
            <a:ext cx="80645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b="1" dirty="0"/>
              <a:t> ที่........................................................วันที่............................................................</a:t>
            </a:r>
          </a:p>
        </p:txBody>
      </p:sp>
      <p:sp>
        <p:nvSpPr>
          <p:cNvPr id="19464" name="Text Box 10"/>
          <p:cNvSpPr txBox="1">
            <a:spLocks noChangeArrowheads="1"/>
          </p:cNvSpPr>
          <p:nvPr/>
        </p:nvSpPr>
        <p:spPr bwMode="auto">
          <a:xfrm>
            <a:off x="1527175" y="181292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 dirty="0"/>
          </a:p>
        </p:txBody>
      </p:sp>
      <p:sp>
        <p:nvSpPr>
          <p:cNvPr id="19465" name="Text Box 11"/>
          <p:cNvSpPr txBox="1">
            <a:spLocks noChangeArrowheads="1"/>
          </p:cNvSpPr>
          <p:nvPr/>
        </p:nvSpPr>
        <p:spPr bwMode="auto">
          <a:xfrm>
            <a:off x="468313" y="1557338"/>
            <a:ext cx="84248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b="1"/>
              <a:t>เรื่อง......................................................................................................................</a:t>
            </a:r>
          </a:p>
        </p:txBody>
      </p:sp>
      <p:sp>
        <p:nvSpPr>
          <p:cNvPr id="19466" name="Text Box 12"/>
          <p:cNvSpPr txBox="1">
            <a:spLocks noChangeArrowheads="1"/>
          </p:cNvSpPr>
          <p:nvPr/>
        </p:nvSpPr>
        <p:spPr bwMode="auto">
          <a:xfrm>
            <a:off x="468313" y="2071678"/>
            <a:ext cx="8675687" cy="490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2800" dirty="0" smtClean="0"/>
              <a:t>เรียน </a:t>
            </a:r>
            <a:endParaRPr lang="th-TH" sz="2800" dirty="0"/>
          </a:p>
        </p:txBody>
      </p:sp>
      <p:sp>
        <p:nvSpPr>
          <p:cNvPr id="19467" name="Text Box 15"/>
          <p:cNvSpPr txBox="1">
            <a:spLocks noChangeArrowheads="1"/>
          </p:cNvSpPr>
          <p:nvPr/>
        </p:nvSpPr>
        <p:spPr bwMode="auto">
          <a:xfrm>
            <a:off x="642910" y="3933824"/>
            <a:ext cx="8250265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th-TH" sz="2800" b="1" dirty="0" smtClean="0"/>
              <a:t>               ๒. </a:t>
            </a:r>
            <a:r>
              <a:rPr lang="th-TH" sz="2800" b="1" u="sng" dirty="0" smtClean="0"/>
              <a:t>การดำเนินการ</a:t>
            </a:r>
          </a:p>
          <a:p>
            <a:pPr>
              <a:spcBef>
                <a:spcPts val="1200"/>
              </a:spcBef>
            </a:pPr>
            <a:r>
              <a:rPr lang="th-TH" sz="2800" dirty="0" smtClean="0"/>
              <a:t>                     สกร. ได้ติดต่อประสานงานอย่างไม่เป็นทางการกับเจ้าหน้าที่ ... </a:t>
            </a:r>
          </a:p>
          <a:p>
            <a:pPr>
              <a:spcBef>
                <a:spcPts val="1200"/>
              </a:spcBef>
            </a:pPr>
            <a:r>
              <a:rPr lang="th-TH" sz="2800" dirty="0" smtClean="0"/>
              <a:t>ผู้รับผิดชอบเป็นเจ้าของเรื่อง (ชื่อ ตำแหน่ง หมายเลขโทรศัพท์ติดต่อ) เพื่อขอข้อมูลเกี่ยวกับ............................. เพิ่มเติม และได้รับแจ้งว่า................................................</a:t>
            </a:r>
          </a:p>
          <a:p>
            <a:pPr>
              <a:spcBef>
                <a:spcPts val="1200"/>
              </a:spcBef>
            </a:pPr>
            <a:endParaRPr lang="en-US" sz="2800" dirty="0"/>
          </a:p>
        </p:txBody>
      </p:sp>
      <p:sp>
        <p:nvSpPr>
          <p:cNvPr id="19468" name="Text Box 16"/>
          <p:cNvSpPr txBox="1">
            <a:spLocks noChangeArrowheads="1"/>
          </p:cNvSpPr>
          <p:nvPr/>
        </p:nvSpPr>
        <p:spPr bwMode="auto">
          <a:xfrm>
            <a:off x="1285852" y="2500306"/>
            <a:ext cx="71438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th-TH" sz="2800" b="1" dirty="0"/>
              <a:t>   ๑. </a:t>
            </a:r>
            <a:r>
              <a:rPr lang="th-TH" sz="2800" b="1" u="sng" dirty="0" smtClean="0"/>
              <a:t>ข้อเท็จจริง</a:t>
            </a:r>
          </a:p>
          <a:p>
            <a:pPr>
              <a:spcBef>
                <a:spcPts val="1200"/>
              </a:spcBef>
            </a:pPr>
            <a:r>
              <a:rPr lang="th-TH" sz="2800" dirty="0" smtClean="0"/>
              <a:t>       </a:t>
            </a:r>
            <a:r>
              <a:rPr lang="th-TH" sz="2800" b="1" dirty="0" smtClean="0"/>
              <a:t>...............................................................................................................</a:t>
            </a:r>
            <a:endParaRPr lang="th-TH" sz="2800" b="1" u="sng" dirty="0"/>
          </a:p>
        </p:txBody>
      </p:sp>
      <p:sp>
        <p:nvSpPr>
          <p:cNvPr id="19471" name="Text Box 20"/>
          <p:cNvSpPr txBox="1">
            <a:spLocks noChangeArrowheads="1"/>
          </p:cNvSpPr>
          <p:nvPr/>
        </p:nvSpPr>
        <p:spPr bwMode="auto">
          <a:xfrm>
            <a:off x="4624388" y="777875"/>
            <a:ext cx="21796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3600" dirty="0"/>
          </a:p>
        </p:txBody>
      </p:sp>
      <p:sp>
        <p:nvSpPr>
          <p:cNvPr id="3423254" name="AutoShape 22"/>
          <p:cNvSpPr>
            <a:spLocks noChangeArrowheads="1"/>
          </p:cNvSpPr>
          <p:nvPr/>
        </p:nvSpPr>
        <p:spPr bwMode="auto">
          <a:xfrm>
            <a:off x="500034" y="3929066"/>
            <a:ext cx="647700" cy="57467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2071670" y="714356"/>
            <a:ext cx="5214974" cy="490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2800" dirty="0" smtClean="0"/>
              <a:t>                            สกร. โทร. ๒๖๑</a:t>
            </a:r>
            <a:endParaRPr lang="th-TH" sz="2800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23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23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325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0" y="3152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4000" b="1" dirty="0"/>
          </a:p>
        </p:txBody>
      </p:sp>
      <p:graphicFrame>
        <p:nvGraphicFramePr>
          <p:cNvPr id="19458" name="Object 3"/>
          <p:cNvGraphicFramePr>
            <a:graphicFrameLocks noChangeAspect="1"/>
          </p:cNvGraphicFramePr>
          <p:nvPr/>
        </p:nvGraphicFramePr>
        <p:xfrm>
          <a:off x="468313" y="260350"/>
          <a:ext cx="523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7315" name="Picture" r:id="rId4" imgW="472440" imgH="497840" progId="Word.Picture.8">
                  <p:embed/>
                </p:oleObj>
              </mc:Choice>
              <mc:Fallback>
                <p:oleObj name="Picture" r:id="rId4" imgW="472440" imgH="497840" progId="Word.Pictur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260350"/>
                        <a:ext cx="5238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3635375" y="260350"/>
            <a:ext cx="2232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/>
              <a:t>บันทึกข้อความ</a:t>
            </a:r>
          </a:p>
        </p:txBody>
      </p:sp>
      <p:sp>
        <p:nvSpPr>
          <p:cNvPr id="19461" name="Text Box 7"/>
          <p:cNvSpPr txBox="1">
            <a:spLocks noChangeArrowheads="1"/>
          </p:cNvSpPr>
          <p:nvPr/>
        </p:nvSpPr>
        <p:spPr bwMode="auto">
          <a:xfrm>
            <a:off x="1692275" y="1196975"/>
            <a:ext cx="2663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dirty="0"/>
          </a:p>
        </p:txBody>
      </p:sp>
      <p:sp>
        <p:nvSpPr>
          <p:cNvPr id="19462" name="Text Box 8"/>
          <p:cNvSpPr txBox="1">
            <a:spLocks noChangeArrowheads="1"/>
          </p:cNvSpPr>
          <p:nvPr/>
        </p:nvSpPr>
        <p:spPr bwMode="auto">
          <a:xfrm>
            <a:off x="468313" y="765175"/>
            <a:ext cx="7848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b="1" dirty="0"/>
              <a:t>ส่วนราชการ.......................................................................................................</a:t>
            </a:r>
          </a:p>
        </p:txBody>
      </p:sp>
      <p:sp>
        <p:nvSpPr>
          <p:cNvPr id="19463" name="Text Box 9"/>
          <p:cNvSpPr txBox="1">
            <a:spLocks noChangeArrowheads="1"/>
          </p:cNvSpPr>
          <p:nvPr/>
        </p:nvSpPr>
        <p:spPr bwMode="auto">
          <a:xfrm>
            <a:off x="428596" y="1142984"/>
            <a:ext cx="80645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b="1" dirty="0"/>
              <a:t> ที่........................................................วันที่............................................................</a:t>
            </a:r>
          </a:p>
        </p:txBody>
      </p:sp>
      <p:sp>
        <p:nvSpPr>
          <p:cNvPr id="19464" name="Text Box 10"/>
          <p:cNvSpPr txBox="1">
            <a:spLocks noChangeArrowheads="1"/>
          </p:cNvSpPr>
          <p:nvPr/>
        </p:nvSpPr>
        <p:spPr bwMode="auto">
          <a:xfrm>
            <a:off x="1527175" y="181292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 dirty="0"/>
          </a:p>
        </p:txBody>
      </p:sp>
      <p:sp>
        <p:nvSpPr>
          <p:cNvPr id="19465" name="Text Box 11"/>
          <p:cNvSpPr txBox="1">
            <a:spLocks noChangeArrowheads="1"/>
          </p:cNvSpPr>
          <p:nvPr/>
        </p:nvSpPr>
        <p:spPr bwMode="auto">
          <a:xfrm>
            <a:off x="468313" y="1557338"/>
            <a:ext cx="84248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b="1"/>
              <a:t>เรื่อง......................................................................................................................</a:t>
            </a:r>
          </a:p>
        </p:txBody>
      </p:sp>
      <p:sp>
        <p:nvSpPr>
          <p:cNvPr id="19466" name="Text Box 12"/>
          <p:cNvSpPr txBox="1">
            <a:spLocks noChangeArrowheads="1"/>
          </p:cNvSpPr>
          <p:nvPr/>
        </p:nvSpPr>
        <p:spPr bwMode="auto">
          <a:xfrm>
            <a:off x="468313" y="2071678"/>
            <a:ext cx="8675687" cy="490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h-TH" sz="2800" dirty="0" smtClean="0"/>
              <a:t>เรียน </a:t>
            </a:r>
            <a:endParaRPr lang="th-TH" sz="2800" dirty="0"/>
          </a:p>
        </p:txBody>
      </p:sp>
      <p:sp>
        <p:nvSpPr>
          <p:cNvPr id="19467" name="Text Box 15"/>
          <p:cNvSpPr txBox="1">
            <a:spLocks noChangeArrowheads="1"/>
          </p:cNvSpPr>
          <p:nvPr/>
        </p:nvSpPr>
        <p:spPr bwMode="auto">
          <a:xfrm>
            <a:off x="500034" y="3786190"/>
            <a:ext cx="825026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2800" dirty="0" smtClean="0"/>
              <a:t>               </a:t>
            </a:r>
            <a:r>
              <a:rPr lang="th-TH" sz="2800" b="1" dirty="0" smtClean="0"/>
              <a:t>๒. </a:t>
            </a:r>
            <a:r>
              <a:rPr lang="th-TH" sz="2800" b="1" u="sng" dirty="0" smtClean="0"/>
              <a:t>ข้อกฎหมายและระเบียบ</a:t>
            </a:r>
          </a:p>
          <a:p>
            <a:r>
              <a:rPr lang="th-TH" sz="2800" dirty="0" smtClean="0"/>
              <a:t>                    .........................................................................................................</a:t>
            </a:r>
            <a:endParaRPr lang="en-US" sz="2800" dirty="0"/>
          </a:p>
        </p:txBody>
      </p:sp>
      <p:sp>
        <p:nvSpPr>
          <p:cNvPr id="19468" name="Text Box 16"/>
          <p:cNvSpPr txBox="1">
            <a:spLocks noChangeArrowheads="1"/>
          </p:cNvSpPr>
          <p:nvPr/>
        </p:nvSpPr>
        <p:spPr bwMode="auto">
          <a:xfrm>
            <a:off x="1285852" y="2500306"/>
            <a:ext cx="71438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th-TH" sz="2800" b="1" dirty="0"/>
              <a:t>   ๑. </a:t>
            </a:r>
            <a:r>
              <a:rPr lang="th-TH" sz="2800" b="1" u="sng" dirty="0" smtClean="0"/>
              <a:t>ข้อเท็จจริง</a:t>
            </a:r>
          </a:p>
          <a:p>
            <a:pPr>
              <a:spcBef>
                <a:spcPts val="1200"/>
              </a:spcBef>
            </a:pPr>
            <a:r>
              <a:rPr lang="th-TH" sz="2800" dirty="0" smtClean="0"/>
              <a:t>       </a:t>
            </a:r>
            <a:r>
              <a:rPr lang="th-TH" sz="2800" b="1" dirty="0" smtClean="0"/>
              <a:t>...............................................................................................................</a:t>
            </a:r>
            <a:endParaRPr lang="th-TH" sz="2800" b="1" u="sng" dirty="0"/>
          </a:p>
        </p:txBody>
      </p:sp>
      <p:sp>
        <p:nvSpPr>
          <p:cNvPr id="19471" name="Text Box 20"/>
          <p:cNvSpPr txBox="1">
            <a:spLocks noChangeArrowheads="1"/>
          </p:cNvSpPr>
          <p:nvPr/>
        </p:nvSpPr>
        <p:spPr bwMode="auto">
          <a:xfrm>
            <a:off x="4624388" y="777875"/>
            <a:ext cx="21796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3600" dirty="0"/>
          </a:p>
        </p:txBody>
      </p:sp>
      <p:sp>
        <p:nvSpPr>
          <p:cNvPr id="3423254" name="AutoShape 22"/>
          <p:cNvSpPr>
            <a:spLocks noChangeArrowheads="1"/>
          </p:cNvSpPr>
          <p:nvPr/>
        </p:nvSpPr>
        <p:spPr bwMode="auto">
          <a:xfrm>
            <a:off x="428596" y="5000636"/>
            <a:ext cx="647700" cy="57467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571472" y="4857760"/>
            <a:ext cx="8250265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2800" b="1" dirty="0" smtClean="0"/>
              <a:t>               ๓. </a:t>
            </a:r>
            <a:r>
              <a:rPr lang="th-TH" sz="2800" b="1" u="sng" dirty="0" smtClean="0"/>
              <a:t>แนวทางข้อวินิจฉัยเดิมที่เกี่ยวข้อง</a:t>
            </a:r>
          </a:p>
          <a:p>
            <a:pPr>
              <a:spcBef>
                <a:spcPts val="1200"/>
              </a:spcBef>
            </a:pPr>
            <a:r>
              <a:rPr lang="th-TH" sz="2800" dirty="0" smtClean="0"/>
              <a:t>                    นร. ได้เคยมีข้อวินิจฉัย .......................................................................</a:t>
            </a:r>
          </a:p>
          <a:p>
            <a:pPr>
              <a:spcBef>
                <a:spcPts val="1200"/>
              </a:spcBef>
            </a:pPr>
            <a:r>
              <a:rPr lang="th-TH" sz="2800" dirty="0" smtClean="0"/>
              <a:t>   แจ้งตามหนังสือ นร. ที่ นร ๐๑๐๖/๒ ลงวันที่ ๕ มกราคม ๒๕๕๕ (เอกสารแนบ)</a:t>
            </a:r>
            <a:endParaRPr lang="en-US" sz="2800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23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23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325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3539" name="Text Box 3"/>
          <p:cNvSpPr txBox="1">
            <a:spLocks noChangeArrowheads="1"/>
          </p:cNvSpPr>
          <p:nvPr/>
        </p:nvSpPr>
        <p:spPr bwMode="auto">
          <a:xfrm>
            <a:off x="2357422" y="2643182"/>
            <a:ext cx="5373710" cy="341632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ข้อสำคัญ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:</a:t>
            </a:r>
            <a:endParaRPr lang="th-TH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ngsana New" pitchFamily="18" charset="-34"/>
            </a:endParaRPr>
          </a:p>
          <a:p>
            <a:pPr>
              <a:defRPr/>
            </a:pPr>
            <a:r>
              <a:rPr lang="th-TH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การ</a:t>
            </a:r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ลำดับคำ ลำดับความ ที่ดี</a:t>
            </a:r>
            <a:endParaRPr lang="th-TH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th-TH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ความสมเหตุสมผล</a:t>
            </a:r>
          </a:p>
          <a:p>
            <a:pPr>
              <a:defRPr/>
            </a:pPr>
            <a:r>
              <a:rPr lang="th-TH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คำนึงถึงใจผู้ลงนาม</a:t>
            </a:r>
          </a:p>
        </p:txBody>
      </p:sp>
      <p:sp>
        <p:nvSpPr>
          <p:cNvPr id="3393540" name="AutoShape 4"/>
          <p:cNvSpPr>
            <a:spLocks noChangeArrowheads="1"/>
          </p:cNvSpPr>
          <p:nvPr/>
        </p:nvSpPr>
        <p:spPr bwMode="auto">
          <a:xfrm rot="5400000">
            <a:off x="4432296" y="1568440"/>
            <a:ext cx="785818" cy="7921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2214546" y="428604"/>
            <a:ext cx="5643602" cy="9233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ขั้นตอนที่ ๓ ร่างหนังสือ</a:t>
            </a:r>
            <a:endParaRPr lang="en-US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93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93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93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3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93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93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3539" grpId="0" animBg="1"/>
      <p:bldP spid="3393540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1507" name="Text Box 3"/>
          <p:cNvSpPr txBox="1">
            <a:spLocks noChangeArrowheads="1"/>
          </p:cNvSpPr>
          <p:nvPr/>
        </p:nvSpPr>
        <p:spPr bwMode="auto">
          <a:xfrm>
            <a:off x="2051050" y="2060575"/>
            <a:ext cx="46799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h-TH" sz="6000" b="1" dirty="0">
                <a:solidFill>
                  <a:srgbClr val="000000"/>
                </a:solidFill>
              </a:rPr>
              <a:t>๑. เขียนให้ถูกต้อง</a:t>
            </a:r>
          </a:p>
        </p:txBody>
      </p:sp>
      <p:sp>
        <p:nvSpPr>
          <p:cNvPr id="3221508" name="Text Box 4"/>
          <p:cNvSpPr txBox="1">
            <a:spLocks noChangeArrowheads="1"/>
          </p:cNvSpPr>
          <p:nvPr/>
        </p:nvSpPr>
        <p:spPr bwMode="auto">
          <a:xfrm>
            <a:off x="1979613" y="2852738"/>
            <a:ext cx="46799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h-TH" sz="6000" b="1" dirty="0">
                <a:solidFill>
                  <a:srgbClr val="000000"/>
                </a:solidFill>
              </a:rPr>
              <a:t>๒. เขียนให้ชัดเจน</a:t>
            </a:r>
          </a:p>
        </p:txBody>
      </p:sp>
      <p:sp>
        <p:nvSpPr>
          <p:cNvPr id="3221509" name="Text Box 5"/>
          <p:cNvSpPr txBox="1">
            <a:spLocks noChangeArrowheads="1"/>
          </p:cNvSpPr>
          <p:nvPr/>
        </p:nvSpPr>
        <p:spPr bwMode="auto">
          <a:xfrm>
            <a:off x="2195513" y="3573463"/>
            <a:ext cx="43211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6000" b="1" dirty="0">
                <a:solidFill>
                  <a:srgbClr val="000000"/>
                </a:solidFill>
              </a:rPr>
              <a:t>๓. เขียนให้รัดกุม</a:t>
            </a:r>
          </a:p>
        </p:txBody>
      </p:sp>
      <p:sp>
        <p:nvSpPr>
          <p:cNvPr id="3221510" name="Text Box 6"/>
          <p:cNvSpPr txBox="1">
            <a:spLocks noChangeArrowheads="1"/>
          </p:cNvSpPr>
          <p:nvPr/>
        </p:nvSpPr>
        <p:spPr bwMode="auto">
          <a:xfrm>
            <a:off x="2195513" y="4386263"/>
            <a:ext cx="46085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6000" b="1" dirty="0">
                <a:solidFill>
                  <a:srgbClr val="000000"/>
                </a:solidFill>
              </a:rPr>
              <a:t>๔. เขียนให้กะทัดรัด</a:t>
            </a:r>
          </a:p>
        </p:txBody>
      </p:sp>
      <p:sp>
        <p:nvSpPr>
          <p:cNvPr id="3221511" name="Text Box 7"/>
          <p:cNvSpPr txBox="1">
            <a:spLocks noChangeArrowheads="1"/>
          </p:cNvSpPr>
          <p:nvPr/>
        </p:nvSpPr>
        <p:spPr bwMode="auto">
          <a:xfrm>
            <a:off x="2195513" y="5159375"/>
            <a:ext cx="69484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6000" b="1" dirty="0">
                <a:solidFill>
                  <a:srgbClr val="000000"/>
                </a:solidFill>
              </a:rPr>
              <a:t>๕. เขียนให้บรรลุวัตถุประสงค์</a:t>
            </a:r>
          </a:p>
        </p:txBody>
      </p:sp>
      <p:sp>
        <p:nvSpPr>
          <p:cNvPr id="85000" name="Text Box 8"/>
          <p:cNvSpPr txBox="1">
            <a:spLocks noChangeArrowheads="1"/>
          </p:cNvSpPr>
          <p:nvPr/>
        </p:nvSpPr>
        <p:spPr bwMode="auto">
          <a:xfrm>
            <a:off x="1239838" y="382905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 dirty="0"/>
          </a:p>
        </p:txBody>
      </p:sp>
      <p:sp>
        <p:nvSpPr>
          <p:cNvPr id="9" name="Rectangle 8"/>
          <p:cNvSpPr/>
          <p:nvPr/>
        </p:nvSpPr>
        <p:spPr>
          <a:xfrm>
            <a:off x="1357290" y="285728"/>
            <a:ext cx="6429420" cy="1754326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หลักทั่วไปที่นิยมยึดถือ</a:t>
            </a:r>
          </a:p>
          <a:p>
            <a:pPr algn="ctr">
              <a:defRPr/>
            </a:pPr>
            <a:r>
              <a:rPr lang="th-TH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ในการเขียนหนังสือราชการ</a:t>
            </a:r>
            <a:endParaRPr lang="en-US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79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8596" y="0"/>
            <a:ext cx="8143900" cy="6858000"/>
          </a:xfrm>
          <a:noFill/>
          <a:ln/>
          <a:effectLst/>
        </p:spPr>
        <p:txBody>
          <a:bodyPr/>
          <a:lstStyle/>
          <a:p>
            <a:pPr marL="609600" indent="-609600" algn="l">
              <a:lnSpc>
                <a:spcPct val="80000"/>
              </a:lnSpc>
            </a:pPr>
            <a:r>
              <a:rPr lang="th-TH" sz="1200" dirty="0"/>
              <a:t>       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b="1" dirty="0">
                <a:solidFill>
                  <a:srgbClr val="3333CC"/>
                </a:solidFill>
              </a:rPr>
              <a:t>	</a:t>
            </a:r>
            <a:r>
              <a:rPr lang="th-TH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4400" b="1" dirty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๕. หนังสือ</a:t>
            </a: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ประชาสัมพันธ์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				- ประกาศ </a:t>
            </a:r>
            <a:r>
              <a:rPr lang="th-TH" sz="4400" b="1" dirty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(แบบที่ </a:t>
            </a: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๗)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				- แถลงการณ์ </a:t>
            </a:r>
            <a:r>
              <a:rPr lang="th-TH" sz="4400" b="1" dirty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(แบบที่ ๘</a:t>
            </a: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				- ข่าว </a:t>
            </a:r>
            <a:r>
              <a:rPr lang="th-TH" sz="4400" b="1" dirty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(แบบที่ ๙)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4400" b="1" dirty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๖. </a:t>
            </a:r>
            <a:r>
              <a:rPr lang="th-TH" sz="4400" b="1" dirty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หนังสือที่เจ้าหน้าที่ทำขึ้นหรือรับ</a:t>
            </a: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ไว้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         เป็น</a:t>
            </a:r>
            <a:r>
              <a:rPr lang="th-TH" sz="4400" b="1" dirty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หลักฐานใน</a:t>
            </a: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ราชการ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				- หนังสือ</a:t>
            </a:r>
            <a:r>
              <a:rPr lang="th-TH" sz="4400" b="1" dirty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รับรอง (แบบที่ ๑๐</a:t>
            </a: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                   	- รายงาน</a:t>
            </a:r>
            <a:r>
              <a:rPr lang="th-TH" sz="4400" b="1" dirty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การประชุม (แบบที่ ๑๑)</a:t>
            </a:r>
          </a:p>
          <a:p>
            <a:pPr marL="609600" indent="-609600" algn="l">
              <a:lnSpc>
                <a:spcPct val="80000"/>
              </a:lnSpc>
            </a:pPr>
            <a:r>
              <a:rPr lang="th-TH" sz="4400" b="1" dirty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	  </a:t>
            </a: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          	- บันทึก </a:t>
            </a:r>
            <a:r>
              <a:rPr lang="th-TH" sz="4400" b="1" dirty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(ไม่มีแบบ)  </a:t>
            </a:r>
            <a:endParaRPr lang="th-TH" sz="4400" b="1" dirty="0" smtClean="0">
              <a:solidFill>
                <a:srgbClr val="00000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609600" indent="-609600" algn="l">
              <a:lnSpc>
                <a:spcPct val="80000"/>
              </a:lnSpc>
            </a:pP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                  	- หนังสือ</a:t>
            </a:r>
            <a:r>
              <a:rPr lang="th-TH" sz="4400" b="1" dirty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อื่น (ไม่มีแบบ)    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773238"/>
            <a:ext cx="6192838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		</a:t>
            </a:r>
            <a:r>
              <a:rPr lang="th-TH" sz="5400" b="1" dirty="0" smtClean="0">
                <a:solidFill>
                  <a:srgbClr val="000000"/>
                </a:solidFill>
                <a:effectLst/>
              </a:rPr>
              <a:t>๑. ถูกแบบ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</a:rPr>
              <a:t>		 	๒. ถูกเนื้อหา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</a:rPr>
              <a:t>			๓. ถูกหลักภาษา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</a:rPr>
              <a:t>			๔. ถูกความนิยม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/>
              </a:rPr>
              <a:t>			๕. ถูกใจผู้ลงนาม</a:t>
            </a:r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2339975" y="1844675"/>
            <a:ext cx="5603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3283975" name="Rectangle 7"/>
          <p:cNvSpPr>
            <a:spLocks noChangeArrowheads="1"/>
          </p:cNvSpPr>
          <p:nvPr/>
        </p:nvSpPr>
        <p:spPr bwMode="auto">
          <a:xfrm>
            <a:off x="2357438" y="2643188"/>
            <a:ext cx="5603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7" name="Rectangle 6"/>
          <p:cNvSpPr/>
          <p:nvPr/>
        </p:nvSpPr>
        <p:spPr>
          <a:xfrm>
            <a:off x="2643174" y="500042"/>
            <a:ext cx="3786214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เขียนให้ถูกต้อง</a:t>
            </a:r>
            <a:endParaRPr lang="en-US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8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8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397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22342" y="1844675"/>
            <a:ext cx="8064500" cy="935038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sz="4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th-TH" sz="5400" b="1" u="sng" dirty="0" smtClean="0">
                <a:solidFill>
                  <a:srgbClr val="FF0000"/>
                </a:solidFill>
                <a:effectLst/>
                <a:latin typeface="Angsana New" pitchFamily="18" charset="-34"/>
                <a:cs typeface="Angsana New" pitchFamily="18" charset="-34"/>
              </a:rPr>
              <a:t>โดยปกติ 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ประกอบด้วยเนื้อหา ๓ ส่วน</a:t>
            </a:r>
            <a:r>
              <a:rPr lang="th-TH" sz="5400" b="1" dirty="0" smtClean="0">
                <a:effectLst/>
                <a:latin typeface="Angsana New" pitchFamily="18" charset="-34"/>
                <a:cs typeface="Angsana New" pitchFamily="18" charset="-34"/>
              </a:rPr>
              <a:t> </a:t>
            </a:r>
          </a:p>
        </p:txBody>
      </p:sp>
      <p:sp>
        <p:nvSpPr>
          <p:cNvPr id="3223556" name="Text Box 4"/>
          <p:cNvSpPr txBox="1">
            <a:spLocks noChangeArrowheads="1"/>
          </p:cNvSpPr>
          <p:nvPr/>
        </p:nvSpPr>
        <p:spPr bwMode="auto">
          <a:xfrm>
            <a:off x="323850" y="2781300"/>
            <a:ext cx="72374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</a:t>
            </a:r>
            <a:r>
              <a:rPr lang="th-TH" sz="5000" b="1" dirty="0">
                <a:solidFill>
                  <a:srgbClr val="000000"/>
                </a:solidFill>
              </a:rPr>
              <a:t>๑. ส่วนเหตุ</a:t>
            </a:r>
          </a:p>
        </p:txBody>
      </p:sp>
      <p:sp>
        <p:nvSpPr>
          <p:cNvPr id="3223557" name="Text Box 5"/>
          <p:cNvSpPr txBox="1">
            <a:spLocks noChangeArrowheads="1"/>
          </p:cNvSpPr>
          <p:nvPr/>
        </p:nvSpPr>
        <p:spPr bwMode="auto">
          <a:xfrm>
            <a:off x="1835150" y="3644900"/>
            <a:ext cx="6265863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5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th-TH" sz="5000" b="1" dirty="0">
                <a:solidFill>
                  <a:srgbClr val="000000"/>
                </a:solidFill>
              </a:rPr>
              <a:t>๒. ส่วนผลหรือความประสงค์</a:t>
            </a:r>
          </a:p>
        </p:txBody>
      </p:sp>
      <p:sp>
        <p:nvSpPr>
          <p:cNvPr id="3223558" name="Text Box 6"/>
          <p:cNvSpPr txBox="1">
            <a:spLocks noChangeArrowheads="1"/>
          </p:cNvSpPr>
          <p:nvPr/>
        </p:nvSpPr>
        <p:spPr bwMode="auto">
          <a:xfrm>
            <a:off x="1878037" y="4508500"/>
            <a:ext cx="6265863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5000" b="1" dirty="0"/>
              <a:t>    </a:t>
            </a:r>
            <a:r>
              <a:rPr lang="th-TH" sz="5000" b="1" dirty="0">
                <a:solidFill>
                  <a:srgbClr val="000000"/>
                </a:solidFill>
              </a:rPr>
              <a:t>๓. ส่วนสรุปความ</a:t>
            </a:r>
          </a:p>
        </p:txBody>
      </p:sp>
      <p:sp>
        <p:nvSpPr>
          <p:cNvPr id="9" name="Rectangle 8"/>
          <p:cNvSpPr/>
          <p:nvPr/>
        </p:nvSpPr>
        <p:spPr>
          <a:xfrm>
            <a:off x="2786050" y="428604"/>
            <a:ext cx="3929090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เขียนให้ถูกเนื้อหา</a:t>
            </a:r>
            <a:endParaRPr lang="en-US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3556" name="Text Box 4"/>
          <p:cNvSpPr txBox="1">
            <a:spLocks noChangeArrowheads="1"/>
          </p:cNvSpPr>
          <p:nvPr/>
        </p:nvSpPr>
        <p:spPr bwMode="auto">
          <a:xfrm>
            <a:off x="500034" y="214290"/>
            <a:ext cx="8072494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  <a:r>
              <a:rPr lang="th-TH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th-TH" sz="4800" b="1" dirty="0" smtClean="0">
                <a:solidFill>
                  <a:srgbClr val="000000"/>
                </a:solidFill>
              </a:rPr>
              <a:t>ส่วนเหตุ ..................................................</a:t>
            </a:r>
          </a:p>
          <a:p>
            <a:pPr>
              <a:spcBef>
                <a:spcPts val="0"/>
              </a:spcBef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.............................................................................</a:t>
            </a:r>
          </a:p>
        </p:txBody>
      </p:sp>
      <p:sp>
        <p:nvSpPr>
          <p:cNvPr id="3223557" name="Text Box 5"/>
          <p:cNvSpPr txBox="1">
            <a:spLocks noChangeArrowheads="1"/>
          </p:cNvSpPr>
          <p:nvPr/>
        </p:nvSpPr>
        <p:spPr bwMode="auto">
          <a:xfrm>
            <a:off x="714348" y="2317474"/>
            <a:ext cx="7715304" cy="27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5000" b="1" dirty="0" smtClean="0">
                <a:solidFill>
                  <a:srgbClr val="FF0000"/>
                </a:solidFill>
              </a:rPr>
              <a:t>          ในการนี้  </a:t>
            </a:r>
            <a:r>
              <a:rPr lang="th-TH" sz="4800" b="1" dirty="0" smtClean="0">
                <a:solidFill>
                  <a:srgbClr val="000000"/>
                </a:solidFill>
              </a:rPr>
              <a:t>ส่วนความประสงค์ ................</a:t>
            </a:r>
            <a:r>
              <a:rPr lang="th-TH" sz="5000" b="1" dirty="0" smtClean="0">
                <a:solidFill>
                  <a:srgbClr val="000000"/>
                </a:solidFill>
              </a:rPr>
              <a:t>   </a:t>
            </a:r>
          </a:p>
          <a:p>
            <a:pPr>
              <a:spcBef>
                <a:spcPct val="50000"/>
              </a:spcBef>
              <a:defRPr/>
            </a:pPr>
            <a:r>
              <a:rPr lang="th-TH" sz="5000" b="1" dirty="0" smtClean="0">
                <a:solidFill>
                  <a:srgbClr val="000000"/>
                </a:solidFill>
              </a:rPr>
              <a:t>          </a:t>
            </a:r>
            <a:r>
              <a:rPr lang="th-TH" sz="5000" b="1" dirty="0" smtClean="0">
                <a:solidFill>
                  <a:srgbClr val="FF0000"/>
                </a:solidFill>
              </a:rPr>
              <a:t>ดังนั้น</a:t>
            </a:r>
            <a:r>
              <a:rPr lang="th-TH" sz="5000" b="1" dirty="0" smtClean="0">
                <a:solidFill>
                  <a:srgbClr val="000000"/>
                </a:solidFill>
              </a:rPr>
              <a:t>     </a:t>
            </a:r>
            <a:r>
              <a:rPr lang="th-TH" sz="4800" b="1" dirty="0" smtClean="0">
                <a:solidFill>
                  <a:srgbClr val="000000"/>
                </a:solidFill>
              </a:rPr>
              <a:t>ส่วนความประสงค์ .................</a:t>
            </a:r>
            <a:br>
              <a:rPr lang="th-TH" sz="4800" b="1" dirty="0" smtClean="0">
                <a:solidFill>
                  <a:srgbClr val="000000"/>
                </a:solidFill>
              </a:rPr>
            </a:br>
            <a:r>
              <a:rPr lang="th-TH" sz="4800" b="1" dirty="0" smtClean="0">
                <a:solidFill>
                  <a:srgbClr val="000000"/>
                </a:solidFill>
              </a:rPr>
              <a:t>...........................................................................</a:t>
            </a:r>
            <a:endParaRPr lang="th-TH" sz="4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223558" name="Text Box 6"/>
          <p:cNvSpPr txBox="1">
            <a:spLocks noChangeArrowheads="1"/>
          </p:cNvSpPr>
          <p:nvPr/>
        </p:nvSpPr>
        <p:spPr bwMode="auto">
          <a:xfrm>
            <a:off x="571472" y="5500702"/>
            <a:ext cx="7929618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800" b="1" dirty="0"/>
              <a:t>    </a:t>
            </a:r>
            <a:r>
              <a:rPr lang="th-TH" sz="4800" b="1" dirty="0" smtClean="0">
                <a:solidFill>
                  <a:srgbClr val="000000"/>
                </a:solidFill>
              </a:rPr>
              <a:t>       ส่วน</a:t>
            </a:r>
            <a:r>
              <a:rPr lang="th-TH" sz="4800" b="1" dirty="0">
                <a:solidFill>
                  <a:srgbClr val="000000"/>
                </a:solidFill>
              </a:rPr>
              <a:t>สรุป</a:t>
            </a:r>
            <a:r>
              <a:rPr lang="th-TH" sz="4800" b="1" dirty="0" smtClean="0">
                <a:solidFill>
                  <a:srgbClr val="000000"/>
                </a:solidFill>
              </a:rPr>
              <a:t>ความ ........................................</a:t>
            </a:r>
            <a:endParaRPr lang="th-TH" sz="4800" b="1" dirty="0">
              <a:solidFill>
                <a:srgbClr val="000000"/>
              </a:solidFill>
            </a:endParaRPr>
          </a:p>
        </p:txBody>
      </p:sp>
      <p:sp>
        <p:nvSpPr>
          <p:cNvPr id="6" name="Multiply 5"/>
          <p:cNvSpPr/>
          <p:nvPr/>
        </p:nvSpPr>
        <p:spPr>
          <a:xfrm>
            <a:off x="1928794" y="2214554"/>
            <a:ext cx="914400" cy="914400"/>
          </a:xfrm>
          <a:prstGeom prst="mathMultiply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Multiply 7"/>
          <p:cNvSpPr/>
          <p:nvPr/>
        </p:nvSpPr>
        <p:spPr>
          <a:xfrm>
            <a:off x="1857356" y="3429000"/>
            <a:ext cx="914400" cy="914400"/>
          </a:xfrm>
          <a:prstGeom prst="mathMultiply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Right Brace 8"/>
          <p:cNvSpPr/>
          <p:nvPr/>
        </p:nvSpPr>
        <p:spPr>
          <a:xfrm>
            <a:off x="4143372" y="4714884"/>
            <a:ext cx="642942" cy="1071570"/>
          </a:xfrm>
          <a:prstGeom prst="rightBrace">
            <a:avLst/>
          </a:prstGeom>
          <a:noFill/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000000"/>
              </a:solidFill>
            </a:endParaRPr>
          </a:p>
        </p:txBody>
      </p:sp>
      <p:sp>
        <p:nvSpPr>
          <p:cNvPr id="10" name="Right Brace 9"/>
          <p:cNvSpPr/>
          <p:nvPr/>
        </p:nvSpPr>
        <p:spPr>
          <a:xfrm>
            <a:off x="6286512" y="1643050"/>
            <a:ext cx="642942" cy="928694"/>
          </a:xfrm>
          <a:prstGeom prst="rightBrace">
            <a:avLst/>
          </a:prstGeom>
          <a:noFill/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000000"/>
              </a:solidFill>
            </a:endParaRPr>
          </a:p>
        </p:txBody>
      </p: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4786314" y="5072074"/>
            <a:ext cx="2643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Angsana New" pitchFamily="18" charset="-34"/>
              </a:rPr>
              <a:t>1 enter + before 6  pt</a:t>
            </a:r>
            <a:endParaRPr lang="th-TH" sz="3200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12" name="TextBox 23"/>
          <p:cNvSpPr txBox="1">
            <a:spLocks noChangeArrowheads="1"/>
          </p:cNvSpPr>
          <p:nvPr/>
        </p:nvSpPr>
        <p:spPr bwMode="auto">
          <a:xfrm>
            <a:off x="7000893" y="1785926"/>
            <a:ext cx="185738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Angsana New" pitchFamily="18" charset="-34"/>
              </a:rPr>
              <a:t>1 </a:t>
            </a:r>
            <a:r>
              <a:rPr lang="en-US" sz="3200" b="1" dirty="0" smtClean="0">
                <a:solidFill>
                  <a:srgbClr val="000000"/>
                </a:solidFill>
                <a:latin typeface="Angsana New" pitchFamily="18" charset="-34"/>
              </a:rPr>
              <a:t>enter</a:t>
            </a:r>
          </a:p>
          <a:p>
            <a:r>
              <a:rPr lang="en-US" sz="3200" b="1" dirty="0" smtClean="0">
                <a:solidFill>
                  <a:srgbClr val="000000"/>
                </a:solidFill>
                <a:latin typeface="Angsana New" pitchFamily="18" charset="-34"/>
              </a:rPr>
              <a:t>+ </a:t>
            </a:r>
            <a:r>
              <a:rPr lang="en-US" sz="3200" b="1" dirty="0">
                <a:solidFill>
                  <a:srgbClr val="000000"/>
                </a:solidFill>
                <a:latin typeface="Angsana New" pitchFamily="18" charset="-34"/>
              </a:rPr>
              <a:t>before 6  pt</a:t>
            </a:r>
            <a:endParaRPr lang="th-TH" sz="3200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472" y="285728"/>
            <a:ext cx="1071570" cy="92333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th-TH" sz="1800" dirty="0" smtClean="0">
                <a:solidFill>
                  <a:srgbClr val="000000"/>
                </a:solidFill>
              </a:rPr>
              <a:t>ระยะย่อหน้า</a:t>
            </a:r>
          </a:p>
          <a:p>
            <a:r>
              <a:rPr lang="th-TH" sz="1800" dirty="0" smtClean="0">
                <a:solidFill>
                  <a:srgbClr val="000000"/>
                </a:solidFill>
              </a:rPr>
              <a:t>๒.๕ เซ็นติเมตร</a:t>
            </a:r>
            <a:endParaRPr lang="th-TH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3556" name="Text Box 4"/>
          <p:cNvSpPr txBox="1">
            <a:spLocks noChangeArrowheads="1"/>
          </p:cNvSpPr>
          <p:nvPr/>
        </p:nvSpPr>
        <p:spPr bwMode="auto">
          <a:xfrm>
            <a:off x="500034" y="214290"/>
            <a:ext cx="8072494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th-TH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  <a:r>
              <a:rPr lang="th-TH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th-TH" sz="4800" b="1" dirty="0" smtClean="0">
                <a:solidFill>
                  <a:srgbClr val="000000"/>
                </a:solidFill>
              </a:rPr>
              <a:t>ส่วนเหตุ ..................................................</a:t>
            </a:r>
          </a:p>
          <a:p>
            <a:pPr>
              <a:spcBef>
                <a:spcPts val="0"/>
              </a:spcBef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.............................................................................</a:t>
            </a:r>
          </a:p>
          <a:p>
            <a:pPr>
              <a:spcBef>
                <a:spcPts val="0"/>
              </a:spcBef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             ส่วนเหตุต่อเนื่อง (ถ้ามี) .........................</a:t>
            </a:r>
            <a:br>
              <a:rPr lang="th-TH" sz="4800" b="1" dirty="0" smtClean="0">
                <a:solidFill>
                  <a:srgbClr val="000000"/>
                </a:solidFill>
              </a:rPr>
            </a:br>
            <a:r>
              <a:rPr lang="th-TH" sz="4800" b="1" dirty="0" smtClean="0">
                <a:solidFill>
                  <a:srgbClr val="000000"/>
                </a:solidFill>
              </a:rPr>
              <a:t>.............................................................................</a:t>
            </a:r>
            <a:endParaRPr lang="th-TH" sz="4800" b="1" dirty="0">
              <a:solidFill>
                <a:srgbClr val="000000"/>
              </a:solidFill>
            </a:endParaRPr>
          </a:p>
        </p:txBody>
      </p:sp>
      <p:sp>
        <p:nvSpPr>
          <p:cNvPr id="3223557" name="Text Box 5"/>
          <p:cNvSpPr txBox="1">
            <a:spLocks noChangeArrowheads="1"/>
          </p:cNvSpPr>
          <p:nvPr/>
        </p:nvSpPr>
        <p:spPr bwMode="auto">
          <a:xfrm>
            <a:off x="642910" y="3644900"/>
            <a:ext cx="7786742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5000" b="1" dirty="0" smtClean="0">
                <a:solidFill>
                  <a:srgbClr val="FF0000"/>
                </a:solidFill>
              </a:rPr>
              <a:t>บัดนี้</a:t>
            </a:r>
            <a:r>
              <a:rPr lang="th-TH" sz="5000" b="1" dirty="0" smtClean="0">
                <a:solidFill>
                  <a:srgbClr val="000000"/>
                </a:solidFill>
              </a:rPr>
              <a:t>  </a:t>
            </a:r>
            <a:r>
              <a:rPr lang="th-TH" sz="4800" b="1" dirty="0" smtClean="0">
                <a:solidFill>
                  <a:srgbClr val="000000"/>
                </a:solidFill>
              </a:rPr>
              <a:t>ส่วนความประสงค์ ..................................</a:t>
            </a:r>
            <a:br>
              <a:rPr lang="th-TH" sz="4800" b="1" dirty="0" smtClean="0">
                <a:solidFill>
                  <a:srgbClr val="000000"/>
                </a:solidFill>
              </a:rPr>
            </a:br>
            <a:r>
              <a:rPr lang="th-TH" sz="4800" b="1" dirty="0" smtClean="0">
                <a:solidFill>
                  <a:srgbClr val="000000"/>
                </a:solidFill>
              </a:rPr>
              <a:t>............................................................................</a:t>
            </a:r>
            <a:endParaRPr lang="th-TH" sz="4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223558" name="Text Box 6"/>
          <p:cNvSpPr txBox="1">
            <a:spLocks noChangeArrowheads="1"/>
          </p:cNvSpPr>
          <p:nvPr/>
        </p:nvSpPr>
        <p:spPr bwMode="auto">
          <a:xfrm>
            <a:off x="571472" y="5500702"/>
            <a:ext cx="7929618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800" b="1" dirty="0"/>
              <a:t>    </a:t>
            </a:r>
            <a:r>
              <a:rPr lang="th-TH" sz="4800" b="1" dirty="0" smtClean="0">
                <a:solidFill>
                  <a:srgbClr val="000000"/>
                </a:solidFill>
              </a:rPr>
              <a:t>       ส่วน</a:t>
            </a:r>
            <a:r>
              <a:rPr lang="th-TH" sz="4800" b="1" dirty="0">
                <a:solidFill>
                  <a:srgbClr val="000000"/>
                </a:solidFill>
              </a:rPr>
              <a:t>สรุป</a:t>
            </a:r>
            <a:r>
              <a:rPr lang="th-TH" sz="4800" b="1" dirty="0" smtClean="0">
                <a:solidFill>
                  <a:srgbClr val="000000"/>
                </a:solidFill>
              </a:rPr>
              <a:t>ความ ........................................</a:t>
            </a:r>
            <a:endParaRPr lang="th-TH" sz="4800" b="1" dirty="0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3643314"/>
            <a:ext cx="5603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rgbClr val="FF0000"/>
                </a:solidFill>
                <a:latin typeface="Verdana" pitchFamily="34" charset="0"/>
              </a:rPr>
              <a:t>√</a:t>
            </a:r>
          </a:p>
        </p:txBody>
      </p:sp>
      <p:sp>
        <p:nvSpPr>
          <p:cNvPr id="12" name="Right Brace 11"/>
          <p:cNvSpPr/>
          <p:nvPr/>
        </p:nvSpPr>
        <p:spPr>
          <a:xfrm>
            <a:off x="4714876" y="3071810"/>
            <a:ext cx="642942" cy="928694"/>
          </a:xfrm>
          <a:prstGeom prst="rightBrace">
            <a:avLst/>
          </a:prstGeom>
          <a:noFill/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000000"/>
              </a:solidFill>
            </a:endParaRPr>
          </a:p>
        </p:txBody>
      </p:sp>
      <p:sp>
        <p:nvSpPr>
          <p:cNvPr id="13" name="Right Brace 12"/>
          <p:cNvSpPr/>
          <p:nvPr/>
        </p:nvSpPr>
        <p:spPr>
          <a:xfrm>
            <a:off x="4071934" y="4929198"/>
            <a:ext cx="642942" cy="928694"/>
          </a:xfrm>
          <a:prstGeom prst="rightBrace">
            <a:avLst/>
          </a:prstGeom>
          <a:noFill/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000000"/>
              </a:solidFill>
            </a:endParaRPr>
          </a:p>
        </p:txBody>
      </p:sp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5429256" y="3214686"/>
            <a:ext cx="2643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Angsana New" pitchFamily="18" charset="-34"/>
              </a:rPr>
              <a:t>1 enter + before 6  pt</a:t>
            </a:r>
            <a:endParaRPr lang="th-TH" sz="3200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15" name="TextBox 23"/>
          <p:cNvSpPr txBox="1">
            <a:spLocks noChangeArrowheads="1"/>
          </p:cNvSpPr>
          <p:nvPr/>
        </p:nvSpPr>
        <p:spPr bwMode="auto">
          <a:xfrm>
            <a:off x="4786314" y="5072074"/>
            <a:ext cx="2643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Angsana New" pitchFamily="18" charset="-34"/>
              </a:rPr>
              <a:t>1 enter + before 6  pt</a:t>
            </a:r>
            <a:endParaRPr lang="th-TH" sz="3200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1472" y="214290"/>
            <a:ext cx="1071570" cy="92333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th-TH" sz="1800" dirty="0" smtClean="0">
                <a:solidFill>
                  <a:srgbClr val="000000"/>
                </a:solidFill>
              </a:rPr>
              <a:t>ระยะย่อหน้า</a:t>
            </a:r>
          </a:p>
          <a:p>
            <a:r>
              <a:rPr lang="th-TH" sz="1800" dirty="0" smtClean="0">
                <a:solidFill>
                  <a:srgbClr val="000000"/>
                </a:solidFill>
              </a:rPr>
              <a:t>๒.๕ เซ็นติเมตร</a:t>
            </a:r>
            <a:endParaRPr lang="th-TH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22375" y="2857500"/>
            <a:ext cx="7921625" cy="2232025"/>
          </a:xfrm>
          <a:noFill/>
        </p:spPr>
        <p:txBody>
          <a:bodyPr/>
          <a:lstStyle/>
          <a:p>
            <a:pPr algn="l" eaLnBrk="1" hangingPunct="1"/>
            <a:r>
              <a:rPr lang="th-TH" sz="3200" b="1" smtClean="0">
                <a:solidFill>
                  <a:srgbClr val="000000"/>
                </a:solidFill>
              </a:rPr>
              <a:t>          </a:t>
            </a:r>
            <a:r>
              <a:rPr lang="th-TH" sz="30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กรม .... พิจารณาแล้วเห็นว่า  สำนักนายกรัฐมนตรีมีวิทยากร</a:t>
            </a:r>
            <a:br>
              <a:rPr lang="th-TH" sz="30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3000" b="1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ที่มีความรู้ในหัวข้อวิชาระเบียบงานสารบรรณฯ  เป็นอย่างดี จึงขอเชิญวิทยากรจากสำนักนายกรัฐมนตรีไปบรรยายหัวข้อวิชาระเบียบสำนัก-นายกรัฐมนตรีว่าด้วยงานสารบรรณ พ.ศ. ๒๕๒๖ ตามวัน เวลา และสถานที่ดังกล่าวข้างต้น</a:t>
            </a:r>
            <a:endParaRPr lang="en-US" sz="3000" b="1" dirty="0" smtClean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188913"/>
            <a:ext cx="7956550" cy="2808287"/>
          </a:xfrm>
          <a:noFill/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r>
              <a:rPr lang="th-TH" b="1" dirty="0" smtClean="0"/>
              <a:t>       </a:t>
            </a:r>
            <a:r>
              <a:rPr lang="th-TH" b="1" dirty="0" smtClean="0">
                <a:cs typeface="Angsana New" pitchFamily="18" charset="-34"/>
              </a:rPr>
              <a:t> </a:t>
            </a:r>
            <a:r>
              <a:rPr lang="th-TH" sz="30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ด้วยกรม ....... จะจัดการฝึกอบรมหลักสูตรระเบียบงานสารบรรณและการเขียนหนังสือราชการให้แก่ข้าราชการบรรจุใหม่ จำนวน ๕๐ คน ระหว่างวันที่ ๑๔ - ๑๖ มกราคม ๒๕๕๐ และกำหนดให้มีการบรรยายวิชาระเบียบสำนักนายกรัฐมนตรีว่าด้วยงานสารบรรณ พ.ศ. ๒๕๒๖                   ในวันอังคารที่ ๑๖ มกราคม ๒๕๕๐ เวลา ๐๙.๐๐ - ๑๒.๐๐ น.                             ณ ห้องประชุมฤดีมาศ  โรงแรมสยามซิตี้ เขตราชเทวี กรุงเทพมหานคร</a:t>
            </a:r>
          </a:p>
        </p:txBody>
      </p:sp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971550" y="5229225"/>
            <a:ext cx="7921625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 dirty="0"/>
              <a:t>                 </a:t>
            </a:r>
            <a:r>
              <a:rPr lang="th-TH" sz="3000" b="1" dirty="0">
                <a:solidFill>
                  <a:srgbClr val="000000"/>
                </a:solidFill>
                <a:latin typeface="Angsana New" pitchFamily="18" charset="-34"/>
              </a:rPr>
              <a:t>จึงเรียนมาเพื่อโปรดพิจารณาให้ความอนุเคราะห์วิทยากรบรรยาย</a:t>
            </a:r>
            <a:r>
              <a:rPr lang="th-TH" sz="3000" b="1" dirty="0" smtClean="0">
                <a:solidFill>
                  <a:srgbClr val="000000"/>
                </a:solidFill>
                <a:latin typeface="Angsana New" pitchFamily="18" charset="-34"/>
              </a:rPr>
              <a:t>ดังกล่าวข้างต้นต่อไป</a:t>
            </a:r>
            <a:r>
              <a:rPr lang="th-TH" sz="3000" b="1" dirty="0">
                <a:solidFill>
                  <a:srgbClr val="000000"/>
                </a:solidFill>
                <a:latin typeface="Angsana New" pitchFamily="18" charset="-34"/>
              </a:rPr>
              <a:t>ด้วย  จักขอบคุณมาก</a:t>
            </a:r>
          </a:p>
        </p:txBody>
      </p:sp>
      <p:sp>
        <p:nvSpPr>
          <p:cNvPr id="3444741" name="Text Box 5"/>
          <p:cNvSpPr txBox="1">
            <a:spLocks noChangeArrowheads="1"/>
          </p:cNvSpPr>
          <p:nvPr/>
        </p:nvSpPr>
        <p:spPr bwMode="auto">
          <a:xfrm>
            <a:off x="0" y="0"/>
            <a:ext cx="898525" cy="1076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ส่วนเหตุ</a:t>
            </a:r>
          </a:p>
        </p:txBody>
      </p:sp>
      <p:sp>
        <p:nvSpPr>
          <p:cNvPr id="3444742" name="Text Box 6"/>
          <p:cNvSpPr txBox="1">
            <a:spLocks noChangeArrowheads="1"/>
          </p:cNvSpPr>
          <p:nvPr/>
        </p:nvSpPr>
        <p:spPr bwMode="auto">
          <a:xfrm>
            <a:off x="0" y="2428875"/>
            <a:ext cx="1042988" cy="1382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ส่วน ความประสงค์</a:t>
            </a:r>
          </a:p>
        </p:txBody>
      </p:sp>
      <p:sp>
        <p:nvSpPr>
          <p:cNvPr id="3444743" name="Line 7"/>
          <p:cNvSpPr>
            <a:spLocks noChangeShapeType="1"/>
          </p:cNvSpPr>
          <p:nvPr/>
        </p:nvSpPr>
        <p:spPr bwMode="auto">
          <a:xfrm>
            <a:off x="1071563" y="3071813"/>
            <a:ext cx="1152525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444744" name="Line 8"/>
          <p:cNvSpPr>
            <a:spLocks noChangeShapeType="1"/>
          </p:cNvSpPr>
          <p:nvPr/>
        </p:nvSpPr>
        <p:spPr bwMode="auto">
          <a:xfrm flipV="1">
            <a:off x="900113" y="476250"/>
            <a:ext cx="1008062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444745" name="Text Box 9"/>
          <p:cNvSpPr txBox="1">
            <a:spLocks noChangeArrowheads="1"/>
          </p:cNvSpPr>
          <p:nvPr/>
        </p:nvSpPr>
        <p:spPr bwMode="auto">
          <a:xfrm>
            <a:off x="0" y="5084763"/>
            <a:ext cx="865188" cy="1563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ส่วนสรุปความ</a:t>
            </a:r>
          </a:p>
        </p:txBody>
      </p:sp>
      <p:sp>
        <p:nvSpPr>
          <p:cNvPr id="3444746" name="Line 10"/>
          <p:cNvSpPr>
            <a:spLocks noChangeShapeType="1"/>
          </p:cNvSpPr>
          <p:nvPr/>
        </p:nvSpPr>
        <p:spPr bwMode="auto">
          <a:xfrm>
            <a:off x="900113" y="5516563"/>
            <a:ext cx="1150937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444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44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44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444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444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44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44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444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3444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44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44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444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4741" grpId="0" animBg="1"/>
      <p:bldP spid="3444742" grpId="0" animBg="1"/>
      <p:bldP spid="3444743" grpId="0" animBg="1"/>
      <p:bldP spid="3444744" grpId="0" animBg="1"/>
      <p:bldP spid="3444745" grpId="0" animBg="1"/>
      <p:bldP spid="344474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WordArt 2"/>
          <p:cNvSpPr>
            <a:spLocks noChangeArrowheads="1" noChangeShapeType="1" noTextEdit="1"/>
          </p:cNvSpPr>
          <p:nvPr/>
        </p:nvSpPr>
        <p:spPr bwMode="auto">
          <a:xfrm>
            <a:off x="3357554" y="785794"/>
            <a:ext cx="5327650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ngsana New"/>
                <a:cs typeface="Angsana New"/>
              </a:rPr>
              <a:t>ข้อความส่วนเหตุ</a:t>
            </a:r>
          </a:p>
        </p:txBody>
      </p:sp>
      <p:pic>
        <p:nvPicPr>
          <p:cNvPr id="89091" name="Picture 3" descr="0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714356"/>
            <a:ext cx="2305050" cy="2089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10" y="2928934"/>
            <a:ext cx="8135937" cy="3446462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   </a:t>
            </a: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คือ ข้อความที่ผู้เขียนแจ้งไปยังผู้รับหนังสือ</a:t>
            </a:r>
            <a:b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</a:b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เพื่อเป็นการบอกกล่าวเล่าเหตุว่า เหตุใดจึงมีหนังสือไป โดยย่อหน้าแรกของส่วนเหตุจะใช้ระยะห่างระหว่างบรรทัดเท่ากับระยะปกติ และเพิ่มค่าก่อนหน้า</a:t>
            </a:r>
            <a:b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</a:b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อีก ๖ พอยท์ </a:t>
            </a:r>
            <a:r>
              <a:rPr lang="en-US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(1 Enter + Before 6 pt)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 Box 2"/>
          <p:cNvSpPr txBox="1">
            <a:spLocks noChangeArrowheads="1"/>
          </p:cNvSpPr>
          <p:nvPr/>
        </p:nvSpPr>
        <p:spPr bwMode="auto">
          <a:xfrm>
            <a:off x="0" y="2243138"/>
            <a:ext cx="5903912" cy="461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 dirty="0">
                <a:cs typeface="Browallia New" pitchFamily="34" charset="-34"/>
              </a:rPr>
              <a:t>                </a:t>
            </a:r>
            <a:r>
              <a:rPr lang="en-US" b="1" dirty="0">
                <a:solidFill>
                  <a:srgbClr val="000000"/>
                </a:solidFill>
                <a:latin typeface="Angsana New" pitchFamily="18" charset="-34"/>
              </a:rPr>
              <a:t>“ด้วย” 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latin typeface="Angsana New" pitchFamily="18" charset="-34"/>
              </a:rPr>
              <a:t>                     “เนื่องด้วย”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latin typeface="Angsana New" pitchFamily="18" charset="-34"/>
              </a:rPr>
              <a:t>                      “เนื่องจาก”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latin typeface="Angsana New" pitchFamily="18" charset="-34"/>
              </a:rPr>
              <a:t>                      “โดยที่”</a:t>
            </a:r>
          </a:p>
        </p:txBody>
      </p:sp>
      <p:sp>
        <p:nvSpPr>
          <p:cNvPr id="4" name="Right Brace 3"/>
          <p:cNvSpPr/>
          <p:nvPr/>
        </p:nvSpPr>
        <p:spPr>
          <a:xfrm>
            <a:off x="4357686" y="2428868"/>
            <a:ext cx="1000132" cy="4071966"/>
          </a:xfrm>
          <a:prstGeom prst="rightBrac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2714620"/>
            <a:ext cx="3143272" cy="30469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h-TH" sz="4800" b="1" dirty="0" smtClean="0">
                <a:solidFill>
                  <a:srgbClr val="FF0000"/>
                </a:solidFill>
              </a:rPr>
              <a:t>เป็นคำสันธาน</a:t>
            </a:r>
          </a:p>
          <a:p>
            <a:r>
              <a:rPr lang="th-TH" sz="4800" b="1" dirty="0" smtClean="0">
                <a:solidFill>
                  <a:srgbClr val="FF0000"/>
                </a:solidFill>
              </a:rPr>
              <a:t>ขึ้นต้นประโยคได้</a:t>
            </a:r>
          </a:p>
          <a:p>
            <a:r>
              <a:rPr lang="th-TH" sz="4800" b="1" dirty="0" smtClean="0">
                <a:solidFill>
                  <a:srgbClr val="FF0000"/>
                </a:solidFill>
              </a:rPr>
              <a:t>มีความหมายว่า“เพราะเหตุว่า”</a:t>
            </a:r>
          </a:p>
        </p:txBody>
      </p:sp>
      <p:sp>
        <p:nvSpPr>
          <p:cNvPr id="6" name="Rectangle 5"/>
          <p:cNvSpPr/>
          <p:nvPr/>
        </p:nvSpPr>
        <p:spPr>
          <a:xfrm>
            <a:off x="1714480" y="357166"/>
            <a:ext cx="6072230" cy="1754326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๑.  การเริ่มเรื่องใหม่</a:t>
            </a:r>
          </a:p>
          <a:p>
            <a:pPr algn="ctr">
              <a:defRPr/>
            </a:pPr>
            <a:r>
              <a:rPr lang="th-TH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กรณีที่ยังไม่เคยติดต่อกันมาก่อน</a:t>
            </a:r>
            <a:endParaRPr lang="en-US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ext Box 2"/>
          <p:cNvSpPr txBox="1">
            <a:spLocks noChangeArrowheads="1"/>
          </p:cNvSpPr>
          <p:nvPr/>
        </p:nvSpPr>
        <p:spPr bwMode="auto">
          <a:xfrm>
            <a:off x="928662" y="0"/>
            <a:ext cx="721523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 dirty="0">
                <a:cs typeface="Browallia New" pitchFamily="34" charset="-34"/>
              </a:rPr>
              <a:t>              </a:t>
            </a:r>
            <a:r>
              <a:rPr lang="en-US" b="1" dirty="0" smtClean="0">
                <a:solidFill>
                  <a:srgbClr val="000000"/>
                </a:solidFill>
                <a:latin typeface="Angsana New" pitchFamily="18" charset="-34"/>
              </a:rPr>
              <a:t>“</a:t>
            </a:r>
            <a:r>
              <a:rPr lang="en-US" b="1" dirty="0">
                <a:solidFill>
                  <a:srgbClr val="000000"/>
                </a:solidFill>
              </a:rPr>
              <a:t>ด้วย</a:t>
            </a:r>
            <a:r>
              <a:rPr lang="en-US" b="1" dirty="0">
                <a:solidFill>
                  <a:srgbClr val="000000"/>
                </a:solidFill>
                <a:latin typeface="Angsana New" pitchFamily="18" charset="-34"/>
              </a:rPr>
              <a:t>”</a:t>
            </a:r>
            <a:r>
              <a:rPr lang="en-US" b="1" dirty="0">
                <a:solidFill>
                  <a:srgbClr val="000000"/>
                </a:solidFill>
                <a:cs typeface="Browallia New" pitchFamily="34" charset="-34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cs typeface="Browallia New" pitchFamily="34" charset="-34"/>
              </a:rPr>
              <a:t> </a:t>
            </a:r>
            <a:r>
              <a:rPr lang="en-US" b="1" dirty="0" err="1">
                <a:solidFill>
                  <a:srgbClr val="000000"/>
                </a:solidFill>
              </a:rPr>
              <a:t>ควรใช้เป็นการบอกกล่าวเล่า</a:t>
            </a:r>
            <a:r>
              <a:rPr lang="en-US" b="1" dirty="0" err="1" smtClean="0">
                <a:solidFill>
                  <a:srgbClr val="000000"/>
                </a:solidFill>
              </a:rPr>
              <a:t>เหต</a:t>
            </a:r>
            <a:r>
              <a:rPr lang="th-TH" b="1" dirty="0" smtClean="0">
                <a:solidFill>
                  <a:srgbClr val="000000"/>
                </a:solidFill>
              </a:rPr>
              <a:t>ุ</a:t>
            </a:r>
            <a:r>
              <a:rPr lang="en-US" b="1" dirty="0" err="1" smtClean="0">
                <a:solidFill>
                  <a:srgbClr val="000000"/>
                </a:solidFill>
              </a:rPr>
              <a:t>หรือ</a:t>
            </a:r>
            <a:endParaRPr lang="en-US" b="1" dirty="0" smtClean="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rgbClr val="000000"/>
                </a:solidFill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</a:rPr>
              <a:t>เกริ่น</a:t>
            </a:r>
            <a:r>
              <a:rPr lang="en-US" b="1" dirty="0" err="1">
                <a:solidFill>
                  <a:srgbClr val="000000"/>
                </a:solidFill>
              </a:rPr>
              <a:t>ขึ้นมาลอย</a:t>
            </a:r>
            <a:r>
              <a:rPr lang="en-US" b="1" dirty="0">
                <a:solidFill>
                  <a:srgbClr val="000000"/>
                </a:solidFill>
              </a:rPr>
              <a:t> ๆ</a:t>
            </a:r>
            <a:r>
              <a:rPr lang="en-US" sz="4800" b="1" dirty="0">
                <a:solidFill>
                  <a:srgbClr val="000000"/>
                </a:solidFill>
              </a:rPr>
              <a:t>     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857224" y="3441680"/>
            <a:ext cx="796292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Angsana New" pitchFamily="18" charset="-34"/>
              </a:rPr>
              <a:t>                    </a:t>
            </a:r>
            <a:r>
              <a:rPr lang="en-US" b="1" dirty="0" smtClean="0">
                <a:latin typeface="Angsana New" pitchFamily="18" charset="-34"/>
              </a:rPr>
              <a:t> </a:t>
            </a:r>
            <a:r>
              <a:rPr lang="en-US" b="1" dirty="0">
                <a:solidFill>
                  <a:srgbClr val="000000"/>
                </a:solidFill>
                <a:latin typeface="Angsana New" pitchFamily="18" charset="-34"/>
              </a:rPr>
              <a:t>“</a:t>
            </a:r>
            <a:r>
              <a:rPr lang="en-US" b="1" dirty="0" err="1">
                <a:solidFill>
                  <a:srgbClr val="000000"/>
                </a:solidFill>
                <a:latin typeface="Angsana New" pitchFamily="18" charset="-34"/>
              </a:rPr>
              <a:t>เนื่องจาก</a:t>
            </a:r>
            <a:r>
              <a:rPr lang="en-US" b="1" dirty="0">
                <a:solidFill>
                  <a:srgbClr val="000000"/>
                </a:solidFill>
                <a:latin typeface="Angsana New" pitchFamily="18" charset="-34"/>
              </a:rPr>
              <a:t>” 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latin typeface="Angsana New" pitchFamily="18" charset="-34"/>
              </a:rPr>
              <a:t>   </a:t>
            </a:r>
            <a:r>
              <a:rPr lang="en-US" b="1" dirty="0" err="1">
                <a:solidFill>
                  <a:srgbClr val="000000"/>
                </a:solidFill>
                <a:latin typeface="Angsana New" pitchFamily="18" charset="-34"/>
              </a:rPr>
              <a:t>ควร</a:t>
            </a:r>
            <a:r>
              <a:rPr lang="en-US" b="1" dirty="0" err="1">
                <a:solidFill>
                  <a:srgbClr val="000000"/>
                </a:solidFill>
              </a:rPr>
              <a:t>ใช้ในกรณีที่อ้างเป็นเหตุอันหนักแน่น</a:t>
            </a:r>
            <a:endParaRPr lang="en-US" b="1" dirty="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</a:rPr>
              <a:t>  </a:t>
            </a:r>
            <a:r>
              <a:rPr lang="en-US" b="1" dirty="0" err="1">
                <a:solidFill>
                  <a:srgbClr val="000000"/>
                </a:solidFill>
              </a:rPr>
              <a:t>ที่จำเป็นต้องมีหนังสือไป</a:t>
            </a:r>
            <a:r>
              <a:rPr lang="en-US" b="1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142976" y="0"/>
            <a:ext cx="935037" cy="7921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1214414" y="3571876"/>
            <a:ext cx="935037" cy="7921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95288" y="142852"/>
            <a:ext cx="8497887" cy="935038"/>
          </a:xfrm>
          <a:noFill/>
          <a:ln>
            <a:solidFill>
              <a:srgbClr val="000000"/>
            </a:solidFill>
          </a:ln>
        </p:spPr>
        <p:txBody>
          <a:bodyPr/>
          <a:lstStyle/>
          <a:p>
            <a:pPr algn="l" eaLnBrk="1" hangingPunct="1"/>
            <a:r>
              <a:rPr lang="th-TH" sz="5400" b="1" dirty="0" smtClean="0">
                <a:solidFill>
                  <a:srgbClr val="000000"/>
                </a:solidFill>
              </a:rPr>
              <a:t>  </a:t>
            </a:r>
            <a:r>
              <a:rPr lang="th-TH" sz="5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ด้วย......................................................นั้น</a:t>
            </a:r>
          </a:p>
        </p:txBody>
      </p:sp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395288" y="1142984"/>
            <a:ext cx="8497887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000" b="1" dirty="0">
                <a:solidFill>
                  <a:schemeClr val="tx2"/>
                </a:solidFill>
              </a:rPr>
              <a:t>     </a:t>
            </a:r>
            <a:r>
              <a:rPr lang="th-TH" sz="4000" b="1" dirty="0" smtClean="0">
                <a:solidFill>
                  <a:schemeClr val="tx2"/>
                </a:solidFill>
              </a:rPr>
              <a:t>         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ด้วย</a:t>
            </a: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</a:rPr>
              <a:t>กรม 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... </a:t>
            </a: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</a:rPr>
              <a:t>จะจัดการฝึกอบรม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หลักสูตร “ระเบียบ           งาน</a:t>
            </a: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</a:rPr>
              <a:t>สารบรรณและการเขียนหนังสือราชการ ให้แก่ข้าราชการ   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ซึ่งได้รับการบรรจุใหม่ในสังกัด จำนวน </a:t>
            </a: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</a:rPr>
              <a:t>๕๐ คน ระหว่างวันที่ ๑๔ - ๑๖ มกราคม 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๒๕๕๗ </a:t>
            </a: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</a:rPr>
              <a:t>และกำหนดให้มีการ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บรรยายหัวข้อวิชา “ระเบียบสำนัก</a:t>
            </a: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</a:rPr>
              <a:t>นายกรัฐมนตรีว่าด้วยงานสาร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บรรณ       </a:t>
            </a: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</a:rPr>
              <a:t>พ.ศ. 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๒๕๒๖”  </a:t>
            </a: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</a:rPr>
              <a:t>ในวันอังคารที่ ๑๖ มกราคม 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๒๕๕๗  เวลา</a:t>
            </a:r>
            <a:b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</a:b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 </a:t>
            </a: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</a:rPr>
              <a:t>๐๙.๐๐ - ๑๒.๐๐ น.  ณ ห้องประชุมฤดีมาศ  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โรงแรมสยาม</a:t>
            </a: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</a:rPr>
              <a:t>ซิตี้  เขตราชเทวี กรุงเทพมหานคร 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ดังมีรายละเอียด</a:t>
            </a: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</a:rPr>
              <a:t>ปรากฏ</a:t>
            </a:r>
            <a:r>
              <a:rPr lang="th-TH" sz="4000" b="1" dirty="0" smtClean="0">
                <a:solidFill>
                  <a:srgbClr val="000000"/>
                </a:solidFill>
                <a:latin typeface="Angsana New" pitchFamily="18" charset="-34"/>
              </a:rPr>
              <a:t>ตาม    สิ่ง</a:t>
            </a: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</a:rPr>
              <a:t>ที่ส่งมาด้วย  นั้น</a:t>
            </a:r>
          </a:p>
        </p:txBody>
      </p:sp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7019925" y="3644900"/>
            <a:ext cx="504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/>
          </a:p>
        </p:txBody>
      </p:sp>
      <p:sp>
        <p:nvSpPr>
          <p:cNvPr id="3443718" name="Text Box 6"/>
          <p:cNvSpPr txBox="1">
            <a:spLocks noChangeArrowheads="1"/>
          </p:cNvSpPr>
          <p:nvPr/>
        </p:nvSpPr>
        <p:spPr bwMode="auto">
          <a:xfrm>
            <a:off x="2771775" y="144444"/>
            <a:ext cx="4752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3600" dirty="0">
                <a:solidFill>
                  <a:srgbClr val="000000"/>
                </a:solidFill>
              </a:rPr>
              <a:t>  </a:t>
            </a:r>
            <a:r>
              <a:rPr lang="th-TH" sz="36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ตามด้วยเหตุที่มีหนังสือไป</a:t>
            </a:r>
          </a:p>
        </p:txBody>
      </p:sp>
      <p:sp>
        <p:nvSpPr>
          <p:cNvPr id="8" name="Multiply 7"/>
          <p:cNvSpPr/>
          <p:nvPr/>
        </p:nvSpPr>
        <p:spPr>
          <a:xfrm>
            <a:off x="7643834" y="0"/>
            <a:ext cx="914400" cy="914400"/>
          </a:xfrm>
          <a:prstGeom prst="mathMultiply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 dirty="0"/>
          </a:p>
        </p:txBody>
      </p:sp>
      <p:sp>
        <p:nvSpPr>
          <p:cNvPr id="10" name="Multiply 9"/>
          <p:cNvSpPr/>
          <p:nvPr/>
        </p:nvSpPr>
        <p:spPr>
          <a:xfrm>
            <a:off x="2428860" y="5943600"/>
            <a:ext cx="914400" cy="914400"/>
          </a:xfrm>
          <a:prstGeom prst="mathMultiply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 Box 2"/>
          <p:cNvSpPr txBox="1">
            <a:spLocks noChangeArrowheads="1"/>
          </p:cNvSpPr>
          <p:nvPr/>
        </p:nvSpPr>
        <p:spPr bwMode="auto">
          <a:xfrm>
            <a:off x="571472" y="1557338"/>
            <a:ext cx="8248678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th-TH" sz="4000" b="1" dirty="0">
                <a:solidFill>
                  <a:schemeClr val="bg1"/>
                </a:solidFill>
              </a:rPr>
              <a:t>     </a:t>
            </a:r>
            <a:r>
              <a:rPr lang="th-TH" sz="4000" b="1" dirty="0" smtClean="0">
                <a:solidFill>
                  <a:schemeClr val="bg1"/>
                </a:solidFill>
              </a:rPr>
              <a:t>        </a:t>
            </a:r>
            <a:r>
              <a:rPr lang="th-TH" sz="4400" b="1" dirty="0" smtClean="0">
                <a:solidFill>
                  <a:srgbClr val="000000"/>
                </a:solidFill>
              </a:rPr>
              <a:t>เนื่องจาก</a:t>
            </a:r>
            <a:r>
              <a:rPr lang="th-TH" sz="4400" b="1" dirty="0">
                <a:solidFill>
                  <a:srgbClr val="000000"/>
                </a:solidFill>
              </a:rPr>
              <a:t>คณะรัฐมนตรีได้มีมติเมื่อ</a:t>
            </a:r>
            <a:r>
              <a:rPr lang="th-TH" sz="4400" b="1" dirty="0" smtClean="0">
                <a:solidFill>
                  <a:srgbClr val="000000"/>
                </a:solidFill>
              </a:rPr>
              <a:t>วันที่</a:t>
            </a:r>
          </a:p>
          <a:p>
            <a:pPr>
              <a:spcBef>
                <a:spcPts val="1200"/>
              </a:spcBef>
            </a:pPr>
            <a:r>
              <a:rPr lang="th-TH" sz="4400" b="1" dirty="0" smtClean="0">
                <a:solidFill>
                  <a:srgbClr val="000000"/>
                </a:solidFill>
              </a:rPr>
              <a:t>๕ มกราคม ๒๕๕๐ </a:t>
            </a:r>
            <a:r>
              <a:rPr lang="th-TH" sz="4400" b="1" dirty="0">
                <a:solidFill>
                  <a:srgbClr val="000000"/>
                </a:solidFill>
              </a:rPr>
              <a:t>อนุมัติให้กรมการปกครองใช้</a:t>
            </a:r>
            <a:r>
              <a:rPr lang="th-TH" sz="4400" b="1" dirty="0" smtClean="0">
                <a:solidFill>
                  <a:srgbClr val="000000"/>
                </a:solidFill>
              </a:rPr>
              <a:t>เงิน</a:t>
            </a:r>
          </a:p>
          <a:p>
            <a:pPr>
              <a:spcBef>
                <a:spcPts val="1200"/>
              </a:spcBef>
            </a:pPr>
            <a:r>
              <a:rPr lang="th-TH" sz="4400" b="1" dirty="0" smtClean="0">
                <a:solidFill>
                  <a:srgbClr val="000000"/>
                </a:solidFill>
              </a:rPr>
              <a:t>งบกลางสร้าง</a:t>
            </a:r>
            <a:r>
              <a:rPr lang="th-TH" sz="4400" b="1" dirty="0">
                <a:solidFill>
                  <a:srgbClr val="000000"/>
                </a:solidFill>
              </a:rPr>
              <a:t>อาคารที่ทำการของกรมการปกครองใหม่             </a:t>
            </a:r>
            <a:endParaRPr lang="th-TH" sz="4400" b="1" dirty="0" smtClean="0">
              <a:solidFill>
                <a:srgbClr val="000000"/>
              </a:solidFill>
            </a:endParaRPr>
          </a:p>
          <a:p>
            <a:pPr>
              <a:spcBef>
                <a:spcPts val="1200"/>
              </a:spcBef>
            </a:pPr>
            <a:r>
              <a:rPr lang="th-TH" sz="4400" b="1" dirty="0" smtClean="0">
                <a:solidFill>
                  <a:srgbClr val="000000"/>
                </a:solidFill>
              </a:rPr>
              <a:t>ใน</a:t>
            </a:r>
            <a:r>
              <a:rPr lang="th-TH" sz="4400" b="1" dirty="0">
                <a:solidFill>
                  <a:srgbClr val="000000"/>
                </a:solidFill>
              </a:rPr>
              <a:t>วงเงินงบประมาณ </a:t>
            </a:r>
            <a:r>
              <a:rPr lang="th-TH" sz="4400" b="1" dirty="0" smtClean="0">
                <a:solidFill>
                  <a:srgbClr val="000000"/>
                </a:solidFill>
              </a:rPr>
              <a:t>๓๐๐,๐๐๐,๐๐๐ บาท  </a:t>
            </a:r>
          </a:p>
          <a:p>
            <a:pPr>
              <a:spcBef>
                <a:spcPts val="1200"/>
              </a:spcBef>
            </a:pPr>
            <a:r>
              <a:rPr lang="th-TH" sz="4400" b="1" dirty="0" smtClean="0">
                <a:solidFill>
                  <a:srgbClr val="000000"/>
                </a:solidFill>
              </a:rPr>
              <a:t>(สามร้อยล้านบาทถ้วน)  นั้น</a:t>
            </a:r>
            <a:endParaRPr lang="th-TH" sz="4400" b="1" dirty="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95288" y="142852"/>
            <a:ext cx="8497887" cy="935038"/>
          </a:xfrm>
          <a:noFill/>
          <a:ln>
            <a:solidFill>
              <a:srgbClr val="000000"/>
            </a:solidFill>
          </a:ln>
        </p:spPr>
        <p:txBody>
          <a:bodyPr/>
          <a:lstStyle/>
          <a:p>
            <a:pPr algn="l" eaLnBrk="1" hangingPunct="1"/>
            <a:r>
              <a:rPr lang="th-TH" sz="5400" b="1" dirty="0" smtClean="0">
                <a:solidFill>
                  <a:srgbClr val="000000"/>
                </a:solidFill>
              </a:rPr>
              <a:t>  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เนื่องจาก.................................................นั้น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771775" y="144444"/>
            <a:ext cx="4752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3600" dirty="0">
                <a:solidFill>
                  <a:srgbClr val="000000"/>
                </a:solidFill>
              </a:rPr>
              <a:t>  </a:t>
            </a:r>
            <a:r>
              <a:rPr lang="th-TH" sz="36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ตามด้วยเหตุที่มีหนังสือไป</a:t>
            </a:r>
          </a:p>
        </p:txBody>
      </p:sp>
      <p:sp>
        <p:nvSpPr>
          <p:cNvPr id="7" name="Multiply 6"/>
          <p:cNvSpPr/>
          <p:nvPr/>
        </p:nvSpPr>
        <p:spPr>
          <a:xfrm>
            <a:off x="4071934" y="4786322"/>
            <a:ext cx="914400" cy="914400"/>
          </a:xfrm>
          <a:prstGeom prst="mathMultiply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Multiply 7"/>
          <p:cNvSpPr/>
          <p:nvPr/>
        </p:nvSpPr>
        <p:spPr>
          <a:xfrm>
            <a:off x="7715272" y="0"/>
            <a:ext cx="914400" cy="914400"/>
          </a:xfrm>
          <a:prstGeom prst="mathMultiply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00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1982792"/>
            <a:ext cx="4392612" cy="21605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3795" name="Picture 4" descr="007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538" y="4268808"/>
            <a:ext cx="4392612" cy="2089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3796" name="Rectangle 5"/>
          <p:cNvSpPr>
            <a:spLocks noChangeArrowheads="1"/>
          </p:cNvSpPr>
          <p:nvPr/>
        </p:nvSpPr>
        <p:spPr bwMode="auto">
          <a:xfrm>
            <a:off x="2214563" y="4643438"/>
            <a:ext cx="1081087" cy="5048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3797" name="Rectangle 6"/>
          <p:cNvSpPr>
            <a:spLocks noChangeArrowheads="1"/>
          </p:cNvSpPr>
          <p:nvPr/>
        </p:nvSpPr>
        <p:spPr bwMode="auto">
          <a:xfrm>
            <a:off x="6715125" y="2428875"/>
            <a:ext cx="1368425" cy="21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pic>
        <p:nvPicPr>
          <p:cNvPr id="33798" name="Picture 7" descr="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2255855"/>
            <a:ext cx="3600450" cy="36734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3799" name="Rectangle 8"/>
          <p:cNvSpPr>
            <a:spLocks noChangeArrowheads="1"/>
          </p:cNvSpPr>
          <p:nvPr/>
        </p:nvSpPr>
        <p:spPr bwMode="auto">
          <a:xfrm>
            <a:off x="1857356" y="5000636"/>
            <a:ext cx="1295400" cy="6477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3800" name="Rectangle 9"/>
          <p:cNvSpPr>
            <a:spLocks noChangeArrowheads="1"/>
          </p:cNvSpPr>
          <p:nvPr/>
        </p:nvSpPr>
        <p:spPr bwMode="auto">
          <a:xfrm>
            <a:off x="6643702" y="2928934"/>
            <a:ext cx="1584325" cy="3603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0" name="Rectangle 9"/>
          <p:cNvSpPr/>
          <p:nvPr/>
        </p:nvSpPr>
        <p:spPr>
          <a:xfrm>
            <a:off x="1357290" y="142852"/>
            <a:ext cx="6357982" cy="156966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8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๒. รู้หลักเกณฑ์และวิธีการใช้</a:t>
            </a:r>
          </a:p>
          <a:p>
            <a:pPr algn="ctr">
              <a:defRPr/>
            </a:pPr>
            <a:r>
              <a:rPr lang="th-TH" sz="48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หนังสือแต่ละชนิด</a:t>
            </a:r>
            <a:endParaRPr lang="en-US" sz="48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Text Box 2"/>
          <p:cNvSpPr txBox="1">
            <a:spLocks noChangeArrowheads="1"/>
          </p:cNvSpPr>
          <p:nvPr/>
        </p:nvSpPr>
        <p:spPr bwMode="auto">
          <a:xfrm>
            <a:off x="827088" y="3789363"/>
            <a:ext cx="7921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4400" b="1"/>
          </a:p>
        </p:txBody>
      </p:sp>
      <p:sp>
        <p:nvSpPr>
          <p:cNvPr id="132099" name="Text Box 3"/>
          <p:cNvSpPr txBox="1">
            <a:spLocks noChangeArrowheads="1"/>
          </p:cNvSpPr>
          <p:nvPr/>
        </p:nvSpPr>
        <p:spPr bwMode="auto">
          <a:xfrm>
            <a:off x="1428728" y="2513030"/>
            <a:ext cx="648017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/>
              <a:t>          </a:t>
            </a:r>
            <a:r>
              <a:rPr lang="en-US" b="1" dirty="0">
                <a:solidFill>
                  <a:srgbClr val="000000"/>
                </a:solidFill>
                <a:latin typeface="Angsana New" pitchFamily="18" charset="-34"/>
              </a:rPr>
              <a:t>“</a:t>
            </a:r>
            <a:r>
              <a:rPr lang="en-US" b="1" dirty="0" err="1">
                <a:solidFill>
                  <a:srgbClr val="000000"/>
                </a:solidFill>
                <a:latin typeface="Angsana New" pitchFamily="18" charset="-34"/>
              </a:rPr>
              <a:t>ตาม</a:t>
            </a:r>
            <a:r>
              <a:rPr lang="en-US" b="1" dirty="0" smtClean="0">
                <a:solidFill>
                  <a:srgbClr val="000000"/>
                </a:solidFill>
                <a:latin typeface="Angsana New" pitchFamily="18" charset="-34"/>
              </a:rPr>
              <a:t>”</a:t>
            </a:r>
            <a:endParaRPr lang="en-US" b="1" dirty="0">
              <a:solidFill>
                <a:srgbClr val="000000"/>
              </a:solidFill>
              <a:latin typeface="Angsana New" pitchFamily="18" charset="-34"/>
            </a:endParaRP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latin typeface="Angsana New" pitchFamily="18" charset="-34"/>
              </a:rPr>
              <a:t>                “</a:t>
            </a:r>
            <a:r>
              <a:rPr lang="en-US" b="1" dirty="0" err="1">
                <a:solidFill>
                  <a:srgbClr val="000000"/>
                </a:solidFill>
                <a:latin typeface="Angsana New" pitchFamily="18" charset="-34"/>
              </a:rPr>
              <a:t>ตามที่</a:t>
            </a:r>
            <a:r>
              <a:rPr lang="en-US" b="1" dirty="0" smtClean="0">
                <a:solidFill>
                  <a:srgbClr val="000000"/>
                </a:solidFill>
                <a:latin typeface="Angsana New" pitchFamily="18" charset="-34"/>
              </a:rPr>
              <a:t>”</a:t>
            </a:r>
            <a:endParaRPr lang="en-US" b="1" dirty="0">
              <a:solidFill>
                <a:srgbClr val="000000"/>
              </a:solidFill>
              <a:latin typeface="Angsana New" pitchFamily="18" charset="-34"/>
            </a:endParaRP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latin typeface="Angsana New" pitchFamily="18" charset="-34"/>
              </a:rPr>
              <a:t>   “</a:t>
            </a:r>
            <a:r>
              <a:rPr lang="en-US" b="1" dirty="0" err="1">
                <a:solidFill>
                  <a:srgbClr val="000000"/>
                </a:solidFill>
                <a:latin typeface="Angsana New" pitchFamily="18" charset="-34"/>
              </a:rPr>
              <a:t>อนุสนธิ</a:t>
            </a:r>
            <a:r>
              <a:rPr lang="en-US" b="1" dirty="0">
                <a:solidFill>
                  <a:srgbClr val="000000"/>
                </a:solidFill>
                <a:latin typeface="Angsana New" pitchFamily="18" charset="-34"/>
              </a:rPr>
              <a:t>” </a:t>
            </a:r>
            <a:r>
              <a:rPr lang="th-TH" b="1" dirty="0">
                <a:solidFill>
                  <a:srgbClr val="000000"/>
                </a:solidFill>
                <a:latin typeface="Angsana New" pitchFamily="18" charset="-34"/>
              </a:rPr>
              <a:t>(ใช้ในบางวงการ)</a:t>
            </a:r>
            <a:endParaRPr lang="en-US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28728" y="500042"/>
            <a:ext cx="6072230" cy="1754326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๒.  การอ้างเรื่องเดิม</a:t>
            </a:r>
          </a:p>
          <a:p>
            <a:pPr algn="ctr">
              <a:defRPr/>
            </a:pPr>
            <a:r>
              <a:rPr lang="th-TH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กรณีที่เคยติดต่อกันมาก่อน</a:t>
            </a:r>
            <a:endParaRPr lang="en-US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28596" y="3286124"/>
            <a:ext cx="3214710" cy="76944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400" b="1" dirty="0" smtClean="0">
                <a:solidFill>
                  <a:srgbClr val="000000"/>
                </a:solidFill>
              </a:rPr>
              <a:t>ตามหนังสือที่อ้างถึง     </a:t>
            </a:r>
            <a:endParaRPr lang="th-TH" sz="4400" b="1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1472" y="714356"/>
            <a:ext cx="7929618" cy="164660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</a:pPr>
            <a:r>
              <a:rPr lang="th-TH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</a:t>
            </a:r>
            <a:r>
              <a:rPr lang="th-TH" sz="4800" b="1" dirty="0" smtClean="0">
                <a:solidFill>
                  <a:srgbClr val="000000"/>
                </a:solidFill>
                <a:latin typeface="Angsana New" pitchFamily="18" charset="-34"/>
              </a:rPr>
              <a:t>ตาม (และอนุสนธิ)             จะต่อด้วยคำนาม</a:t>
            </a:r>
          </a:p>
          <a:p>
            <a:pPr lvl="0">
              <a:spcBef>
                <a:spcPts val="600"/>
              </a:spcBef>
            </a:pPr>
            <a:r>
              <a:rPr lang="th-TH" sz="4800" b="1" dirty="0" smtClean="0">
                <a:solidFill>
                  <a:srgbClr val="000000"/>
                </a:solidFill>
                <a:latin typeface="Angsana New" pitchFamily="18" charset="-34"/>
              </a:rPr>
              <a:t> ตามที่                                 จะต่อด้วยประโยค</a:t>
            </a:r>
            <a:endParaRPr lang="th-TH" sz="4800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28596" y="4288232"/>
            <a:ext cx="8351837" cy="14465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</a:rPr>
              <a:t>          ตามที่ได้เกิดอุทกภัยในประเทศไทยในช่วงเดือน</a:t>
            </a:r>
          </a:p>
          <a:p>
            <a:pPr>
              <a:spcBef>
                <a:spcPts val="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</a:rPr>
              <a:t>ตุลาคม – เดือนธันวาคม ๒๕๕๔ ... </a:t>
            </a:r>
            <a:endParaRPr lang="th-TH" sz="4400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143372" y="1000108"/>
            <a:ext cx="577847" cy="649286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ext Box 2"/>
          <p:cNvSpPr txBox="1">
            <a:spLocks noChangeArrowheads="1"/>
          </p:cNvSpPr>
          <p:nvPr/>
        </p:nvSpPr>
        <p:spPr bwMode="auto">
          <a:xfrm>
            <a:off x="827088" y="3789363"/>
            <a:ext cx="7921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4400" b="1"/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2714612" y="357166"/>
            <a:ext cx="6429388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/>
                <a:cs typeface="Angsana New"/>
              </a:rPr>
              <a:t>๏  </a:t>
            </a:r>
            <a:r>
              <a:rPr lang="th-TH" sz="4400" b="1" dirty="0" smtClean="0">
                <a:solidFill>
                  <a:srgbClr val="000000"/>
                </a:solidFill>
              </a:rPr>
              <a:t>แล้ว</a:t>
            </a:r>
            <a:r>
              <a:rPr lang="th-TH" sz="4400" b="1" dirty="0">
                <a:solidFill>
                  <a:srgbClr val="000000"/>
                </a:solidFill>
              </a:rPr>
              <a:t>ตามด้วยข้อความซึ่ง</a:t>
            </a:r>
            <a:r>
              <a:rPr lang="th-TH" sz="4400" b="1" dirty="0" smtClean="0">
                <a:solidFill>
                  <a:srgbClr val="000000"/>
                </a:solidFill>
              </a:rPr>
              <a:t>สรุปใจความ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</a:rPr>
              <a:t>    สำคัญ</a:t>
            </a:r>
            <a:r>
              <a:rPr lang="th-TH" sz="4400" b="1" dirty="0">
                <a:solidFill>
                  <a:srgbClr val="000000"/>
                </a:solidFill>
              </a:rPr>
              <a:t>ของเรื่องที่เคย</a:t>
            </a:r>
            <a:r>
              <a:rPr lang="th-TH" sz="4400" b="1" dirty="0" smtClean="0">
                <a:solidFill>
                  <a:srgbClr val="000000"/>
                </a:solidFill>
              </a:rPr>
              <a:t>ติดต่อกันโดยย่อ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/>
                <a:cs typeface="Angsana New"/>
              </a:rPr>
              <a:t>๏  </a:t>
            </a:r>
            <a:r>
              <a:rPr lang="th-TH" sz="4400" b="1" dirty="0" smtClean="0">
                <a:solidFill>
                  <a:srgbClr val="000000"/>
                </a:solidFill>
              </a:rPr>
              <a:t>หรืออาจจะเป็นชื่อเรื่องของเรื่องที่เคย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</a:rPr>
              <a:t>    ติดต่อกัน </a:t>
            </a:r>
          </a:p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000000"/>
                </a:solidFill>
                <a:latin typeface="Angsana New"/>
                <a:cs typeface="Angsana New"/>
              </a:rPr>
              <a:t>๏  </a:t>
            </a:r>
            <a:r>
              <a:rPr lang="th-TH" sz="4400" b="1" dirty="0" smtClean="0">
                <a:solidFill>
                  <a:srgbClr val="000000"/>
                </a:solidFill>
              </a:rPr>
              <a:t>แล้วลง</a:t>
            </a:r>
            <a:r>
              <a:rPr lang="th-TH" sz="4400" b="1" dirty="0">
                <a:solidFill>
                  <a:srgbClr val="000000"/>
                </a:solidFill>
              </a:rPr>
              <a:t>ท้ายด้วยคำ</a:t>
            </a:r>
            <a:r>
              <a:rPr lang="th-TH" sz="4400" b="1" dirty="0" smtClean="0">
                <a:solidFill>
                  <a:srgbClr val="000000"/>
                </a:solidFill>
              </a:rPr>
              <a:t>ว่า</a:t>
            </a:r>
          </a:p>
          <a:p>
            <a:pPr>
              <a:spcBef>
                <a:spcPts val="600"/>
              </a:spcBef>
            </a:pPr>
            <a:endParaRPr lang="th-TH" sz="4400" b="1" dirty="0" smtClean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</a:pPr>
            <a:endParaRPr lang="th-TH" sz="4400" b="1" dirty="0">
              <a:solidFill>
                <a:srgbClr val="000000"/>
              </a:solidFill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85720" y="500042"/>
            <a:ext cx="1571636" cy="769441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400" b="1" dirty="0" smtClean="0">
                <a:solidFill>
                  <a:srgbClr val="000000"/>
                </a:solidFill>
              </a:rPr>
              <a:t>ตาม ...     </a:t>
            </a:r>
            <a:endParaRPr lang="th-TH" sz="4400" b="1" dirty="0">
              <a:solidFill>
                <a:srgbClr val="000000"/>
              </a:solidFill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285720" y="1643050"/>
            <a:ext cx="1643074" cy="769441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400" b="1" dirty="0" smtClean="0">
                <a:solidFill>
                  <a:srgbClr val="000000"/>
                </a:solidFill>
              </a:rPr>
              <a:t>ตามที่ ...     </a:t>
            </a:r>
            <a:endParaRPr lang="th-TH" sz="4400" b="1" dirty="0">
              <a:solidFill>
                <a:srgbClr val="000000"/>
              </a:solidFill>
            </a:endParaRPr>
          </a:p>
        </p:txBody>
      </p:sp>
      <p:sp>
        <p:nvSpPr>
          <p:cNvPr id="10" name="Right Brace 9"/>
          <p:cNvSpPr/>
          <p:nvPr/>
        </p:nvSpPr>
        <p:spPr>
          <a:xfrm>
            <a:off x="2000232" y="500042"/>
            <a:ext cx="857256" cy="1857388"/>
          </a:xfrm>
          <a:prstGeom prst="rightBrace">
            <a:avLst>
              <a:gd name="adj1" fmla="val 8333"/>
              <a:gd name="adj2" fmla="val 48974"/>
            </a:avLst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72066" y="4577372"/>
            <a:ext cx="1285884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นั้น</a:t>
            </a:r>
            <a:endParaRPr lang="en-US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71802" y="5720380"/>
            <a:ext cx="5643602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ความละเอียดแจ้งแล้ว  นั้น</a:t>
            </a:r>
            <a:endParaRPr lang="en-US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48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14348" y="500042"/>
            <a:ext cx="8001056" cy="61658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๏  หากเรื่องเดิมมีรายละเอียดไม่มากนัก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 ควรเขียนคำว่า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๏  หากเรื่องเดิมมีรายละเอียดค่อนข้างมาก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 แต่ได้สรุป</a:t>
            </a:r>
            <a:r>
              <a:rPr lang="th-TH" sz="4800" b="1" dirty="0" smtClean="0">
                <a:solidFill>
                  <a:srgbClr val="000000"/>
                </a:solidFill>
                <a:effectLst/>
              </a:rPr>
              <a:t>ใจความสำคัญของเรื่องที่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</a:rPr>
              <a:t>    เคยติดต่อกันโดยย่อ 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ควรเขียนคำว่า  </a:t>
            </a:r>
          </a:p>
        </p:txBody>
      </p:sp>
      <p:sp>
        <p:nvSpPr>
          <p:cNvPr id="3" name="Rectangle 2"/>
          <p:cNvSpPr/>
          <p:nvPr/>
        </p:nvSpPr>
        <p:spPr>
          <a:xfrm>
            <a:off x="4286248" y="1428736"/>
            <a:ext cx="1714512" cy="830997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8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..นั้น</a:t>
            </a:r>
            <a:endParaRPr lang="en-US" sz="48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43108" y="5220314"/>
            <a:ext cx="5643602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ความละเอียดแจ้งแล้ว..นั้น</a:t>
            </a:r>
            <a:endParaRPr lang="en-US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6143636" y="4857760"/>
            <a:ext cx="863600" cy="576262"/>
          </a:xfrm>
          <a:prstGeom prst="downArrowCallout">
            <a:avLst>
              <a:gd name="adj1" fmla="val 37466"/>
              <a:gd name="adj2" fmla="val 37466"/>
              <a:gd name="adj3" fmla="val 16667"/>
              <a:gd name="adj4" fmla="val 66667"/>
            </a:avLst>
          </a:prstGeom>
          <a:solidFill>
            <a:srgbClr val="FFFFFF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2800" dirty="0">
                <a:solidFill>
                  <a:srgbClr val="FF3300"/>
                </a:solidFill>
                <a:latin typeface="Angsana New" pitchFamily="18" charset="-34"/>
              </a:rPr>
              <a:t>๒ เคาะ</a:t>
            </a: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4286248" y="1142984"/>
            <a:ext cx="863600" cy="576262"/>
          </a:xfrm>
          <a:prstGeom prst="downArrowCallout">
            <a:avLst>
              <a:gd name="adj1" fmla="val 37466"/>
              <a:gd name="adj2" fmla="val 37466"/>
              <a:gd name="adj3" fmla="val 16667"/>
              <a:gd name="adj4" fmla="val 66667"/>
            </a:avLst>
          </a:prstGeom>
          <a:solidFill>
            <a:srgbClr val="FFFFFF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2800" dirty="0">
                <a:solidFill>
                  <a:srgbClr val="FF3300"/>
                </a:solidFill>
                <a:latin typeface="Angsana New" pitchFamily="18" charset="-34"/>
              </a:rPr>
              <a:t>๒ เคาะ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ext Box 2"/>
          <p:cNvSpPr txBox="1">
            <a:spLocks noChangeArrowheads="1"/>
          </p:cNvSpPr>
          <p:nvPr/>
        </p:nvSpPr>
        <p:spPr bwMode="auto">
          <a:xfrm>
            <a:off x="1527175" y="9239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800">
              <a:latin typeface="Verdana" pitchFamily="34" charset="0"/>
            </a:endParaRPr>
          </a:p>
        </p:txBody>
      </p:sp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250825" y="476250"/>
            <a:ext cx="5688013" cy="1938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000" b="1" dirty="0">
                <a:solidFill>
                  <a:srgbClr val="000000"/>
                </a:solidFill>
                <a:latin typeface="Verdana" pitchFamily="34" charset="0"/>
              </a:rPr>
              <a:t>              ด้วยกรม ... จะจัดการฝึกอบรมหลักสูตรระเบียบงานสารบรรณฯ </a:t>
            </a:r>
          </a:p>
          <a:p>
            <a:r>
              <a:rPr lang="th-TH" sz="2000" b="1" dirty="0">
                <a:solidFill>
                  <a:srgbClr val="000000"/>
                </a:solidFill>
                <a:latin typeface="Verdana" pitchFamily="34" charset="0"/>
              </a:rPr>
              <a:t>ให้แก่ข้าราชการบรรจุใหม่ ตำแหน่งเจ้าหน้าที่ธุรการระดับ ๓ จำนวน   ๕๐ คน  ระหว่างวันที่ ๑๔-๑๖ มกราคม ๒๕๕๑ และกำหนดให้มีการบรรยายหัวข้อวิชาระเบียบสำนักนายกรัฐมนตรีว่าด้วยงานสารบรรณ พ.ศ. ๒๕๒๖ ในวันอังคารที่ ๑๖ มกราคม ๒๕๕๑ เวลา ๐๙.๐๐-๑๖.๐๐ น. ณ ห้องประชุมฤดีมาศ  โรงแรม</a:t>
            </a:r>
          </a:p>
          <a:p>
            <a:r>
              <a:rPr lang="th-TH" sz="2000" b="1" dirty="0">
                <a:solidFill>
                  <a:srgbClr val="000000"/>
                </a:solidFill>
                <a:latin typeface="Verdana" pitchFamily="34" charset="0"/>
              </a:rPr>
              <a:t>สยามซิตี้ เขตราชเทวี กรุงเทพมหานคร</a:t>
            </a:r>
          </a:p>
        </p:txBody>
      </p:sp>
      <p:sp>
        <p:nvSpPr>
          <p:cNvPr id="98308" name="AutoShape 4"/>
          <p:cNvSpPr>
            <a:spLocks noChangeArrowheads="1"/>
          </p:cNvSpPr>
          <p:nvPr/>
        </p:nvSpPr>
        <p:spPr bwMode="auto">
          <a:xfrm>
            <a:off x="6357950" y="908050"/>
            <a:ext cx="519100" cy="79216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440645" name="Rectangle 5"/>
          <p:cNvSpPr>
            <a:spLocks noChangeArrowheads="1"/>
          </p:cNvSpPr>
          <p:nvPr/>
        </p:nvSpPr>
        <p:spPr bwMode="auto">
          <a:xfrm>
            <a:off x="7019925" y="549275"/>
            <a:ext cx="1944688" cy="1655763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h-TH" sz="2000" b="1" dirty="0">
                <a:solidFill>
                  <a:srgbClr val="FF0000"/>
                </a:solidFill>
                <a:latin typeface="Verdana" pitchFamily="34" charset="0"/>
              </a:rPr>
              <a:t>กรม ... จะจัดการ</a:t>
            </a:r>
          </a:p>
          <a:p>
            <a:r>
              <a:rPr lang="th-TH" sz="2000" b="1" dirty="0">
                <a:solidFill>
                  <a:srgbClr val="FF0000"/>
                </a:solidFill>
                <a:latin typeface="Verdana" pitchFamily="34" charset="0"/>
              </a:rPr>
              <a:t>ฝึกอบรมหลักสูตร</a:t>
            </a:r>
          </a:p>
          <a:p>
            <a:r>
              <a:rPr lang="th-TH" sz="2000" b="1" dirty="0">
                <a:solidFill>
                  <a:srgbClr val="FF0000"/>
                </a:solidFill>
                <a:latin typeface="Verdana" pitchFamily="34" charset="0"/>
              </a:rPr>
              <a:t>ระเบียบงานสารบรรณ</a:t>
            </a:r>
          </a:p>
          <a:p>
            <a:r>
              <a:rPr lang="th-TH" sz="2000" b="1" dirty="0">
                <a:solidFill>
                  <a:srgbClr val="FF0000"/>
                </a:solidFill>
                <a:latin typeface="Verdana" pitchFamily="34" charset="0"/>
              </a:rPr>
              <a:t>ให่แก่ข้าราชการบรรจุใหม่</a:t>
            </a:r>
          </a:p>
        </p:txBody>
      </p:sp>
      <p:sp>
        <p:nvSpPr>
          <p:cNvPr id="3440646" name="Text Box 6"/>
          <p:cNvSpPr txBox="1">
            <a:spLocks noChangeArrowheads="1"/>
          </p:cNvSpPr>
          <p:nvPr/>
        </p:nvSpPr>
        <p:spPr bwMode="auto">
          <a:xfrm>
            <a:off x="7019925" y="0"/>
            <a:ext cx="1949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800" b="1">
                <a:solidFill>
                  <a:srgbClr val="FF0000"/>
                </a:solidFill>
                <a:latin typeface="Verdana" pitchFamily="34" charset="0"/>
              </a:rPr>
              <a:t>สรุปใจความสำคัญ</a:t>
            </a:r>
          </a:p>
        </p:txBody>
      </p:sp>
      <p:sp>
        <p:nvSpPr>
          <p:cNvPr id="98311" name="Text Box 7"/>
          <p:cNvSpPr txBox="1">
            <a:spLocks noChangeArrowheads="1"/>
          </p:cNvSpPr>
          <p:nvPr/>
        </p:nvSpPr>
        <p:spPr bwMode="auto">
          <a:xfrm>
            <a:off x="250825" y="2708275"/>
            <a:ext cx="5688013" cy="14462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800" b="1" dirty="0">
                <a:solidFill>
                  <a:srgbClr val="000000"/>
                </a:solidFill>
                <a:latin typeface="Angsana New" pitchFamily="18" charset="-34"/>
              </a:rPr>
              <a:t>             </a:t>
            </a:r>
            <a:r>
              <a:rPr lang="th-TH" sz="2000" b="1" dirty="0">
                <a:solidFill>
                  <a:srgbClr val="000000"/>
                </a:solidFill>
                <a:latin typeface="Angsana New" pitchFamily="18" charset="-34"/>
              </a:rPr>
              <a:t>กรม ... พิจารณาแล้วเห็นว่า สำนักนายกรัฐมนตรีมีวิทยากร</a:t>
            </a:r>
          </a:p>
          <a:p>
            <a:r>
              <a:rPr lang="th-TH" sz="2000" b="1" dirty="0">
                <a:solidFill>
                  <a:srgbClr val="000000"/>
                </a:solidFill>
                <a:latin typeface="Angsana New" pitchFamily="18" charset="-34"/>
              </a:rPr>
              <a:t>ที่มีความรู้ในหัวข้อวิชา</a:t>
            </a:r>
            <a:r>
              <a:rPr lang="th-TH" sz="2000" b="1" dirty="0">
                <a:solidFill>
                  <a:srgbClr val="000000"/>
                </a:solidFill>
                <a:latin typeface="Verdana" pitchFamily="34" charset="0"/>
              </a:rPr>
              <a:t>ระเบียบสำนักนายกรัฐมนตรีว่าด้วยงานสารบรรณ </a:t>
            </a:r>
          </a:p>
          <a:p>
            <a:r>
              <a:rPr lang="th-TH" sz="2000" b="1" dirty="0">
                <a:solidFill>
                  <a:srgbClr val="000000"/>
                </a:solidFill>
                <a:latin typeface="Verdana" pitchFamily="34" charset="0"/>
              </a:rPr>
              <a:t>พ.ศ. ๒๕๒๖ เป็นอย่างดี  จึงขอเชิญวิทยากรจากสำนักนายกรัฐมนตรีไปบรรยายตามวัน เวลา และสถานที่ดังกล่าวข้างต้น</a:t>
            </a:r>
            <a:r>
              <a:rPr lang="th-TH" sz="2000" b="1" dirty="0">
                <a:latin typeface="Verdana" pitchFamily="34" charset="0"/>
              </a:rPr>
              <a:t> </a:t>
            </a:r>
          </a:p>
        </p:txBody>
      </p:sp>
      <p:sp>
        <p:nvSpPr>
          <p:cNvPr id="98312" name="AutoShape 8"/>
          <p:cNvSpPr>
            <a:spLocks noChangeArrowheads="1"/>
          </p:cNvSpPr>
          <p:nvPr/>
        </p:nvSpPr>
        <p:spPr bwMode="auto">
          <a:xfrm>
            <a:off x="6357949" y="2924175"/>
            <a:ext cx="517513" cy="79216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440649" name="Rectangle 9"/>
          <p:cNvSpPr>
            <a:spLocks noChangeArrowheads="1"/>
          </p:cNvSpPr>
          <p:nvPr/>
        </p:nvSpPr>
        <p:spPr bwMode="auto">
          <a:xfrm>
            <a:off x="7019925" y="2565400"/>
            <a:ext cx="1944688" cy="1655763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h-TH" sz="2000" b="1">
                <a:solidFill>
                  <a:srgbClr val="FF0000"/>
                </a:solidFill>
                <a:latin typeface="Verdana" pitchFamily="34" charset="0"/>
              </a:rPr>
              <a:t>กรม ... ขอเชิญวิทยากร</a:t>
            </a:r>
          </a:p>
          <a:p>
            <a:r>
              <a:rPr lang="th-TH" sz="2000" b="1">
                <a:solidFill>
                  <a:srgbClr val="FF0000"/>
                </a:solidFill>
                <a:latin typeface="Verdana" pitchFamily="34" charset="0"/>
              </a:rPr>
              <a:t>ไปบรรยายในหัวข้อวิชา</a:t>
            </a:r>
          </a:p>
          <a:p>
            <a:r>
              <a:rPr lang="th-TH" sz="2000" b="1">
                <a:solidFill>
                  <a:srgbClr val="FF0000"/>
                </a:solidFill>
                <a:latin typeface="Verdana" pitchFamily="34" charset="0"/>
              </a:rPr>
              <a:t>ระเบียบงานสารบรรณฯ</a:t>
            </a:r>
          </a:p>
        </p:txBody>
      </p:sp>
      <p:sp>
        <p:nvSpPr>
          <p:cNvPr id="98314" name="Rectangle 10"/>
          <p:cNvSpPr>
            <a:spLocks noChangeArrowheads="1"/>
          </p:cNvSpPr>
          <p:nvPr/>
        </p:nvSpPr>
        <p:spPr bwMode="auto">
          <a:xfrm>
            <a:off x="179388" y="4357694"/>
            <a:ext cx="8964612" cy="23558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thaiDist"/>
            <a:r>
              <a:rPr lang="th-TH" sz="2400" b="1" dirty="0">
                <a:solidFill>
                  <a:srgbClr val="000000"/>
                </a:solidFill>
                <a:latin typeface="Verdana" pitchFamily="34" charset="0"/>
              </a:rPr>
              <a:t>       </a:t>
            </a:r>
            <a:r>
              <a:rPr lang="th-TH" sz="2400" b="1" dirty="0">
                <a:solidFill>
                  <a:srgbClr val="000000"/>
                </a:solidFill>
                <a:latin typeface="Angsana New" pitchFamily="18" charset="-34"/>
              </a:rPr>
              <a:t>ตามหนังสือที่อ้างถึง แจ้งว่า กรม ... </a:t>
            </a:r>
            <a:r>
              <a:rPr lang="th-TH" sz="2400" b="1" dirty="0">
                <a:solidFill>
                  <a:srgbClr val="FF0000"/>
                </a:solidFill>
                <a:latin typeface="Angsana New" pitchFamily="18" charset="-34"/>
              </a:rPr>
              <a:t>จะจัดการฝึกอบรมหลักสูตรระเบียบงานสารบรรณฯ</a:t>
            </a:r>
          </a:p>
          <a:p>
            <a:pPr algn="thaiDist"/>
            <a:r>
              <a:rPr lang="th-TH" sz="2400" b="1" dirty="0">
                <a:solidFill>
                  <a:srgbClr val="FF0000"/>
                </a:solidFill>
                <a:latin typeface="Angsana New" pitchFamily="18" charset="-34"/>
              </a:rPr>
              <a:t>ให้แก่ข้าราชการบรรจุใหม่</a:t>
            </a:r>
            <a:r>
              <a:rPr lang="th-TH" sz="2400" b="1" dirty="0">
                <a:solidFill>
                  <a:srgbClr val="000000"/>
                </a:solidFill>
                <a:latin typeface="Angsana New" pitchFamily="18" charset="-34"/>
              </a:rPr>
              <a:t> ตำแหน่งเจ้าหน้าที่ธุรการระดับ ๓ ระหว่างวันที่ ๑๔ - ๑๖ มกราคม ๒๕๕๑ </a:t>
            </a:r>
            <a:r>
              <a:rPr lang="th-TH" sz="2400" b="1" dirty="0" smtClean="0">
                <a:solidFill>
                  <a:srgbClr val="000000"/>
                </a:solidFill>
                <a:latin typeface="Angsana New" pitchFamily="18" charset="-34"/>
              </a:rPr>
              <a:t>  </a:t>
            </a:r>
            <a:endParaRPr lang="th-TH" sz="2400" b="1" dirty="0">
              <a:solidFill>
                <a:srgbClr val="000000"/>
              </a:solidFill>
              <a:latin typeface="Angsana New" pitchFamily="18" charset="-34"/>
            </a:endParaRPr>
          </a:p>
          <a:p>
            <a:pPr algn="thaiDist"/>
            <a:r>
              <a:rPr lang="th-TH" sz="2400" b="1" dirty="0">
                <a:solidFill>
                  <a:srgbClr val="FF0000"/>
                </a:solidFill>
                <a:latin typeface="Angsana New" pitchFamily="18" charset="-34"/>
              </a:rPr>
              <a:t>ขอเชิญข้าราชการสำนักนายกรัฐมนตรีเป็นวิทยากร</a:t>
            </a:r>
            <a:r>
              <a:rPr lang="th-TH" sz="2400" b="1" dirty="0">
                <a:solidFill>
                  <a:srgbClr val="000000"/>
                </a:solidFill>
                <a:latin typeface="Angsana New" pitchFamily="18" charset="-34"/>
              </a:rPr>
              <a:t>บรรยายวิชาระเบียบสำนักนายกรัฐมนตรีว่าด้วย</a:t>
            </a:r>
          </a:p>
          <a:p>
            <a:pPr algn="thaiDist"/>
            <a:r>
              <a:rPr lang="th-TH" sz="2400" b="1" dirty="0">
                <a:solidFill>
                  <a:srgbClr val="000000"/>
                </a:solidFill>
                <a:latin typeface="Angsana New" pitchFamily="18" charset="-34"/>
              </a:rPr>
              <a:t>งานสารบรรณ พ.ศ. ๒๕๒๖ ในวันอังคารที่ ๑๖ มกราคม ๒๕๕๑ เวลา ๐๙.๐๐ - ๑๖.๐๐ น. ณ ห้องประชุม</a:t>
            </a:r>
          </a:p>
          <a:p>
            <a:pPr algn="thaiDist"/>
            <a:r>
              <a:rPr lang="th-TH" sz="2400" b="1" dirty="0">
                <a:solidFill>
                  <a:srgbClr val="000000"/>
                </a:solidFill>
                <a:latin typeface="Angsana New" pitchFamily="18" charset="-34"/>
              </a:rPr>
              <a:t>ฤดีมาศ โรงแรมสยามซิตี้ เขตราชเทวี กรุงเทพมหานคร  ความละเอียดแจ้งแล้ว  นั้น</a:t>
            </a:r>
          </a:p>
        </p:txBody>
      </p:sp>
      <p:sp>
        <p:nvSpPr>
          <p:cNvPr id="3440651" name="Line 11"/>
          <p:cNvSpPr>
            <a:spLocks noChangeShapeType="1"/>
          </p:cNvSpPr>
          <p:nvPr/>
        </p:nvSpPr>
        <p:spPr bwMode="auto">
          <a:xfrm flipH="1">
            <a:off x="4572000" y="2060574"/>
            <a:ext cx="2447925" cy="2439995"/>
          </a:xfrm>
          <a:prstGeom prst="line">
            <a:avLst/>
          </a:prstGeom>
          <a:noFill/>
          <a:ln w="508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440653" name="Oval 13"/>
          <p:cNvSpPr>
            <a:spLocks noChangeArrowheads="1"/>
          </p:cNvSpPr>
          <p:nvPr/>
        </p:nvSpPr>
        <p:spPr bwMode="auto">
          <a:xfrm>
            <a:off x="3428992" y="4500570"/>
            <a:ext cx="1657350" cy="576263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440654" name="Oval 14"/>
          <p:cNvSpPr>
            <a:spLocks noChangeArrowheads="1"/>
          </p:cNvSpPr>
          <p:nvPr/>
        </p:nvSpPr>
        <p:spPr bwMode="auto">
          <a:xfrm>
            <a:off x="0" y="5286388"/>
            <a:ext cx="4500562" cy="500066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6" name="Line 11"/>
          <p:cNvSpPr>
            <a:spLocks noChangeShapeType="1"/>
          </p:cNvSpPr>
          <p:nvPr/>
        </p:nvSpPr>
        <p:spPr bwMode="auto">
          <a:xfrm flipH="1">
            <a:off x="4429124" y="3786190"/>
            <a:ext cx="2571768" cy="1725615"/>
          </a:xfrm>
          <a:prstGeom prst="line">
            <a:avLst/>
          </a:prstGeom>
          <a:noFill/>
          <a:ln w="508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5" name="Rectangle 14"/>
          <p:cNvSpPr/>
          <p:nvPr/>
        </p:nvSpPr>
        <p:spPr>
          <a:xfrm>
            <a:off x="8143868" y="4786322"/>
            <a:ext cx="1000132" cy="646331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6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และ</a:t>
            </a:r>
            <a:endParaRPr lang="en-US" sz="36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8358214" y="4357694"/>
            <a:ext cx="500066" cy="500066"/>
          </a:xfrm>
          <a:prstGeom prst="downArrow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40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40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40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40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40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40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40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40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40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40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40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40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0645" grpId="0" animBg="1"/>
      <p:bldP spid="3440646" grpId="0"/>
      <p:bldP spid="3440649" grpId="0" animBg="1"/>
      <p:bldP spid="3440651" grpId="0" animBg="1"/>
      <p:bldP spid="3440653" grpId="0" animBg="1"/>
      <p:bldP spid="3440654" grpId="0" animBg="1"/>
      <p:bldP spid="16" grpId="0" animBg="1"/>
      <p:bldP spid="15" grpId="0"/>
      <p:bldP spid="17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ext Box 2"/>
          <p:cNvSpPr txBox="1">
            <a:spLocks noChangeArrowheads="1"/>
          </p:cNvSpPr>
          <p:nvPr/>
        </p:nvSpPr>
        <p:spPr bwMode="auto">
          <a:xfrm>
            <a:off x="1527175" y="9239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800">
              <a:latin typeface="Verdana" pitchFamily="34" charset="0"/>
            </a:endParaRPr>
          </a:p>
        </p:txBody>
      </p:sp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285720" y="1357298"/>
            <a:ext cx="8501122" cy="37856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3200" b="1" dirty="0">
                <a:solidFill>
                  <a:srgbClr val="000000"/>
                </a:solidFill>
                <a:latin typeface="Verdana" pitchFamily="34" charset="0"/>
              </a:rPr>
              <a:t>            </a:t>
            </a:r>
            <a:r>
              <a:rPr lang="th-TH" sz="3200" b="1" dirty="0" smtClean="0">
                <a:solidFill>
                  <a:srgbClr val="000000"/>
                </a:solidFill>
                <a:latin typeface="Verdana" pitchFamily="34" charset="0"/>
              </a:rPr>
              <a:t>        </a:t>
            </a:r>
            <a:r>
              <a:rPr lang="th-TH" sz="4000" b="1" dirty="0" smtClean="0">
                <a:solidFill>
                  <a:srgbClr val="000000"/>
                </a:solidFill>
                <a:latin typeface="Verdana" pitchFamily="34" charset="0"/>
              </a:rPr>
              <a:t>ตามหนังสือที่อ้างถึง  สำนักเลขาธิการคณะรัฐมนตรีได้ส่ง</a:t>
            </a:r>
            <a:r>
              <a:rPr lang="th-TH" sz="4000" b="1" u="sng" dirty="0" smtClean="0">
                <a:solidFill>
                  <a:srgbClr val="FF0000"/>
                </a:solidFill>
                <a:latin typeface="Verdana" pitchFamily="34" charset="0"/>
              </a:rPr>
              <a:t>เรื่อง ร่างระเบียบสำนักนายกรัฐมนตรีว่าด้วยคณะกรรมการนโยบายทรัพย์สินทางปัญญาแห่งชาติ พ.ศ. .... </a:t>
            </a:r>
            <a:r>
              <a:rPr lang="th-TH" sz="4000" b="1" dirty="0" smtClean="0">
                <a:solidFill>
                  <a:srgbClr val="000000"/>
                </a:solidFill>
                <a:latin typeface="Verdana" pitchFamily="34" charset="0"/>
              </a:rPr>
              <a:t>ไปเพื่อขอให้สำนักนายกรัฐมนตรีพิจารณาเสนอความเห็น</a:t>
            </a:r>
          </a:p>
          <a:p>
            <a:r>
              <a:rPr lang="th-TH" sz="4000" b="1" dirty="0" smtClean="0">
                <a:solidFill>
                  <a:srgbClr val="000000"/>
                </a:solidFill>
                <a:latin typeface="Verdana" pitchFamily="34" charset="0"/>
              </a:rPr>
              <a:t>ในส่วนที่เกี่ยวข้องเพื่อประกอบการพิจารณาของคณะรัฐมนตรี  ความละเอียดแจ้งแล้ว  นั้น</a:t>
            </a:r>
            <a:endParaRPr lang="th-TH" sz="4000" b="1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4" name="Line 11"/>
          <p:cNvSpPr>
            <a:spLocks noChangeShapeType="1"/>
          </p:cNvSpPr>
          <p:nvPr/>
        </p:nvSpPr>
        <p:spPr bwMode="auto">
          <a:xfrm flipH="1">
            <a:off x="2000230" y="1000108"/>
            <a:ext cx="1785951" cy="1214446"/>
          </a:xfrm>
          <a:prstGeom prst="line">
            <a:avLst/>
          </a:prstGeom>
          <a:noFill/>
          <a:ln w="508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3714744" y="428604"/>
            <a:ext cx="4643470" cy="769441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th-TH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h-TH" sz="4000" b="1" dirty="0" smtClean="0">
                <a:solidFill>
                  <a:srgbClr val="000000"/>
                </a:solidFill>
              </a:rPr>
              <a:t>ชื่อเรื่องของเรื่องที่เคยติดต่อกัน</a:t>
            </a:r>
            <a:endParaRPr lang="th-TH" sz="4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857232"/>
            <a:ext cx="8501122" cy="4294195"/>
          </a:xfrm>
          <a:ln w="12700">
            <a:solidFill>
              <a:srgbClr val="000000"/>
            </a:solidFill>
          </a:ln>
          <a:effectLst/>
        </p:spPr>
        <p:txBody>
          <a:bodyPr/>
          <a:lstStyle/>
          <a:p>
            <a:pPr algn="l"/>
            <a:r>
              <a:rPr lang="th-TH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ไป         </a:t>
            </a:r>
            <a:r>
              <a:rPr lang="th-TH" dirty="0" smtClean="0">
                <a:solidFill>
                  <a:srgbClr val="000000"/>
                </a:solidFill>
                <a:effectLst/>
              </a:rPr>
              <a:t>ในการเขียนจดหมายทางการ ใช้แสดงทิศทาง</a:t>
            </a:r>
            <a:br>
              <a:rPr lang="th-TH" dirty="0" smtClean="0">
                <a:solidFill>
                  <a:srgbClr val="000000"/>
                </a:solidFill>
                <a:effectLst/>
              </a:rPr>
            </a:br>
            <a:r>
              <a:rPr lang="th-TH" dirty="0" smtClean="0">
                <a:solidFill>
                  <a:srgbClr val="000000"/>
                </a:solidFill>
                <a:effectLst/>
              </a:rPr>
              <a:t>	    ออกจากตัวผู้ที่เขียนถึง เช่น ผมขอให้คุณ			     เดินทางไปหาผมวันอาทิตย์นี้</a:t>
            </a:r>
            <a:br>
              <a:rPr lang="th-TH" dirty="0" smtClean="0">
                <a:solidFill>
                  <a:srgbClr val="000000"/>
                </a:solidFill>
                <a:effectLst/>
              </a:rPr>
            </a:br>
            <a:r>
              <a:rPr lang="th-TH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มา</a:t>
            </a:r>
            <a:r>
              <a:rPr lang="th-TH" dirty="0" smtClean="0">
                <a:solidFill>
                  <a:srgbClr val="000000"/>
                </a:solidFill>
                <a:effectLst/>
              </a:rPr>
              <a:t>	     ในการเขียนจดหมายทางการ ใช้แสดงทิศทาง</a:t>
            </a:r>
            <a:br>
              <a:rPr lang="th-TH" dirty="0" smtClean="0">
                <a:solidFill>
                  <a:srgbClr val="000000"/>
                </a:solidFill>
                <a:effectLst/>
              </a:rPr>
            </a:br>
            <a:r>
              <a:rPr lang="th-TH" dirty="0" smtClean="0">
                <a:solidFill>
                  <a:srgbClr val="000000"/>
                </a:solidFill>
                <a:effectLst/>
              </a:rPr>
              <a:t>               สู่ตัวผู้ที่เขียนถึง เช่น พรุ่งนี้ผมจะมาหาคุณ</a:t>
            </a:r>
            <a:endParaRPr lang="th-TH" i="1" dirty="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5720" y="5783065"/>
            <a:ext cx="8429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i="1" dirty="0" smtClean="0">
                <a:solidFill>
                  <a:srgbClr val="FF0000"/>
                </a:solidFill>
                <a:latin typeface="Angsana New" pitchFamily="18" charset="-34"/>
              </a:rPr>
              <a:t>        ที่มา</a:t>
            </a:r>
            <a:r>
              <a:rPr lang="en-US" sz="3600" i="1" dirty="0" smtClean="0">
                <a:solidFill>
                  <a:srgbClr val="FF0000"/>
                </a:solidFill>
                <a:latin typeface="Angsana New" pitchFamily="18" charset="-34"/>
              </a:rPr>
              <a:t>: </a:t>
            </a:r>
            <a:r>
              <a:rPr lang="th-TH" sz="3600" i="1" dirty="0" smtClean="0">
                <a:solidFill>
                  <a:srgbClr val="FF0000"/>
                </a:solidFill>
                <a:latin typeface="Angsana New" pitchFamily="18" charset="-34"/>
              </a:rPr>
              <a:t>พจนานุกรมฉบับราชบัณฑิตยสถาน พ.ศ. ๒๕๕๔ </a:t>
            </a:r>
            <a:endParaRPr lang="th-TH" sz="3600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858280" cy="6858000"/>
          </a:xfrm>
          <a:ln>
            <a:noFill/>
          </a:ln>
        </p:spPr>
        <p:txBody>
          <a:bodyPr/>
          <a:lstStyle/>
          <a:p>
            <a:pPr algn="l"/>
            <a:r>
              <a:rPr lang="th-TH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/>
            </a:r>
            <a:br>
              <a:rPr lang="th-TH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</a:br>
            <a:r>
              <a:rPr lang="th-TH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       </a:t>
            </a:r>
            <a:r>
              <a:rPr lang="th-TH" dirty="0" smtClean="0">
                <a:solidFill>
                  <a:srgbClr val="000000"/>
                </a:solidFill>
                <a:effectLst/>
                <a:latin typeface="Angsana New"/>
                <a:cs typeface="Angsana New"/>
              </a:rPr>
              <a:t> </a:t>
            </a:r>
            <a:r>
              <a:rPr lang="th-TH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/>
            </a:r>
            <a:br>
              <a:rPr lang="th-TH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</a:br>
            <a:r>
              <a:rPr lang="th-TH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       </a:t>
            </a:r>
            <a:br>
              <a:rPr lang="th-TH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</a:br>
            <a:r>
              <a:rPr lang="th-TH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/>
            </a:r>
            <a:br>
              <a:rPr lang="th-TH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</a:br>
            <a:r>
              <a:rPr lang="th-TH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/>
            </a:r>
            <a:br>
              <a:rPr lang="th-TH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</a:br>
            <a:r>
              <a:rPr lang="th-TH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/>
            </a:r>
            <a:br>
              <a:rPr lang="th-TH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</a:br>
            <a:r>
              <a:rPr lang="th-TH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</a:t>
            </a:r>
            <a:br>
              <a:rPr lang="th-TH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</a:br>
            <a:r>
              <a:rPr lang="th-TH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       </a:t>
            </a:r>
            <a:br>
              <a:rPr lang="th-TH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</a:br>
            <a:endParaRPr lang="th-TH" i="1" dirty="0">
              <a:solidFill>
                <a:srgbClr val="FF0000"/>
              </a:solidFill>
              <a:effectLst/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28596" y="1714488"/>
            <a:ext cx="8143932" cy="144655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</a:rPr>
              <a:t>จึงขอเชิญข้าราชการในสังกัดสำนักงานปลัด-นายกรัฐมนตรี ... เป็นวิทยากรบรรยาย </a:t>
            </a:r>
            <a:endParaRPr lang="en-US" sz="4400" b="1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7158" y="3571876"/>
            <a:ext cx="8215370" cy="2800767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</a:rPr>
              <a:t>สำนักงานปลัดสำนักนายกรัฐมนตรีพิจารณาแล้ว</a:t>
            </a:r>
          </a:p>
          <a:p>
            <a:pPr>
              <a:defRPr/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</a:rPr>
              <a:t>ขอมอบหมายนางกฤตยา จันทรเกษ ผู้อำนวยการ</a:t>
            </a:r>
          </a:p>
          <a:p>
            <a:pPr>
              <a:defRPr/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</a:rPr>
              <a:t>ส่วนระเบียบกลาง สำนักกฎหมายและระเบียบกลาง</a:t>
            </a:r>
          </a:p>
          <a:p>
            <a:pPr>
              <a:defRPr/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</a:rPr>
              <a:t>... เป็นวิทยากรบรรยาย</a:t>
            </a:r>
            <a:endParaRPr lang="en-US" sz="4400" b="1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285728"/>
            <a:ext cx="79296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sym typeface="Wingdings 2" pitchFamily="18" charset="2"/>
              </a:rPr>
              <a:t>ทดสอบ</a:t>
            </a:r>
            <a:r>
              <a:rPr lang="th-TH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sym typeface="Wingdings 2" pitchFamily="18" charset="2"/>
              </a:rPr>
              <a:t> 	</a:t>
            </a: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  <a:sym typeface="Wingdings 2" pitchFamily="18" charset="2"/>
              </a:rPr>
              <a:t>จะให้เขียนว่า “ไป” หรือว่า “มา” </a:t>
            </a:r>
            <a:endParaRPr lang="th-TH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 txBox="1">
            <a:spLocks/>
          </p:cNvSpPr>
          <p:nvPr/>
        </p:nvSpPr>
        <p:spPr bwMode="auto">
          <a:xfrm>
            <a:off x="285720" y="2428868"/>
            <a:ext cx="8572560" cy="2123658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th-TH" sz="4400" b="1" kern="0" dirty="0" smtClean="0">
                <a:solidFill>
                  <a:srgbClr val="000000"/>
                </a:solidFill>
                <a:latin typeface="Angsana New" pitchFamily="18" charset="-34"/>
                <a:cs typeface="+mn-cs"/>
              </a:rPr>
              <a:t>และขอให้ ... ติดต่อเจ้าหน้าที่ศูนย์บริการประชาชน</a:t>
            </a:r>
          </a:p>
          <a:p>
            <a:r>
              <a:rPr lang="th-TH" sz="4400" b="1" kern="0" dirty="0" smtClean="0">
                <a:solidFill>
                  <a:srgbClr val="000000"/>
                </a:solidFill>
                <a:latin typeface="Angsana New" pitchFamily="18" charset="-34"/>
                <a:cs typeface="+mn-cs"/>
              </a:rPr>
              <a:t>สำนักงานปลัดสำนักนายกรัฐมนตรี ในวัน และเวลาราชการ เพื่อดำเนินการต่อไปด้วย </a:t>
            </a:r>
            <a:endParaRPr lang="th-TH" sz="4400" b="1" dirty="0" smtClean="0">
              <a:solidFill>
                <a:srgbClr val="000000"/>
              </a:solidFill>
              <a:latin typeface="Verdana" pitchFamily="34" charset="0"/>
              <a:cs typeface="+mn-cs"/>
            </a:endParaRPr>
          </a:p>
        </p:txBody>
      </p:sp>
      <p:sp>
        <p:nvSpPr>
          <p:cNvPr id="6" name="Content Placeholder 3"/>
          <p:cNvSpPr txBox="1">
            <a:spLocks/>
          </p:cNvSpPr>
          <p:nvPr/>
        </p:nvSpPr>
        <p:spPr bwMode="auto">
          <a:xfrm>
            <a:off x="285720" y="571480"/>
            <a:ext cx="8501122" cy="144655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th-TH" sz="4400" b="1" kern="0" dirty="0" smtClean="0">
                <a:solidFill>
                  <a:srgbClr val="000000"/>
                </a:solidFill>
                <a:latin typeface="Angsana New" pitchFamily="18" charset="-34"/>
                <a:cs typeface="+mn-cs"/>
              </a:rPr>
              <a:t>และขอได้โปรด ... เข้าร่วมประชุมตามวัน เวลา และสถานที่ดังกล่าวข้างต้นต่อไปด้วย  จักขอบคุณมาก </a:t>
            </a:r>
            <a:endParaRPr lang="th-TH" sz="4400" b="1" dirty="0" smtClean="0">
              <a:solidFill>
                <a:srgbClr val="000000"/>
              </a:solidFill>
              <a:latin typeface="Verdana" pitchFamily="34" charset="0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 bwMode="auto">
          <a:xfrm>
            <a:off x="285720" y="4982846"/>
            <a:ext cx="8572560" cy="144655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th-TH" sz="4400" b="1" kern="0" dirty="0" smtClean="0">
                <a:solidFill>
                  <a:srgbClr val="000000"/>
                </a:solidFill>
                <a:latin typeface="Angsana New" pitchFamily="18" charset="-34"/>
                <a:cs typeface="+mn-cs"/>
              </a:rPr>
              <a:t>และขอให้ส่งเอกสารหลักฐานที่เกี่ยวข้อง ... เพื่อประกอบ</a:t>
            </a:r>
          </a:p>
          <a:p>
            <a:r>
              <a:rPr lang="th-TH" sz="4400" b="1" kern="0" dirty="0" smtClean="0">
                <a:solidFill>
                  <a:srgbClr val="000000"/>
                </a:solidFill>
                <a:latin typeface="Angsana New" pitchFamily="18" charset="-34"/>
                <a:cs typeface="+mn-cs"/>
              </a:rPr>
              <a:t>การพิจารณาของสำนักนายกรัฐมนตรีต่อไปด้วย  </a:t>
            </a:r>
            <a:endParaRPr lang="th-TH" sz="4400" b="1" dirty="0" smtClean="0">
              <a:solidFill>
                <a:srgbClr val="000000"/>
              </a:solidFill>
              <a:latin typeface="Verdana" pitchFamily="34" charset="0"/>
              <a:cs typeface="+mn-cs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WordArt 2"/>
          <p:cNvSpPr>
            <a:spLocks noChangeArrowheads="1" noChangeShapeType="1" noTextEdit="1"/>
          </p:cNvSpPr>
          <p:nvPr/>
        </p:nvSpPr>
        <p:spPr bwMode="auto">
          <a:xfrm>
            <a:off x="3000364" y="1071546"/>
            <a:ext cx="5786446" cy="14430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ngsana New"/>
                <a:cs typeface="Angsana New"/>
              </a:rPr>
              <a:t>ข้อ</a:t>
            </a:r>
            <a:r>
              <a:rPr lang="th-TH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ngsana New"/>
                <a:cs typeface="Angsana New"/>
              </a:rPr>
              <a:t>ความส่วนความประสงค์</a:t>
            </a:r>
            <a:endParaRPr lang="th-TH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9900"/>
              </a:solidFill>
              <a:latin typeface="Angsana New"/>
              <a:cs typeface="Angsana New"/>
            </a:endParaRPr>
          </a:p>
        </p:txBody>
      </p:sp>
      <p:pic>
        <p:nvPicPr>
          <p:cNvPr id="89091" name="Picture 3" descr="0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785794"/>
            <a:ext cx="2305050" cy="2089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10" y="2928934"/>
            <a:ext cx="8135937" cy="3446462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           </a:t>
            </a: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คือ ข้อความที่ผู้เขียนแจ้งความประสงค์</a:t>
            </a:r>
            <a:b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</a:b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ไปยังผู้รับหนังสือ เพื่อให้ทำอะไร หรือทำอย่างไร</a:t>
            </a:r>
            <a:b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</a:b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โดยย่อหน้าแรกของส่วนความประสงค์จะใช้</a:t>
            </a:r>
            <a:b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</a:b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ระยะห่างระหว่างบรรทัดเท่ากับระยะปกติ และ</a:t>
            </a:r>
            <a:b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</a:br>
            <a:r>
              <a:rPr lang="th-TH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เพิ่มค่าก่อนหน้าอีก ๖ พอยท์ </a:t>
            </a:r>
            <a:r>
              <a:rPr lang="en-US" sz="44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(1 Enter + Before 6 pt)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3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285875"/>
            <a:ext cx="9144000" cy="5214959"/>
          </a:xfrm>
        </p:spPr>
        <p:txBody>
          <a:bodyPr/>
          <a:lstStyle/>
          <a:p>
            <a:pPr marL="609600" indent="-609600" algn="l" eaLnBrk="1" hangingPunct="1">
              <a:defRPr/>
            </a:pPr>
            <a:r>
              <a:rPr lang="th-TH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</a:p>
          <a:p>
            <a:pPr marL="609600" indent="-609600" algn="l" eaLnBrk="1" hangingPunct="1">
              <a:defRPr/>
            </a:pPr>
            <a:r>
              <a:rPr lang="th-TH" sz="5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๏  หนังสือติดต่อราชการ</a:t>
            </a:r>
            <a:r>
              <a:rPr lang="th-TH" sz="4800" b="1" u="sng" dirty="0" smtClean="0">
                <a:solidFill>
                  <a:srgbClr val="FF0000"/>
                </a:solidFill>
                <a:effectLst/>
                <a:latin typeface="Angsana New" pitchFamily="18" charset="-34"/>
              </a:rPr>
              <a:t>ที่เป็นแบบพิธี   </a:t>
            </a:r>
          </a:p>
          <a:p>
            <a:pPr marL="609600" indent="-609600" algn="l" eaLnBrk="1" hangingPunct="1"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 ๏  ใช้ติดต่อระหว่างส่วนราชการ หรือ</a:t>
            </a:r>
          </a:p>
          <a:p>
            <a:pPr marL="609600" indent="-609600" algn="l" eaLnBrk="1" hangingPunct="1"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     ที่ส่วนราชการมีถึงหน่วยงานอื่นใดซึ่งมิใช่</a:t>
            </a:r>
          </a:p>
          <a:p>
            <a:pPr marL="609600" indent="-609600" algn="l" eaLnBrk="1" hangingPunct="1"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     ส่วนราชการ หรือที่มีถึงบุคคลภายนอก</a:t>
            </a:r>
          </a:p>
          <a:p>
            <a:pPr marL="609600" indent="-609600" algn="l" eaLnBrk="1" hangingPunct="1"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  ๏ ใช้กระดาษตราครุฑ</a:t>
            </a:r>
            <a:endParaRPr lang="th-TH" sz="4800" b="1" dirty="0" smtClean="0">
              <a:solidFill>
                <a:srgbClr val="000000"/>
              </a:solidFill>
              <a:effectLst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57422" y="428604"/>
            <a:ext cx="3643338" cy="830997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8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หนังสือภายน</a:t>
            </a:r>
            <a:r>
              <a:rPr lang="th-TH" sz="48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อก</a:t>
            </a:r>
            <a:endParaRPr lang="en-US" sz="48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7890" name="Text Box 2"/>
          <p:cNvSpPr txBox="1">
            <a:spLocks noChangeArrowheads="1"/>
          </p:cNvSpPr>
          <p:nvPr/>
        </p:nvSpPr>
        <p:spPr bwMode="auto">
          <a:xfrm>
            <a:off x="0" y="3284538"/>
            <a:ext cx="9144000" cy="2540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000" b="1" dirty="0">
                <a:solidFill>
                  <a:schemeClr val="bg1"/>
                </a:solidFill>
              </a:rPr>
              <a:t>       </a:t>
            </a:r>
            <a:r>
              <a:rPr lang="th-TH" sz="4000" b="1" dirty="0">
                <a:solidFill>
                  <a:srgbClr val="000000"/>
                </a:solidFill>
              </a:rPr>
              <a:t>สำนักนายกรัฐมนตรีพิจารณาแล้วเห็นว่า ...........................</a:t>
            </a:r>
          </a:p>
          <a:p>
            <a:pPr>
              <a:spcBef>
                <a:spcPct val="50000"/>
              </a:spcBef>
              <a:defRPr/>
            </a:pPr>
            <a:r>
              <a:rPr lang="th-TH" sz="4000" b="1" dirty="0">
                <a:solidFill>
                  <a:srgbClr val="000000"/>
                </a:solidFill>
              </a:rPr>
              <a:t>จึงขอให้ </a:t>
            </a: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</a:rPr>
              <a:t>.........................................................................................</a:t>
            </a:r>
          </a:p>
          <a:p>
            <a:pPr>
              <a:spcBef>
                <a:spcPct val="50000"/>
              </a:spcBef>
              <a:defRPr/>
            </a:pPr>
            <a:r>
              <a:rPr lang="th-TH" sz="4000" b="1" dirty="0">
                <a:solidFill>
                  <a:srgbClr val="000000"/>
                </a:solidFill>
                <a:latin typeface="Angsana New" pitchFamily="18" charset="-34"/>
              </a:rPr>
              <a:t>...........................................................................</a:t>
            </a:r>
          </a:p>
        </p:txBody>
      </p:sp>
      <p:sp>
        <p:nvSpPr>
          <p:cNvPr id="3237891" name="Rectangle 3"/>
          <p:cNvSpPr>
            <a:spLocks noChangeArrowheads="1"/>
          </p:cNvSpPr>
          <p:nvPr/>
        </p:nvSpPr>
        <p:spPr bwMode="auto">
          <a:xfrm>
            <a:off x="250825" y="571480"/>
            <a:ext cx="8642350" cy="2425720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>
              <a:defRPr/>
            </a:pPr>
            <a:r>
              <a:rPr lang="th-TH" sz="4800" b="1" dirty="0">
                <a:solidFill>
                  <a:srgbClr val="000000"/>
                </a:solidFill>
                <a:latin typeface="Angsana New" pitchFamily="18" charset="-34"/>
              </a:rPr>
              <a:t>ข้อสำคัญ</a:t>
            </a:r>
            <a:r>
              <a:rPr lang="en-US" sz="4800" b="1" dirty="0">
                <a:solidFill>
                  <a:srgbClr val="000000"/>
                </a:solidFill>
                <a:latin typeface="Angsana New" pitchFamily="18" charset="-34"/>
              </a:rPr>
              <a:t>: </a:t>
            </a:r>
            <a:r>
              <a:rPr lang="th-TH" sz="4800" b="1" dirty="0">
                <a:solidFill>
                  <a:srgbClr val="000000"/>
                </a:solidFill>
              </a:rPr>
              <a:t>ต้องระลึกถึงผู้ที่จะรับหนังสือว่า เข้าใจถูกต้องตามความประสงค์ที่มีหนังสือไป</a:t>
            </a:r>
          </a:p>
        </p:txBody>
      </p:sp>
      <p:sp>
        <p:nvSpPr>
          <p:cNvPr id="3237892" name="Oval 4"/>
          <p:cNvSpPr>
            <a:spLocks noChangeArrowheads="1"/>
          </p:cNvSpPr>
          <p:nvPr/>
        </p:nvSpPr>
        <p:spPr bwMode="auto">
          <a:xfrm>
            <a:off x="0" y="4149725"/>
            <a:ext cx="1331913" cy="790575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7892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358246" cy="3365525"/>
          </a:xfrm>
          <a:ln>
            <a:solidFill>
              <a:srgbClr val="000000"/>
            </a:solidFill>
          </a:ln>
          <a:effectLst/>
        </p:spPr>
        <p:txBody>
          <a:bodyPr/>
          <a:lstStyle/>
          <a:p>
            <a:pPr algn="l"/>
            <a:r>
              <a:rPr lang="th-TH" sz="4800" b="1" dirty="0" smtClean="0">
                <a:solidFill>
                  <a:srgbClr val="000000"/>
                </a:solidFill>
                <a:effectLst/>
              </a:rPr>
              <a:t>ใคร่</a:t>
            </a:r>
            <a:r>
              <a:rPr lang="th-TH" sz="4800" dirty="0" smtClean="0">
                <a:solidFill>
                  <a:srgbClr val="000000"/>
                </a:solidFill>
                <a:effectLst/>
              </a:rPr>
              <a:t>		อยาก ต้องการ ปรารถนา </a:t>
            </a:r>
            <a:br>
              <a:rPr lang="th-TH" sz="4800" dirty="0" smtClean="0">
                <a:solidFill>
                  <a:srgbClr val="000000"/>
                </a:solidFill>
                <a:effectLst/>
              </a:rPr>
            </a:br>
            <a:r>
              <a:rPr lang="th-TH" sz="4800" dirty="0" smtClean="0">
                <a:solidFill>
                  <a:srgbClr val="000000"/>
                </a:solidFill>
                <a:effectLst/>
              </a:rPr>
              <a:t>		ใช้เป็นคำช่วยกริยาแสดงการขอร้อง</a:t>
            </a:r>
            <a:br>
              <a:rPr lang="th-TH" sz="4800" dirty="0" smtClean="0">
                <a:solidFill>
                  <a:srgbClr val="000000"/>
                </a:solidFill>
                <a:effectLst/>
              </a:rPr>
            </a:br>
            <a:r>
              <a:rPr lang="th-TH" sz="4800" dirty="0" smtClean="0">
                <a:solidFill>
                  <a:srgbClr val="000000"/>
                </a:solidFill>
                <a:effectLst/>
              </a:rPr>
              <a:t>		อย่างสุภาพ</a:t>
            </a:r>
            <a:br>
              <a:rPr lang="th-TH" sz="4800" dirty="0" smtClean="0">
                <a:solidFill>
                  <a:srgbClr val="000000"/>
                </a:solidFill>
                <a:effectLst/>
              </a:rPr>
            </a:br>
            <a:r>
              <a:rPr lang="th-TH" sz="4800" b="1" dirty="0" smtClean="0">
                <a:solidFill>
                  <a:srgbClr val="000000"/>
                </a:solidFill>
                <a:effectLst/>
              </a:rPr>
              <a:t>ประสงค์</a:t>
            </a:r>
            <a:r>
              <a:rPr lang="th-TH" sz="4800" dirty="0" smtClean="0">
                <a:solidFill>
                  <a:srgbClr val="000000"/>
                </a:solidFill>
                <a:effectLst/>
              </a:rPr>
              <a:t>	ต้องการ อยากได้  มุ่งหมาย  มุ่ง</a:t>
            </a:r>
            <a:endParaRPr lang="th-TH" sz="4800" i="1" dirty="0">
              <a:solidFill>
                <a:srgbClr val="000000"/>
              </a:soli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1472" y="5000636"/>
            <a:ext cx="78581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i="1" dirty="0" smtClean="0">
                <a:solidFill>
                  <a:srgbClr val="FF0000"/>
                </a:solidFill>
                <a:latin typeface="Angsana New" pitchFamily="18" charset="-34"/>
              </a:rPr>
              <a:t>ที่มา</a:t>
            </a:r>
            <a:r>
              <a:rPr lang="en-US" sz="4000" i="1" dirty="0" smtClean="0">
                <a:solidFill>
                  <a:srgbClr val="FF0000"/>
                </a:solidFill>
                <a:latin typeface="Angsana New" pitchFamily="18" charset="-34"/>
              </a:rPr>
              <a:t>: </a:t>
            </a:r>
            <a:r>
              <a:rPr lang="th-TH" sz="4000" i="1" dirty="0" smtClean="0">
                <a:solidFill>
                  <a:srgbClr val="FF0000"/>
                </a:solidFill>
                <a:latin typeface="Angsana New" pitchFamily="18" charset="-34"/>
              </a:rPr>
              <a:t>พจนานุกรมฉบับราชบัณฑิตยสถาน พ.ศ. ๒๕๕๔ </a:t>
            </a:r>
            <a:r>
              <a:rPr lang="th-TH" sz="4000" i="1" dirty="0" smtClean="0">
                <a:solidFill>
                  <a:srgbClr val="000000"/>
                </a:solidFill>
              </a:rPr>
              <a:t/>
            </a:r>
            <a:br>
              <a:rPr lang="th-TH" sz="4000" i="1" dirty="0" smtClean="0">
                <a:solidFill>
                  <a:srgbClr val="000000"/>
                </a:solidFill>
              </a:rPr>
            </a:br>
            <a:endParaRPr lang="th-TH" sz="4000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77813"/>
            <a:ext cx="8572559" cy="1855787"/>
          </a:xfrm>
          <a:solidFill>
            <a:schemeClr val="tx1"/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cs typeface="+mn-cs"/>
              </a:rPr>
              <a:t>ข้อความส่วนความประสงค์  หากมีหลายข้อ</a:t>
            </a:r>
            <a:br>
              <a:rPr lang="th-TH" sz="4800" b="1" dirty="0" smtClean="0">
                <a:solidFill>
                  <a:srgbClr val="000000"/>
                </a:solidFill>
                <a:effectLst/>
                <a:cs typeface="+mn-cs"/>
              </a:rPr>
            </a:br>
            <a:r>
              <a:rPr lang="th-TH" sz="4800" b="1" dirty="0" smtClean="0">
                <a:solidFill>
                  <a:srgbClr val="000000"/>
                </a:solidFill>
                <a:effectLst/>
                <a:cs typeface="+mn-cs"/>
              </a:rPr>
              <a:t> ให้แยกเป็นข้อ ๆ เพื่อให้ชัดเจนและเข้าใจง่าย</a:t>
            </a:r>
          </a:p>
        </p:txBody>
      </p:sp>
      <p:sp>
        <p:nvSpPr>
          <p:cNvPr id="3238915" name="Text Box 3"/>
          <p:cNvSpPr txBox="1">
            <a:spLocks noChangeArrowheads="1"/>
          </p:cNvSpPr>
          <p:nvPr/>
        </p:nvSpPr>
        <p:spPr bwMode="auto">
          <a:xfrm>
            <a:off x="214314" y="2335968"/>
            <a:ext cx="8786842" cy="409342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000" b="1" dirty="0">
                <a:solidFill>
                  <a:schemeClr val="bg1"/>
                </a:solidFill>
              </a:rPr>
              <a:t>       </a:t>
            </a:r>
            <a:r>
              <a:rPr lang="th-TH" sz="4000" b="1" dirty="0">
                <a:solidFill>
                  <a:srgbClr val="000000"/>
                </a:solidFill>
              </a:rPr>
              <a:t>สำนักนายกรัฐมนตรีพิจารณาแล้วมีความเห็นประกอบการพิจารณาของคณะรัฐมนตรีดังนี้</a:t>
            </a:r>
          </a:p>
          <a:p>
            <a:pPr>
              <a:spcBef>
                <a:spcPct val="50000"/>
              </a:spcBef>
              <a:defRPr/>
            </a:pPr>
            <a:r>
              <a:rPr lang="th-TH" sz="4000" b="1" dirty="0">
                <a:solidFill>
                  <a:srgbClr val="000000"/>
                </a:solidFill>
              </a:rPr>
              <a:t>	  ๑. .......................................................................</a:t>
            </a:r>
          </a:p>
          <a:p>
            <a:pPr>
              <a:spcBef>
                <a:spcPct val="50000"/>
              </a:spcBef>
              <a:defRPr/>
            </a:pPr>
            <a:r>
              <a:rPr lang="th-TH" sz="4000" b="1" dirty="0">
                <a:solidFill>
                  <a:srgbClr val="000000"/>
                </a:solidFill>
              </a:rPr>
              <a:t>	  ๒. </a:t>
            </a:r>
            <a:r>
              <a:rPr lang="th-TH" sz="4000" b="1" dirty="0" smtClean="0">
                <a:solidFill>
                  <a:srgbClr val="000000"/>
                </a:solidFill>
              </a:rPr>
              <a:t>.....................................................................</a:t>
            </a:r>
          </a:p>
          <a:p>
            <a:pPr>
              <a:spcBef>
                <a:spcPct val="50000"/>
              </a:spcBef>
              <a:defRPr/>
            </a:pPr>
            <a:r>
              <a:rPr lang="th-TH" sz="4000" b="1" dirty="0" smtClean="0">
                <a:solidFill>
                  <a:srgbClr val="000000"/>
                </a:solidFill>
              </a:rPr>
              <a:t>             ๓. ......................................................................</a:t>
            </a:r>
            <a:endParaRPr lang="th-TH" sz="4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9938" name="Text Box 2"/>
          <p:cNvSpPr txBox="1">
            <a:spLocks noChangeArrowheads="1"/>
          </p:cNvSpPr>
          <p:nvPr/>
        </p:nvSpPr>
        <p:spPr bwMode="auto">
          <a:xfrm>
            <a:off x="71406" y="523475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4800" b="1" u="sng" dirty="0" smtClean="0">
                <a:solidFill>
                  <a:srgbClr val="FF0000"/>
                </a:solidFill>
              </a:rPr>
              <a:t>ข้อควรระวัง</a:t>
            </a:r>
          </a:p>
          <a:p>
            <a:pPr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เนื่องจากการเดินทางไปราชการต่างจังหวัดเพื่อปฏิบัติภารกิจของอธิบดีกรม ... บางครั้งเป็นไปโดยเร่งด่วนกะทันหัน  </a:t>
            </a:r>
            <a:r>
              <a:rPr lang="th-TH" sz="4800" b="1" u="sng" dirty="0" smtClean="0">
                <a:solidFill>
                  <a:srgbClr val="FF0000"/>
                </a:solidFill>
              </a:rPr>
              <a:t>จึง</a:t>
            </a:r>
            <a:r>
              <a:rPr lang="th-TH" sz="4800" b="1" dirty="0" smtClean="0">
                <a:solidFill>
                  <a:srgbClr val="000000"/>
                </a:solidFill>
              </a:rPr>
              <a:t>ไม่สามารถขออนุมัติเดินทางไปราชการล่วงหน้าได้ตามปกติ </a:t>
            </a:r>
            <a:r>
              <a:rPr lang="th-TH" sz="4800" b="1" u="sng" dirty="0" smtClean="0">
                <a:solidFill>
                  <a:srgbClr val="FF0000"/>
                </a:solidFill>
              </a:rPr>
              <a:t>จึง</a:t>
            </a:r>
            <a:r>
              <a:rPr lang="th-TH" sz="4800" b="1" dirty="0" smtClean="0">
                <a:solidFill>
                  <a:srgbClr val="000000"/>
                </a:solidFill>
              </a:rPr>
              <a:t>ขอเสนอให้สำนักนายกรัฐมนตรีพิจารณารวม ๒ ประการดังนี้</a:t>
            </a:r>
          </a:p>
          <a:p>
            <a:pPr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	  ๑. ...........................................................</a:t>
            </a:r>
          </a:p>
          <a:p>
            <a:pPr>
              <a:defRPr/>
            </a:pPr>
            <a:r>
              <a:rPr lang="th-TH" sz="4800" b="1" dirty="0" smtClean="0">
                <a:solidFill>
                  <a:srgbClr val="000000"/>
                </a:solidFill>
              </a:rPr>
              <a:t>	  ๒. ..........................................................</a:t>
            </a:r>
            <a:endParaRPr lang="en-US" sz="4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1460522"/>
            <a:ext cx="8569325" cy="5111750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th-TH" sz="54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h-TH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 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บางกรณีหนังสือที่มีข้อความสั้น  ๆ   </a:t>
            </a:r>
            <a:b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</a:br>
            <a:r>
              <a:rPr lang="th-TH" sz="40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เช่น</a:t>
            </a: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การส่งสำเนาหนังสือหรือสิ่งของ   </a:t>
            </a:r>
            <a:b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</a:b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การตอบรับทราบ หรือการเตือนเรื่องที่ค้าง  </a:t>
            </a:r>
            <a:b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</a:b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เป็นต้น  อาจเขียนแต่ส่วนความประสงค์</a:t>
            </a:r>
            <a:b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</a:br>
            <a:r>
              <a:rPr lang="th-TH" sz="54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ที่มีหนังสือไป  </a:t>
            </a:r>
            <a:r>
              <a:rPr lang="th-TH" sz="5400" b="1" u="sng" dirty="0" smtClean="0">
                <a:solidFill>
                  <a:srgbClr val="FF0000"/>
                </a:solidFill>
                <a:effectLst/>
                <a:latin typeface="Angsana New" pitchFamily="18" charset="-34"/>
              </a:rPr>
              <a:t>โดยไม่ต้องเขียนส่วนเหตุ</a:t>
            </a:r>
            <a:br>
              <a:rPr lang="th-TH" sz="5400" b="1" u="sng" dirty="0" smtClean="0">
                <a:solidFill>
                  <a:srgbClr val="FF0000"/>
                </a:solidFill>
                <a:effectLst/>
                <a:latin typeface="Angsana New" pitchFamily="18" charset="-34"/>
              </a:rPr>
            </a:br>
            <a:r>
              <a:rPr lang="th-TH" sz="5400" b="1" u="sng" dirty="0" smtClean="0">
                <a:solidFill>
                  <a:srgbClr val="FF0000"/>
                </a:solidFill>
                <a:effectLst/>
                <a:latin typeface="Angsana New" pitchFamily="18" charset="-34"/>
              </a:rPr>
              <a:t>ก็ได้</a:t>
            </a:r>
            <a:endParaRPr lang="en-US" sz="5400" b="1" u="sng" dirty="0" smtClean="0">
              <a:solidFill>
                <a:srgbClr val="FF0000"/>
              </a:solidFill>
              <a:effectLst/>
              <a:latin typeface="Angsana New" pitchFamily="18" charset="-34"/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3214678" y="357166"/>
            <a:ext cx="2428892" cy="923330"/>
          </a:xfrm>
          <a:prstGeom prst="rect">
            <a:avLst/>
          </a:prstGeom>
          <a:solidFill>
            <a:schemeClr val="tx1"/>
          </a:soli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ข้อยกเว้น</a:t>
            </a:r>
            <a:endParaRPr lang="th-TH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278318" y="357166"/>
          <a:ext cx="1008062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8318" y="357166"/>
                        <a:ext cx="1008062" cy="1152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1" name="Text Box 3"/>
          <p:cNvSpPr txBox="1">
            <a:spLocks noChangeArrowheads="1"/>
          </p:cNvSpPr>
          <p:nvPr/>
        </p:nvSpPr>
        <p:spPr bwMode="auto">
          <a:xfrm rot="10800000" flipH="1" flipV="1">
            <a:off x="1692275" y="1484313"/>
            <a:ext cx="31003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600" b="1" dirty="0">
                <a:solidFill>
                  <a:srgbClr val="000000"/>
                </a:solidFill>
              </a:rPr>
              <a:t> ถึง </a:t>
            </a:r>
            <a:r>
              <a:rPr lang="th-TH" sz="2600" b="1" dirty="0" smtClean="0">
                <a:solidFill>
                  <a:srgbClr val="000000"/>
                </a:solidFill>
              </a:rPr>
              <a:t> กระทรวง กรม และจังหวัด</a:t>
            </a:r>
            <a:r>
              <a:rPr lang="th-TH" sz="2600" b="1" dirty="0" smtClean="0">
                <a:solidFill>
                  <a:srgbClr val="000066"/>
                </a:solidFill>
              </a:rPr>
              <a:t> </a:t>
            </a:r>
            <a:endParaRPr lang="th-TH" sz="2600" b="1" dirty="0">
              <a:solidFill>
                <a:srgbClr val="000066"/>
              </a:solidFill>
            </a:endParaRPr>
          </a:p>
        </p:txBody>
      </p:sp>
      <p:pic>
        <p:nvPicPr>
          <p:cNvPr id="17412" name="Picture 4" descr="logo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6042">
            <a:off x="4857750" y="3860800"/>
            <a:ext cx="1728788" cy="158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4356100" y="4235450"/>
            <a:ext cx="28813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600" b="1">
                <a:solidFill>
                  <a:srgbClr val="000000"/>
                </a:solidFill>
              </a:rPr>
              <a:t>สำนักนายกรัฐมนตรี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714500" y="5072074"/>
            <a:ext cx="5113338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600" b="1" dirty="0">
                <a:solidFill>
                  <a:srgbClr val="000000"/>
                </a:solidFill>
              </a:rPr>
              <a:t>สำนักงานปลัดสำนักนายกรัฐมนตรี</a:t>
            </a:r>
          </a:p>
          <a:p>
            <a:r>
              <a:rPr lang="th-TH" sz="2600" b="1" dirty="0" smtClean="0">
                <a:solidFill>
                  <a:srgbClr val="000000"/>
                </a:solidFill>
              </a:rPr>
              <a:t>กองกลาง</a:t>
            </a:r>
          </a:p>
          <a:p>
            <a:r>
              <a:rPr lang="th-TH" sz="2600" b="1" dirty="0" smtClean="0">
                <a:solidFill>
                  <a:srgbClr val="000000"/>
                </a:solidFill>
              </a:rPr>
              <a:t>โทร. ...</a:t>
            </a:r>
            <a:endParaRPr lang="th-TH" sz="2600" b="1" dirty="0">
              <a:solidFill>
                <a:srgbClr val="000000"/>
              </a:solidFill>
            </a:endParaRPr>
          </a:p>
          <a:p>
            <a:r>
              <a:rPr lang="th-TH" sz="2600" b="1" dirty="0">
                <a:solidFill>
                  <a:srgbClr val="000000"/>
                </a:solidFill>
              </a:rPr>
              <a:t>โทรสาร </a:t>
            </a:r>
            <a:r>
              <a:rPr lang="th-TH" sz="2600" b="1" dirty="0" smtClean="0">
                <a:solidFill>
                  <a:srgbClr val="000000"/>
                </a:solidFill>
              </a:rPr>
              <a:t>...</a:t>
            </a:r>
            <a:endParaRPr lang="th-TH" sz="2600" dirty="0">
              <a:solidFill>
                <a:srgbClr val="000000"/>
              </a:solidFill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500188" y="1000108"/>
            <a:ext cx="2232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2600" b="1" dirty="0">
                <a:solidFill>
                  <a:srgbClr val="000000"/>
                </a:solidFill>
              </a:rPr>
              <a:t>ที่  นร ๐๑๐๑</a:t>
            </a:r>
            <a:r>
              <a:rPr lang="th-TH" sz="2800" b="1" dirty="0">
                <a:solidFill>
                  <a:srgbClr val="000000"/>
                </a:solidFill>
              </a:rPr>
              <a:t>/ว </a:t>
            </a:r>
            <a:r>
              <a:rPr lang="th-TH" sz="2600" b="1" dirty="0">
                <a:solidFill>
                  <a:srgbClr val="000000"/>
                </a:solidFill>
              </a:rPr>
              <a:t>๒๑</a:t>
            </a:r>
            <a:r>
              <a:rPr lang="th-TH" sz="2600" dirty="0"/>
              <a:t> </a:t>
            </a:r>
          </a:p>
        </p:txBody>
      </p:sp>
      <p:sp>
        <p:nvSpPr>
          <p:cNvPr id="17416" name="Text Box 9"/>
          <p:cNvSpPr txBox="1">
            <a:spLocks noChangeArrowheads="1"/>
          </p:cNvSpPr>
          <p:nvPr/>
        </p:nvSpPr>
        <p:spPr bwMode="auto">
          <a:xfrm>
            <a:off x="4427538" y="4652963"/>
            <a:ext cx="27368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600" b="1" dirty="0">
                <a:solidFill>
                  <a:srgbClr val="000000"/>
                </a:solidFill>
              </a:rPr>
              <a:t>๒ มกราคม </a:t>
            </a:r>
            <a:r>
              <a:rPr lang="th-TH" sz="2600" b="1" dirty="0" smtClean="0">
                <a:solidFill>
                  <a:srgbClr val="000000"/>
                </a:solidFill>
              </a:rPr>
              <a:t>๒๕๕๗</a:t>
            </a:r>
            <a:endParaRPr lang="th-TH" sz="2600" b="1" dirty="0">
              <a:solidFill>
                <a:srgbClr val="000000"/>
              </a:solidFill>
            </a:endParaRPr>
          </a:p>
        </p:txBody>
      </p:sp>
      <p:sp>
        <p:nvSpPr>
          <p:cNvPr id="17417" name="Text Box 10"/>
          <p:cNvSpPr txBox="1">
            <a:spLocks noChangeArrowheads="1"/>
          </p:cNvSpPr>
          <p:nvPr/>
        </p:nvSpPr>
        <p:spPr bwMode="auto">
          <a:xfrm>
            <a:off x="1835150" y="2205038"/>
            <a:ext cx="6408738" cy="1490662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200" dirty="0">
                <a:latin typeface="Angsana New" pitchFamily="18" charset="-34"/>
              </a:rPr>
              <a:t>            </a:t>
            </a:r>
            <a:r>
              <a:rPr lang="th-TH" sz="2800" b="1" dirty="0">
                <a:solidFill>
                  <a:srgbClr val="000000"/>
                </a:solidFill>
                <a:latin typeface="Angsana New" pitchFamily="18" charset="-34"/>
              </a:rPr>
              <a:t>สำนักนายกรัฐมนตรีขอส่งหนังสือ “สำนักนายกรัฐมนตรี </a:t>
            </a:r>
          </a:p>
          <a:p>
            <a:r>
              <a:rPr lang="th-TH" sz="2800" b="1" dirty="0">
                <a:solidFill>
                  <a:srgbClr val="000000"/>
                </a:solidFill>
                <a:latin typeface="Angsana New" pitchFamily="18" charset="-34"/>
              </a:rPr>
              <a:t>ปีที่ </a:t>
            </a:r>
            <a:r>
              <a:rPr lang="th-TH" sz="2800" b="1" dirty="0" smtClean="0">
                <a:solidFill>
                  <a:srgbClr val="000000"/>
                </a:solidFill>
                <a:latin typeface="Angsana New" pitchFamily="18" charset="-34"/>
              </a:rPr>
              <a:t>๘๒”  </a:t>
            </a:r>
            <a:r>
              <a:rPr lang="th-TH" sz="2800" b="1" dirty="0">
                <a:solidFill>
                  <a:srgbClr val="000000"/>
                </a:solidFill>
                <a:latin typeface="Angsana New" pitchFamily="18" charset="-34"/>
              </a:rPr>
              <a:t>จำนวน ๑ เล่ม  ดังแนบ มาเพื่อไว้ใช้ในประโยชน์</a:t>
            </a:r>
            <a:r>
              <a:rPr lang="th-TH" sz="2800" b="1" dirty="0" smtClean="0">
                <a:solidFill>
                  <a:srgbClr val="000000"/>
                </a:solidFill>
                <a:latin typeface="Angsana New" pitchFamily="18" charset="-34"/>
              </a:rPr>
              <a:t>ราชการ</a:t>
            </a:r>
          </a:p>
          <a:p>
            <a:r>
              <a:rPr lang="th-TH" sz="2800" b="1" dirty="0" smtClean="0">
                <a:solidFill>
                  <a:srgbClr val="000000"/>
                </a:solidFill>
                <a:latin typeface="Angsana New" pitchFamily="18" charset="-34"/>
              </a:rPr>
              <a:t>ต่อไป</a:t>
            </a:r>
            <a:endParaRPr lang="th-TH" sz="2800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3400715" name="AutoShape 11"/>
          <p:cNvSpPr>
            <a:spLocks noChangeArrowheads="1"/>
          </p:cNvSpPr>
          <p:nvPr/>
        </p:nvSpPr>
        <p:spPr bwMode="auto">
          <a:xfrm>
            <a:off x="611188" y="2420938"/>
            <a:ext cx="865187" cy="71913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00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00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0715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0" y="3152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h-TH"/>
          </a:p>
        </p:txBody>
      </p:sp>
      <p:graphicFrame>
        <p:nvGraphicFramePr>
          <p:cNvPr id="18434" name="Object 3"/>
          <p:cNvGraphicFramePr>
            <a:graphicFrameLocks noChangeAspect="1"/>
          </p:cNvGraphicFramePr>
          <p:nvPr/>
        </p:nvGraphicFramePr>
        <p:xfrm>
          <a:off x="1600200" y="260350"/>
          <a:ext cx="811213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60350"/>
                        <a:ext cx="811213" cy="625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708400" y="260350"/>
            <a:ext cx="2232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/>
              <a:t>บันทึกข้อความ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692275" y="1196975"/>
            <a:ext cx="2663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547813" y="765175"/>
            <a:ext cx="6911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b="1"/>
              <a:t>ส่วนราชการ....................................................................................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547813" y="1125538"/>
            <a:ext cx="6480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b="1"/>
              <a:t>ที่.........................................วันที่.......................................................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1547813" y="1557338"/>
            <a:ext cx="66976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b="1"/>
              <a:t>เรื่อง................................................................................................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2895600" y="681038"/>
            <a:ext cx="4784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400" b="1"/>
              <a:t>สำนักกฎหมายและระเบียบกลาง โทร. ๐ ๒๒๘๒ ๒๖๙๔</a:t>
            </a:r>
            <a:endParaRPr lang="en-US" sz="2400" b="1"/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1887538" y="1041400"/>
            <a:ext cx="1841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400" b="1"/>
              <a:t>นร ๐๑๐๕/ว ๒๐๓๔</a:t>
            </a:r>
            <a:endParaRPr lang="en-US" sz="2400" b="1"/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4643438" y="1071563"/>
            <a:ext cx="2047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400" b="1"/>
              <a:t> ๒๘ กันยายน ๒๕๔๙</a:t>
            </a:r>
            <a:endParaRPr lang="en-US" sz="2400" b="1"/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2103438" y="1544638"/>
            <a:ext cx="60769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400" b="1"/>
              <a:t>การใช้คำขึ้นต้น สรรพนาม คำลงท้ายในหนังสือราชการและคำที่ใช้ในการ</a:t>
            </a:r>
          </a:p>
          <a:p>
            <a:r>
              <a:rPr lang="th-TH" sz="2400" b="1"/>
              <a:t>จ่าหน้าซองถึงหัวหน้าคณะปฏิรูปการปกครองในระบอบประชาธิปไตย</a:t>
            </a:r>
          </a:p>
          <a:p>
            <a:r>
              <a:rPr lang="th-TH" sz="2400" b="1"/>
              <a:t>อันมีพระมหากษัตริย์ทรงเป็นประมุข</a:t>
            </a:r>
            <a:endParaRPr lang="en-US" sz="2400" b="1"/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1763713" y="2781300"/>
            <a:ext cx="184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1547813" y="2679700"/>
            <a:ext cx="597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800" b="1">
                <a:latin typeface="Angsana New" pitchFamily="18" charset="-34"/>
              </a:rPr>
              <a:t>เรียน  </a:t>
            </a:r>
            <a:r>
              <a:rPr lang="th-TH" sz="2400" b="1">
                <a:latin typeface="Angsana New" pitchFamily="18" charset="-34"/>
              </a:rPr>
              <a:t>หัวหน้าส่วนราชการในสังกัดสำนักงานปลัดสำนักนายกรัฐมนตรี </a:t>
            </a:r>
            <a:endParaRPr lang="en-US" sz="2800" b="1">
              <a:latin typeface="Angsana New" pitchFamily="18" charset="-34"/>
            </a:endParaRP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1571625" y="3214688"/>
            <a:ext cx="7343775" cy="1974850"/>
          </a:xfrm>
          <a:prstGeom prst="rect">
            <a:avLst/>
          </a:prstGeom>
          <a:solidFill>
            <a:schemeClr val="bg1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400" b="1" dirty="0"/>
              <a:t>             </a:t>
            </a:r>
            <a:r>
              <a:rPr lang="th-TH" sz="2400" b="1" dirty="0" smtClean="0"/>
              <a:t>       </a:t>
            </a:r>
            <a:r>
              <a:rPr lang="th-TH" sz="2400" b="1" dirty="0">
                <a:latin typeface="Angsana New" pitchFamily="18" charset="-34"/>
              </a:rPr>
              <a:t>สำนักกฎหมายและระเบียบกลางขอส่งสำเนาหนังสือสำนักนายกรัฐมนตรี</a:t>
            </a:r>
          </a:p>
          <a:p>
            <a:r>
              <a:rPr lang="th-TH" sz="2400" b="1" dirty="0">
                <a:latin typeface="Angsana New" pitchFamily="18" charset="-34"/>
              </a:rPr>
              <a:t>ด่วนมาก ที่ นร ๐๑๐๕/ว ๒๐๖๐ ลงวันที่ ๒๗ กันยายน ๒๕๔๙</a:t>
            </a:r>
            <a:r>
              <a:rPr lang="th-TH" sz="2400" b="1" dirty="0">
                <a:solidFill>
                  <a:srgbClr val="FF3300"/>
                </a:solidFill>
                <a:latin typeface="Angsana New" pitchFamily="18" charset="-34"/>
              </a:rPr>
              <a:t> </a:t>
            </a:r>
            <a:r>
              <a:rPr lang="th-TH" sz="2400" b="1" dirty="0">
                <a:solidFill>
                  <a:srgbClr val="000000"/>
                </a:solidFill>
                <a:latin typeface="Angsana New" pitchFamily="18" charset="-34"/>
              </a:rPr>
              <a:t>เรื่อง การใช้คำขึ้นต้น   สรรพนาม คำลงท้ายในหนังสือราชการและคำที่ใช้ในการจ่าหน้าซองถึงหัวหน้า</a:t>
            </a:r>
          </a:p>
          <a:p>
            <a:r>
              <a:rPr lang="th-TH" sz="2400" b="1" dirty="0">
                <a:solidFill>
                  <a:srgbClr val="000000"/>
                </a:solidFill>
                <a:latin typeface="Angsana New" pitchFamily="18" charset="-34"/>
              </a:rPr>
              <a:t>คณะปฏิรูปการปกครองในระบอบประชาธิปไตย อันมีพระมหากษัตริย์ทรงเป็นประมุข </a:t>
            </a:r>
          </a:p>
          <a:p>
            <a:r>
              <a:rPr lang="th-TH" sz="2400" b="1" dirty="0">
                <a:solidFill>
                  <a:srgbClr val="000000"/>
                </a:solidFill>
                <a:latin typeface="Angsana New" pitchFamily="18" charset="-34"/>
              </a:rPr>
              <a:t>มาเพื่อโปรดทราบ ดังมีรายละเอียดปรากฏตามเอกสารที่แนบมาพร้อมนี้</a:t>
            </a:r>
            <a:endParaRPr lang="en-US" sz="2400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4572000" y="6143625"/>
            <a:ext cx="3789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400" b="1"/>
              <a:t>ผู้อำนวยการสำนักกฎหมายและระเบียบกลาง</a:t>
            </a:r>
            <a:endParaRPr lang="en-US" sz="2400" b="1"/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4572000" y="5229225"/>
            <a:ext cx="31924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400" b="1"/>
              <a:t> (ลงชื่อ)</a:t>
            </a:r>
          </a:p>
          <a:p>
            <a:r>
              <a:rPr lang="th-TH" sz="2400" b="1"/>
              <a:t>           (.............................................)</a:t>
            </a:r>
            <a:endParaRPr lang="en-US" sz="2400" b="1"/>
          </a:p>
        </p:txBody>
      </p:sp>
      <p:sp>
        <p:nvSpPr>
          <p:cNvPr id="3401746" name="AutoShape 18"/>
          <p:cNvSpPr>
            <a:spLocks noChangeArrowheads="1"/>
          </p:cNvSpPr>
          <p:nvPr/>
        </p:nvSpPr>
        <p:spPr bwMode="auto">
          <a:xfrm>
            <a:off x="250825" y="3789363"/>
            <a:ext cx="865188" cy="71913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0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0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1746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WordArt 2"/>
          <p:cNvSpPr>
            <a:spLocks noChangeArrowheads="1" noChangeShapeType="1" noTextEdit="1"/>
          </p:cNvSpPr>
          <p:nvPr/>
        </p:nvSpPr>
        <p:spPr bwMode="auto">
          <a:xfrm>
            <a:off x="3000364" y="1071546"/>
            <a:ext cx="5786446" cy="14430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ngsana New"/>
                <a:cs typeface="Angsana New"/>
              </a:rPr>
              <a:t>ข้อ</a:t>
            </a:r>
            <a:r>
              <a:rPr lang="th-TH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ngsana New"/>
                <a:cs typeface="Angsana New"/>
              </a:rPr>
              <a:t>ความส่วนสรุปความ</a:t>
            </a:r>
            <a:endParaRPr lang="th-TH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9900"/>
              </a:solidFill>
              <a:latin typeface="Angsana New"/>
              <a:cs typeface="Angsana New"/>
            </a:endParaRPr>
          </a:p>
        </p:txBody>
      </p:sp>
      <p:pic>
        <p:nvPicPr>
          <p:cNvPr id="89091" name="Picture 3" descr="0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785794"/>
            <a:ext cx="2305050" cy="2089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10" y="2928934"/>
            <a:ext cx="8135937" cy="3446462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         คือ ข้อความที่ผู้เขียนสรุปใจความของ</a:t>
            </a:r>
            <a:b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เนื้อเรื่อง เพื่อเป็นการย้ำความประสงค์ให้ผู้รับ</a:t>
            </a:r>
            <a:b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หนังสือทราบ </a:t>
            </a: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โดยย่อหน้าของส่วนสรุปความจะใช้ระยะห่างระหว่างบรรทัดเท่ากับระยะปกติ และเพิ่มค่า</a:t>
            </a:r>
            <a:b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4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ก่อนหน้าอีก ๖ พอยท์ </a:t>
            </a:r>
            <a:r>
              <a:rPr lang="en-US" sz="4400" b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(1 Enter + Before 6 pt)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505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42910" y="428604"/>
            <a:ext cx="7929618" cy="607223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6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๏   </a:t>
            </a:r>
            <a:r>
              <a:rPr lang="en-US" sz="4800" b="1" dirty="0" err="1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ให้เขียนแสดงจุดมุ่งหมายโดยสรุป</a:t>
            </a:r>
            <a:endParaRPr lang="en-US" sz="4800" b="1" dirty="0" smtClean="0">
              <a:solidFill>
                <a:srgbClr val="00000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algn="l" eaLnBrk="1" hangingPunct="1">
              <a:defRPr/>
            </a:pP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 </a:t>
            </a:r>
            <a:r>
              <a:rPr lang="en-US" sz="4800" b="1" dirty="0" err="1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ว่าต้องการให้ผู้รับหนังสือทำอะไร</a:t>
            </a:r>
            <a:endParaRPr lang="en-US" sz="4800" b="1" dirty="0" smtClean="0">
              <a:solidFill>
                <a:srgbClr val="000000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algn="l" eaLnBrk="1" hangingPunct="1">
              <a:defRPr/>
            </a:pP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 </a:t>
            </a:r>
            <a:r>
              <a:rPr lang="en-US" sz="4800" b="1" dirty="0" err="1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หรือทำอย่างไร</a:t>
            </a: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</a:t>
            </a:r>
          </a:p>
          <a:p>
            <a:pPr algn="l" eaLnBrk="1" hangingPunct="1">
              <a:defRPr/>
            </a:pP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๏   </a:t>
            </a:r>
            <a:r>
              <a:rPr lang="en-US" sz="4800" b="1" dirty="0" err="1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มักขึ้นต้นด้วยคำว่า</a:t>
            </a:r>
            <a:r>
              <a:rPr lang="en-US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“</a:t>
            </a:r>
            <a:r>
              <a:rPr lang="en-US" sz="4800" b="1" dirty="0" err="1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จึง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” </a:t>
            </a:r>
          </a:p>
          <a:p>
            <a:pPr algn="l" eaLnBrk="1" hangingPunct="1"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แล้วต่อด้วยวัตถุประสงค์ที่ต้องการ  </a:t>
            </a:r>
          </a:p>
          <a:p>
            <a:pPr algn="l" eaLnBrk="1" hangingPunct="1"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  <a:cs typeface="Angsana New" pitchFamily="18" charset="-34"/>
              </a:rPr>
              <a:t>     ให้ผู้รับหนังสือทำอะไร หรือทำอย่างไร</a:t>
            </a:r>
            <a:endParaRPr lang="en-US" sz="4800" b="1" dirty="0" smtClean="0">
              <a:solidFill>
                <a:srgbClr val="000000"/>
              </a:solidFill>
              <a:effectLst/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5475" name="Text Box 3"/>
          <p:cNvSpPr txBox="1">
            <a:spLocks noChangeArrowheads="1"/>
          </p:cNvSpPr>
          <p:nvPr/>
        </p:nvSpPr>
        <p:spPr bwMode="auto">
          <a:xfrm>
            <a:off x="3203575" y="3068638"/>
            <a:ext cx="5399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0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431338" cy="6572272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th-TH" sz="4000" b="1" dirty="0" smtClean="0">
                <a:solidFill>
                  <a:srgbClr val="000000"/>
                </a:solidFill>
                <a:effectLst/>
              </a:rPr>
              <a:t>จึงเรียนมาเพื่อโปรดทราบ</a:t>
            </a:r>
          </a:p>
          <a:p>
            <a:pPr algn="l" eaLnBrk="1" hangingPunct="1">
              <a:defRPr/>
            </a:pPr>
            <a:r>
              <a:rPr lang="th-TH" sz="4000" b="1" dirty="0" smtClean="0">
                <a:solidFill>
                  <a:srgbClr val="000000"/>
                </a:solidFill>
                <a:effectLst/>
              </a:rPr>
              <a:t>	จึงเรียนมาเพื่อโปรดทราบ  และกรุณาแจ้งส่วนราชการ</a:t>
            </a:r>
          </a:p>
          <a:p>
            <a:pPr algn="l" eaLnBrk="1" hangingPunct="1">
              <a:defRPr/>
            </a:pPr>
            <a:r>
              <a:rPr lang="th-TH" sz="4000" b="1" dirty="0" smtClean="0">
                <a:solidFill>
                  <a:srgbClr val="000000"/>
                </a:solidFill>
                <a:effectLst/>
              </a:rPr>
              <a:t>ในสังกัดทราบต่อไปด้วย จักขอบคุณมาก</a:t>
            </a:r>
          </a:p>
          <a:p>
            <a:pPr algn="l" eaLnBrk="1" hangingPunct="1">
              <a:defRPr/>
            </a:pPr>
            <a:r>
              <a:rPr lang="th-TH" sz="4000" b="1" dirty="0" smtClean="0">
                <a:solidFill>
                  <a:srgbClr val="000000"/>
                </a:solidFill>
                <a:effectLst/>
              </a:rPr>
              <a:t>	จึงเรียนมาเพื่อโปรดทราบและถือปฏิบัติต่อไป</a:t>
            </a:r>
          </a:p>
          <a:p>
            <a:pPr algn="l" eaLnBrk="1" hangingPunct="1">
              <a:defRPr/>
            </a:pPr>
            <a:r>
              <a:rPr lang="th-TH" sz="4000" b="1" dirty="0" smtClean="0">
                <a:solidFill>
                  <a:srgbClr val="000000"/>
                </a:solidFill>
                <a:effectLst/>
              </a:rPr>
              <a:t>	จึงเรียนมาเพื่อโปรดทราบและถือปฏิบัติโดยเคร่งครัด</a:t>
            </a:r>
          </a:p>
          <a:p>
            <a:pPr algn="l" eaLnBrk="1" hangingPunct="1">
              <a:defRPr/>
            </a:pPr>
            <a:r>
              <a:rPr lang="th-TH" sz="4000" b="1" dirty="0" smtClean="0">
                <a:solidFill>
                  <a:srgbClr val="000000"/>
                </a:solidFill>
                <a:effectLst/>
              </a:rPr>
              <a:t>ต่อไปด้วย</a:t>
            </a:r>
          </a:p>
          <a:p>
            <a:pPr algn="l" eaLnBrk="1" hangingPunct="1">
              <a:defRPr/>
            </a:pPr>
            <a:r>
              <a:rPr lang="th-TH" sz="4000" b="1" dirty="0" smtClean="0">
                <a:solidFill>
                  <a:srgbClr val="000000"/>
                </a:solidFill>
                <a:effectLst/>
              </a:rPr>
              <a:t>	จึงเรียนมาเพื่อโปรดทราบ  และถือเป็นหลักปฏิบัติ</a:t>
            </a:r>
          </a:p>
          <a:p>
            <a:pPr algn="l" eaLnBrk="1" hangingPunct="1">
              <a:defRPr/>
            </a:pPr>
            <a:r>
              <a:rPr lang="th-TH" sz="4000" b="1" dirty="0" smtClean="0">
                <a:solidFill>
                  <a:srgbClr val="000000"/>
                </a:solidFill>
                <a:effectLst/>
              </a:rPr>
              <a:t>ต่อไป ทั้งนี้ ได้แจ้งให้ส่วนราชการระดับกรมและจังหวัด</a:t>
            </a:r>
          </a:p>
          <a:p>
            <a:pPr algn="l" eaLnBrk="1" hangingPunct="1">
              <a:defRPr/>
            </a:pPr>
            <a:r>
              <a:rPr lang="th-TH" sz="4000" b="1" dirty="0" smtClean="0">
                <a:solidFill>
                  <a:srgbClr val="000000"/>
                </a:solidFill>
                <a:effectLst/>
              </a:rPr>
              <a:t>ทราบด้วยแล้ว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0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214422"/>
            <a:ext cx="8715404" cy="5643578"/>
          </a:xfrm>
        </p:spPr>
        <p:txBody>
          <a:bodyPr/>
          <a:lstStyle/>
          <a:p>
            <a:pPr eaLnBrk="1" hangingPunct="1">
              <a:spcBef>
                <a:spcPts val="600"/>
              </a:spcBef>
              <a:buNone/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๏ หนังสือติดต่อราชการ</a:t>
            </a:r>
            <a:r>
              <a:rPr lang="th-TH" sz="4800" b="1" u="sng" dirty="0" smtClean="0">
                <a:solidFill>
                  <a:srgbClr val="FF0000"/>
                </a:solidFill>
                <a:effectLst/>
                <a:latin typeface="Angsana New" pitchFamily="18" charset="-34"/>
              </a:rPr>
              <a:t>ที่เป็นแบบพิธีน้อยกว่า</a:t>
            </a: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หนังสือภายนอก</a:t>
            </a:r>
          </a:p>
          <a:p>
            <a:pPr eaLnBrk="1" hangingPunct="1"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๏ ใช้ติดต่อภายในกระทรวง กรม หรือจังหวัด</a:t>
            </a:r>
          </a:p>
          <a:p>
            <a:pPr eaLnBrk="1" hangingPunct="1"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   เดียวกัน </a:t>
            </a:r>
            <a:r>
              <a:rPr lang="th-TH" sz="4800" b="1" u="sng" dirty="0" smtClean="0">
                <a:solidFill>
                  <a:srgbClr val="FF0000"/>
                </a:solidFill>
                <a:effectLst/>
                <a:latin typeface="Angsana New" pitchFamily="18" charset="-34"/>
              </a:rPr>
              <a:t>ไม่ใช้ติดต่อกับบุคคลภายนอก</a:t>
            </a:r>
          </a:p>
          <a:p>
            <a:pPr eaLnBrk="1" hangingPunct="1">
              <a:spcBef>
                <a:spcPts val="600"/>
              </a:spcBef>
              <a:buNone/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๏ จัดทำตามแบบที่ ๒ ท้ายระเบียบงานสารบรรณ</a:t>
            </a:r>
          </a:p>
          <a:p>
            <a:pPr eaLnBrk="1" hangingPunct="1">
              <a:spcBef>
                <a:spcPts val="600"/>
              </a:spcBef>
              <a:buNone/>
              <a:defRPr/>
            </a:pPr>
            <a:r>
              <a:rPr lang="th-TH" sz="4800" b="1" dirty="0" smtClean="0">
                <a:solidFill>
                  <a:srgbClr val="000000"/>
                </a:solidFill>
                <a:effectLst/>
                <a:latin typeface="Angsana New" pitchFamily="18" charset="-34"/>
              </a:rPr>
              <a:t>๏ ใช้กระดาษบันทึกข้อความ </a:t>
            </a:r>
            <a:endParaRPr lang="en-US" sz="4800" b="1" dirty="0" smtClean="0">
              <a:solidFill>
                <a:srgbClr val="000000"/>
              </a:solidFill>
              <a:effectLst/>
              <a:latin typeface="Angsana New" pitchFamily="18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28860" y="142852"/>
            <a:ext cx="3500462" cy="830997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8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หนังสือภายใน</a:t>
            </a:r>
            <a:endParaRPr lang="en-US" sz="480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0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00042"/>
            <a:ext cx="9144000" cy="6572272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th-TH" sz="4400" b="1" dirty="0" smtClean="0">
                <a:solidFill>
                  <a:srgbClr val="000000"/>
                </a:solidFill>
                <a:effectLst/>
              </a:rPr>
              <a:t>จึงเรียนมาเพื่อโปรดพิจารณา ...</a:t>
            </a:r>
          </a:p>
          <a:p>
            <a:pPr algn="l" eaLnBrk="1" hangingPunct="1">
              <a:defRPr/>
            </a:pPr>
            <a:r>
              <a:rPr lang="th-TH" sz="4400" b="1" dirty="0" smtClean="0">
                <a:solidFill>
                  <a:srgbClr val="000000"/>
                </a:solidFill>
                <a:effectLst/>
              </a:rPr>
              <a:t>	จึงเรียนมาเพื่อโปรดพิจารณา  หากเห็นชอบ  </a:t>
            </a:r>
          </a:p>
          <a:p>
            <a:pPr algn="l" eaLnBrk="1" hangingPunct="1">
              <a:defRPr/>
            </a:pPr>
            <a:r>
              <a:rPr lang="th-TH" sz="4400" b="1" dirty="0" smtClean="0">
                <a:solidFill>
                  <a:srgbClr val="000000"/>
                </a:solidFill>
                <a:effectLst/>
              </a:rPr>
              <a:t>ขอได้กรุณาลงนามในหนังสือถึง .... ตามที่เสนอมา</a:t>
            </a:r>
          </a:p>
          <a:p>
            <a:pPr algn="l" eaLnBrk="1" hangingPunct="1">
              <a:defRPr/>
            </a:pPr>
            <a:r>
              <a:rPr lang="th-TH" sz="4400" b="1" dirty="0" smtClean="0">
                <a:solidFill>
                  <a:srgbClr val="000000"/>
                </a:solidFill>
                <a:effectLst/>
              </a:rPr>
              <a:t>พร้อมนี้</a:t>
            </a:r>
          </a:p>
          <a:p>
            <a:pPr algn="l" eaLnBrk="1" hangingPunct="1">
              <a:defRPr/>
            </a:pPr>
            <a:r>
              <a:rPr lang="th-TH" sz="4400" b="1" dirty="0" smtClean="0">
                <a:solidFill>
                  <a:srgbClr val="000000"/>
                </a:solidFill>
                <a:effectLst/>
              </a:rPr>
              <a:t>	จึงเรียนมาเพื่อโปรดพิจารณาดำเนินการต่อไป</a:t>
            </a:r>
          </a:p>
          <a:p>
            <a:pPr algn="l" eaLnBrk="1" hangingPunct="1">
              <a:defRPr/>
            </a:pPr>
            <a:r>
              <a:rPr lang="th-TH" sz="4400" b="1" dirty="0" smtClean="0">
                <a:solidFill>
                  <a:srgbClr val="000000"/>
                </a:solidFill>
                <a:effectLst/>
              </a:rPr>
              <a:t>	จึงเรียนมาเพื่อโปรดพิจารณาดำเนินการในส่วนที่</a:t>
            </a:r>
          </a:p>
          <a:p>
            <a:pPr algn="l" eaLnBrk="1" hangingPunct="1">
              <a:defRPr/>
            </a:pPr>
            <a:r>
              <a:rPr lang="th-TH" sz="4400" b="1" dirty="0" smtClean="0">
                <a:solidFill>
                  <a:srgbClr val="000000"/>
                </a:solidFill>
                <a:effectLst/>
              </a:rPr>
              <a:t>เกี่ยวข้องต่อไปด้วย จักขอบคุณมาก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9828" name="Text Box 4"/>
          <p:cNvSpPr txBox="1">
            <a:spLocks noChangeArrowheads="1"/>
          </p:cNvSpPr>
          <p:nvPr/>
        </p:nvSpPr>
        <p:spPr bwMode="auto">
          <a:xfrm>
            <a:off x="857224" y="2714620"/>
            <a:ext cx="7072362" cy="4278094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th-TH" sz="4800" dirty="0" smtClean="0">
                <a:solidFill>
                  <a:srgbClr val="000000"/>
                </a:solidFill>
              </a:rPr>
              <a:t>       </a:t>
            </a:r>
            <a:r>
              <a:rPr lang="th-TH" sz="4400" b="1" dirty="0" smtClean="0">
                <a:solidFill>
                  <a:srgbClr val="000000"/>
                </a:solidFill>
              </a:rPr>
              <a:t>๔. </a:t>
            </a:r>
            <a:r>
              <a:rPr lang="th-TH" sz="4400" b="1" u="sng" dirty="0" smtClean="0">
                <a:solidFill>
                  <a:srgbClr val="000000"/>
                </a:solidFill>
              </a:rPr>
              <a:t>ข้อเสนอ</a:t>
            </a:r>
          </a:p>
          <a:p>
            <a:r>
              <a:rPr lang="th-TH" sz="4800" dirty="0" smtClean="0">
                <a:solidFill>
                  <a:srgbClr val="000000"/>
                </a:solidFill>
              </a:rPr>
              <a:t>            </a:t>
            </a:r>
            <a:r>
              <a:rPr lang="th-TH" sz="4400" b="1" dirty="0" smtClean="0">
                <a:solidFill>
                  <a:srgbClr val="000000"/>
                </a:solidFill>
              </a:rPr>
              <a:t>จึง</a:t>
            </a:r>
            <a:r>
              <a:rPr lang="th-TH" sz="4400" b="1" dirty="0">
                <a:solidFill>
                  <a:srgbClr val="000000"/>
                </a:solidFill>
              </a:rPr>
              <a:t>เรียนมาเพื่อ</a:t>
            </a:r>
            <a:r>
              <a:rPr lang="th-TH" sz="4400" b="1" dirty="0" smtClean="0">
                <a:solidFill>
                  <a:srgbClr val="000000"/>
                </a:solidFill>
              </a:rPr>
              <a:t>โปรด</a:t>
            </a:r>
          </a:p>
          <a:p>
            <a:pPr marL="914400" indent="-914400"/>
            <a:r>
              <a:rPr lang="th-TH" sz="4400" b="1" dirty="0" smtClean="0">
                <a:solidFill>
                  <a:srgbClr val="000000"/>
                </a:solidFill>
              </a:rPr>
              <a:t>             ๔.๑ รับทราบตามข้อ ...</a:t>
            </a:r>
          </a:p>
          <a:p>
            <a:pPr marL="914400" indent="-914400"/>
            <a:r>
              <a:rPr lang="th-TH" sz="4400" b="1" dirty="0" smtClean="0">
                <a:solidFill>
                  <a:srgbClr val="000000"/>
                </a:solidFill>
              </a:rPr>
              <a:t>             ๔.๒ พิจารณา หากเห็นชอบตามข้อ ... </a:t>
            </a:r>
          </a:p>
          <a:p>
            <a:pPr marL="914400" indent="-914400"/>
            <a:r>
              <a:rPr lang="th-TH" sz="4400" b="1" dirty="0" smtClean="0">
                <a:solidFill>
                  <a:srgbClr val="000000"/>
                </a:solidFill>
              </a:rPr>
              <a:t>ขอได้กรุณาลงนามในหนังสือถึง ... ตามที่เสนอ</a:t>
            </a:r>
          </a:p>
          <a:p>
            <a:pPr marL="914400" indent="-914400"/>
            <a:r>
              <a:rPr lang="th-TH" sz="4400" b="1" dirty="0" smtClean="0">
                <a:solidFill>
                  <a:srgbClr val="000000"/>
                </a:solidFill>
              </a:rPr>
              <a:t>มาพร้อมนี้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57224" y="428604"/>
            <a:ext cx="7929618" cy="212365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th-TH" sz="4400" b="1" dirty="0" smtClean="0">
                <a:solidFill>
                  <a:srgbClr val="000000"/>
                </a:solidFill>
              </a:rPr>
              <a:t>        ๔. </a:t>
            </a:r>
            <a:r>
              <a:rPr lang="th-TH" sz="4400" b="1" u="sng" dirty="0" smtClean="0">
                <a:solidFill>
                  <a:srgbClr val="000000"/>
                </a:solidFill>
              </a:rPr>
              <a:t>ข้อเสนอ</a:t>
            </a:r>
          </a:p>
          <a:p>
            <a:r>
              <a:rPr lang="th-TH" sz="4400" b="1" dirty="0" smtClean="0">
                <a:solidFill>
                  <a:srgbClr val="000000"/>
                </a:solidFill>
              </a:rPr>
              <a:t>             จึง</a:t>
            </a:r>
            <a:r>
              <a:rPr lang="th-TH" sz="4400" b="1" dirty="0">
                <a:solidFill>
                  <a:srgbClr val="000000"/>
                </a:solidFill>
              </a:rPr>
              <a:t>เรียนมาเพื่อ</a:t>
            </a:r>
            <a:r>
              <a:rPr lang="th-TH" sz="4400" b="1" dirty="0" smtClean="0">
                <a:solidFill>
                  <a:srgbClr val="000000"/>
                </a:solidFill>
              </a:rPr>
              <a:t>โปรดพิจารณา หากเห็นชอบแล้ว ... จะได้ดำเนินการต่อไป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9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49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49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9828" grpId="0" animBg="1"/>
      <p:bldP spid="6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85860"/>
            <a:ext cx="9144000" cy="1015993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</a:t>
            </a:r>
            <a:r>
              <a:rPr lang="th-TH" sz="5400" b="1" dirty="0" smtClean="0">
                <a:solidFill>
                  <a:srgbClr val="000000"/>
                </a:solidFill>
                <a:effectLst/>
              </a:rPr>
              <a:t>๑. แจ้งกำหนดนัดประชุมให้ทราบ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FFFFFF"/>
                </a:solidFill>
                <a:effectLst/>
              </a:rPr>
              <a:t>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th-TH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247108" name="Rectangle 4"/>
          <p:cNvSpPr>
            <a:spLocks noChangeArrowheads="1"/>
          </p:cNvSpPr>
          <p:nvPr/>
        </p:nvSpPr>
        <p:spPr bwMode="auto">
          <a:xfrm>
            <a:off x="500034" y="4071942"/>
            <a:ext cx="8215370" cy="2394502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4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 จึงเรียนมาเพื่อโปรดทราบ และขอได้โปรดไป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4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th-TH" sz="44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th-TH" sz="4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เข้าร่วมประชุมตามวัน เวลา และสถานที่ดังกล่าว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4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th-TH" sz="44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ข้างต้นต่อไป</a:t>
            </a:r>
            <a:r>
              <a:rPr lang="th-TH" sz="4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ด้วย  จักขอบคุณมาก</a:t>
            </a:r>
          </a:p>
        </p:txBody>
      </p:sp>
      <p:sp>
        <p:nvSpPr>
          <p:cNvPr id="144389" name="Rectangle 5"/>
          <p:cNvSpPr>
            <a:spLocks noChangeArrowheads="1"/>
          </p:cNvSpPr>
          <p:nvPr/>
        </p:nvSpPr>
        <p:spPr bwMode="auto">
          <a:xfrm>
            <a:off x="0" y="2143116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b="1" dirty="0" smtClean="0">
                <a:solidFill>
                  <a:srgbClr val="000000"/>
                </a:solidFill>
              </a:rPr>
              <a:t>          ๒. </a:t>
            </a:r>
            <a:r>
              <a:rPr lang="th-TH" b="1" dirty="0">
                <a:solidFill>
                  <a:srgbClr val="000000"/>
                </a:solidFill>
              </a:rPr>
              <a:t>ขอให้ไปเข้าร่วมประชุม</a:t>
            </a:r>
          </a:p>
        </p:txBody>
      </p:sp>
      <p:sp>
        <p:nvSpPr>
          <p:cNvPr id="3247112" name="Rectangle 8"/>
          <p:cNvSpPr>
            <a:spLocks noChangeArrowheads="1"/>
          </p:cNvSpPr>
          <p:nvPr/>
        </p:nvSpPr>
        <p:spPr bwMode="auto">
          <a:xfrm>
            <a:off x="500034" y="3071810"/>
            <a:ext cx="4929222" cy="771525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4400" b="1" dirty="0">
                <a:solidFill>
                  <a:srgbClr val="000000"/>
                </a:solidFill>
              </a:rPr>
              <a:t> </a:t>
            </a:r>
            <a:r>
              <a:rPr lang="th-TH" sz="4400" b="1" dirty="0" smtClean="0">
                <a:solidFill>
                  <a:srgbClr val="FF3300"/>
                </a:solidFill>
              </a:rPr>
              <a:t>   </a:t>
            </a:r>
            <a:r>
              <a:rPr lang="th-TH" sz="4400" b="1" dirty="0" smtClean="0"/>
              <a:t> </a:t>
            </a:r>
            <a:r>
              <a:rPr lang="th-TH" sz="4400" b="1" dirty="0">
                <a:solidFill>
                  <a:srgbClr val="000000"/>
                </a:solidFill>
              </a:rPr>
              <a:t>จึงเรียนมาเพื่อโปรดทราบ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71538" y="260456"/>
            <a:ext cx="6572296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54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จุดประสงค์ของการเชิญประชุม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7108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8132" name="Rectangle 4"/>
          <p:cNvSpPr>
            <a:spLocks noChangeArrowheads="1"/>
          </p:cNvSpPr>
          <p:nvPr/>
        </p:nvSpPr>
        <p:spPr bwMode="auto">
          <a:xfrm>
            <a:off x="571472" y="2357430"/>
            <a:ext cx="8001056" cy="769441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4400" b="1" dirty="0">
                <a:solidFill>
                  <a:srgbClr val="FF3300"/>
                </a:solidFill>
              </a:rPr>
              <a:t> </a:t>
            </a:r>
            <a:r>
              <a:rPr lang="th-TH" sz="4400" b="1" dirty="0" smtClean="0">
                <a:solidFill>
                  <a:srgbClr val="FF3300"/>
                </a:solidFill>
              </a:rPr>
              <a:t>   </a:t>
            </a:r>
            <a:r>
              <a:rPr lang="th-TH" sz="4400" b="1" dirty="0" smtClean="0">
                <a:solidFill>
                  <a:srgbClr val="000000"/>
                </a:solidFill>
              </a:rPr>
              <a:t>จึง</a:t>
            </a:r>
            <a:r>
              <a:rPr lang="th-TH" sz="4400" b="1" dirty="0">
                <a:solidFill>
                  <a:srgbClr val="000000"/>
                </a:solidFill>
              </a:rPr>
              <a:t>เรียนมาเพื่อโปรดทราบและพิจารณาดำเนินการ</a:t>
            </a:r>
          </a:p>
        </p:txBody>
      </p:sp>
      <p:sp>
        <p:nvSpPr>
          <p:cNvPr id="3248133" name="Rectangle 5"/>
          <p:cNvSpPr>
            <a:spLocks noChangeArrowheads="1"/>
          </p:cNvSpPr>
          <p:nvPr/>
        </p:nvSpPr>
        <p:spPr bwMode="auto">
          <a:xfrm>
            <a:off x="571472" y="3643314"/>
            <a:ext cx="8001056" cy="769441"/>
          </a:xfrm>
          <a:prstGeom prst="rect">
            <a:avLst/>
          </a:prstGeom>
          <a:solidFill>
            <a:srgbClr val="FFFFFF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4400" b="1" dirty="0">
                <a:solidFill>
                  <a:srgbClr val="FF3300"/>
                </a:solidFill>
              </a:rPr>
              <a:t> </a:t>
            </a:r>
            <a:r>
              <a:rPr lang="en-US" sz="4400" b="1" i="1" dirty="0">
                <a:solidFill>
                  <a:srgbClr val="FF3300"/>
                </a:solidFill>
                <a:cs typeface="Arial" pitchFamily="34" charset="0"/>
              </a:rPr>
              <a:t>√</a:t>
            </a:r>
            <a:r>
              <a:rPr lang="th-TH" sz="4400" b="1" i="1" dirty="0"/>
              <a:t> </a:t>
            </a:r>
            <a:r>
              <a:rPr lang="th-TH" sz="4400" b="1" i="1" dirty="0">
                <a:solidFill>
                  <a:srgbClr val="FF3300"/>
                </a:solidFill>
              </a:rPr>
              <a:t>จึงเรียนมาเพื่อโปรดพิจารณาดำเนินการ</a:t>
            </a:r>
            <a:r>
              <a:rPr lang="th-TH" sz="4400" b="1" i="1" dirty="0" smtClean="0">
                <a:solidFill>
                  <a:srgbClr val="FF3300"/>
                </a:solidFill>
              </a:rPr>
              <a:t>ต่อไป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57158" y="4734342"/>
            <a:ext cx="8429684" cy="1446550"/>
          </a:xfrm>
          <a:prstGeom prst="rect">
            <a:avLst/>
          </a:prstGeom>
          <a:solidFill>
            <a:srgbClr val="FFFFFF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4400" b="1" dirty="0">
                <a:solidFill>
                  <a:srgbClr val="FF3300"/>
                </a:solidFill>
              </a:rPr>
              <a:t> </a:t>
            </a:r>
            <a:r>
              <a:rPr lang="en-US" sz="4400" b="1" i="1" dirty="0">
                <a:solidFill>
                  <a:srgbClr val="FF3300"/>
                </a:solidFill>
                <a:cs typeface="Arial" pitchFamily="34" charset="0"/>
              </a:rPr>
              <a:t>√</a:t>
            </a:r>
            <a:r>
              <a:rPr lang="th-TH" sz="4400" b="1" i="1" dirty="0"/>
              <a:t> </a:t>
            </a:r>
            <a:r>
              <a:rPr lang="th-TH" sz="4400" b="1" i="1" dirty="0">
                <a:solidFill>
                  <a:srgbClr val="FF3300"/>
                </a:solidFill>
              </a:rPr>
              <a:t>จึงเรียนมาเพื่อโปรดพิจารณา</a:t>
            </a:r>
            <a:r>
              <a:rPr lang="th-TH" sz="4400" b="1" i="1" dirty="0" smtClean="0">
                <a:solidFill>
                  <a:srgbClr val="FF3300"/>
                </a:solidFill>
              </a:rPr>
              <a:t>ดำเนินการในส่วนที่</a:t>
            </a:r>
          </a:p>
          <a:p>
            <a:pPr>
              <a:defRPr/>
            </a:pPr>
            <a:r>
              <a:rPr lang="th-TH" sz="4400" b="1" i="1" dirty="0" smtClean="0">
                <a:solidFill>
                  <a:srgbClr val="FF3300"/>
                </a:solidFill>
              </a:rPr>
              <a:t>      เกี่ยวข้องต่อไปด้วย  จักขอบคุณมาก</a:t>
            </a:r>
          </a:p>
        </p:txBody>
      </p:sp>
      <p:sp>
        <p:nvSpPr>
          <p:cNvPr id="7" name="Rectangle 6"/>
          <p:cNvSpPr/>
          <p:nvPr/>
        </p:nvSpPr>
        <p:spPr>
          <a:xfrm>
            <a:off x="1000100" y="857232"/>
            <a:ext cx="7072362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b="1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</a:t>
            </a:r>
            <a:r>
              <a:rPr lang="th-TH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</a:rPr>
              <a:t>จุดประสงค์ขอให้พิจารณาดำเนินการ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8133" grpId="0" animBg="1"/>
      <p:bldP spid="6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43050"/>
            <a:ext cx="9144000" cy="521495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๑. ขอให้พิจารณาข้อหารือ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5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๒. ขอให้แจ้งผลการพิจารณาให้ทราบด้วย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th-TH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249156" name="Rectangle 4"/>
          <p:cNvSpPr>
            <a:spLocks noChangeArrowheads="1"/>
          </p:cNvSpPr>
          <p:nvPr/>
        </p:nvSpPr>
        <p:spPr bwMode="auto">
          <a:xfrm>
            <a:off x="428596" y="3646494"/>
            <a:ext cx="6858048" cy="711200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4000" b="1" dirty="0">
                <a:solidFill>
                  <a:srgbClr val="000000"/>
                </a:solidFill>
              </a:rPr>
              <a:t> </a:t>
            </a:r>
            <a:r>
              <a:rPr lang="th-TH" sz="4000" b="1" dirty="0" smtClean="0">
                <a:solidFill>
                  <a:srgbClr val="000000"/>
                </a:solidFill>
              </a:rPr>
              <a:t>    จึง</a:t>
            </a:r>
            <a:r>
              <a:rPr lang="th-TH" sz="4000" b="1" dirty="0">
                <a:solidFill>
                  <a:srgbClr val="000000"/>
                </a:solidFill>
              </a:rPr>
              <a:t>เรียนมาเพื่อโปรดพิจารณาดำเนินการต่อไป</a:t>
            </a:r>
          </a:p>
        </p:txBody>
      </p:sp>
      <p:sp>
        <p:nvSpPr>
          <p:cNvPr id="3249157" name="Rectangle 5"/>
          <p:cNvSpPr>
            <a:spLocks noChangeArrowheads="1"/>
          </p:cNvSpPr>
          <p:nvPr/>
        </p:nvSpPr>
        <p:spPr bwMode="auto">
          <a:xfrm>
            <a:off x="357158" y="4611688"/>
            <a:ext cx="8358246" cy="2000548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4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h-TH" sz="4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 </a:t>
            </a: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จึง</a:t>
            </a:r>
            <a:r>
              <a:rPr lang="th-TH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เรียนมาเพื่อโปรดพิจารณา </a:t>
            </a: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ผล</a:t>
            </a:r>
            <a:r>
              <a:rPr lang="th-TH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การพิจารณาเป็นประการ</a:t>
            </a: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ใด ขอ</a:t>
            </a:r>
            <a:r>
              <a:rPr lang="th-TH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ได้โปรดแจ้งให้สำนักนายกรัฐมนตรีทราบต่อไปด้วย  </a:t>
            </a: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จัก</a:t>
            </a:r>
            <a:r>
              <a:rPr lang="th-TH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ขอบคุณมาก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928794" y="500042"/>
            <a:ext cx="5000660" cy="92333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540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จุดประสงค์ของการหารือ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49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49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9157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9157" name="Rectangle 5"/>
          <p:cNvSpPr>
            <a:spLocks noChangeArrowheads="1"/>
          </p:cNvSpPr>
          <p:nvPr/>
        </p:nvSpPr>
        <p:spPr bwMode="auto">
          <a:xfrm>
            <a:off x="428596" y="2492948"/>
            <a:ext cx="8358246" cy="2000548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4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h-TH" sz="44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  </a:t>
            </a: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จึง</a:t>
            </a:r>
            <a:r>
              <a:rPr lang="th-TH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เรียนมาเพื่อโปรดพิจารณา </a:t>
            </a: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ผล</a:t>
            </a:r>
            <a:r>
              <a:rPr lang="th-TH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การ</a:t>
            </a: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พิจารณา</a:t>
            </a:r>
          </a:p>
          <a:p>
            <a:pPr>
              <a:spcBef>
                <a:spcPts val="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เป็น</a:t>
            </a:r>
            <a:r>
              <a:rPr lang="th-TH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ประการ</a:t>
            </a: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ใด ขอ</a:t>
            </a:r>
            <a:r>
              <a:rPr lang="th-TH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ได้โปรดแจ้งให้สำนักนายกรัฐมนตรี</a:t>
            </a: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ทราบภายในวันที่ ............ ด้วย  จัก</a:t>
            </a:r>
            <a:r>
              <a:rPr lang="th-TH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ขอบคุณมาก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57158" y="218621"/>
            <a:ext cx="8358246" cy="2000548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4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h-TH" sz="44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  </a:t>
            </a: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จึง</a:t>
            </a:r>
            <a:r>
              <a:rPr lang="th-TH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เรียนมาเพื่อโปรดพิจารณา </a:t>
            </a: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ผล</a:t>
            </a:r>
            <a:r>
              <a:rPr lang="th-TH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การ</a:t>
            </a: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พิจารณา</a:t>
            </a:r>
          </a:p>
          <a:p>
            <a:pPr>
              <a:spcBef>
                <a:spcPts val="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เป็น</a:t>
            </a:r>
            <a:r>
              <a:rPr lang="th-TH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ประการ</a:t>
            </a: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ใด ขอ</a:t>
            </a:r>
            <a:r>
              <a:rPr lang="th-TH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ได้โปรดแจ้ง</a:t>
            </a: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ให้สำนักนายกรัฐมนตรีทราบโดยด่วนต่อไป</a:t>
            </a:r>
            <a:r>
              <a:rPr lang="th-TH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ด้วย </a:t>
            </a: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จัก</a:t>
            </a:r>
            <a:r>
              <a:rPr lang="th-TH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ขอบคุณมาก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28596" y="4691198"/>
            <a:ext cx="8358246" cy="2000548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4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h-TH" sz="44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  </a:t>
            </a: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จึง</a:t>
            </a:r>
            <a:r>
              <a:rPr lang="th-TH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เรียนมาเพื่อโปรดพิจารณา </a:t>
            </a: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ผล</a:t>
            </a:r>
            <a:r>
              <a:rPr lang="th-TH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การ</a:t>
            </a: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พิจารณา</a:t>
            </a:r>
          </a:p>
          <a:p>
            <a:pPr>
              <a:spcBef>
                <a:spcPts val="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เป็น</a:t>
            </a:r>
            <a:r>
              <a:rPr lang="th-TH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ประการ</a:t>
            </a: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ใด ขอ</a:t>
            </a:r>
            <a:r>
              <a:rPr lang="th-TH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ได้โปรดแจ้งให้สำนักนายกรัฐมนตรี</a:t>
            </a: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ทราบ</a:t>
            </a:r>
          </a:p>
          <a:p>
            <a:pPr>
              <a:spcBef>
                <a:spcPts val="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th-TH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ในโอกาสแรกด้วย  จัก</a:t>
            </a:r>
            <a:r>
              <a:rPr lang="th-TH" sz="40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ขอบคุณมาก</a:t>
            </a: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49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49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9157" grpId="0" animBg="1"/>
      <p:bldP spid="8" grpId="0" animBg="1"/>
      <p:bldP spid="10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01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0034" y="2000240"/>
            <a:ext cx="8281987" cy="2960705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defRPr/>
            </a:pPr>
            <a:r>
              <a:rPr lang="th-TH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th-TH" sz="4400" b="1" dirty="0" smtClean="0">
                <a:solidFill>
                  <a:srgbClr val="000000"/>
                </a:solidFill>
                <a:effectLst/>
              </a:rPr>
              <a:t>จึงเรียนมาเพื่อโปรดพิจารณานำเสนอ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4400" b="1" dirty="0" smtClean="0">
                <a:solidFill>
                  <a:srgbClr val="000000"/>
                </a:solidFill>
                <a:effectLst/>
              </a:rPr>
              <a:t>คณะรัฐมนตรีต่อไป               สำนักนายกรัฐมนตรี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4400" b="1" dirty="0" smtClean="0">
                <a:solidFill>
                  <a:srgbClr val="000000"/>
                </a:solidFill>
                <a:effectLst/>
              </a:rPr>
              <a:t>ได้นำเรียนรองนายกรัฐมนตรี (..............................) 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th-TH" sz="4400" b="1" dirty="0" smtClean="0">
                <a:solidFill>
                  <a:srgbClr val="000000"/>
                </a:solidFill>
                <a:effectLst/>
              </a:rPr>
              <a:t>พิจารณาให้ความเห็นชอบด้วยแล้ว</a:t>
            </a:r>
            <a:endParaRPr lang="en-US" sz="4800" b="1" dirty="0" smtClean="0">
              <a:solidFill>
                <a:srgbClr val="000000"/>
              </a:solidFill>
              <a:effectLst/>
            </a:endParaRPr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3400425" y="7397750"/>
            <a:ext cx="184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/>
          </a:p>
        </p:txBody>
      </p:sp>
      <p:sp>
        <p:nvSpPr>
          <p:cNvPr id="3250181" name="Text Box 5"/>
          <p:cNvSpPr txBox="1">
            <a:spLocks noChangeArrowheads="1"/>
          </p:cNvSpPr>
          <p:nvPr/>
        </p:nvSpPr>
        <p:spPr bwMode="auto">
          <a:xfrm>
            <a:off x="3714744" y="2571744"/>
            <a:ext cx="944562" cy="833437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800" b="1" dirty="0">
                <a:solidFill>
                  <a:srgbClr val="000000"/>
                </a:solidFill>
              </a:rPr>
              <a:t>ทั้งนี้</a:t>
            </a:r>
          </a:p>
        </p:txBody>
      </p:sp>
      <p:sp>
        <p:nvSpPr>
          <p:cNvPr id="6" name="Title 8"/>
          <p:cNvSpPr txBox="1">
            <a:spLocks/>
          </p:cNvSpPr>
          <p:nvPr/>
        </p:nvSpPr>
        <p:spPr bwMode="auto">
          <a:xfrm>
            <a:off x="1643042" y="428604"/>
            <a:ext cx="5500726" cy="830997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h-TH" sz="4800" kern="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latin typeface="+mj-lt"/>
                <a:ea typeface="+mj-ea"/>
                <a:cs typeface="+mj-cs"/>
              </a:rPr>
              <a:t>ส่วนสรุปความที่มีเรื่องเกี่ยวเนื่อง</a:t>
            </a:r>
            <a:endParaRPr kumimoji="0" lang="th-TH" sz="4800" i="0" u="none" strike="noStrike" kern="0" cap="none" spc="0" normalizeH="0" baseline="0" noProof="0" dirty="0" smtClean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28596" y="1571612"/>
            <a:ext cx="8281987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th-TH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</a:t>
            </a:r>
            <a:endParaRPr kumimoji="0" 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50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0181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12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88" y="2214554"/>
            <a:ext cx="8280400" cy="4032250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th-TH" sz="4400" b="1" dirty="0" smtClean="0">
                <a:solidFill>
                  <a:srgbClr val="000000"/>
                </a:solidFill>
                <a:effectLst/>
              </a:rPr>
              <a:t>จึงเรียนมาเพื่อโปรดทราบ    </a:t>
            </a:r>
          </a:p>
          <a:p>
            <a:pPr algn="l" eaLnBrk="1" hangingPunct="1">
              <a:defRPr/>
            </a:pPr>
            <a:r>
              <a:rPr lang="th-TH" sz="4400" b="1" dirty="0" smtClean="0">
                <a:solidFill>
                  <a:srgbClr val="000000"/>
                </a:solidFill>
                <a:effectLst/>
              </a:rPr>
              <a:t>สำนักงานนี้จะย้ายที่ทำการแห่งใหม่ไปอยู่ที่ ..........</a:t>
            </a:r>
          </a:p>
          <a:p>
            <a:pPr algn="l" eaLnBrk="1" hangingPunct="1">
              <a:defRPr/>
            </a:pPr>
            <a:r>
              <a:rPr lang="th-TH" sz="4400" b="1" dirty="0" smtClean="0">
                <a:solidFill>
                  <a:srgbClr val="000000"/>
                </a:solidFill>
                <a:effectLst/>
              </a:rPr>
              <a:t>และได้เปลี่ยนแปลงหมายเลขโทรศัพท์เป็น ..........</a:t>
            </a:r>
          </a:p>
          <a:p>
            <a:pPr algn="l" eaLnBrk="1" hangingPunct="1">
              <a:defRPr/>
            </a:pPr>
            <a:r>
              <a:rPr lang="th-TH" sz="4400" b="1" dirty="0" smtClean="0">
                <a:solidFill>
                  <a:srgbClr val="000000"/>
                </a:solidFill>
                <a:effectLst/>
              </a:rPr>
              <a:t>หากประสงค์จะติดต่อ ..........................................</a:t>
            </a:r>
            <a:endParaRPr lang="en-US" sz="4400" b="1" dirty="0" smtClean="0">
              <a:solidFill>
                <a:srgbClr val="000000"/>
              </a:solidFill>
              <a:effectLst/>
            </a:endParaRPr>
          </a:p>
        </p:txBody>
      </p:sp>
      <p:sp>
        <p:nvSpPr>
          <p:cNvPr id="3251204" name="Text Box 4"/>
          <p:cNvSpPr txBox="1">
            <a:spLocks noChangeArrowheads="1"/>
          </p:cNvSpPr>
          <p:nvPr/>
        </p:nvSpPr>
        <p:spPr bwMode="auto">
          <a:xfrm>
            <a:off x="5572132" y="2143116"/>
            <a:ext cx="846137" cy="771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 dirty="0">
                <a:solidFill>
                  <a:srgbClr val="000000"/>
                </a:solidFill>
              </a:rPr>
              <a:t>อนึ่ง</a:t>
            </a:r>
            <a:endParaRPr lang="en-US" sz="4400" b="1" dirty="0">
              <a:solidFill>
                <a:srgbClr val="000000"/>
              </a:solidFill>
            </a:endParaRPr>
          </a:p>
        </p:txBody>
      </p:sp>
      <p:sp>
        <p:nvSpPr>
          <p:cNvPr id="7" name="Title 8"/>
          <p:cNvSpPr txBox="1">
            <a:spLocks/>
          </p:cNvSpPr>
          <p:nvPr/>
        </p:nvSpPr>
        <p:spPr bwMode="auto">
          <a:xfrm>
            <a:off x="1000100" y="1021003"/>
            <a:ext cx="6858048" cy="92333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h-TH" kern="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latin typeface="+mj-lt"/>
                <a:ea typeface="+mj-ea"/>
                <a:cs typeface="+mj-cs"/>
              </a:rPr>
              <a:t>ส่วนสรุปความที่ไม่มีเรื่องเกี่ยวเนื่อง</a:t>
            </a:r>
            <a:endParaRPr kumimoji="0" lang="th-TH" i="0" u="none" strike="noStrike" kern="0" cap="none" spc="0" normalizeH="0" baseline="0" noProof="0" dirty="0" smtClean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120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714580" y="785794"/>
            <a:ext cx="642942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2400" b="1" i="1" dirty="0" smtClean="0">
                <a:solidFill>
                  <a:srgbClr val="FF0000"/>
                </a:solidFill>
                <a:latin typeface="Angsana New" pitchFamily="18" charset="-34"/>
              </a:rPr>
              <a:t>                                            </a:t>
            </a:r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</a:rPr>
              <a:t>ข้อสงวนสิทธิ์</a:t>
            </a:r>
          </a:p>
          <a:p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</a:rPr>
              <a:t>         </a:t>
            </a:r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เอกสาร</a:t>
            </a:r>
            <a:r>
              <a:rPr lang="th-TH" sz="2400" b="1" i="1" dirty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ประกอบคำบรรยายชุด</a:t>
            </a:r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นี้เป็นเอกสารที่ได้จัดทำและรวบรวมขึ้น</a:t>
            </a:r>
          </a:p>
          <a:p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โดยมีวัตถุประสงค์เพื่อให้ช้าราชการ พนักงาน และเจ้าหน้าที่ในสังกัด</a:t>
            </a:r>
          </a:p>
          <a:p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ส่วนราชการหรือหน่วยงานอื่นของรัฐ ได้ใช้ประโยชน์ในการศึกษา ค้นคว้า เสริมสร้างความรู้ ความเข้าใจอันถูกต้องเกี่ยวกับการจัดทำหนังสือราชการ</a:t>
            </a:r>
          </a:p>
          <a:p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ตามกฎระเบียบและแบบแผนการปฏิบัติราชการอย่างแท้จริง หากมีผู้ใด</a:t>
            </a:r>
          </a:p>
          <a:p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นำเอกสารประกอบการบรรยายชุดนี้ไปใช้ผิดวัตถุประสงค์  อาทิ  การจัดทำซ้ำทั้งหมดหรือบางส่วนเพื่อจำหน่าย หรือเพื่อการค้าแสวงหากำไรอื่นใด จักถีอว่าผู้นั้นจงใจละเมิดลิขสิทธิ์ในสิทธิที่ผู้จัดทำและรวบรวมขึ้นได้รับ</a:t>
            </a:r>
          </a:p>
          <a:p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การรับรองตามกฎหมาย</a:t>
            </a:r>
          </a:p>
          <a:p>
            <a:pPr algn="ctr"/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                                                   </a:t>
            </a:r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</a:rPr>
              <a:t>จัดทำและรวบรวมโดย นาง</a:t>
            </a:r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  <a:cs typeface="Angsana New" pitchFamily="18" charset="-34"/>
              </a:rPr>
              <a:t>กฤตยา จันทรเกษ</a:t>
            </a:r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</a:rPr>
              <a:t> </a:t>
            </a:r>
          </a:p>
          <a:p>
            <a:pPr algn="ctr"/>
            <a:r>
              <a:rPr lang="th-TH" sz="2400" b="1" i="1" dirty="0" smtClean="0">
                <a:solidFill>
                  <a:srgbClr val="000000"/>
                </a:solidFill>
                <a:latin typeface="Angsana New" pitchFamily="18" charset="-34"/>
              </a:rPr>
              <a:t>                                             ๑ มีนาคม ๒๕๕๘</a:t>
            </a:r>
            <a:endParaRPr lang="th-TH" sz="2400" b="1" i="1" dirty="0" smtClean="0">
              <a:solidFill>
                <a:srgbClr val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3" name="Picture 2" descr="Picture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714488"/>
            <a:ext cx="2214578" cy="214314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spd="med">
    <p:pull dir="ru"/>
  </p:transition>
</p:sld>
</file>

<file path=ppt/theme/theme1.xml><?xml version="1.0" encoding="utf-8"?>
<a:theme xmlns:a="http://schemas.openxmlformats.org/drawingml/2006/main" name="1_การออกแบบเริ่มต้น">
  <a:themeElements>
    <a:clrScheme name="1_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การออกแบบเริ่มต้น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การออกแบบเริ่มต้น">
  <a:themeElements>
    <a:clrScheme name="2_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การออกแบบเริ่มต้น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Globe">
  <a:themeElements>
    <a:clrScheme name="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"/>
        <a:cs typeface="Angsana New"/>
      </a:majorFont>
      <a:minorFont>
        <a:latin typeface="Verdana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15540</TotalTime>
  <Words>4379</Words>
  <Application>Microsoft Office PowerPoint</Application>
  <PresentationFormat>นำเสนอทางหน้าจอ (4:3)</PresentationFormat>
  <Paragraphs>793</Paragraphs>
  <Slides>98</Slides>
  <Notes>55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3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ชื่อเรื่องภาพนิ่ง</vt:lpstr>
      </vt:variant>
      <vt:variant>
        <vt:i4>98</vt:i4>
      </vt:variant>
    </vt:vector>
  </HeadingPairs>
  <TitlesOfParts>
    <vt:vector size="102" baseType="lpstr">
      <vt:lpstr>1_การออกแบบเริ่มต้น</vt:lpstr>
      <vt:lpstr>2_การออกแบบเริ่มต้น</vt:lpstr>
      <vt:lpstr>Globe</vt:lpstr>
      <vt:lpstr>Picture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      ประกาศสำนักนายกรัฐมนตรี  ลงวันที่ ๒๗ พฤษภาคม ๒๕๕๔  เรื่อง ระเบียบการใช้ตัวสะกด สรุปได้ว่า คณะรัฐมนตรี มีมติเห็นชอบด้วยกับข้อเสนอของราชบัณฑิตยสถาน ดังนี้        ๑. ต่อไปบรรดาหนังสือราชการ และการศึกษาเล่าเรียน ให้ใช้ตัวสะกดตามพจนานุกรมฉบับราชบัณฑิตยสถาน  พ.ศ. ๒๕๕๔ เสมอไป          ๒. หากกระทรวงทบวงกรมหรือบุคคลใดเห็นสมควร เปลี่ยนอักขรวิธีในคำใดแล้ว ให้ชี้แจงแสดงเหตุผลไปยังราชบัณฑิตยสถาน  เมื่อราชบัณฑิตยสถานเห็นชอบด้วยและ แก้ไขพจนานุกรมแล้ว จึงให้ใช้ได้ และให้ประกาศทราบทั่วกัน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        กรม ... พิจารณาแล้วเห็นว่า สำนักนายกรัฐมนตรีมีวิทยากรที่มีความรู้เกี่ยวกับระเบียบงานสารบรรณเป็นอย่างดี จึงขอเชิญวิทยากรจากสำนักนายก-รัฐมนตรีไปบรรยายในหัวข้อวิชา วัน เวลา และสถานที่ดังกล่าวข้างต้น</vt:lpstr>
      <vt:lpstr>งานนำเสนอ PowerPoint</vt:lpstr>
      <vt:lpstr>งานนำเสนอ PowerPoint</vt:lpstr>
      <vt:lpstr>๔. อาจใช้คำนามเป็นชื่อเรื่องได้       ในกรณีที่มีความหมายกว้าง       และเป็นกลาง</vt:lpstr>
      <vt:lpstr>งานนำเสนอ PowerPoint</vt:lpstr>
      <vt:lpstr>งานนำเสนอ PowerPoint</vt:lpstr>
      <vt:lpstr>งานนำเสนอ PowerPoint</vt:lpstr>
      <vt:lpstr>หลักการเขียน “สิ่งที่ส่งมาด้วย”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          กรม .... พิจารณาแล้วเห็นว่า  สำนักนายกรัฐมนตรีมีวิทยากร ที่มีความรู้ในหัวข้อวิชาระเบียบงานสารบรรณฯ  เป็นอย่างดี จึงขอเชิญวิทยากรจากสำนักนายกรัฐมนตรีไปบรรยายหัวข้อวิชาระเบียบสำนัก-นายกรัฐมนตรีว่าด้วยงานสารบรรณ พ.ศ. ๒๕๒๖ ตามวัน เวลา และสถานที่ดังกล่าวข้างต้น</vt:lpstr>
      <vt:lpstr>        คือ ข้อความที่ผู้เขียนแจ้งไปยังผู้รับหนังสือ เพื่อเป็นการบอกกล่าวเล่าเหตุว่า เหตุใดจึงมีหนังสือไป โดยย่อหน้าแรกของส่วนเหตุจะใช้ระยะห่างระหว่างบรรทัดเท่ากับระยะปกติ และเพิ่มค่าก่อนหน้า อีก ๖ พอยท์  (1 Enter + Before 6 pt)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ไป         ในการเขียนจดหมายทางการ ใช้แสดงทิศทาง      ออกจากตัวผู้ที่เขียนถึง เช่น ผมขอให้คุณ        เดินทางไปหาผมวันอาทิตย์นี้ มา      ในการเขียนจดหมายทางการ ใช้แสดงทิศทาง                สู่ตัวผู้ที่เขียนถึง เช่น พรุ่งนี้ผมจะมาหาคุณ</vt:lpstr>
      <vt:lpstr>                                              </vt:lpstr>
      <vt:lpstr>งานนำเสนอ PowerPoint</vt:lpstr>
      <vt:lpstr>                คือ ข้อความที่ผู้เขียนแจ้งความประสงค์ ไปยังผู้รับหนังสือ เพื่อให้ทำอะไร หรือทำอย่างไร โดยย่อหน้าแรกของส่วนความประสงค์จะใช้ ระยะห่างระหว่างบรรทัดเท่ากับระยะปกติ และ เพิ่มค่าก่อนหน้าอีก ๖ พอยท์  (1 Enter + Before 6 pt)</vt:lpstr>
      <vt:lpstr>งานนำเสนอ PowerPoint</vt:lpstr>
      <vt:lpstr>ใคร่  อยาก ต้องการ ปรารถนา    ใช้เป็นคำช่วยกริยาแสดงการขอร้อง   อย่างสุภาพ ประสงค์ ต้องการ อยากได้  มุ่งหมาย  มุ่ง</vt:lpstr>
      <vt:lpstr>ข้อความส่วนความประสงค์  หากมีหลายข้อ  ให้แยกเป็นข้อ ๆ เพื่อให้ชัดเจนและเข้าใจง่าย</vt:lpstr>
      <vt:lpstr>งานนำเสนอ PowerPoint</vt:lpstr>
      <vt:lpstr>      บางกรณีหนังสือที่มีข้อความสั้น  ๆ    เช่น   การส่งสำเนาหนังสือหรือสิ่งของ    การตอบรับทราบ หรือการเตือนเรื่องที่ค้าง   เป็นต้น  อาจเขียนแต่ส่วนความประสงค์ ที่มีหนังสือไป  โดยไม่ต้องเขียนส่วนเหตุ ก็ได้</vt:lpstr>
      <vt:lpstr>งานนำเสนอ PowerPoint</vt:lpstr>
      <vt:lpstr>งานนำเสนอ PowerPoint</vt:lpstr>
      <vt:lpstr>              คือ ข้อความที่ผู้เขียนสรุปใจความของ เนื้อเรื่อง เพื่อเป็นการย้ำความประสงค์ให้ผู้รับ หนังสือทราบ  โดยย่อหน้าของส่วนสรุปความจะใช้ระยะห่างระหว่างบรรทัดเท่ากับระยะปกติ และเพิ่มค่า ก่อนหน้าอีก ๖ พอยท์  (1 Enter + Before 6 pt)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จุดประสงค์ของการเชิญประชุม</vt:lpstr>
      <vt:lpstr>งานนำเสนอ PowerPoint</vt:lpstr>
      <vt:lpstr>จุดประสงค์ของการหารือ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dloc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หลักการเขียนหนังสือราชการ</dc:title>
  <dc:creator>sp</dc:creator>
  <cp:lastModifiedBy>pn32</cp:lastModifiedBy>
  <cp:revision>768</cp:revision>
  <cp:lastPrinted>2016-06-27T08:31:50Z</cp:lastPrinted>
  <dcterms:created xsi:type="dcterms:W3CDTF">2004-01-10T07:34:24Z</dcterms:created>
  <dcterms:modified xsi:type="dcterms:W3CDTF">2016-06-27T08:32:38Z</dcterms:modified>
</cp:coreProperties>
</file>