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702" r:id="rId3"/>
    <p:sldMasterId id="2147483714" r:id="rId4"/>
    <p:sldMasterId id="2147483726" r:id="rId5"/>
    <p:sldMasterId id="2147483738" r:id="rId6"/>
    <p:sldMasterId id="2147483756" r:id="rId7"/>
    <p:sldMasterId id="2147483773" r:id="rId8"/>
  </p:sldMasterIdLst>
  <p:notesMasterIdLst>
    <p:notesMasterId r:id="rId56"/>
  </p:notesMasterIdLst>
  <p:sldIdLst>
    <p:sldId id="431" r:id="rId9"/>
    <p:sldId id="268" r:id="rId10"/>
    <p:sldId id="305" r:id="rId11"/>
    <p:sldId id="310" r:id="rId12"/>
    <p:sldId id="271" r:id="rId13"/>
    <p:sldId id="396" r:id="rId14"/>
    <p:sldId id="397" r:id="rId15"/>
    <p:sldId id="375" r:id="rId16"/>
    <p:sldId id="364" r:id="rId17"/>
    <p:sldId id="365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432" r:id="rId26"/>
    <p:sldId id="433" r:id="rId27"/>
    <p:sldId id="434" r:id="rId28"/>
    <p:sldId id="442" r:id="rId29"/>
    <p:sldId id="439" r:id="rId30"/>
    <p:sldId id="444" r:id="rId31"/>
    <p:sldId id="440" r:id="rId32"/>
    <p:sldId id="404" r:id="rId33"/>
    <p:sldId id="368" r:id="rId34"/>
    <p:sldId id="289" r:id="rId35"/>
    <p:sldId id="358" r:id="rId36"/>
    <p:sldId id="366" r:id="rId37"/>
    <p:sldId id="357" r:id="rId38"/>
    <p:sldId id="435" r:id="rId39"/>
    <p:sldId id="372" r:id="rId40"/>
    <p:sldId id="393" r:id="rId41"/>
    <p:sldId id="288" r:id="rId42"/>
    <p:sldId id="411" r:id="rId43"/>
    <p:sldId id="412" r:id="rId44"/>
    <p:sldId id="413" r:id="rId45"/>
    <p:sldId id="446" r:id="rId46"/>
    <p:sldId id="390" r:id="rId47"/>
    <p:sldId id="436" r:id="rId48"/>
    <p:sldId id="441" r:id="rId49"/>
    <p:sldId id="445" r:id="rId50"/>
    <p:sldId id="425" r:id="rId51"/>
    <p:sldId id="417" r:id="rId52"/>
    <p:sldId id="418" r:id="rId53"/>
    <p:sldId id="422" r:id="rId54"/>
    <p:sldId id="304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33CC33"/>
    <a:srgbClr val="FFCCCC"/>
    <a:srgbClr val="003399"/>
    <a:srgbClr val="669900"/>
    <a:srgbClr val="E9D017"/>
    <a:srgbClr val="FF99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สไตล์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8D230F3-CF80-4859-8CE7-A43EE81993B5}" styleName="สไตล์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สไตล์สีอ่อน 1 - เน้น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สไตล์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91" d="100"/>
          <a:sy n="91" d="100"/>
        </p:scale>
        <p:origin x="468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5D016D-4A96-449C-8DCC-FC68947ED6C7}" type="doc">
      <dgm:prSet loTypeId="urn:microsoft.com/office/officeart/2005/8/layout/pyramid1" loCatId="pyramid" qsTypeId="urn:microsoft.com/office/officeart/2005/8/quickstyle/3d2" qsCatId="3D" csTypeId="urn:microsoft.com/office/officeart/2005/8/colors/colorful4" csCatId="colorful" phldr="1"/>
      <dgm:spPr/>
    </dgm:pt>
    <dgm:pt modelId="{1C575DEF-D4E6-404F-8B14-F6C70EF5B7CD}">
      <dgm:prSet phldrT="[ข้อความ]" custT="1"/>
      <dgm:spPr>
        <a:solidFill>
          <a:srgbClr val="FF0000"/>
        </a:solidFill>
      </dgm:spPr>
      <dgm:t>
        <a:bodyPr/>
        <a:lstStyle/>
        <a:p>
          <a:endParaRPr lang="en-US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r>
            <a:rPr lang="en-US" sz="2400" b="1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68FFBE0-F4EE-413C-A44D-0717B653E24C}" type="parTrans" cxnId="{B2397AD7-AB3E-47AA-AADF-15487099D1AF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B1A1024-1EA4-471E-A35B-A9894C6143A5}" type="sibTrans" cxnId="{B2397AD7-AB3E-47AA-AADF-15487099D1AF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129E255-3EA1-457A-9AE6-983261B32FBD}">
      <dgm:prSet phldrT="[ข้อความ]"/>
      <dgm:spPr>
        <a:solidFill>
          <a:srgbClr val="F5E40B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FCD1C14-EB69-4BF0-AB18-A737BAC196DD}" type="parTrans" cxnId="{2F650F8A-C4E2-4E4A-BB56-E12CDBF41933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44835F2-0573-4840-A264-515EC8D3E06F}" type="sibTrans" cxnId="{2F650F8A-C4E2-4E4A-BB56-E12CDBF41933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D6EC561-6E60-429B-9935-ABDA65694E09}">
      <dgm:prSet phldrT="[ข้อความ]"/>
      <dgm:spPr>
        <a:solidFill>
          <a:srgbClr val="00B050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1°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4DE2984-716A-4E41-AA99-7F164C38D7E3}" type="parTrans" cxnId="{23AC2DDF-FF96-49EA-94B7-02F97BC2A52D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1CD51A3-0DE2-40C9-8150-DEEB41665F4E}" type="sibTrans" cxnId="{23AC2DDF-FF96-49EA-94B7-02F97BC2A52D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ED30C55-B717-4BAF-AB36-4CD31D5F5B7B}" type="pres">
      <dgm:prSet presAssocID="{395D016D-4A96-449C-8DCC-FC68947ED6C7}" presName="Name0" presStyleCnt="0">
        <dgm:presLayoutVars>
          <dgm:dir/>
          <dgm:animLvl val="lvl"/>
          <dgm:resizeHandles val="exact"/>
        </dgm:presLayoutVars>
      </dgm:prSet>
      <dgm:spPr/>
    </dgm:pt>
    <dgm:pt modelId="{AA4C1440-DE83-4F98-B0EA-190532759C4E}" type="pres">
      <dgm:prSet presAssocID="{1C575DEF-D4E6-404F-8B14-F6C70EF5B7CD}" presName="Name8" presStyleCnt="0"/>
      <dgm:spPr/>
    </dgm:pt>
    <dgm:pt modelId="{90EBD1B0-DB60-4A35-9B4C-37B46621E88B}" type="pres">
      <dgm:prSet presAssocID="{1C575DEF-D4E6-404F-8B14-F6C70EF5B7CD}" presName="level" presStyleLbl="node1" presStyleIdx="0" presStyleCnt="3">
        <dgm:presLayoutVars>
          <dgm:chMax val="1"/>
          <dgm:bulletEnabled val="1"/>
        </dgm:presLayoutVars>
      </dgm:prSet>
      <dgm:spPr/>
    </dgm:pt>
    <dgm:pt modelId="{AE89EAC0-3B31-483D-BC4F-525E35A39C68}" type="pres">
      <dgm:prSet presAssocID="{1C575DEF-D4E6-404F-8B14-F6C70EF5B7C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AF404-2282-4882-AEC6-1B3676743014}" type="pres">
      <dgm:prSet presAssocID="{3129E255-3EA1-457A-9AE6-983261B32FBD}" presName="Name8" presStyleCnt="0"/>
      <dgm:spPr/>
    </dgm:pt>
    <dgm:pt modelId="{6586A257-5D7C-414E-B890-EB4DE33A1256}" type="pres">
      <dgm:prSet presAssocID="{3129E255-3EA1-457A-9AE6-983261B32FBD}" presName="level" presStyleLbl="node1" presStyleIdx="1" presStyleCnt="3">
        <dgm:presLayoutVars>
          <dgm:chMax val="1"/>
          <dgm:bulletEnabled val="1"/>
        </dgm:presLayoutVars>
      </dgm:prSet>
      <dgm:spPr/>
    </dgm:pt>
    <dgm:pt modelId="{279F4BAD-D996-4C78-8B09-64435BEB89E7}" type="pres">
      <dgm:prSet presAssocID="{3129E255-3EA1-457A-9AE6-983261B32FB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9B8C7C3-AE95-49F5-A065-82BE4942679B}" type="pres">
      <dgm:prSet presAssocID="{DD6EC561-6E60-429B-9935-ABDA65694E09}" presName="Name8" presStyleCnt="0"/>
      <dgm:spPr/>
    </dgm:pt>
    <dgm:pt modelId="{1E71374C-A9F1-456F-9A79-FE7614DB2A56}" type="pres">
      <dgm:prSet presAssocID="{DD6EC561-6E60-429B-9935-ABDA65694E09}" presName="level" presStyleLbl="node1" presStyleIdx="2" presStyleCnt="3">
        <dgm:presLayoutVars>
          <dgm:chMax val="1"/>
          <dgm:bulletEnabled val="1"/>
        </dgm:presLayoutVars>
      </dgm:prSet>
      <dgm:spPr/>
    </dgm:pt>
    <dgm:pt modelId="{9F1E7EBD-4761-48E3-B789-D3B80DB41009}" type="pres">
      <dgm:prSet presAssocID="{DD6EC561-6E60-429B-9935-ABDA65694E0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FF246DB8-AEE9-4832-AC88-8E874B2870F1}" type="presOf" srcId="{DD6EC561-6E60-429B-9935-ABDA65694E09}" destId="{1E71374C-A9F1-456F-9A79-FE7614DB2A56}" srcOrd="0" destOrd="0" presId="urn:microsoft.com/office/officeart/2005/8/layout/pyramid1"/>
    <dgm:cxn modelId="{2F650F8A-C4E2-4E4A-BB56-E12CDBF41933}" srcId="{395D016D-4A96-449C-8DCC-FC68947ED6C7}" destId="{3129E255-3EA1-457A-9AE6-983261B32FBD}" srcOrd="1" destOrd="0" parTransId="{EFCD1C14-EB69-4BF0-AB18-A737BAC196DD}" sibTransId="{F44835F2-0573-4840-A264-515EC8D3E06F}"/>
    <dgm:cxn modelId="{00C94040-1DCB-4306-AAD6-0287FEB2652D}" type="presOf" srcId="{1C575DEF-D4E6-404F-8B14-F6C70EF5B7CD}" destId="{AE89EAC0-3B31-483D-BC4F-525E35A39C68}" srcOrd="1" destOrd="0" presId="urn:microsoft.com/office/officeart/2005/8/layout/pyramid1"/>
    <dgm:cxn modelId="{2F36880B-9A35-4B68-A6C2-E3E76FE4E502}" type="presOf" srcId="{DD6EC561-6E60-429B-9935-ABDA65694E09}" destId="{9F1E7EBD-4761-48E3-B789-D3B80DB41009}" srcOrd="1" destOrd="0" presId="urn:microsoft.com/office/officeart/2005/8/layout/pyramid1"/>
    <dgm:cxn modelId="{895B560B-FC4F-412C-9502-5B9D1E30CC64}" type="presOf" srcId="{395D016D-4A96-449C-8DCC-FC68947ED6C7}" destId="{3ED30C55-B717-4BAF-AB36-4CD31D5F5B7B}" srcOrd="0" destOrd="0" presId="urn:microsoft.com/office/officeart/2005/8/layout/pyramid1"/>
    <dgm:cxn modelId="{079D1FC7-5E80-4677-9FB4-EF75CDCD738B}" type="presOf" srcId="{3129E255-3EA1-457A-9AE6-983261B32FBD}" destId="{279F4BAD-D996-4C78-8B09-64435BEB89E7}" srcOrd="1" destOrd="0" presId="urn:microsoft.com/office/officeart/2005/8/layout/pyramid1"/>
    <dgm:cxn modelId="{B2397AD7-AB3E-47AA-AADF-15487099D1AF}" srcId="{395D016D-4A96-449C-8DCC-FC68947ED6C7}" destId="{1C575DEF-D4E6-404F-8B14-F6C70EF5B7CD}" srcOrd="0" destOrd="0" parTransId="{168FFBE0-F4EE-413C-A44D-0717B653E24C}" sibTransId="{1B1A1024-1EA4-471E-A35B-A9894C6143A5}"/>
    <dgm:cxn modelId="{23AC2DDF-FF96-49EA-94B7-02F97BC2A52D}" srcId="{395D016D-4A96-449C-8DCC-FC68947ED6C7}" destId="{DD6EC561-6E60-429B-9935-ABDA65694E09}" srcOrd="2" destOrd="0" parTransId="{74DE2984-716A-4E41-AA99-7F164C38D7E3}" sibTransId="{71CD51A3-0DE2-40C9-8150-DEEB41665F4E}"/>
    <dgm:cxn modelId="{4A78EC62-BC00-44F6-944B-2C0DB2360CD7}" type="presOf" srcId="{1C575DEF-D4E6-404F-8B14-F6C70EF5B7CD}" destId="{90EBD1B0-DB60-4A35-9B4C-37B46621E88B}" srcOrd="0" destOrd="0" presId="urn:microsoft.com/office/officeart/2005/8/layout/pyramid1"/>
    <dgm:cxn modelId="{FE7E9C73-0F4A-4117-B695-8C2164ED3EEF}" type="presOf" srcId="{3129E255-3EA1-457A-9AE6-983261B32FBD}" destId="{6586A257-5D7C-414E-B890-EB4DE33A1256}" srcOrd="0" destOrd="0" presId="urn:microsoft.com/office/officeart/2005/8/layout/pyramid1"/>
    <dgm:cxn modelId="{5124A725-A31C-40C8-AEA3-CFD03648F501}" type="presParOf" srcId="{3ED30C55-B717-4BAF-AB36-4CD31D5F5B7B}" destId="{AA4C1440-DE83-4F98-B0EA-190532759C4E}" srcOrd="0" destOrd="0" presId="urn:microsoft.com/office/officeart/2005/8/layout/pyramid1"/>
    <dgm:cxn modelId="{7BCE8C93-6726-4436-93B2-C712272FC515}" type="presParOf" srcId="{AA4C1440-DE83-4F98-B0EA-190532759C4E}" destId="{90EBD1B0-DB60-4A35-9B4C-37B46621E88B}" srcOrd="0" destOrd="0" presId="urn:microsoft.com/office/officeart/2005/8/layout/pyramid1"/>
    <dgm:cxn modelId="{ABE678EE-230E-41D9-9E34-B1B3165BFD26}" type="presParOf" srcId="{AA4C1440-DE83-4F98-B0EA-190532759C4E}" destId="{AE89EAC0-3B31-483D-BC4F-525E35A39C68}" srcOrd="1" destOrd="0" presId="urn:microsoft.com/office/officeart/2005/8/layout/pyramid1"/>
    <dgm:cxn modelId="{3BA505BC-7799-4A81-8285-2329A8A5B0A6}" type="presParOf" srcId="{3ED30C55-B717-4BAF-AB36-4CD31D5F5B7B}" destId="{B3DAF404-2282-4882-AEC6-1B3676743014}" srcOrd="1" destOrd="0" presId="urn:microsoft.com/office/officeart/2005/8/layout/pyramid1"/>
    <dgm:cxn modelId="{D89D8ECB-7CA2-4FE6-BE45-6103BCA1B7AD}" type="presParOf" srcId="{B3DAF404-2282-4882-AEC6-1B3676743014}" destId="{6586A257-5D7C-414E-B890-EB4DE33A1256}" srcOrd="0" destOrd="0" presId="urn:microsoft.com/office/officeart/2005/8/layout/pyramid1"/>
    <dgm:cxn modelId="{CEB340F1-40F1-4C95-8191-DC64EE9FF40E}" type="presParOf" srcId="{B3DAF404-2282-4882-AEC6-1B3676743014}" destId="{279F4BAD-D996-4C78-8B09-64435BEB89E7}" srcOrd="1" destOrd="0" presId="urn:microsoft.com/office/officeart/2005/8/layout/pyramid1"/>
    <dgm:cxn modelId="{C0C7B6FF-7F01-4533-84C6-7E697DAAED4B}" type="presParOf" srcId="{3ED30C55-B717-4BAF-AB36-4CD31D5F5B7B}" destId="{89B8C7C3-AE95-49F5-A065-82BE4942679B}" srcOrd="2" destOrd="0" presId="urn:microsoft.com/office/officeart/2005/8/layout/pyramid1"/>
    <dgm:cxn modelId="{BFFE5DFA-3F57-439F-AD1D-38D981C1B853}" type="presParOf" srcId="{89B8C7C3-AE95-49F5-A065-82BE4942679B}" destId="{1E71374C-A9F1-456F-9A79-FE7614DB2A56}" srcOrd="0" destOrd="0" presId="urn:microsoft.com/office/officeart/2005/8/layout/pyramid1"/>
    <dgm:cxn modelId="{A2086EE3-9361-4FD9-B032-32197CFB0EB0}" type="presParOf" srcId="{89B8C7C3-AE95-49F5-A065-82BE4942679B}" destId="{9F1E7EBD-4761-48E3-B789-D3B80DB4100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4D0766-95A0-484B-B482-801CC2BA376D}" type="doc">
      <dgm:prSet loTypeId="urn:microsoft.com/office/officeart/2005/8/layout/pyramid3" loCatId="pyramid" qsTypeId="urn:microsoft.com/office/officeart/2005/8/quickstyle/3d2" qsCatId="3D" csTypeId="urn:microsoft.com/office/officeart/2005/8/colors/colorful4" csCatId="colorful" phldr="1"/>
      <dgm:spPr/>
    </dgm:pt>
    <dgm:pt modelId="{820DE989-8959-40CB-BBC5-220EB94E7238}">
      <dgm:prSet phldrT="[ข้อความ]"/>
      <dgm:spPr>
        <a:solidFill>
          <a:srgbClr val="FF0000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BB1F871-0C99-445A-AB89-E1B72C0FCB1C}" type="parTrans" cxnId="{226B863B-EB67-4F0E-82EB-F0C788E2FF5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5EC34F8-991F-4E0F-823F-6832E0060D9C}" type="sibTrans" cxnId="{226B863B-EB67-4F0E-82EB-F0C788E2FF5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8C46C06-ECD0-4F03-AC67-EA9FBF2C5A95}">
      <dgm:prSet phldrT="[ข้อความ]"/>
      <dgm:spPr>
        <a:solidFill>
          <a:srgbClr val="F5E40B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D5FFC29-7034-4822-8174-8748D07D4560}" type="parTrans" cxnId="{01EDB4C5-26C7-43B1-9233-BF5FAED836A7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170ED41-71C6-46CA-8061-809D1814400E}" type="sibTrans" cxnId="{01EDB4C5-26C7-43B1-9233-BF5FAED836A7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50C1D8FF-6EDF-469B-8D14-FB8B83F291AD}">
      <dgm:prSet phldrT="[ข้อความ]" custT="1"/>
      <dgm:spPr>
        <a:solidFill>
          <a:srgbClr val="00B050"/>
        </a:solidFill>
      </dgm:spPr>
      <dgm:t>
        <a:bodyPr/>
        <a:lstStyle/>
        <a:p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2E65EB-F31A-4A1F-965C-5F30DAD4ADE8}" type="parTrans" cxnId="{1D646A6D-E95B-4CDC-A59A-AFD3F633F395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EF7B969-6224-4257-A4E0-5CFB6759955E}" type="sibTrans" cxnId="{1D646A6D-E95B-4CDC-A59A-AFD3F633F395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5713C8E3-749B-448C-BAD5-C0E387666484}" type="pres">
      <dgm:prSet presAssocID="{A14D0766-95A0-484B-B482-801CC2BA376D}" presName="Name0" presStyleCnt="0">
        <dgm:presLayoutVars>
          <dgm:dir/>
          <dgm:animLvl val="lvl"/>
          <dgm:resizeHandles val="exact"/>
        </dgm:presLayoutVars>
      </dgm:prSet>
      <dgm:spPr/>
    </dgm:pt>
    <dgm:pt modelId="{0F7F8E3D-1099-46E7-AB95-ED7249D5E5B9}" type="pres">
      <dgm:prSet presAssocID="{820DE989-8959-40CB-BBC5-220EB94E7238}" presName="Name8" presStyleCnt="0"/>
      <dgm:spPr/>
    </dgm:pt>
    <dgm:pt modelId="{9FC7CCE5-7589-41DB-9A5F-1B7200A50CBF}" type="pres">
      <dgm:prSet presAssocID="{820DE989-8959-40CB-BBC5-220EB94E7238}" presName="level" presStyleLbl="node1" presStyleIdx="0" presStyleCnt="3" custLinFactNeighborX="67500" custLinFactNeighborY="-8147">
        <dgm:presLayoutVars>
          <dgm:chMax val="1"/>
          <dgm:bulletEnabled val="1"/>
        </dgm:presLayoutVars>
      </dgm:prSet>
      <dgm:spPr/>
    </dgm:pt>
    <dgm:pt modelId="{03CE8F4A-C6CE-43D2-919F-C7947E902F52}" type="pres">
      <dgm:prSet presAssocID="{820DE989-8959-40CB-BBC5-220EB94E723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BAF8804-0E27-4161-A849-0FB7929E81AD}" type="pres">
      <dgm:prSet presAssocID="{D8C46C06-ECD0-4F03-AC67-EA9FBF2C5A95}" presName="Name8" presStyleCnt="0"/>
      <dgm:spPr/>
    </dgm:pt>
    <dgm:pt modelId="{29B18055-D3C2-4735-BD0D-09B717634952}" type="pres">
      <dgm:prSet presAssocID="{D8C46C06-ECD0-4F03-AC67-EA9FBF2C5A95}" presName="level" presStyleLbl="node1" presStyleIdx="1" presStyleCnt="3">
        <dgm:presLayoutVars>
          <dgm:chMax val="1"/>
          <dgm:bulletEnabled val="1"/>
        </dgm:presLayoutVars>
      </dgm:prSet>
      <dgm:spPr/>
    </dgm:pt>
    <dgm:pt modelId="{48ED20A2-80CF-4626-95D0-CBD9F2D0E618}" type="pres">
      <dgm:prSet presAssocID="{D8C46C06-ECD0-4F03-AC67-EA9FBF2C5A9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E1CA894-51D7-4CB0-91A5-8037AAC23C5E}" type="pres">
      <dgm:prSet presAssocID="{50C1D8FF-6EDF-469B-8D14-FB8B83F291AD}" presName="Name8" presStyleCnt="0"/>
      <dgm:spPr/>
    </dgm:pt>
    <dgm:pt modelId="{803C13E1-2E20-4207-92A7-A357A1E7FBC4}" type="pres">
      <dgm:prSet presAssocID="{50C1D8FF-6EDF-469B-8D14-FB8B83F291AD}" presName="level" presStyleLbl="node1" presStyleIdx="2" presStyleCnt="3">
        <dgm:presLayoutVars>
          <dgm:chMax val="1"/>
          <dgm:bulletEnabled val="1"/>
        </dgm:presLayoutVars>
      </dgm:prSet>
      <dgm:spPr/>
    </dgm:pt>
    <dgm:pt modelId="{3560D2E0-AD25-4295-B270-A1483F7259F9}" type="pres">
      <dgm:prSet presAssocID="{50C1D8FF-6EDF-469B-8D14-FB8B83F291AD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3D19E0C0-1647-4C46-9DFD-0643BA693EED}" type="presOf" srcId="{820DE989-8959-40CB-BBC5-220EB94E7238}" destId="{9FC7CCE5-7589-41DB-9A5F-1B7200A50CBF}" srcOrd="0" destOrd="0" presId="urn:microsoft.com/office/officeart/2005/8/layout/pyramid3"/>
    <dgm:cxn modelId="{01EDB4C5-26C7-43B1-9233-BF5FAED836A7}" srcId="{A14D0766-95A0-484B-B482-801CC2BA376D}" destId="{D8C46C06-ECD0-4F03-AC67-EA9FBF2C5A95}" srcOrd="1" destOrd="0" parTransId="{7D5FFC29-7034-4822-8174-8748D07D4560}" sibTransId="{6170ED41-71C6-46CA-8061-809D1814400E}"/>
    <dgm:cxn modelId="{1A0A1353-1905-44ED-B571-41EDD95DDD75}" type="presOf" srcId="{50C1D8FF-6EDF-469B-8D14-FB8B83F291AD}" destId="{803C13E1-2E20-4207-92A7-A357A1E7FBC4}" srcOrd="0" destOrd="0" presId="urn:microsoft.com/office/officeart/2005/8/layout/pyramid3"/>
    <dgm:cxn modelId="{09DB5669-073F-4FC0-9139-5295C2B65F20}" type="presOf" srcId="{A14D0766-95A0-484B-B482-801CC2BA376D}" destId="{5713C8E3-749B-448C-BAD5-C0E387666484}" srcOrd="0" destOrd="0" presId="urn:microsoft.com/office/officeart/2005/8/layout/pyramid3"/>
    <dgm:cxn modelId="{7C1B2743-E150-4B04-8F9D-AFFA7582D2D8}" type="presOf" srcId="{820DE989-8959-40CB-BBC5-220EB94E7238}" destId="{03CE8F4A-C6CE-43D2-919F-C7947E902F52}" srcOrd="1" destOrd="0" presId="urn:microsoft.com/office/officeart/2005/8/layout/pyramid3"/>
    <dgm:cxn modelId="{AA1EBF32-F535-409E-A6D7-52B90F8BADB0}" type="presOf" srcId="{D8C46C06-ECD0-4F03-AC67-EA9FBF2C5A95}" destId="{48ED20A2-80CF-4626-95D0-CBD9F2D0E618}" srcOrd="1" destOrd="0" presId="urn:microsoft.com/office/officeart/2005/8/layout/pyramid3"/>
    <dgm:cxn modelId="{6BF13F51-E331-4E2E-8F7E-B22391407ED4}" type="presOf" srcId="{50C1D8FF-6EDF-469B-8D14-FB8B83F291AD}" destId="{3560D2E0-AD25-4295-B270-A1483F7259F9}" srcOrd="1" destOrd="0" presId="urn:microsoft.com/office/officeart/2005/8/layout/pyramid3"/>
    <dgm:cxn modelId="{1D646A6D-E95B-4CDC-A59A-AFD3F633F395}" srcId="{A14D0766-95A0-484B-B482-801CC2BA376D}" destId="{50C1D8FF-6EDF-469B-8D14-FB8B83F291AD}" srcOrd="2" destOrd="0" parTransId="{C82E65EB-F31A-4A1F-965C-5F30DAD4ADE8}" sibTransId="{1EF7B969-6224-4257-A4E0-5CFB6759955E}"/>
    <dgm:cxn modelId="{530C0B15-0491-46D7-8511-CFDF7F3A4138}" type="presOf" srcId="{D8C46C06-ECD0-4F03-AC67-EA9FBF2C5A95}" destId="{29B18055-D3C2-4735-BD0D-09B717634952}" srcOrd="0" destOrd="0" presId="urn:microsoft.com/office/officeart/2005/8/layout/pyramid3"/>
    <dgm:cxn modelId="{226B863B-EB67-4F0E-82EB-F0C788E2FF50}" srcId="{A14D0766-95A0-484B-B482-801CC2BA376D}" destId="{820DE989-8959-40CB-BBC5-220EB94E7238}" srcOrd="0" destOrd="0" parTransId="{2BB1F871-0C99-445A-AB89-E1B72C0FCB1C}" sibTransId="{75EC34F8-991F-4E0F-823F-6832E0060D9C}"/>
    <dgm:cxn modelId="{DC92D8E5-173F-4186-80D5-AEF5945CDF7A}" type="presParOf" srcId="{5713C8E3-749B-448C-BAD5-C0E387666484}" destId="{0F7F8E3D-1099-46E7-AB95-ED7249D5E5B9}" srcOrd="0" destOrd="0" presId="urn:microsoft.com/office/officeart/2005/8/layout/pyramid3"/>
    <dgm:cxn modelId="{29155DB0-41DA-405A-B08D-E0A75E6E66B3}" type="presParOf" srcId="{0F7F8E3D-1099-46E7-AB95-ED7249D5E5B9}" destId="{9FC7CCE5-7589-41DB-9A5F-1B7200A50CBF}" srcOrd="0" destOrd="0" presId="urn:microsoft.com/office/officeart/2005/8/layout/pyramid3"/>
    <dgm:cxn modelId="{12FC5DAB-6068-4940-A176-A7E3F994AB4B}" type="presParOf" srcId="{0F7F8E3D-1099-46E7-AB95-ED7249D5E5B9}" destId="{03CE8F4A-C6CE-43D2-919F-C7947E902F52}" srcOrd="1" destOrd="0" presId="urn:microsoft.com/office/officeart/2005/8/layout/pyramid3"/>
    <dgm:cxn modelId="{87911448-63A5-474B-8AFB-46E28E92AB4F}" type="presParOf" srcId="{5713C8E3-749B-448C-BAD5-C0E387666484}" destId="{1BAF8804-0E27-4161-A849-0FB7929E81AD}" srcOrd="1" destOrd="0" presId="urn:microsoft.com/office/officeart/2005/8/layout/pyramid3"/>
    <dgm:cxn modelId="{CAE7FB37-39D1-43E5-8127-AF852D9DCECD}" type="presParOf" srcId="{1BAF8804-0E27-4161-A849-0FB7929E81AD}" destId="{29B18055-D3C2-4735-BD0D-09B717634952}" srcOrd="0" destOrd="0" presId="urn:microsoft.com/office/officeart/2005/8/layout/pyramid3"/>
    <dgm:cxn modelId="{E04885F4-1B23-4BEE-A0BB-01CED3A53CE0}" type="presParOf" srcId="{1BAF8804-0E27-4161-A849-0FB7929E81AD}" destId="{48ED20A2-80CF-4626-95D0-CBD9F2D0E618}" srcOrd="1" destOrd="0" presId="urn:microsoft.com/office/officeart/2005/8/layout/pyramid3"/>
    <dgm:cxn modelId="{8A5B867B-2539-4DD3-A0D2-90EC756694BE}" type="presParOf" srcId="{5713C8E3-749B-448C-BAD5-C0E387666484}" destId="{0E1CA894-51D7-4CB0-91A5-8037AAC23C5E}" srcOrd="2" destOrd="0" presId="urn:microsoft.com/office/officeart/2005/8/layout/pyramid3"/>
    <dgm:cxn modelId="{77A587D9-0916-4D94-AFFB-1D1C87D4DA0E}" type="presParOf" srcId="{0E1CA894-51D7-4CB0-91A5-8037AAC23C5E}" destId="{803C13E1-2E20-4207-92A7-A357A1E7FBC4}" srcOrd="0" destOrd="0" presId="urn:microsoft.com/office/officeart/2005/8/layout/pyramid3"/>
    <dgm:cxn modelId="{943E15D2-CBAC-4071-9A71-4A9699D5D660}" type="presParOf" srcId="{0E1CA894-51D7-4CB0-91A5-8037AAC23C5E}" destId="{3560D2E0-AD25-4295-B270-A1483F7259F9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DDBF52-3B87-44D5-96EF-36A3F722FEFC}" type="doc">
      <dgm:prSet loTypeId="urn:microsoft.com/office/officeart/2009/3/layout/StepUpProcess" loCatId="process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C7660980-B7B9-4405-AEB6-881BA9E1A83F}">
      <dgm:prSet phldrT="[ข้อความ]"/>
      <dgm:spPr/>
      <dgm:t>
        <a:bodyPr/>
        <a:lstStyle/>
        <a:p>
          <a:r>
            <a:rPr lang="en-US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Structure</a:t>
          </a:r>
          <a:endParaRPr lang="th-TH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7FA6930D-D7EB-4424-9D9F-EF3DE8589DD6}" type="parTrans" cxnId="{ECCB7B1E-D00A-4E04-96CB-DB6B4EEA1DA4}">
      <dgm:prSet/>
      <dgm:spPr/>
      <dgm:t>
        <a:bodyPr/>
        <a:lstStyle/>
        <a:p>
          <a:endParaRPr lang="th-TH" b="0" cap="none" spc="0">
            <a:ln w="0"/>
            <a:solidFill>
              <a:schemeClr val="accent1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8FE95B87-C65C-4AF1-ABCB-F455CE78C843}" type="sibTrans" cxnId="{ECCB7B1E-D00A-4E04-96CB-DB6B4EEA1DA4}">
      <dgm:prSet/>
      <dgm:spPr/>
      <dgm:t>
        <a:bodyPr/>
        <a:lstStyle/>
        <a:p>
          <a:endParaRPr lang="th-TH" b="0" cap="none" spc="0">
            <a:ln w="0"/>
            <a:solidFill>
              <a:schemeClr val="accent1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DF52C098-F978-4191-B593-A61CAA58C31B}">
      <dgm:prSet phldrT="[ข้อความ]"/>
      <dgm:spPr/>
      <dgm:t>
        <a:bodyPr/>
        <a:lstStyle/>
        <a:p>
          <a:r>
            <a:rPr lang="en-US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Function</a:t>
          </a:r>
          <a:endParaRPr lang="th-TH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9C241CE2-9A6A-4B24-899A-30FAAF467028}" type="parTrans" cxnId="{6ED49929-665C-4868-AD55-C1A784974373}">
      <dgm:prSet/>
      <dgm:spPr/>
      <dgm:t>
        <a:bodyPr/>
        <a:lstStyle/>
        <a:p>
          <a:endParaRPr lang="th-TH" b="0" cap="none" spc="0">
            <a:ln w="0"/>
            <a:solidFill>
              <a:schemeClr val="accent1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BAEE9919-1374-43E1-95AB-8827B45B87B5}" type="sibTrans" cxnId="{6ED49929-665C-4868-AD55-C1A784974373}">
      <dgm:prSet/>
      <dgm:spPr/>
      <dgm:t>
        <a:bodyPr/>
        <a:lstStyle/>
        <a:p>
          <a:endParaRPr lang="th-TH" b="0" cap="none" spc="0">
            <a:ln w="0"/>
            <a:solidFill>
              <a:schemeClr val="accent1"/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A5351BFB-1ECD-451A-85A1-7E3E2DDF89D7}" type="pres">
      <dgm:prSet presAssocID="{7ADDBF52-3B87-44D5-96EF-36A3F722FEFC}" presName="rootnode" presStyleCnt="0">
        <dgm:presLayoutVars>
          <dgm:chMax/>
          <dgm:chPref/>
          <dgm:dir/>
          <dgm:animLvl val="lvl"/>
        </dgm:presLayoutVars>
      </dgm:prSet>
      <dgm:spPr/>
    </dgm:pt>
    <dgm:pt modelId="{91FF983A-B494-4AAA-91D7-D80544DBE9F4}" type="pres">
      <dgm:prSet presAssocID="{C7660980-B7B9-4405-AEB6-881BA9E1A83F}" presName="composite" presStyleCnt="0"/>
      <dgm:spPr/>
    </dgm:pt>
    <dgm:pt modelId="{F5FD4762-A77B-4F8C-B4F8-D0C230744F46}" type="pres">
      <dgm:prSet presAssocID="{C7660980-B7B9-4405-AEB6-881BA9E1A83F}" presName="LShape" presStyleLbl="alignNode1" presStyleIdx="0" presStyleCnt="3"/>
      <dgm:spPr/>
    </dgm:pt>
    <dgm:pt modelId="{EAEC82E9-6B5E-4D8A-A275-2389CCFFFA78}" type="pres">
      <dgm:prSet presAssocID="{C7660980-B7B9-4405-AEB6-881BA9E1A83F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05314E5C-3811-491F-9963-B0179056B39D}" type="pres">
      <dgm:prSet presAssocID="{C7660980-B7B9-4405-AEB6-881BA9E1A83F}" presName="Triangle" presStyleLbl="alignNode1" presStyleIdx="1" presStyleCnt="3"/>
      <dgm:spPr/>
    </dgm:pt>
    <dgm:pt modelId="{F23C5A57-E05E-46CB-8BDB-9E77BBCF86D5}" type="pres">
      <dgm:prSet presAssocID="{8FE95B87-C65C-4AF1-ABCB-F455CE78C843}" presName="sibTrans" presStyleCnt="0"/>
      <dgm:spPr/>
    </dgm:pt>
    <dgm:pt modelId="{76CF2541-A995-48F5-BA68-46CB267E4E7A}" type="pres">
      <dgm:prSet presAssocID="{8FE95B87-C65C-4AF1-ABCB-F455CE78C843}" presName="space" presStyleCnt="0"/>
      <dgm:spPr/>
    </dgm:pt>
    <dgm:pt modelId="{5CF20664-0CA2-4A9E-A82A-26D4ED1592D8}" type="pres">
      <dgm:prSet presAssocID="{DF52C098-F978-4191-B593-A61CAA58C31B}" presName="composite" presStyleCnt="0"/>
      <dgm:spPr/>
    </dgm:pt>
    <dgm:pt modelId="{81750E94-F41B-4A02-B4BC-ACACE12C56BE}" type="pres">
      <dgm:prSet presAssocID="{DF52C098-F978-4191-B593-A61CAA58C31B}" presName="LShape" presStyleLbl="alignNode1" presStyleIdx="2" presStyleCnt="3"/>
      <dgm:spPr/>
    </dgm:pt>
    <dgm:pt modelId="{42D5A434-0B86-493C-AADF-F8A5773EEEAC}" type="pres">
      <dgm:prSet presAssocID="{DF52C098-F978-4191-B593-A61CAA58C31B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E88310AD-AB52-46DE-BE8F-9F868A3EB273}" type="presOf" srcId="{C7660980-B7B9-4405-AEB6-881BA9E1A83F}" destId="{EAEC82E9-6B5E-4D8A-A275-2389CCFFFA78}" srcOrd="0" destOrd="0" presId="urn:microsoft.com/office/officeart/2009/3/layout/StepUpProcess"/>
    <dgm:cxn modelId="{ECCB7B1E-D00A-4E04-96CB-DB6B4EEA1DA4}" srcId="{7ADDBF52-3B87-44D5-96EF-36A3F722FEFC}" destId="{C7660980-B7B9-4405-AEB6-881BA9E1A83F}" srcOrd="0" destOrd="0" parTransId="{7FA6930D-D7EB-4424-9D9F-EF3DE8589DD6}" sibTransId="{8FE95B87-C65C-4AF1-ABCB-F455CE78C843}"/>
    <dgm:cxn modelId="{6ED49929-665C-4868-AD55-C1A784974373}" srcId="{7ADDBF52-3B87-44D5-96EF-36A3F722FEFC}" destId="{DF52C098-F978-4191-B593-A61CAA58C31B}" srcOrd="1" destOrd="0" parTransId="{9C241CE2-9A6A-4B24-899A-30FAAF467028}" sibTransId="{BAEE9919-1374-43E1-95AB-8827B45B87B5}"/>
    <dgm:cxn modelId="{0557AB35-94B5-405E-B880-3A09F7777F4F}" type="presOf" srcId="{DF52C098-F978-4191-B593-A61CAA58C31B}" destId="{42D5A434-0B86-493C-AADF-F8A5773EEEAC}" srcOrd="0" destOrd="0" presId="urn:microsoft.com/office/officeart/2009/3/layout/StepUpProcess"/>
    <dgm:cxn modelId="{668B0996-3F3B-4739-AD8F-B495AA437ED7}" type="presOf" srcId="{7ADDBF52-3B87-44D5-96EF-36A3F722FEFC}" destId="{A5351BFB-1ECD-451A-85A1-7E3E2DDF89D7}" srcOrd="0" destOrd="0" presId="urn:microsoft.com/office/officeart/2009/3/layout/StepUpProcess"/>
    <dgm:cxn modelId="{FE747B2C-FEE2-42FF-99D8-885442D8608B}" type="presParOf" srcId="{A5351BFB-1ECD-451A-85A1-7E3E2DDF89D7}" destId="{91FF983A-B494-4AAA-91D7-D80544DBE9F4}" srcOrd="0" destOrd="0" presId="urn:microsoft.com/office/officeart/2009/3/layout/StepUpProcess"/>
    <dgm:cxn modelId="{C2A14D8D-DE2B-45C9-8DF8-DB2979354989}" type="presParOf" srcId="{91FF983A-B494-4AAA-91D7-D80544DBE9F4}" destId="{F5FD4762-A77B-4F8C-B4F8-D0C230744F46}" srcOrd="0" destOrd="0" presId="urn:microsoft.com/office/officeart/2009/3/layout/StepUpProcess"/>
    <dgm:cxn modelId="{2C8B8CB7-AB56-48D1-87BF-20F5EBC30AE7}" type="presParOf" srcId="{91FF983A-B494-4AAA-91D7-D80544DBE9F4}" destId="{EAEC82E9-6B5E-4D8A-A275-2389CCFFFA78}" srcOrd="1" destOrd="0" presId="urn:microsoft.com/office/officeart/2009/3/layout/StepUpProcess"/>
    <dgm:cxn modelId="{5768AF6B-B501-4843-8C9B-1D941ECB9407}" type="presParOf" srcId="{91FF983A-B494-4AAA-91D7-D80544DBE9F4}" destId="{05314E5C-3811-491F-9963-B0179056B39D}" srcOrd="2" destOrd="0" presId="urn:microsoft.com/office/officeart/2009/3/layout/StepUpProcess"/>
    <dgm:cxn modelId="{3D26994F-E434-413E-91BD-A289888EEA03}" type="presParOf" srcId="{A5351BFB-1ECD-451A-85A1-7E3E2DDF89D7}" destId="{F23C5A57-E05E-46CB-8BDB-9E77BBCF86D5}" srcOrd="1" destOrd="0" presId="urn:microsoft.com/office/officeart/2009/3/layout/StepUpProcess"/>
    <dgm:cxn modelId="{E9096DE6-C029-4275-A823-241496E8CD39}" type="presParOf" srcId="{F23C5A57-E05E-46CB-8BDB-9E77BBCF86D5}" destId="{76CF2541-A995-48F5-BA68-46CB267E4E7A}" srcOrd="0" destOrd="0" presId="urn:microsoft.com/office/officeart/2009/3/layout/StepUpProcess"/>
    <dgm:cxn modelId="{1256B365-8338-440F-B6FD-F7B24B806A61}" type="presParOf" srcId="{A5351BFB-1ECD-451A-85A1-7E3E2DDF89D7}" destId="{5CF20664-0CA2-4A9E-A82A-26D4ED1592D8}" srcOrd="2" destOrd="0" presId="urn:microsoft.com/office/officeart/2009/3/layout/StepUpProcess"/>
    <dgm:cxn modelId="{F8DC9B1A-C9C0-4ECD-AD56-F73E2B7B3F19}" type="presParOf" srcId="{5CF20664-0CA2-4A9E-A82A-26D4ED1592D8}" destId="{81750E94-F41B-4A02-B4BC-ACACE12C56BE}" srcOrd="0" destOrd="0" presId="urn:microsoft.com/office/officeart/2009/3/layout/StepUpProcess"/>
    <dgm:cxn modelId="{EE10A317-64DA-4301-B09E-A69811323CE0}" type="presParOf" srcId="{5CF20664-0CA2-4A9E-A82A-26D4ED1592D8}" destId="{42D5A434-0B86-493C-AADF-F8A5773EEEA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5D016D-4A96-449C-8DCC-FC68947ED6C7}" type="doc">
      <dgm:prSet loTypeId="urn:microsoft.com/office/officeart/2005/8/layout/pyramid1" loCatId="pyramid" qsTypeId="urn:microsoft.com/office/officeart/2005/8/quickstyle/3d2" qsCatId="3D" csTypeId="urn:microsoft.com/office/officeart/2005/8/colors/colorful4" csCatId="colorful" phldr="1"/>
      <dgm:spPr/>
    </dgm:pt>
    <dgm:pt modelId="{1C575DEF-D4E6-404F-8B14-F6C70EF5B7CD}">
      <dgm:prSet phldrT="[ข้อความ]" custT="1"/>
      <dgm:spPr>
        <a:solidFill>
          <a:srgbClr val="FF0000"/>
        </a:solidFill>
      </dgm:spPr>
      <dgm:t>
        <a:bodyPr/>
        <a:lstStyle/>
        <a:p>
          <a:endParaRPr lang="en-US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r>
            <a:rPr lang="en-US" sz="2400" b="1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68FFBE0-F4EE-413C-A44D-0717B653E24C}" type="parTrans" cxnId="{B2397AD7-AB3E-47AA-AADF-15487099D1AF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B1A1024-1EA4-471E-A35B-A9894C6143A5}" type="sibTrans" cxnId="{B2397AD7-AB3E-47AA-AADF-15487099D1AF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129E255-3EA1-457A-9AE6-983261B32FBD}">
      <dgm:prSet phldrT="[ข้อความ]"/>
      <dgm:spPr>
        <a:solidFill>
          <a:srgbClr val="F5E40B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FCD1C14-EB69-4BF0-AB18-A737BAC196DD}" type="parTrans" cxnId="{2F650F8A-C4E2-4E4A-BB56-E12CDBF41933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44835F2-0573-4840-A264-515EC8D3E06F}" type="sibTrans" cxnId="{2F650F8A-C4E2-4E4A-BB56-E12CDBF41933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D6EC561-6E60-429B-9935-ABDA65694E09}">
      <dgm:prSet phldrT="[ข้อความ]"/>
      <dgm:spPr>
        <a:solidFill>
          <a:srgbClr val="00B050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1°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4DE2984-716A-4E41-AA99-7F164C38D7E3}" type="parTrans" cxnId="{23AC2DDF-FF96-49EA-94B7-02F97BC2A52D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1CD51A3-0DE2-40C9-8150-DEEB41665F4E}" type="sibTrans" cxnId="{23AC2DDF-FF96-49EA-94B7-02F97BC2A52D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ED30C55-B717-4BAF-AB36-4CD31D5F5B7B}" type="pres">
      <dgm:prSet presAssocID="{395D016D-4A96-449C-8DCC-FC68947ED6C7}" presName="Name0" presStyleCnt="0">
        <dgm:presLayoutVars>
          <dgm:dir/>
          <dgm:animLvl val="lvl"/>
          <dgm:resizeHandles val="exact"/>
        </dgm:presLayoutVars>
      </dgm:prSet>
      <dgm:spPr/>
    </dgm:pt>
    <dgm:pt modelId="{AA4C1440-DE83-4F98-B0EA-190532759C4E}" type="pres">
      <dgm:prSet presAssocID="{1C575DEF-D4E6-404F-8B14-F6C70EF5B7CD}" presName="Name8" presStyleCnt="0"/>
      <dgm:spPr/>
    </dgm:pt>
    <dgm:pt modelId="{90EBD1B0-DB60-4A35-9B4C-37B46621E88B}" type="pres">
      <dgm:prSet presAssocID="{1C575DEF-D4E6-404F-8B14-F6C70EF5B7CD}" presName="level" presStyleLbl="node1" presStyleIdx="0" presStyleCnt="3">
        <dgm:presLayoutVars>
          <dgm:chMax val="1"/>
          <dgm:bulletEnabled val="1"/>
        </dgm:presLayoutVars>
      </dgm:prSet>
      <dgm:spPr/>
    </dgm:pt>
    <dgm:pt modelId="{AE89EAC0-3B31-483D-BC4F-525E35A39C68}" type="pres">
      <dgm:prSet presAssocID="{1C575DEF-D4E6-404F-8B14-F6C70EF5B7C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AF404-2282-4882-AEC6-1B3676743014}" type="pres">
      <dgm:prSet presAssocID="{3129E255-3EA1-457A-9AE6-983261B32FBD}" presName="Name8" presStyleCnt="0"/>
      <dgm:spPr/>
    </dgm:pt>
    <dgm:pt modelId="{6586A257-5D7C-414E-B890-EB4DE33A1256}" type="pres">
      <dgm:prSet presAssocID="{3129E255-3EA1-457A-9AE6-983261B32FBD}" presName="level" presStyleLbl="node1" presStyleIdx="1" presStyleCnt="3">
        <dgm:presLayoutVars>
          <dgm:chMax val="1"/>
          <dgm:bulletEnabled val="1"/>
        </dgm:presLayoutVars>
      </dgm:prSet>
      <dgm:spPr/>
    </dgm:pt>
    <dgm:pt modelId="{279F4BAD-D996-4C78-8B09-64435BEB89E7}" type="pres">
      <dgm:prSet presAssocID="{3129E255-3EA1-457A-9AE6-983261B32FB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9B8C7C3-AE95-49F5-A065-82BE4942679B}" type="pres">
      <dgm:prSet presAssocID="{DD6EC561-6E60-429B-9935-ABDA65694E09}" presName="Name8" presStyleCnt="0"/>
      <dgm:spPr/>
    </dgm:pt>
    <dgm:pt modelId="{1E71374C-A9F1-456F-9A79-FE7614DB2A56}" type="pres">
      <dgm:prSet presAssocID="{DD6EC561-6E60-429B-9935-ABDA65694E09}" presName="level" presStyleLbl="node1" presStyleIdx="2" presStyleCnt="3" custLinFactNeighborX="-2239" custLinFactNeighborY="38065">
        <dgm:presLayoutVars>
          <dgm:chMax val="1"/>
          <dgm:bulletEnabled val="1"/>
        </dgm:presLayoutVars>
      </dgm:prSet>
      <dgm:spPr/>
    </dgm:pt>
    <dgm:pt modelId="{9F1E7EBD-4761-48E3-B789-D3B80DB41009}" type="pres">
      <dgm:prSet presAssocID="{DD6EC561-6E60-429B-9935-ABDA65694E0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FF246DB8-AEE9-4832-AC88-8E874B2870F1}" type="presOf" srcId="{DD6EC561-6E60-429B-9935-ABDA65694E09}" destId="{1E71374C-A9F1-456F-9A79-FE7614DB2A56}" srcOrd="0" destOrd="0" presId="urn:microsoft.com/office/officeart/2005/8/layout/pyramid1"/>
    <dgm:cxn modelId="{2F650F8A-C4E2-4E4A-BB56-E12CDBF41933}" srcId="{395D016D-4A96-449C-8DCC-FC68947ED6C7}" destId="{3129E255-3EA1-457A-9AE6-983261B32FBD}" srcOrd="1" destOrd="0" parTransId="{EFCD1C14-EB69-4BF0-AB18-A737BAC196DD}" sibTransId="{F44835F2-0573-4840-A264-515EC8D3E06F}"/>
    <dgm:cxn modelId="{00C94040-1DCB-4306-AAD6-0287FEB2652D}" type="presOf" srcId="{1C575DEF-D4E6-404F-8B14-F6C70EF5B7CD}" destId="{AE89EAC0-3B31-483D-BC4F-525E35A39C68}" srcOrd="1" destOrd="0" presId="urn:microsoft.com/office/officeart/2005/8/layout/pyramid1"/>
    <dgm:cxn modelId="{2F36880B-9A35-4B68-A6C2-E3E76FE4E502}" type="presOf" srcId="{DD6EC561-6E60-429B-9935-ABDA65694E09}" destId="{9F1E7EBD-4761-48E3-B789-D3B80DB41009}" srcOrd="1" destOrd="0" presId="urn:microsoft.com/office/officeart/2005/8/layout/pyramid1"/>
    <dgm:cxn modelId="{895B560B-FC4F-412C-9502-5B9D1E30CC64}" type="presOf" srcId="{395D016D-4A96-449C-8DCC-FC68947ED6C7}" destId="{3ED30C55-B717-4BAF-AB36-4CD31D5F5B7B}" srcOrd="0" destOrd="0" presId="urn:microsoft.com/office/officeart/2005/8/layout/pyramid1"/>
    <dgm:cxn modelId="{079D1FC7-5E80-4677-9FB4-EF75CDCD738B}" type="presOf" srcId="{3129E255-3EA1-457A-9AE6-983261B32FBD}" destId="{279F4BAD-D996-4C78-8B09-64435BEB89E7}" srcOrd="1" destOrd="0" presId="urn:microsoft.com/office/officeart/2005/8/layout/pyramid1"/>
    <dgm:cxn modelId="{B2397AD7-AB3E-47AA-AADF-15487099D1AF}" srcId="{395D016D-4A96-449C-8DCC-FC68947ED6C7}" destId="{1C575DEF-D4E6-404F-8B14-F6C70EF5B7CD}" srcOrd="0" destOrd="0" parTransId="{168FFBE0-F4EE-413C-A44D-0717B653E24C}" sibTransId="{1B1A1024-1EA4-471E-A35B-A9894C6143A5}"/>
    <dgm:cxn modelId="{23AC2DDF-FF96-49EA-94B7-02F97BC2A52D}" srcId="{395D016D-4A96-449C-8DCC-FC68947ED6C7}" destId="{DD6EC561-6E60-429B-9935-ABDA65694E09}" srcOrd="2" destOrd="0" parTransId="{74DE2984-716A-4E41-AA99-7F164C38D7E3}" sibTransId="{71CD51A3-0DE2-40C9-8150-DEEB41665F4E}"/>
    <dgm:cxn modelId="{4A78EC62-BC00-44F6-944B-2C0DB2360CD7}" type="presOf" srcId="{1C575DEF-D4E6-404F-8B14-F6C70EF5B7CD}" destId="{90EBD1B0-DB60-4A35-9B4C-37B46621E88B}" srcOrd="0" destOrd="0" presId="urn:microsoft.com/office/officeart/2005/8/layout/pyramid1"/>
    <dgm:cxn modelId="{FE7E9C73-0F4A-4117-B695-8C2164ED3EEF}" type="presOf" srcId="{3129E255-3EA1-457A-9AE6-983261B32FBD}" destId="{6586A257-5D7C-414E-B890-EB4DE33A1256}" srcOrd="0" destOrd="0" presId="urn:microsoft.com/office/officeart/2005/8/layout/pyramid1"/>
    <dgm:cxn modelId="{5124A725-A31C-40C8-AEA3-CFD03648F501}" type="presParOf" srcId="{3ED30C55-B717-4BAF-AB36-4CD31D5F5B7B}" destId="{AA4C1440-DE83-4F98-B0EA-190532759C4E}" srcOrd="0" destOrd="0" presId="urn:microsoft.com/office/officeart/2005/8/layout/pyramid1"/>
    <dgm:cxn modelId="{7BCE8C93-6726-4436-93B2-C712272FC515}" type="presParOf" srcId="{AA4C1440-DE83-4F98-B0EA-190532759C4E}" destId="{90EBD1B0-DB60-4A35-9B4C-37B46621E88B}" srcOrd="0" destOrd="0" presId="urn:microsoft.com/office/officeart/2005/8/layout/pyramid1"/>
    <dgm:cxn modelId="{ABE678EE-230E-41D9-9E34-B1B3165BFD26}" type="presParOf" srcId="{AA4C1440-DE83-4F98-B0EA-190532759C4E}" destId="{AE89EAC0-3B31-483D-BC4F-525E35A39C68}" srcOrd="1" destOrd="0" presId="urn:microsoft.com/office/officeart/2005/8/layout/pyramid1"/>
    <dgm:cxn modelId="{3BA505BC-7799-4A81-8285-2329A8A5B0A6}" type="presParOf" srcId="{3ED30C55-B717-4BAF-AB36-4CD31D5F5B7B}" destId="{B3DAF404-2282-4882-AEC6-1B3676743014}" srcOrd="1" destOrd="0" presId="urn:microsoft.com/office/officeart/2005/8/layout/pyramid1"/>
    <dgm:cxn modelId="{D89D8ECB-7CA2-4FE6-BE45-6103BCA1B7AD}" type="presParOf" srcId="{B3DAF404-2282-4882-AEC6-1B3676743014}" destId="{6586A257-5D7C-414E-B890-EB4DE33A1256}" srcOrd="0" destOrd="0" presId="urn:microsoft.com/office/officeart/2005/8/layout/pyramid1"/>
    <dgm:cxn modelId="{CEB340F1-40F1-4C95-8191-DC64EE9FF40E}" type="presParOf" srcId="{B3DAF404-2282-4882-AEC6-1B3676743014}" destId="{279F4BAD-D996-4C78-8B09-64435BEB89E7}" srcOrd="1" destOrd="0" presId="urn:microsoft.com/office/officeart/2005/8/layout/pyramid1"/>
    <dgm:cxn modelId="{C0C7B6FF-7F01-4533-84C6-7E697DAAED4B}" type="presParOf" srcId="{3ED30C55-B717-4BAF-AB36-4CD31D5F5B7B}" destId="{89B8C7C3-AE95-49F5-A065-82BE4942679B}" srcOrd="2" destOrd="0" presId="urn:microsoft.com/office/officeart/2005/8/layout/pyramid1"/>
    <dgm:cxn modelId="{BFFE5DFA-3F57-439F-AD1D-38D981C1B853}" type="presParOf" srcId="{89B8C7C3-AE95-49F5-A065-82BE4942679B}" destId="{1E71374C-A9F1-456F-9A79-FE7614DB2A56}" srcOrd="0" destOrd="0" presId="urn:microsoft.com/office/officeart/2005/8/layout/pyramid1"/>
    <dgm:cxn modelId="{A2086EE3-9361-4FD9-B032-32197CFB0EB0}" type="presParOf" srcId="{89B8C7C3-AE95-49F5-A065-82BE4942679B}" destId="{9F1E7EBD-4761-48E3-B789-D3B80DB4100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4D0766-95A0-484B-B482-801CC2BA376D}" type="doc">
      <dgm:prSet loTypeId="urn:microsoft.com/office/officeart/2005/8/layout/pyramid3" loCatId="pyramid" qsTypeId="urn:microsoft.com/office/officeart/2005/8/quickstyle/3d2" qsCatId="3D" csTypeId="urn:microsoft.com/office/officeart/2005/8/colors/colorful4" csCatId="colorful" phldr="1"/>
      <dgm:spPr/>
    </dgm:pt>
    <dgm:pt modelId="{820DE989-8959-40CB-BBC5-220EB94E7238}">
      <dgm:prSet phldrT="[ข้อความ]"/>
      <dgm:spPr>
        <a:solidFill>
          <a:srgbClr val="FF0000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BB1F871-0C99-445A-AB89-E1B72C0FCB1C}" type="parTrans" cxnId="{226B863B-EB67-4F0E-82EB-F0C788E2FF5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5EC34F8-991F-4E0F-823F-6832E0060D9C}" type="sibTrans" cxnId="{226B863B-EB67-4F0E-82EB-F0C788E2FF5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8C46C06-ECD0-4F03-AC67-EA9FBF2C5A95}">
      <dgm:prSet phldrT="[ข้อความ]"/>
      <dgm:spPr>
        <a:solidFill>
          <a:srgbClr val="F5E40B"/>
        </a:solidFill>
      </dgm:spPr>
      <dgm:t>
        <a:bodyPr/>
        <a:lstStyle/>
        <a:p>
          <a:r>
            <a:rPr lang="en-US" b="1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D5FFC29-7034-4822-8174-8748D07D4560}" type="parTrans" cxnId="{01EDB4C5-26C7-43B1-9233-BF5FAED836A7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170ED41-71C6-46CA-8061-809D1814400E}" type="sibTrans" cxnId="{01EDB4C5-26C7-43B1-9233-BF5FAED836A7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50C1D8FF-6EDF-469B-8D14-FB8B83F291AD}">
      <dgm:prSet phldrT="[ข้อความ]" custT="1"/>
      <dgm:spPr>
        <a:solidFill>
          <a:srgbClr val="00B050"/>
        </a:solidFill>
      </dgm:spPr>
      <dgm:t>
        <a:bodyPr/>
        <a:lstStyle/>
        <a:p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2E65EB-F31A-4A1F-965C-5F30DAD4ADE8}" type="parTrans" cxnId="{1D646A6D-E95B-4CDC-A59A-AFD3F633F395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EF7B969-6224-4257-A4E0-5CFB6759955E}" type="sibTrans" cxnId="{1D646A6D-E95B-4CDC-A59A-AFD3F633F395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5713C8E3-749B-448C-BAD5-C0E387666484}" type="pres">
      <dgm:prSet presAssocID="{A14D0766-95A0-484B-B482-801CC2BA376D}" presName="Name0" presStyleCnt="0">
        <dgm:presLayoutVars>
          <dgm:dir/>
          <dgm:animLvl val="lvl"/>
          <dgm:resizeHandles val="exact"/>
        </dgm:presLayoutVars>
      </dgm:prSet>
      <dgm:spPr/>
    </dgm:pt>
    <dgm:pt modelId="{0F7F8E3D-1099-46E7-AB95-ED7249D5E5B9}" type="pres">
      <dgm:prSet presAssocID="{820DE989-8959-40CB-BBC5-220EB94E7238}" presName="Name8" presStyleCnt="0"/>
      <dgm:spPr/>
    </dgm:pt>
    <dgm:pt modelId="{9FC7CCE5-7589-41DB-9A5F-1B7200A50CBF}" type="pres">
      <dgm:prSet presAssocID="{820DE989-8959-40CB-BBC5-220EB94E7238}" presName="level" presStyleLbl="node1" presStyleIdx="0" presStyleCnt="3" custLinFactNeighborX="67500" custLinFactNeighborY="-8147">
        <dgm:presLayoutVars>
          <dgm:chMax val="1"/>
          <dgm:bulletEnabled val="1"/>
        </dgm:presLayoutVars>
      </dgm:prSet>
      <dgm:spPr/>
    </dgm:pt>
    <dgm:pt modelId="{03CE8F4A-C6CE-43D2-919F-C7947E902F52}" type="pres">
      <dgm:prSet presAssocID="{820DE989-8959-40CB-BBC5-220EB94E723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BAF8804-0E27-4161-A849-0FB7929E81AD}" type="pres">
      <dgm:prSet presAssocID="{D8C46C06-ECD0-4F03-AC67-EA9FBF2C5A95}" presName="Name8" presStyleCnt="0"/>
      <dgm:spPr/>
    </dgm:pt>
    <dgm:pt modelId="{29B18055-D3C2-4735-BD0D-09B717634952}" type="pres">
      <dgm:prSet presAssocID="{D8C46C06-ECD0-4F03-AC67-EA9FBF2C5A95}" presName="level" presStyleLbl="node1" presStyleIdx="1" presStyleCnt="3">
        <dgm:presLayoutVars>
          <dgm:chMax val="1"/>
          <dgm:bulletEnabled val="1"/>
        </dgm:presLayoutVars>
      </dgm:prSet>
      <dgm:spPr/>
    </dgm:pt>
    <dgm:pt modelId="{48ED20A2-80CF-4626-95D0-CBD9F2D0E618}" type="pres">
      <dgm:prSet presAssocID="{D8C46C06-ECD0-4F03-AC67-EA9FBF2C5A9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E1CA894-51D7-4CB0-91A5-8037AAC23C5E}" type="pres">
      <dgm:prSet presAssocID="{50C1D8FF-6EDF-469B-8D14-FB8B83F291AD}" presName="Name8" presStyleCnt="0"/>
      <dgm:spPr/>
    </dgm:pt>
    <dgm:pt modelId="{803C13E1-2E20-4207-92A7-A357A1E7FBC4}" type="pres">
      <dgm:prSet presAssocID="{50C1D8FF-6EDF-469B-8D14-FB8B83F291AD}" presName="level" presStyleLbl="node1" presStyleIdx="2" presStyleCnt="3">
        <dgm:presLayoutVars>
          <dgm:chMax val="1"/>
          <dgm:bulletEnabled val="1"/>
        </dgm:presLayoutVars>
      </dgm:prSet>
      <dgm:spPr/>
    </dgm:pt>
    <dgm:pt modelId="{3560D2E0-AD25-4295-B270-A1483F7259F9}" type="pres">
      <dgm:prSet presAssocID="{50C1D8FF-6EDF-469B-8D14-FB8B83F291AD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3D19E0C0-1647-4C46-9DFD-0643BA693EED}" type="presOf" srcId="{820DE989-8959-40CB-BBC5-220EB94E7238}" destId="{9FC7CCE5-7589-41DB-9A5F-1B7200A50CBF}" srcOrd="0" destOrd="0" presId="urn:microsoft.com/office/officeart/2005/8/layout/pyramid3"/>
    <dgm:cxn modelId="{01EDB4C5-26C7-43B1-9233-BF5FAED836A7}" srcId="{A14D0766-95A0-484B-B482-801CC2BA376D}" destId="{D8C46C06-ECD0-4F03-AC67-EA9FBF2C5A95}" srcOrd="1" destOrd="0" parTransId="{7D5FFC29-7034-4822-8174-8748D07D4560}" sibTransId="{6170ED41-71C6-46CA-8061-809D1814400E}"/>
    <dgm:cxn modelId="{1A0A1353-1905-44ED-B571-41EDD95DDD75}" type="presOf" srcId="{50C1D8FF-6EDF-469B-8D14-FB8B83F291AD}" destId="{803C13E1-2E20-4207-92A7-A357A1E7FBC4}" srcOrd="0" destOrd="0" presId="urn:microsoft.com/office/officeart/2005/8/layout/pyramid3"/>
    <dgm:cxn modelId="{09DB5669-073F-4FC0-9139-5295C2B65F20}" type="presOf" srcId="{A14D0766-95A0-484B-B482-801CC2BA376D}" destId="{5713C8E3-749B-448C-BAD5-C0E387666484}" srcOrd="0" destOrd="0" presId="urn:microsoft.com/office/officeart/2005/8/layout/pyramid3"/>
    <dgm:cxn modelId="{7C1B2743-E150-4B04-8F9D-AFFA7582D2D8}" type="presOf" srcId="{820DE989-8959-40CB-BBC5-220EB94E7238}" destId="{03CE8F4A-C6CE-43D2-919F-C7947E902F52}" srcOrd="1" destOrd="0" presId="urn:microsoft.com/office/officeart/2005/8/layout/pyramid3"/>
    <dgm:cxn modelId="{AA1EBF32-F535-409E-A6D7-52B90F8BADB0}" type="presOf" srcId="{D8C46C06-ECD0-4F03-AC67-EA9FBF2C5A95}" destId="{48ED20A2-80CF-4626-95D0-CBD9F2D0E618}" srcOrd="1" destOrd="0" presId="urn:microsoft.com/office/officeart/2005/8/layout/pyramid3"/>
    <dgm:cxn modelId="{6BF13F51-E331-4E2E-8F7E-B22391407ED4}" type="presOf" srcId="{50C1D8FF-6EDF-469B-8D14-FB8B83F291AD}" destId="{3560D2E0-AD25-4295-B270-A1483F7259F9}" srcOrd="1" destOrd="0" presId="urn:microsoft.com/office/officeart/2005/8/layout/pyramid3"/>
    <dgm:cxn modelId="{1D646A6D-E95B-4CDC-A59A-AFD3F633F395}" srcId="{A14D0766-95A0-484B-B482-801CC2BA376D}" destId="{50C1D8FF-6EDF-469B-8D14-FB8B83F291AD}" srcOrd="2" destOrd="0" parTransId="{C82E65EB-F31A-4A1F-965C-5F30DAD4ADE8}" sibTransId="{1EF7B969-6224-4257-A4E0-5CFB6759955E}"/>
    <dgm:cxn modelId="{530C0B15-0491-46D7-8511-CFDF7F3A4138}" type="presOf" srcId="{D8C46C06-ECD0-4F03-AC67-EA9FBF2C5A95}" destId="{29B18055-D3C2-4735-BD0D-09B717634952}" srcOrd="0" destOrd="0" presId="urn:microsoft.com/office/officeart/2005/8/layout/pyramid3"/>
    <dgm:cxn modelId="{226B863B-EB67-4F0E-82EB-F0C788E2FF50}" srcId="{A14D0766-95A0-484B-B482-801CC2BA376D}" destId="{820DE989-8959-40CB-BBC5-220EB94E7238}" srcOrd="0" destOrd="0" parTransId="{2BB1F871-0C99-445A-AB89-E1B72C0FCB1C}" sibTransId="{75EC34F8-991F-4E0F-823F-6832E0060D9C}"/>
    <dgm:cxn modelId="{DC92D8E5-173F-4186-80D5-AEF5945CDF7A}" type="presParOf" srcId="{5713C8E3-749B-448C-BAD5-C0E387666484}" destId="{0F7F8E3D-1099-46E7-AB95-ED7249D5E5B9}" srcOrd="0" destOrd="0" presId="urn:microsoft.com/office/officeart/2005/8/layout/pyramid3"/>
    <dgm:cxn modelId="{29155DB0-41DA-405A-B08D-E0A75E6E66B3}" type="presParOf" srcId="{0F7F8E3D-1099-46E7-AB95-ED7249D5E5B9}" destId="{9FC7CCE5-7589-41DB-9A5F-1B7200A50CBF}" srcOrd="0" destOrd="0" presId="urn:microsoft.com/office/officeart/2005/8/layout/pyramid3"/>
    <dgm:cxn modelId="{12FC5DAB-6068-4940-A176-A7E3F994AB4B}" type="presParOf" srcId="{0F7F8E3D-1099-46E7-AB95-ED7249D5E5B9}" destId="{03CE8F4A-C6CE-43D2-919F-C7947E902F52}" srcOrd="1" destOrd="0" presId="urn:microsoft.com/office/officeart/2005/8/layout/pyramid3"/>
    <dgm:cxn modelId="{87911448-63A5-474B-8AFB-46E28E92AB4F}" type="presParOf" srcId="{5713C8E3-749B-448C-BAD5-C0E387666484}" destId="{1BAF8804-0E27-4161-A849-0FB7929E81AD}" srcOrd="1" destOrd="0" presId="urn:microsoft.com/office/officeart/2005/8/layout/pyramid3"/>
    <dgm:cxn modelId="{CAE7FB37-39D1-43E5-8127-AF852D9DCECD}" type="presParOf" srcId="{1BAF8804-0E27-4161-A849-0FB7929E81AD}" destId="{29B18055-D3C2-4735-BD0D-09B717634952}" srcOrd="0" destOrd="0" presId="urn:microsoft.com/office/officeart/2005/8/layout/pyramid3"/>
    <dgm:cxn modelId="{E04885F4-1B23-4BEE-A0BB-01CED3A53CE0}" type="presParOf" srcId="{1BAF8804-0E27-4161-A849-0FB7929E81AD}" destId="{48ED20A2-80CF-4626-95D0-CBD9F2D0E618}" srcOrd="1" destOrd="0" presId="urn:microsoft.com/office/officeart/2005/8/layout/pyramid3"/>
    <dgm:cxn modelId="{8A5B867B-2539-4DD3-A0D2-90EC756694BE}" type="presParOf" srcId="{5713C8E3-749B-448C-BAD5-C0E387666484}" destId="{0E1CA894-51D7-4CB0-91A5-8037AAC23C5E}" srcOrd="2" destOrd="0" presId="urn:microsoft.com/office/officeart/2005/8/layout/pyramid3"/>
    <dgm:cxn modelId="{77A587D9-0916-4D94-AFFB-1D1C87D4DA0E}" type="presParOf" srcId="{0E1CA894-51D7-4CB0-91A5-8037AAC23C5E}" destId="{803C13E1-2E20-4207-92A7-A357A1E7FBC4}" srcOrd="0" destOrd="0" presId="urn:microsoft.com/office/officeart/2005/8/layout/pyramid3"/>
    <dgm:cxn modelId="{943E15D2-CBAC-4071-9A71-4A9699D5D660}" type="presParOf" srcId="{0E1CA894-51D7-4CB0-91A5-8037AAC23C5E}" destId="{3560D2E0-AD25-4295-B270-A1483F7259F9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EBD1B0-DB60-4A35-9B4C-37B46621E88B}">
      <dsp:nvSpPr>
        <dsp:cNvPr id="0" name=""/>
        <dsp:cNvSpPr/>
      </dsp:nvSpPr>
      <dsp:spPr>
        <a:xfrm>
          <a:off x="1016000" y="0"/>
          <a:ext cx="1016000" cy="677333"/>
        </a:xfrm>
        <a:prstGeom prst="trapezoid">
          <a:avLst>
            <a:gd name="adj" fmla="val 75000"/>
          </a:avLst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016000" y="0"/>
        <a:ext cx="1016000" cy="677333"/>
      </dsp:txXfrm>
    </dsp:sp>
    <dsp:sp modelId="{6586A257-5D7C-414E-B890-EB4DE33A1256}">
      <dsp:nvSpPr>
        <dsp:cNvPr id="0" name=""/>
        <dsp:cNvSpPr/>
      </dsp:nvSpPr>
      <dsp:spPr>
        <a:xfrm>
          <a:off x="507999" y="677333"/>
          <a:ext cx="2032000" cy="677333"/>
        </a:xfrm>
        <a:prstGeom prst="trapezoid">
          <a:avLst>
            <a:gd name="adj" fmla="val 75000"/>
          </a:avLst>
        </a:prstGeom>
        <a:solidFill>
          <a:srgbClr val="F5E40B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863599" y="677333"/>
        <a:ext cx="1320800" cy="677333"/>
      </dsp:txXfrm>
    </dsp:sp>
    <dsp:sp modelId="{1E71374C-A9F1-456F-9A79-FE7614DB2A56}">
      <dsp:nvSpPr>
        <dsp:cNvPr id="0" name=""/>
        <dsp:cNvSpPr/>
      </dsp:nvSpPr>
      <dsp:spPr>
        <a:xfrm>
          <a:off x="0" y="1354666"/>
          <a:ext cx="3048000" cy="677333"/>
        </a:xfrm>
        <a:prstGeom prst="trapezoid">
          <a:avLst>
            <a:gd name="adj" fmla="val 75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1°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33399" y="1354666"/>
        <a:ext cx="1981200" cy="6773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C7CCE5-7589-41DB-9A5F-1B7200A50CBF}">
      <dsp:nvSpPr>
        <dsp:cNvPr id="0" name=""/>
        <dsp:cNvSpPr/>
      </dsp:nvSpPr>
      <dsp:spPr>
        <a:xfrm rot="10800000">
          <a:off x="0" y="0"/>
          <a:ext cx="3048000" cy="677333"/>
        </a:xfrm>
        <a:prstGeom prst="trapezoid">
          <a:avLst>
            <a:gd name="adj" fmla="val 75000"/>
          </a:avLst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533399" y="0"/>
        <a:ext cx="1981200" cy="677333"/>
      </dsp:txXfrm>
    </dsp:sp>
    <dsp:sp modelId="{29B18055-D3C2-4735-BD0D-09B717634952}">
      <dsp:nvSpPr>
        <dsp:cNvPr id="0" name=""/>
        <dsp:cNvSpPr/>
      </dsp:nvSpPr>
      <dsp:spPr>
        <a:xfrm rot="10800000">
          <a:off x="507999" y="677333"/>
          <a:ext cx="2032000" cy="677333"/>
        </a:xfrm>
        <a:prstGeom prst="trapezoid">
          <a:avLst>
            <a:gd name="adj" fmla="val 75000"/>
          </a:avLst>
        </a:prstGeom>
        <a:solidFill>
          <a:srgbClr val="F5E40B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863599" y="677333"/>
        <a:ext cx="1320800" cy="677333"/>
      </dsp:txXfrm>
    </dsp:sp>
    <dsp:sp modelId="{803C13E1-2E20-4207-92A7-A357A1E7FBC4}">
      <dsp:nvSpPr>
        <dsp:cNvPr id="0" name=""/>
        <dsp:cNvSpPr/>
      </dsp:nvSpPr>
      <dsp:spPr>
        <a:xfrm rot="10800000">
          <a:off x="1016000" y="1354666"/>
          <a:ext cx="1016000" cy="677333"/>
        </a:xfrm>
        <a:prstGeom prst="trapezoid">
          <a:avLst>
            <a:gd name="adj" fmla="val 75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1016000" y="1354666"/>
        <a:ext cx="1016000" cy="6773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FD4762-A77B-4F8C-B4F8-D0C230744F46}">
      <dsp:nvSpPr>
        <dsp:cNvPr id="0" name=""/>
        <dsp:cNvSpPr/>
      </dsp:nvSpPr>
      <dsp:spPr>
        <a:xfrm rot="5400000">
          <a:off x="322442" y="166375"/>
          <a:ext cx="970373" cy="161468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AEC82E9-6B5E-4D8A-A275-2389CCFFFA78}">
      <dsp:nvSpPr>
        <dsp:cNvPr id="0" name=""/>
        <dsp:cNvSpPr/>
      </dsp:nvSpPr>
      <dsp:spPr>
        <a:xfrm>
          <a:off x="160463" y="648816"/>
          <a:ext cx="1457742" cy="127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Structure</a:t>
          </a:r>
          <a:endParaRPr lang="th-TH" sz="26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160463" y="648816"/>
        <a:ext cx="1457742" cy="1277796"/>
      </dsp:txXfrm>
    </dsp:sp>
    <dsp:sp modelId="{05314E5C-3811-491F-9963-B0179056B39D}">
      <dsp:nvSpPr>
        <dsp:cNvPr id="0" name=""/>
        <dsp:cNvSpPr/>
      </dsp:nvSpPr>
      <dsp:spPr>
        <a:xfrm>
          <a:off x="1343159" y="47500"/>
          <a:ext cx="275045" cy="275045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1750E94-F41B-4A02-B4BC-ACACE12C56BE}">
      <dsp:nvSpPr>
        <dsp:cNvPr id="0" name=""/>
        <dsp:cNvSpPr/>
      </dsp:nvSpPr>
      <dsp:spPr>
        <a:xfrm rot="5400000">
          <a:off x="2107003" y="-275216"/>
          <a:ext cx="970373" cy="1614680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2D5A434-0B86-493C-AADF-F8A5773EEEAC}">
      <dsp:nvSpPr>
        <dsp:cNvPr id="0" name=""/>
        <dsp:cNvSpPr/>
      </dsp:nvSpPr>
      <dsp:spPr>
        <a:xfrm>
          <a:off x="1945024" y="207225"/>
          <a:ext cx="1457742" cy="1277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Function</a:t>
          </a:r>
          <a:endParaRPr lang="th-TH" sz="26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1945024" y="207225"/>
        <a:ext cx="1457742" cy="12777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EBD1B0-DB60-4A35-9B4C-37B46621E88B}">
      <dsp:nvSpPr>
        <dsp:cNvPr id="0" name=""/>
        <dsp:cNvSpPr/>
      </dsp:nvSpPr>
      <dsp:spPr>
        <a:xfrm>
          <a:off x="1887045" y="0"/>
          <a:ext cx="1887045" cy="1258030"/>
        </a:xfrm>
        <a:prstGeom prst="trapezoid">
          <a:avLst>
            <a:gd name="adj" fmla="val 75000"/>
          </a:avLst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887045" y="0"/>
        <a:ext cx="1887045" cy="1258030"/>
      </dsp:txXfrm>
    </dsp:sp>
    <dsp:sp modelId="{6586A257-5D7C-414E-B890-EB4DE33A1256}">
      <dsp:nvSpPr>
        <dsp:cNvPr id="0" name=""/>
        <dsp:cNvSpPr/>
      </dsp:nvSpPr>
      <dsp:spPr>
        <a:xfrm>
          <a:off x="943522" y="1258030"/>
          <a:ext cx="3774090" cy="1258030"/>
        </a:xfrm>
        <a:prstGeom prst="trapezoid">
          <a:avLst>
            <a:gd name="adj" fmla="val 75000"/>
          </a:avLst>
        </a:prstGeom>
        <a:solidFill>
          <a:srgbClr val="F5E40B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sz="65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603988" y="1258030"/>
        <a:ext cx="2453158" cy="1258030"/>
      </dsp:txXfrm>
    </dsp:sp>
    <dsp:sp modelId="{1E71374C-A9F1-456F-9A79-FE7614DB2A56}">
      <dsp:nvSpPr>
        <dsp:cNvPr id="0" name=""/>
        <dsp:cNvSpPr/>
      </dsp:nvSpPr>
      <dsp:spPr>
        <a:xfrm>
          <a:off x="0" y="2516060"/>
          <a:ext cx="5661136" cy="1258030"/>
        </a:xfrm>
        <a:prstGeom prst="trapezoid">
          <a:avLst>
            <a:gd name="adj" fmla="val 75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1° Care</a:t>
          </a:r>
          <a:endParaRPr lang="th-TH" sz="65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990698" y="2516060"/>
        <a:ext cx="3679738" cy="12580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C7CCE5-7589-41DB-9A5F-1B7200A50CBF}">
      <dsp:nvSpPr>
        <dsp:cNvPr id="0" name=""/>
        <dsp:cNvSpPr/>
      </dsp:nvSpPr>
      <dsp:spPr>
        <a:xfrm rot="10800000">
          <a:off x="0" y="0"/>
          <a:ext cx="3048000" cy="677333"/>
        </a:xfrm>
        <a:prstGeom prst="trapezoid">
          <a:avLst>
            <a:gd name="adj" fmla="val 75000"/>
          </a:avLst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3°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533399" y="0"/>
        <a:ext cx="1981200" cy="677333"/>
      </dsp:txXfrm>
    </dsp:sp>
    <dsp:sp modelId="{29B18055-D3C2-4735-BD0D-09B717634952}">
      <dsp:nvSpPr>
        <dsp:cNvPr id="0" name=""/>
        <dsp:cNvSpPr/>
      </dsp:nvSpPr>
      <dsp:spPr>
        <a:xfrm rot="10800000">
          <a:off x="507999" y="677333"/>
          <a:ext cx="2032000" cy="677333"/>
        </a:xfrm>
        <a:prstGeom prst="trapezoid">
          <a:avLst>
            <a:gd name="adj" fmla="val 75000"/>
          </a:avLst>
        </a:prstGeom>
        <a:solidFill>
          <a:srgbClr val="F5E40B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2° Care</a:t>
          </a:r>
          <a:endParaRPr lang="th-TH" sz="37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863599" y="677333"/>
        <a:ext cx="1320800" cy="677333"/>
      </dsp:txXfrm>
    </dsp:sp>
    <dsp:sp modelId="{803C13E1-2E20-4207-92A7-A357A1E7FBC4}">
      <dsp:nvSpPr>
        <dsp:cNvPr id="0" name=""/>
        <dsp:cNvSpPr/>
      </dsp:nvSpPr>
      <dsp:spPr>
        <a:xfrm rot="10800000">
          <a:off x="1016000" y="1354666"/>
          <a:ext cx="1016000" cy="677333"/>
        </a:xfrm>
        <a:prstGeom prst="trapezoid">
          <a:avLst>
            <a:gd name="adj" fmla="val 75000"/>
          </a:avLst>
        </a:prstGeom>
        <a:solidFill>
          <a:srgbClr val="00B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400" b="1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 rot="-10800000">
        <a:off x="1016000" y="1354666"/>
        <a:ext cx="1016000" cy="677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5T07:50:24.609"/>
    </inkml:context>
    <inkml:brush xml:id="br0">
      <inkml:brushProperty name="width" value="0.13333" units="cm"/>
      <inkml:brushProperty name="height" value="0.26667" units="cm"/>
      <inkml:brushProperty name="color" value="#FF00FF"/>
      <inkml:brushProperty name="tip" value="rectangle"/>
      <inkml:brushProperty name="rasterOp" value="maskPen"/>
    </inkml:brush>
  </inkml:definitions>
  <inkml:trace contextRef="#ctx0" brushRef="#br0">14155 2585 3968,'-33'-26'2304,"-33"-14"-1152,45 29 128,-3 1-896,-9-2 0,-9-5-512,-3 1 128,-12-10-128,-15 5 128,3-1 0,-15 8 0,-6 5 0,-18 9 0,-10 0 0,-2 9 0,-21 8 384,-3 2 0,-18 5-128,9 10 128,-9 7-512,2 13 128,-10 12 0,10 12 0,-2 6 0,15 8 0,-6 3 0,9 11 128,-2 16-256,18 10 128,21-3 0,11-4 0,27 14 0,11 12 0,20-12 128,17 0 128,30-7 384,15 16 0,30-9-384,18-4 128,18-13 0,33-12 0,30-18-384,30-16 128,27-13-256,13-27 128,32-17-256,9-25 128,9-24-128,-3-22 0,-18-2 512,-5-12 0,-11-6-384,-14-14 128,-23-14 384,-22-18 0,-12-3-128,-15-6 0,-23-17-256,-16-14 0,-28-4-1792,-29-6 0,-30-1-3584,-27-7 128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1B057-A234-49BB-940A-DD26AE46021A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59BA9-E0B5-4967-96E1-BAAD7BE5A37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7469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3D0EB2-F99D-48C2-91DB-19EB8E9780DB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0236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3D0EB2-F99D-48C2-91DB-19EB8E9780DB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12291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308DE7-A9EC-4486-96FA-2541586D0E4C}" type="slidenum">
              <a:rPr kumimoji="0" lang="th-TH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28225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308DE7-A9EC-4486-96FA-2541586D0E4C}" type="slidenum">
              <a:rPr kumimoji="0" lang="th-TH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98692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9437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1851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1704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3109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578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2108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3250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9175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3163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0920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4001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5372100"/>
            <a:ext cx="6934200" cy="5969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76800" y="419100"/>
            <a:ext cx="2819400" cy="3048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200" b="0">
                <a:solidFill>
                  <a:schemeClr val="bg1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 algn="ctr">
              <a:defRPr sz="1200" b="0" i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 algn="ctr">
              <a:defRPr sz="12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E82FABBC-0521-4200-8BC6-91C2610719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7467600" y="342900"/>
            <a:ext cx="1231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2400" b="1" i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609600" y="2730500"/>
            <a:ext cx="76200" cy="2286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093" name="Picture 21" descr="05_icon_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708525"/>
            <a:ext cx="1216025" cy="1158875"/>
          </a:xfrm>
          <a:prstGeom prst="rect">
            <a:avLst/>
          </a:prstGeom>
          <a:noFill/>
        </p:spPr>
      </p:pic>
      <p:sp>
        <p:nvSpPr>
          <p:cNvPr id="3095" name="Line 23"/>
          <p:cNvSpPr>
            <a:spLocks noChangeShapeType="1"/>
          </p:cNvSpPr>
          <p:nvPr/>
        </p:nvSpPr>
        <p:spPr bwMode="auto">
          <a:xfrm>
            <a:off x="1066800" y="5562600"/>
            <a:ext cx="0" cy="4572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3096" name="Line 24"/>
          <p:cNvSpPr>
            <a:spLocks noChangeShapeType="1"/>
          </p:cNvSpPr>
          <p:nvPr/>
        </p:nvSpPr>
        <p:spPr bwMode="auto">
          <a:xfrm>
            <a:off x="1066800" y="6019800"/>
            <a:ext cx="77724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52726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EFE42-7024-496C-BA26-DDF937A056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577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61370-6959-4C9B-B404-9DD7652E86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424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381000" y="1227138"/>
            <a:ext cx="4038600" cy="4716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0" y="1227138"/>
            <a:ext cx="4038600" cy="4716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2DCEE-9BC5-4E3F-B149-9C641419AA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09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40ADD-E617-4FAE-9280-10039A0EDCA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93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B7C76-1247-4DB3-AD67-AF2556E58E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312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64FBF-CEC5-4BD7-BCBE-50496E4D1F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20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2DB0B-6767-4CCB-9214-F63C62A4D2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736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906328-7183-41ED-9396-C2FDB15DA04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010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F73B8-07DE-4B80-AD49-595C7A2E43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28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53200" y="533400"/>
            <a:ext cx="2057400" cy="5410200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81000" y="533400"/>
            <a:ext cx="6019800" cy="541020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DE7A5-C7D7-4EB7-ADBF-ADEBA053CF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8942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ชื่อเรื่องและตาร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533400"/>
            <a:ext cx="6248400" cy="563563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ตาราง 2"/>
          <p:cNvSpPr>
            <a:spLocks noGrp="1"/>
          </p:cNvSpPr>
          <p:nvPr>
            <p:ph type="tbl" idx="1"/>
          </p:nvPr>
        </p:nvSpPr>
        <p:spPr>
          <a:xfrm>
            <a:off x="381000" y="1227138"/>
            <a:ext cx="8229600" cy="4716462"/>
          </a:xfrm>
        </p:spPr>
        <p:txBody>
          <a:bodyPr/>
          <a:lstStyle/>
          <a:p>
            <a:r>
              <a:rPr lang="th-TH"/>
              <a:t>คลิกไอคอนเพื่อเพิ่มตาราง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1219200" y="63373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76200" y="6184900"/>
            <a:ext cx="12954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LOGO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087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B8BD1D8A-0E78-450C-AE4C-99285B674D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439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2173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7424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003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3910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9909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9311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1577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920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9671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0374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7936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1466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6614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107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0038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515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962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73419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4616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104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853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76069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092F-22AA-49E4-AE68-DD7E1669B2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3759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D4071-E3E4-4026-956B-33085ED396C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6323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99BC-55E3-4AC8-8D84-4C12FD630E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8982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6B8B-6937-45F8-B3C9-77CFC8804ED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1956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BED76-7873-472C-956C-2E4B2031CE5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3483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1DFF-0CD2-4F4A-9517-7D639A4DB9E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8603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A1B97-B583-49D4-8FAB-073EFB7AD0D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3365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69C33-36E5-4F6D-9D22-7A47AF4B0BE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14308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9CF1-B406-4950-A81A-FE8ADDB79F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6202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81470-9576-4FCB-935D-E5D6932CB5E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12388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5B8C-0823-4B89-A0E9-A81A56DA38F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819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6A1DAB80-7231-4834-AFC8-602580B6CEC1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4164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E539F-9113-49A2-B232-35EB0755BF7A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7809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76779C41-D4F3-4BC8-BECC-190AD043AA5E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0804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9300-9C5A-4770-8435-C3D411C319D1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133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BB862-013C-4276-BE86-2DF0EC449D4D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88267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58F3D-F4E0-4820-8BFC-96625DCE2546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70162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F0F20-BA5A-4AFD-A9BE-3E22F3914094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80408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E1C6E-6532-45C9-864C-BCDBF600EEE9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8820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6DDC8-3364-4AD7-851E-71796835814F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7983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529E8-23A4-4EF0-8C36-4B703B944955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3323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FFAE0-6225-4A21-AFBD-7A5B301A8EE3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9602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1A71A-AA92-4912-8DAF-052176D96F66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95194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AE61-FA3B-4C6F-ADFB-859F3FDE870F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55826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คอลัมน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363B3-1FFC-4C7D-ADA8-0DF1A98D5272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73512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อลัมน์รูปภาพ 3 รู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9860D-0A56-4A46-80E3-586C1D265EDC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62431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938BA-4C82-4F4C-81AA-11F615553E61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59060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69D35E2-2913-4606-BF9D-861F9A08B49A}" type="datetime1">
              <a:rPr lang="en-US" smtClean="0"/>
              <a:t>11/18/2016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55277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4646217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129606" y="446485"/>
            <a:ext cx="6875859" cy="41612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892969" y="4723805"/>
            <a:ext cx="7358063" cy="1000125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892969" y="5759649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4437958" y="6500812"/>
            <a:ext cx="301365" cy="29738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1812947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892969" y="2268141"/>
            <a:ext cx="7358063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7153168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4723805" y="446484"/>
            <a:ext cx="3750469" cy="57864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669726" y="446484"/>
            <a:ext cx="3750469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669726" y="3348633"/>
            <a:ext cx="3750469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6146314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3972271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1143085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4723805" y="1830586"/>
            <a:ext cx="3750469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669726" y="1830586"/>
            <a:ext cx="3750469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14083790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669727" y="892969"/>
            <a:ext cx="7804547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392721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4723805" y="3580805"/>
            <a:ext cx="3750469" cy="265211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4728177" y="625078"/>
            <a:ext cx="3750469" cy="265211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669726" y="625078"/>
            <a:ext cx="3750469" cy="56078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2400341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892969" y="4473774"/>
            <a:ext cx="7358063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892969" y="2984579"/>
            <a:ext cx="7358063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6007566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8195006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7717758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1143001"/>
          </a:xfrm>
          <a:prstGeom prst="rect">
            <a:avLst/>
          </a:prstGeom>
        </p:spPr>
        <p:txBody>
          <a:bodyPr lIns="65023" tIns="65023" rIns="65023" bIns="65023"/>
          <a:lstStyle>
            <a:lvl1pPr defTabSz="914367">
              <a:defRPr sz="4359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1" cy="4525964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331503" indent="-331503" defTabSz="914367">
              <a:spcBef>
                <a:spcPts val="703"/>
              </a:spcBef>
              <a:buSzPct val="100000"/>
              <a:buFont typeface="Arial"/>
              <a:defRPr sz="3094">
                <a:latin typeface="Calibri"/>
                <a:ea typeface="Calibri"/>
                <a:cs typeface="Calibri"/>
                <a:sym typeface="Calibri"/>
              </a:defRPr>
            </a:lvl1pPr>
            <a:lvl2pPr marL="637174" indent="-315717" defTabSz="914367">
              <a:spcBef>
                <a:spcPts val="703"/>
              </a:spcBef>
              <a:buSzPct val="100000"/>
              <a:buFont typeface="Arial"/>
              <a:buChar char="–"/>
              <a:defRPr sz="3094">
                <a:latin typeface="Calibri"/>
                <a:ea typeface="Calibri"/>
                <a:cs typeface="Calibri"/>
                <a:sym typeface="Calibri"/>
              </a:defRPr>
            </a:lvl2pPr>
            <a:lvl3pPr indent="-294669" defTabSz="914367">
              <a:spcBef>
                <a:spcPts val="703"/>
              </a:spcBef>
              <a:buSzPct val="100000"/>
              <a:buFont typeface="Arial"/>
              <a:defRPr sz="3094">
                <a:latin typeface="Calibri"/>
                <a:ea typeface="Calibri"/>
                <a:cs typeface="Calibri"/>
                <a:sym typeface="Calibri"/>
              </a:defRPr>
            </a:lvl3pPr>
            <a:lvl4pPr marL="1317975" indent="-353603" defTabSz="914367">
              <a:spcBef>
                <a:spcPts val="703"/>
              </a:spcBef>
              <a:buSzPct val="100000"/>
              <a:buFont typeface="Arial"/>
              <a:buChar char="–"/>
              <a:defRPr sz="3094">
                <a:latin typeface="Calibri"/>
                <a:ea typeface="Calibri"/>
                <a:cs typeface="Calibri"/>
                <a:sym typeface="Calibri"/>
              </a:defRPr>
            </a:lvl4pPr>
            <a:lvl5pPr marL="1639432" indent="-353603" defTabSz="914367">
              <a:spcBef>
                <a:spcPts val="703"/>
              </a:spcBef>
              <a:buSzPct val="100000"/>
              <a:buFont typeface="Arial"/>
              <a:buChar char="»"/>
              <a:defRPr sz="3094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8387168" y="6386693"/>
            <a:ext cx="299632" cy="304440"/>
          </a:xfrm>
          <a:prstGeom prst="rect">
            <a:avLst/>
          </a:prstGeom>
        </p:spPr>
        <p:txBody>
          <a:bodyPr lIns="65023" tIns="65023" rIns="65023" bIns="65023" anchor="ctr"/>
          <a:lstStyle>
            <a:lvl1pPr algn="r" defTabSz="914367">
              <a:defRPr sz="112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361504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1143001"/>
          </a:xfrm>
          <a:prstGeom prst="rect">
            <a:avLst/>
          </a:prstGeom>
        </p:spPr>
        <p:txBody>
          <a:bodyPr lIns="65023" tIns="65023" rIns="65023" bIns="65023"/>
          <a:lstStyle>
            <a:lvl1pPr defTabSz="914367">
              <a:defRPr sz="4359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1" cy="4525964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331503" indent="-331503" defTabSz="914367">
              <a:spcBef>
                <a:spcPts val="703"/>
              </a:spcBef>
              <a:buSzPct val="100000"/>
              <a:buFont typeface="Arial"/>
              <a:defRPr sz="3094">
                <a:latin typeface="Calibri"/>
                <a:ea typeface="Calibri"/>
                <a:cs typeface="Calibri"/>
                <a:sym typeface="Calibri"/>
              </a:defRPr>
            </a:lvl1pPr>
            <a:lvl2pPr marL="637174" indent="-315717" defTabSz="914367">
              <a:spcBef>
                <a:spcPts val="703"/>
              </a:spcBef>
              <a:buSzPct val="100000"/>
              <a:buFont typeface="Arial"/>
              <a:buChar char="–"/>
              <a:defRPr sz="3094">
                <a:latin typeface="Calibri"/>
                <a:ea typeface="Calibri"/>
                <a:cs typeface="Calibri"/>
                <a:sym typeface="Calibri"/>
              </a:defRPr>
            </a:lvl2pPr>
            <a:lvl3pPr indent="-294669" defTabSz="914367">
              <a:spcBef>
                <a:spcPts val="703"/>
              </a:spcBef>
              <a:buSzPct val="100000"/>
              <a:buFont typeface="Arial"/>
              <a:defRPr sz="3094">
                <a:latin typeface="Calibri"/>
                <a:ea typeface="Calibri"/>
                <a:cs typeface="Calibri"/>
                <a:sym typeface="Calibri"/>
              </a:defRPr>
            </a:lvl3pPr>
            <a:lvl4pPr marL="1317975" indent="-353603" defTabSz="914367">
              <a:spcBef>
                <a:spcPts val="703"/>
              </a:spcBef>
              <a:buSzPct val="100000"/>
              <a:buFont typeface="Arial"/>
              <a:buChar char="–"/>
              <a:defRPr sz="3094">
                <a:latin typeface="Calibri"/>
                <a:ea typeface="Calibri"/>
                <a:cs typeface="Calibri"/>
                <a:sym typeface="Calibri"/>
              </a:defRPr>
            </a:lvl4pPr>
            <a:lvl5pPr marL="1639432" indent="-353603" defTabSz="914367">
              <a:spcBef>
                <a:spcPts val="703"/>
              </a:spcBef>
              <a:buSzPct val="100000"/>
              <a:buFont typeface="Arial"/>
              <a:buChar char="»"/>
              <a:defRPr sz="3094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xfrm>
            <a:off x="8387168" y="6386693"/>
            <a:ext cx="299632" cy="304440"/>
          </a:xfrm>
          <a:prstGeom prst="rect">
            <a:avLst/>
          </a:prstGeom>
        </p:spPr>
        <p:txBody>
          <a:bodyPr lIns="65023" tIns="65023" rIns="65023" bIns="65023" anchor="ctr"/>
          <a:lstStyle>
            <a:lvl1pPr algn="r" defTabSz="914367">
              <a:defRPr sz="112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6332245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1" cy="1470026"/>
          </a:xfrm>
          <a:prstGeom prst="rect">
            <a:avLst/>
          </a:prstGeom>
        </p:spPr>
        <p:txBody>
          <a:bodyPr lIns="65023" tIns="65023" rIns="65023" bIns="65023"/>
          <a:lstStyle>
            <a:lvl1pPr defTabSz="914367">
              <a:defRPr sz="4359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36" name="Shape 136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1" cy="1752600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0" indent="0" algn="ctr" defTabSz="914367">
              <a:spcBef>
                <a:spcPts val="703"/>
              </a:spcBef>
              <a:buSzTx/>
              <a:buNone/>
              <a:defRPr sz="3094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indent="321457" algn="ctr" defTabSz="914367">
              <a:spcBef>
                <a:spcPts val="703"/>
              </a:spcBef>
              <a:buSzTx/>
              <a:buNone/>
              <a:defRPr sz="3094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indent="642915" algn="ctr" defTabSz="914367">
              <a:spcBef>
                <a:spcPts val="703"/>
              </a:spcBef>
              <a:buSzTx/>
              <a:buNone/>
              <a:defRPr sz="3094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indent="964372" algn="ctr" defTabSz="914367">
              <a:spcBef>
                <a:spcPts val="703"/>
              </a:spcBef>
              <a:buSzTx/>
              <a:buNone/>
              <a:defRPr sz="3094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indent="1285829" algn="ctr" defTabSz="914367">
              <a:spcBef>
                <a:spcPts val="703"/>
              </a:spcBef>
              <a:buSzTx/>
              <a:buNone/>
              <a:defRPr sz="3094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2"/>
          </p:nvPr>
        </p:nvSpPr>
        <p:spPr>
          <a:xfrm>
            <a:off x="8387168" y="6386693"/>
            <a:ext cx="299632" cy="304440"/>
          </a:xfrm>
          <a:prstGeom prst="rect">
            <a:avLst/>
          </a:prstGeom>
        </p:spPr>
        <p:txBody>
          <a:bodyPr lIns="65023" tIns="65023" rIns="65023" bIns="65023" anchor="ctr"/>
          <a:lstStyle>
            <a:lvl1pPr algn="r" defTabSz="914367">
              <a:defRPr sz="112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4931135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2709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9798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66324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03916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3810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00936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82294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74574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83513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11528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13387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495300" y="1600203"/>
            <a:ext cx="4381500" cy="4525964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883877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slideLayout" Target="../slideLayouts/slideLayout86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5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slideLayout" Target="../slideLayouts/slideLayout8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C31B1-E728-4CEE-9E1E-0DC959FFF9C0}" type="datetimeFigureOut">
              <a:rPr lang="th-TH" smtClean="0"/>
              <a:t>18/11/59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465FD-7A5B-4C34-8971-C2E8AC129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66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Line 31"/>
          <p:cNvSpPr>
            <a:spLocks noChangeShapeType="1"/>
          </p:cNvSpPr>
          <p:nvPr/>
        </p:nvSpPr>
        <p:spPr bwMode="auto">
          <a:xfrm>
            <a:off x="8001000" y="838200"/>
            <a:ext cx="9144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pic>
        <p:nvPicPr>
          <p:cNvPr id="1054" name="Picture 30" descr="05_icon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480300" y="563563"/>
            <a:ext cx="596900" cy="738187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81000" y="1227138"/>
            <a:ext cx="82296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219200" y="63373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6200" y="6184900"/>
            <a:ext cx="1295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 b="1" i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3087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1E8984FF-9EF4-4612-AA89-9A856E45081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066800" y="533400"/>
            <a:ext cx="6248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1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hf sldNum="0" hdr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082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57F6F-11D6-4019-9921-126F0EC7115F}" type="datetimeFigureOut">
              <a:rPr lang="en-US" smtClean="0"/>
              <a:t>11/18/2016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F9D07-0A25-420B-A710-E8EF728FD6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14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6DE26-D56C-478C-9612-583E2EE13BA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05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8ECA9-441B-4F34-98F6-11B38FE7E8E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8813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69727" y="312539"/>
            <a:ext cx="7804547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69727" y="1830586"/>
            <a:ext cx="7804547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4437958" y="6505277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668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78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0.png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0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10.jpe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กลมบางส่วน 3"/>
          <p:cNvSpPr/>
          <p:nvPr/>
        </p:nvSpPr>
        <p:spPr>
          <a:xfrm>
            <a:off x="357188" y="5138807"/>
            <a:ext cx="1600951" cy="1600951"/>
          </a:xfrm>
          <a:prstGeom prst="pie">
            <a:avLst>
              <a:gd name="adj1" fmla="val 5400000"/>
              <a:gd name="adj2" fmla="val 16200000"/>
            </a:avLst>
          </a:prstGeom>
          <a:solidFill>
            <a:srgbClr val="6699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sp>
      <p:sp>
        <p:nvSpPr>
          <p:cNvPr id="6" name="วงกลมบางส่วน 5"/>
          <p:cNvSpPr/>
          <p:nvPr/>
        </p:nvSpPr>
        <p:spPr>
          <a:xfrm>
            <a:off x="637354" y="5619093"/>
            <a:ext cx="1040617" cy="1040617"/>
          </a:xfrm>
          <a:prstGeom prst="pie">
            <a:avLst>
              <a:gd name="adj1" fmla="val 5400000"/>
              <a:gd name="adj2" fmla="val 16200000"/>
            </a:avLst>
          </a:prstGeom>
          <a:solidFill>
            <a:srgbClr val="0033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sp>
      <p:sp>
        <p:nvSpPr>
          <p:cNvPr id="8" name="วงกลมบางส่วน 7"/>
          <p:cNvSpPr/>
          <p:nvPr/>
        </p:nvSpPr>
        <p:spPr>
          <a:xfrm>
            <a:off x="917521" y="6099378"/>
            <a:ext cx="480284" cy="480284"/>
          </a:xfrm>
          <a:prstGeom prst="pie">
            <a:avLst>
              <a:gd name="adj1" fmla="val 5400000"/>
              <a:gd name="adj2" fmla="val 16200000"/>
            </a:avLst>
          </a:prstGeom>
          <a:solidFill>
            <a:srgbClr val="E9D01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16" name="วงรี 15"/>
          <p:cNvSpPr/>
          <p:nvPr/>
        </p:nvSpPr>
        <p:spPr>
          <a:xfrm>
            <a:off x="5906811" y="762190"/>
            <a:ext cx="2940973" cy="2940973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17" name="วงรี 4"/>
          <p:cNvSpPr txBox="1"/>
          <p:nvPr/>
        </p:nvSpPr>
        <p:spPr>
          <a:xfrm>
            <a:off x="6122157" y="1027348"/>
            <a:ext cx="2510278" cy="207958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620" tIns="7620" rIns="7620" bIns="7620" numCol="1" spcCol="1270" anchor="ctr" anchorCtr="0">
            <a:noAutofit/>
          </a:bodyPr>
          <a:lstStyle/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th-TH" sz="3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ภาพรวม</a:t>
            </a:r>
            <a:endParaRPr lang="en-GB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th-TH" sz="3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</a:t>
            </a:r>
            <a:br>
              <a:rPr lang="th-TH" sz="3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คลินิกหมอครอบครัว</a:t>
            </a:r>
            <a:endParaRPr lang="en-GB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กลุ่ม 20"/>
          <p:cNvGrpSpPr/>
          <p:nvPr/>
        </p:nvGrpSpPr>
        <p:grpSpPr>
          <a:xfrm>
            <a:off x="1602648" y="1523293"/>
            <a:ext cx="4802526" cy="3001579"/>
            <a:chOff x="1602648" y="1523293"/>
            <a:chExt cx="4802526" cy="3001579"/>
          </a:xfrm>
        </p:grpSpPr>
        <p:sp>
          <p:nvSpPr>
            <p:cNvPr id="22" name="รูปร่าง 21"/>
            <p:cNvSpPr/>
            <p:nvPr/>
          </p:nvSpPr>
          <p:spPr>
            <a:xfrm>
              <a:off x="1602648" y="1523293"/>
              <a:ext cx="4802526" cy="3001579"/>
            </a:xfrm>
            <a:prstGeom prst="swooshArrow">
              <a:avLst>
                <a:gd name="adj1" fmla="val 25000"/>
                <a:gd name="adj2" fmla="val 25000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รูปแบบอิสระ: รูปร่าง 23"/>
            <p:cNvSpPr/>
            <p:nvPr/>
          </p:nvSpPr>
          <p:spPr>
            <a:xfrm>
              <a:off x="3848693" y="2309706"/>
              <a:ext cx="1921010" cy="2215165"/>
            </a:xfrm>
            <a:custGeom>
              <a:avLst/>
              <a:gdLst>
                <a:gd name="connsiteX0" fmla="*/ 320175 w 1921010"/>
                <a:gd name="connsiteY0" fmla="*/ 0 h 2215165"/>
                <a:gd name="connsiteX1" fmla="*/ 1921010 w 1921010"/>
                <a:gd name="connsiteY1" fmla="*/ 0 h 2215165"/>
                <a:gd name="connsiteX2" fmla="*/ 1921010 w 1921010"/>
                <a:gd name="connsiteY2" fmla="*/ 0 h 2215165"/>
                <a:gd name="connsiteX3" fmla="*/ 1921010 w 1921010"/>
                <a:gd name="connsiteY3" fmla="*/ 1894990 h 2215165"/>
                <a:gd name="connsiteX4" fmla="*/ 1600835 w 1921010"/>
                <a:gd name="connsiteY4" fmla="*/ 2215165 h 2215165"/>
                <a:gd name="connsiteX5" fmla="*/ 0 w 1921010"/>
                <a:gd name="connsiteY5" fmla="*/ 2215165 h 2215165"/>
                <a:gd name="connsiteX6" fmla="*/ 0 w 1921010"/>
                <a:gd name="connsiteY6" fmla="*/ 2215165 h 2215165"/>
                <a:gd name="connsiteX7" fmla="*/ 0 w 1921010"/>
                <a:gd name="connsiteY7" fmla="*/ 320175 h 2215165"/>
                <a:gd name="connsiteX8" fmla="*/ 320175 w 1921010"/>
                <a:gd name="connsiteY8" fmla="*/ 0 h 2215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21010" h="2215165">
                  <a:moveTo>
                    <a:pt x="320175" y="0"/>
                  </a:moveTo>
                  <a:lnTo>
                    <a:pt x="1921010" y="0"/>
                  </a:lnTo>
                  <a:lnTo>
                    <a:pt x="1921010" y="0"/>
                  </a:lnTo>
                  <a:lnTo>
                    <a:pt x="1921010" y="1894990"/>
                  </a:lnTo>
                  <a:cubicBezTo>
                    <a:pt x="1921010" y="2071818"/>
                    <a:pt x="1777663" y="2215165"/>
                    <a:pt x="1600835" y="2215165"/>
                  </a:cubicBezTo>
                  <a:lnTo>
                    <a:pt x="0" y="2215165"/>
                  </a:lnTo>
                  <a:lnTo>
                    <a:pt x="0" y="2215165"/>
                  </a:lnTo>
                  <a:lnTo>
                    <a:pt x="0" y="320175"/>
                  </a:lnTo>
                  <a:cubicBezTo>
                    <a:pt x="0" y="143347"/>
                    <a:pt x="143347" y="0"/>
                    <a:pt x="320175" y="0"/>
                  </a:cubicBez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3776" tIns="93776" rIns="282088" bIns="93776" numCol="1" spcCol="1270" anchor="t" anchorCtr="0">
              <a:noAutofit/>
            </a:bodyPr>
            <a:lstStyle/>
            <a:p>
              <a:pPr marL="0" lvl="0" indent="0" algn="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h-TH" sz="4400" kern="1200" dirty="0"/>
            </a:p>
          </p:txBody>
        </p:sp>
      </p:grpSp>
      <p:pic>
        <p:nvPicPr>
          <p:cNvPr id="19" name="ตัวแทนเนื้อหา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70" y="1027348"/>
            <a:ext cx="4989785" cy="19967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37026"/>
              </p:ext>
            </p:extLst>
          </p:nvPr>
        </p:nvGraphicFramePr>
        <p:xfrm>
          <a:off x="1192563" y="5126259"/>
          <a:ext cx="7547363" cy="1593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7363">
                  <a:extLst>
                    <a:ext uri="{9D8B030D-6E8A-4147-A177-3AD203B41FA5}">
                      <a16:colId xmlns:a16="http://schemas.microsoft.com/office/drawing/2014/main" val="2569983676"/>
                    </a:ext>
                  </a:extLst>
                </a:gridCol>
              </a:tblGrid>
              <a:tr h="537719">
                <a:tc>
                  <a:txBody>
                    <a:bodyPr/>
                    <a:lstStyle/>
                    <a:p>
                      <a:pPr lvl="0" algn="l"/>
                      <a:r>
                        <a:rPr lang="th-TH" sz="2800" b="1" i="0" cap="none" spc="0" baseline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นายแพทย์บุญชัย  ธีระกาญจน์</a:t>
                      </a:r>
                      <a:endParaRPr lang="en-GB" sz="2800" b="1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8073595"/>
                  </a:ext>
                </a:extLst>
              </a:tr>
              <a:tr h="4744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i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วท.บ. , </a:t>
                      </a:r>
                      <a:r>
                        <a:rPr lang="th-TH" sz="2400" b="1" i="0" baseline="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พ.บ</a:t>
                      </a:r>
                      <a:r>
                        <a:rPr lang="th-TH" sz="2400" b="1" i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, </a:t>
                      </a:r>
                      <a:r>
                        <a:rPr lang="th-TH" sz="2400" b="1" i="0" baseline="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ส.ม</a:t>
                      </a:r>
                      <a:r>
                        <a:rPr lang="th-TH" sz="2400" b="1" i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, อ.ว.เวชศาสตร์ป้องกัน , อ.ว.เวชศาสตร์ครอบครัว</a:t>
                      </a:r>
                      <a:endParaRPr lang="en-GB" sz="2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9D0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0125255"/>
                  </a:ext>
                </a:extLst>
              </a:tr>
              <a:tr h="5810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i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สาธารณสุขนิเทศก์</a:t>
                      </a:r>
                      <a:r>
                        <a:rPr lang="th-TH" sz="24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เขตสุขภาพที่ ๓</a:t>
                      </a:r>
                      <a:endParaRPr lang="en-GB" sz="2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9D01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6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468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8053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31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ทำไมต้อง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66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18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รูปภาพ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154387" y="188822"/>
            <a:ext cx="1822943" cy="693683"/>
          </a:xfrm>
          <a:prstGeom prst="rect">
            <a:avLst/>
          </a:prstGeom>
        </p:spPr>
      </p:pic>
      <p:sp>
        <p:nvSpPr>
          <p:cNvPr id="15" name="รูปร่าง 14"/>
          <p:cNvSpPr/>
          <p:nvPr/>
        </p:nvSpPr>
        <p:spPr>
          <a:xfrm>
            <a:off x="2366637" y="1945438"/>
            <a:ext cx="2849843" cy="1781152"/>
          </a:xfrm>
          <a:prstGeom prst="swooshArrow">
            <a:avLst>
              <a:gd name="adj1" fmla="val 25000"/>
              <a:gd name="adj2" fmla="val 25000"/>
            </a:avLst>
          </a:prstGeom>
          <a:gradFill>
            <a:gsLst>
              <a:gs pos="0">
                <a:srgbClr val="0033CC"/>
              </a:gs>
              <a:gs pos="55000">
                <a:srgbClr val="00B050"/>
              </a:gs>
              <a:gs pos="74000">
                <a:srgbClr val="FFFF00"/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17" name="รูปแบบอิสระ: รูปร่าง 16"/>
          <p:cNvSpPr/>
          <p:nvPr/>
        </p:nvSpPr>
        <p:spPr>
          <a:xfrm>
            <a:off x="3921780" y="2412099"/>
            <a:ext cx="1139937" cy="1314490"/>
          </a:xfrm>
          <a:custGeom>
            <a:avLst/>
            <a:gdLst>
              <a:gd name="connsiteX0" fmla="*/ 189993 w 1139937"/>
              <a:gd name="connsiteY0" fmla="*/ 0 h 1314490"/>
              <a:gd name="connsiteX1" fmla="*/ 1139937 w 1139937"/>
              <a:gd name="connsiteY1" fmla="*/ 0 h 1314490"/>
              <a:gd name="connsiteX2" fmla="*/ 1139937 w 1139937"/>
              <a:gd name="connsiteY2" fmla="*/ 0 h 1314490"/>
              <a:gd name="connsiteX3" fmla="*/ 1139937 w 1139937"/>
              <a:gd name="connsiteY3" fmla="*/ 1124497 h 1314490"/>
              <a:gd name="connsiteX4" fmla="*/ 949944 w 1139937"/>
              <a:gd name="connsiteY4" fmla="*/ 1314490 h 1314490"/>
              <a:gd name="connsiteX5" fmla="*/ 0 w 1139937"/>
              <a:gd name="connsiteY5" fmla="*/ 1314490 h 1314490"/>
              <a:gd name="connsiteX6" fmla="*/ 0 w 1139937"/>
              <a:gd name="connsiteY6" fmla="*/ 1314490 h 1314490"/>
              <a:gd name="connsiteX7" fmla="*/ 0 w 1139937"/>
              <a:gd name="connsiteY7" fmla="*/ 189993 h 1314490"/>
              <a:gd name="connsiteX8" fmla="*/ 189993 w 1139937"/>
              <a:gd name="connsiteY8" fmla="*/ 0 h 1314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9937" h="1314490">
                <a:moveTo>
                  <a:pt x="189993" y="0"/>
                </a:moveTo>
                <a:lnTo>
                  <a:pt x="1139937" y="0"/>
                </a:lnTo>
                <a:lnTo>
                  <a:pt x="1139937" y="0"/>
                </a:lnTo>
                <a:lnTo>
                  <a:pt x="1139937" y="1124497"/>
                </a:lnTo>
                <a:cubicBezTo>
                  <a:pt x="1139937" y="1229427"/>
                  <a:pt x="1054874" y="1314490"/>
                  <a:pt x="949944" y="1314490"/>
                </a:cubicBezTo>
                <a:lnTo>
                  <a:pt x="0" y="1314490"/>
                </a:lnTo>
                <a:lnTo>
                  <a:pt x="0" y="1314490"/>
                </a:lnTo>
                <a:lnTo>
                  <a:pt x="0" y="189993"/>
                </a:lnTo>
                <a:cubicBezTo>
                  <a:pt x="0" y="85063"/>
                  <a:pt x="85063" y="0"/>
                  <a:pt x="189993" y="0"/>
                </a:cubicBezTo>
                <a:close/>
              </a:path>
            </a:pathLst>
          </a:custGeo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647" tIns="55647" rIns="167392" bIns="55647" numCol="1" spcCol="1270" anchor="t" anchorCtr="0">
            <a:noAutofit/>
          </a:bodyPr>
          <a:lstStyle/>
          <a:p>
            <a:pPr marL="0" marR="0" lvl="0" indent="0" algn="r" defTabSz="11557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th-TH" sz="2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2" name="ไดอะแกร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293681"/>
              </p:ext>
            </p:extLst>
          </p:nvPr>
        </p:nvGraphicFramePr>
        <p:xfrm>
          <a:off x="5216493" y="569311"/>
          <a:ext cx="3048000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" name="กลุ่ม 4"/>
          <p:cNvGrpSpPr/>
          <p:nvPr/>
        </p:nvGrpSpPr>
        <p:grpSpPr>
          <a:xfrm>
            <a:off x="177516" y="4078783"/>
            <a:ext cx="3048000" cy="2032000"/>
            <a:chOff x="4968765" y="1397000"/>
            <a:chExt cx="3048000" cy="2032000"/>
          </a:xfrm>
        </p:grpSpPr>
        <p:graphicFrame>
          <p:nvGraphicFramePr>
            <p:cNvPr id="3" name="ไดอะแกรม 2"/>
            <p:cNvGraphicFramePr>
              <a:graphicFrameLocks noChangeAspect="1"/>
            </p:cNvGraphicFramePr>
            <p:nvPr>
              <p:extLst/>
            </p:nvPr>
          </p:nvGraphicFramePr>
          <p:xfrm>
            <a:off x="4968765" y="1397000"/>
            <a:ext cx="3048000" cy="2032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sp>
          <p:nvSpPr>
            <p:cNvPr id="4" name="กล่องข้อความ 3"/>
            <p:cNvSpPr txBox="1"/>
            <p:nvPr/>
          </p:nvSpPr>
          <p:spPr>
            <a:xfrm>
              <a:off x="5956738" y="2719552"/>
              <a:ext cx="1072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1° Care</a:t>
              </a:r>
              <a:endPara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2" name="สี่เหลี่ยมผืนผ้า 11"/>
          <p:cNvSpPr/>
          <p:nvPr/>
        </p:nvSpPr>
        <p:spPr>
          <a:xfrm>
            <a:off x="924364" y="6233084"/>
            <a:ext cx="75632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ปัญหาระบบบริการทางการแพทย์และสาธารณสุขไทย</a:t>
            </a:r>
          </a:p>
        </p:txBody>
      </p:sp>
      <p:grpSp>
        <p:nvGrpSpPr>
          <p:cNvPr id="13" name="กลุ่ม 12"/>
          <p:cNvGrpSpPr>
            <a:grpSpLocks noChangeAspect="1"/>
          </p:cNvGrpSpPr>
          <p:nvPr/>
        </p:nvGrpSpPr>
        <p:grpSpPr>
          <a:xfrm>
            <a:off x="5867381" y="2969580"/>
            <a:ext cx="2236466" cy="3263504"/>
            <a:chOff x="4544768" y="1413858"/>
            <a:chExt cx="3487762" cy="5089418"/>
          </a:xfrm>
        </p:grpSpPr>
        <p:sp>
          <p:nvSpPr>
            <p:cNvPr id="14" name="รูปแบบอิสระ: รูปร่าง 13"/>
            <p:cNvSpPr/>
            <p:nvPr/>
          </p:nvSpPr>
          <p:spPr>
            <a:xfrm>
              <a:off x="4544768" y="1413858"/>
              <a:ext cx="3487762" cy="5089418"/>
            </a:xfrm>
            <a:custGeom>
              <a:avLst/>
              <a:gdLst>
                <a:gd name="connsiteX0" fmla="*/ 401139 w 3937700"/>
                <a:gd name="connsiteY0" fmla="*/ 0 h 2406352"/>
                <a:gd name="connsiteX1" fmla="*/ 3536561 w 3937700"/>
                <a:gd name="connsiteY1" fmla="*/ 0 h 2406352"/>
                <a:gd name="connsiteX2" fmla="*/ 3937700 w 3937700"/>
                <a:gd name="connsiteY2" fmla="*/ 401139 h 2406352"/>
                <a:gd name="connsiteX3" fmla="*/ 3937700 w 3937700"/>
                <a:gd name="connsiteY3" fmla="*/ 2406352 h 2406352"/>
                <a:gd name="connsiteX4" fmla="*/ 3937700 w 3937700"/>
                <a:gd name="connsiteY4" fmla="*/ 2406352 h 2406352"/>
                <a:gd name="connsiteX5" fmla="*/ 0 w 3937700"/>
                <a:gd name="connsiteY5" fmla="*/ 2406352 h 2406352"/>
                <a:gd name="connsiteX6" fmla="*/ 0 w 3937700"/>
                <a:gd name="connsiteY6" fmla="*/ 2406352 h 2406352"/>
                <a:gd name="connsiteX7" fmla="*/ 0 w 3937700"/>
                <a:gd name="connsiteY7" fmla="*/ 401139 h 2406352"/>
                <a:gd name="connsiteX8" fmla="*/ 401139 w 3937700"/>
                <a:gd name="connsiteY8" fmla="*/ 0 h 2406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7700" h="2406352">
                  <a:moveTo>
                    <a:pt x="3937699" y="245138"/>
                  </a:moveTo>
                  <a:lnTo>
                    <a:pt x="3937699" y="2161214"/>
                  </a:lnTo>
                  <a:cubicBezTo>
                    <a:pt x="3937699" y="2296600"/>
                    <a:pt x="3643812" y="2406352"/>
                    <a:pt x="3281285" y="2406352"/>
                  </a:cubicBezTo>
                  <a:lnTo>
                    <a:pt x="1" y="2406352"/>
                  </a:lnTo>
                  <a:lnTo>
                    <a:pt x="1" y="240635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281285" y="0"/>
                  </a:lnTo>
                  <a:cubicBezTo>
                    <a:pt x="3643812" y="0"/>
                    <a:pt x="3937699" y="109752"/>
                    <a:pt x="3937699" y="245138"/>
                  </a:cubicBezTo>
                  <a:close/>
                </a:path>
              </a:pathLst>
            </a:custGeom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1475" tIns="530240" rIns="365140" bIns="530240" numCol="1" spcCol="1270" anchor="t" anchorCtr="0">
              <a:noAutofit/>
            </a:bodyPr>
            <a:lstStyle/>
            <a:p>
              <a:pPr marL="0" lvl="0" indent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h-TH" sz="6500" kern="1200" dirty="0"/>
            </a:p>
          </p:txBody>
        </p:sp>
        <p:sp>
          <p:nvSpPr>
            <p:cNvPr id="16" name="กล่องข้อความ 15"/>
            <p:cNvSpPr txBox="1"/>
            <p:nvPr/>
          </p:nvSpPr>
          <p:spPr>
            <a:xfrm>
              <a:off x="4651871" y="1935375"/>
              <a:ext cx="3272840" cy="4415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th-TH" sz="3200" b="1" dirty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ขับเคลื่อนด้วย</a:t>
              </a:r>
            </a:p>
            <a:p>
              <a:pPr lvl="0" algn="ctr"/>
              <a:endPara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คลินิกหมอครอบครัว</a:t>
              </a:r>
            </a:p>
            <a:p>
              <a:pPr lvl="0"/>
              <a:r>
                <a:rPr lang="en-US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Family Medicine Team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ลดความเหลื่อมล้ำ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ดูแลแบบองค์รวม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เพิ่มความมั่นคงในระบบ</a:t>
              </a:r>
              <a:endPara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endParaRPr lang="th-TH" sz="3200" dirty="0"/>
            </a:p>
          </p:txBody>
        </p:sp>
      </p:grpSp>
      <p:grpSp>
        <p:nvGrpSpPr>
          <p:cNvPr id="18" name="กลุ่ม 17"/>
          <p:cNvGrpSpPr>
            <a:grpSpLocks noChangeAspect="1"/>
          </p:cNvGrpSpPr>
          <p:nvPr/>
        </p:nvGrpSpPr>
        <p:grpSpPr>
          <a:xfrm>
            <a:off x="3569345" y="2977463"/>
            <a:ext cx="2232165" cy="3257228"/>
            <a:chOff x="898634" y="1413858"/>
            <a:chExt cx="3487762" cy="5089418"/>
          </a:xfrm>
        </p:grpSpPr>
        <p:sp>
          <p:nvSpPr>
            <p:cNvPr id="19" name="รูปแบบอิสระ: รูปร่าง 18"/>
            <p:cNvSpPr/>
            <p:nvPr/>
          </p:nvSpPr>
          <p:spPr>
            <a:xfrm>
              <a:off x="898634" y="1413858"/>
              <a:ext cx="3487762" cy="5089418"/>
            </a:xfrm>
            <a:custGeom>
              <a:avLst/>
              <a:gdLst>
                <a:gd name="connsiteX0" fmla="*/ 401139 w 3937700"/>
                <a:gd name="connsiteY0" fmla="*/ 0 h 2406352"/>
                <a:gd name="connsiteX1" fmla="*/ 3536561 w 3937700"/>
                <a:gd name="connsiteY1" fmla="*/ 0 h 2406352"/>
                <a:gd name="connsiteX2" fmla="*/ 3937700 w 3937700"/>
                <a:gd name="connsiteY2" fmla="*/ 401139 h 2406352"/>
                <a:gd name="connsiteX3" fmla="*/ 3937700 w 3937700"/>
                <a:gd name="connsiteY3" fmla="*/ 2406352 h 2406352"/>
                <a:gd name="connsiteX4" fmla="*/ 3937700 w 3937700"/>
                <a:gd name="connsiteY4" fmla="*/ 2406352 h 2406352"/>
                <a:gd name="connsiteX5" fmla="*/ 0 w 3937700"/>
                <a:gd name="connsiteY5" fmla="*/ 2406352 h 2406352"/>
                <a:gd name="connsiteX6" fmla="*/ 0 w 3937700"/>
                <a:gd name="connsiteY6" fmla="*/ 2406352 h 2406352"/>
                <a:gd name="connsiteX7" fmla="*/ 0 w 3937700"/>
                <a:gd name="connsiteY7" fmla="*/ 401139 h 2406352"/>
                <a:gd name="connsiteX8" fmla="*/ 401139 w 3937700"/>
                <a:gd name="connsiteY8" fmla="*/ 0 h 2406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7700" h="2406352">
                  <a:moveTo>
                    <a:pt x="1" y="2161214"/>
                  </a:moveTo>
                  <a:lnTo>
                    <a:pt x="1" y="245138"/>
                  </a:lnTo>
                  <a:cubicBezTo>
                    <a:pt x="1" y="109752"/>
                    <a:pt x="293888" y="0"/>
                    <a:pt x="656415" y="0"/>
                  </a:cubicBezTo>
                  <a:lnTo>
                    <a:pt x="3937699" y="0"/>
                  </a:lnTo>
                  <a:lnTo>
                    <a:pt x="3937699" y="0"/>
                  </a:lnTo>
                  <a:lnTo>
                    <a:pt x="3937699" y="2406352"/>
                  </a:lnTo>
                  <a:lnTo>
                    <a:pt x="3937699" y="2406352"/>
                  </a:lnTo>
                  <a:lnTo>
                    <a:pt x="656415" y="2406352"/>
                  </a:lnTo>
                  <a:cubicBezTo>
                    <a:pt x="293888" y="2406352"/>
                    <a:pt x="1" y="2296600"/>
                    <a:pt x="1" y="2161214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3690" tIns="244490" rIns="114300" bIns="244490" numCol="1" spcCol="1270" anchor="t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h-TH" sz="2000" b="1" kern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0" name="กล่องข้อความ 19"/>
            <p:cNvSpPr txBox="1"/>
            <p:nvPr/>
          </p:nvSpPr>
          <p:spPr>
            <a:xfrm>
              <a:off x="1180161" y="1935375"/>
              <a:ext cx="3109568" cy="45204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th-TH" sz="3200" b="1" dirty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ขับเคลื่อนด้วย</a:t>
              </a:r>
            </a:p>
            <a:p>
              <a:pPr lvl="0"/>
              <a:endParaRPr lang="th-TH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โรงพยาบาลใหญ่</a:t>
              </a:r>
            </a:p>
            <a:p>
              <a:pPr lvl="0"/>
              <a:r>
                <a:rPr lang="en-US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Specialist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ความเหลื่อมล้ำ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ดูแลรายโรค เฉพาะอวัยวะ</a:t>
              </a:r>
            </a:p>
            <a:p>
              <a:pPr lvl="0"/>
              <a:r>
                <a:rPr lang="th-TH" sz="20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ขาดความมั่นคงในระบบ</a:t>
              </a:r>
              <a:endPara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endParaRPr lang="th-TH" sz="3200" dirty="0"/>
            </a:p>
          </p:txBody>
        </p:sp>
      </p:grpSp>
      <p:sp>
        <p:nvSpPr>
          <p:cNvPr id="35" name="Circular Arrow 11"/>
          <p:cNvSpPr>
            <a:spLocks noChangeAspect="1"/>
          </p:cNvSpPr>
          <p:nvPr/>
        </p:nvSpPr>
        <p:spPr>
          <a:xfrm rot="9322822">
            <a:off x="922770" y="1175925"/>
            <a:ext cx="1555162" cy="1555162"/>
          </a:xfrm>
          <a:prstGeom prst="circularArrow">
            <a:avLst>
              <a:gd name="adj1" fmla="val 4687"/>
              <a:gd name="adj2" fmla="val 299029"/>
              <a:gd name="adj3" fmla="val 2523572"/>
              <a:gd name="adj4" fmla="val 3468502"/>
              <a:gd name="adj5" fmla="val 5469"/>
            </a:avLst>
          </a:prstGeom>
          <a:gradFill rotWithShape="1">
            <a:gsLst>
              <a:gs pos="0">
                <a:srgbClr val="F79646">
                  <a:lumMod val="75000"/>
                </a:srgbClr>
              </a:gs>
              <a:gs pos="52000">
                <a:srgbClr val="FF3300"/>
              </a:gs>
              <a:gs pos="100000">
                <a:srgbClr val="0000FF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</p:sp>
      <p:grpSp>
        <p:nvGrpSpPr>
          <p:cNvPr id="36" name="กลุ่ม 35"/>
          <p:cNvGrpSpPr>
            <a:grpSpLocks noChangeAspect="1"/>
          </p:cNvGrpSpPr>
          <p:nvPr/>
        </p:nvGrpSpPr>
        <p:grpSpPr>
          <a:xfrm>
            <a:off x="1237569" y="2771678"/>
            <a:ext cx="925564" cy="456131"/>
            <a:chOff x="258291" y="3010605"/>
            <a:chExt cx="2104429" cy="1052214"/>
          </a:xfrm>
          <a:solidFill>
            <a:srgbClr val="FF0000"/>
          </a:solidFill>
        </p:grpSpPr>
        <p:sp>
          <p:nvSpPr>
            <p:cNvPr id="37" name="สี่เหลี่ยมผืนผ้ามุมมน 16"/>
            <p:cNvSpPr/>
            <p:nvPr/>
          </p:nvSpPr>
          <p:spPr>
            <a:xfrm>
              <a:off x="258291" y="3010605"/>
              <a:ext cx="2104429" cy="1052214"/>
            </a:xfrm>
            <a:prstGeom prst="roundRect">
              <a:avLst>
                <a:gd name="adj" fmla="val 10000"/>
              </a:avLst>
            </a:pr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38" name="สี่เหลี่ยมผืนผ้ามุมมน 4"/>
            <p:cNvSpPr txBox="1"/>
            <p:nvPr/>
          </p:nvSpPr>
          <p:spPr>
            <a:xfrm>
              <a:off x="289109" y="3041423"/>
              <a:ext cx="2042793" cy="99057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marL="0" marR="0" lvl="0" indent="0" algn="ctr" defTabSz="16446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ฟ้องร้อง</a:t>
              </a:r>
            </a:p>
          </p:txBody>
        </p:sp>
      </p:grpSp>
      <p:grpSp>
        <p:nvGrpSpPr>
          <p:cNvPr id="39" name="กลุ่ม 38"/>
          <p:cNvGrpSpPr>
            <a:grpSpLocks noChangeAspect="1"/>
          </p:cNvGrpSpPr>
          <p:nvPr/>
        </p:nvGrpSpPr>
        <p:grpSpPr>
          <a:xfrm>
            <a:off x="350665" y="895896"/>
            <a:ext cx="923537" cy="457200"/>
            <a:chOff x="1995785" y="1179"/>
            <a:chExt cx="2104429" cy="1052214"/>
          </a:xfrm>
          <a:solidFill>
            <a:srgbClr val="F79646">
              <a:lumMod val="75000"/>
            </a:srgbClr>
          </a:solidFill>
        </p:grpSpPr>
        <p:sp>
          <p:nvSpPr>
            <p:cNvPr id="40" name="สี่เหลี่ยมผืนผ้ามุมมน 19"/>
            <p:cNvSpPr/>
            <p:nvPr/>
          </p:nvSpPr>
          <p:spPr>
            <a:xfrm>
              <a:off x="1995785" y="1179"/>
              <a:ext cx="2104429" cy="1052214"/>
            </a:xfrm>
            <a:prstGeom prst="roundRect">
              <a:avLst>
                <a:gd name="adj" fmla="val 10000"/>
              </a:avLst>
            </a:pr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41" name="สี่เหลี่ยมผืนผ้ามุมมน 4"/>
            <p:cNvSpPr txBox="1"/>
            <p:nvPr/>
          </p:nvSpPr>
          <p:spPr>
            <a:xfrm>
              <a:off x="2026603" y="31997"/>
              <a:ext cx="2042793" cy="99057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marL="0" marR="0" lvl="0" indent="0" algn="ctr" defTabSz="16446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เกินจำเป็น</a:t>
              </a:r>
            </a:p>
          </p:txBody>
        </p:sp>
      </p:grpSp>
      <p:grpSp>
        <p:nvGrpSpPr>
          <p:cNvPr id="42" name="กลุ่ม 41"/>
          <p:cNvGrpSpPr>
            <a:grpSpLocks noChangeAspect="1"/>
          </p:cNvGrpSpPr>
          <p:nvPr/>
        </p:nvGrpSpPr>
        <p:grpSpPr>
          <a:xfrm>
            <a:off x="2110337" y="882505"/>
            <a:ext cx="923542" cy="457200"/>
            <a:chOff x="3733278" y="3010605"/>
            <a:chExt cx="2104429" cy="1052214"/>
          </a:xfrm>
        </p:grpSpPr>
        <p:sp>
          <p:nvSpPr>
            <p:cNvPr id="43" name="สี่เหลี่ยมผืนผ้ามุมมน 22"/>
            <p:cNvSpPr/>
            <p:nvPr/>
          </p:nvSpPr>
          <p:spPr>
            <a:xfrm>
              <a:off x="3733278" y="3010605"/>
              <a:ext cx="2104429" cy="1052214"/>
            </a:xfrm>
            <a:prstGeom prst="roundRect">
              <a:avLst>
                <a:gd name="adj" fmla="val 10000"/>
              </a:avLst>
            </a:prstGeom>
            <a:solidFill>
              <a:srgbClr val="0000FF"/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44" name="สี่เหลี่ยมผืนผ้ามุมมน 4"/>
            <p:cNvSpPr txBox="1"/>
            <p:nvPr/>
          </p:nvSpPr>
          <p:spPr>
            <a:xfrm>
              <a:off x="3764095" y="3041423"/>
              <a:ext cx="2042793" cy="99057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marL="0" marR="0" lvl="0" indent="0" algn="ctr" defTabSz="16446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จ่ายแพง</a:t>
              </a:r>
            </a:p>
          </p:txBody>
        </p:sp>
      </p:grpSp>
      <p:grpSp>
        <p:nvGrpSpPr>
          <p:cNvPr id="45" name="กลุ่ม 44"/>
          <p:cNvGrpSpPr>
            <a:grpSpLocks noChangeAspect="1"/>
          </p:cNvGrpSpPr>
          <p:nvPr/>
        </p:nvGrpSpPr>
        <p:grpSpPr>
          <a:xfrm>
            <a:off x="1174243" y="1690452"/>
            <a:ext cx="1052216" cy="526107"/>
            <a:chOff x="258291" y="3010605"/>
            <a:chExt cx="2104429" cy="1052214"/>
          </a:xfrm>
          <a:solidFill>
            <a:sysClr val="windowText" lastClr="000000"/>
          </a:solidFill>
        </p:grpSpPr>
        <p:sp>
          <p:nvSpPr>
            <p:cNvPr id="46" name="สี่เหลี่ยมผืนผ้ามุมมน 25"/>
            <p:cNvSpPr/>
            <p:nvPr/>
          </p:nvSpPr>
          <p:spPr>
            <a:xfrm>
              <a:off x="258291" y="3010605"/>
              <a:ext cx="2104429" cy="1052214"/>
            </a:xfrm>
            <a:prstGeom prst="roundRect">
              <a:avLst>
                <a:gd name="adj" fmla="val 10000"/>
              </a:avLst>
            </a:pr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47" name="สี่เหลี่ยมผืนผ้ามุมมน 4"/>
            <p:cNvSpPr txBox="1"/>
            <p:nvPr/>
          </p:nvSpPr>
          <p:spPr>
            <a:xfrm>
              <a:off x="289109" y="3041423"/>
              <a:ext cx="2042793" cy="99057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marL="0" marR="0" lvl="0" indent="0" algn="ctr" defTabSz="16446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Vi</a:t>
              </a:r>
              <a:r>
                <a:rPr kumimoji="0" lang="en-SG" sz="18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cious</a:t>
              </a:r>
              <a:r>
                <a:rPr kumimoji="0" lang="en-SG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circle</a:t>
              </a:r>
              <a:endPara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73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สถานการณ์ของ 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ในปัจจุบัน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302830"/>
          </a:xfrm>
        </p:spPr>
        <p:txBody>
          <a:bodyPr>
            <a:noAutofit/>
          </a:bodyPr>
          <a:lstStyle/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การจัดบริการในพื้นที่เขตเมือง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มีความซับซ้อนของพื้นที่ , เข้าถึงบริการยาก บางพื้นที่มีคลินิกเอกชนจำนวนมาก สามารถเข้าถึงบริการด้านการรักษาได้ง่าย แต่ขาดการเข้าถึงในด้านส่งเสริมสุขภาพและการป้องกันโรค</a:t>
            </a:r>
          </a:p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การจัดบริการเขตชนบท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จัดระบบบริการโดย รพ.สต.</a:t>
            </a:r>
            <a:endParaRPr lang="en-US" sz="3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ทีมหมอครอบครัว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ดูแลทุกมิติ เยี่ยมบ้านเป็นหลัก</a:t>
            </a:r>
            <a:r>
              <a:rPr lang="en-GB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เน้นกลุ่มติดบ้านติดเตียง  ภาพการบริการในมิติ</a:t>
            </a:r>
            <a:r>
              <a:rPr lang="th-TH" sz="30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ไม่ชัดเจน </a:t>
            </a:r>
            <a:r>
              <a:rPr lang="th-TH" sz="3000" b="1" dirty="0">
                <a:solidFill>
                  <a:srgbClr val="FF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บทบาทความเป็นเจ้าของพื้นที่ของแพทย์ มีน้อย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ขาดความต่อเนื่องในการติดตาม ความเข้าใจปัญหา และบริบทของพื้นที่และประชากรที่ตนรับผิดชอบ  </a:t>
            </a:r>
            <a:endParaRPr lang="en-US" sz="3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ด้านการบริหารจัดการ </a:t>
            </a:r>
            <a:r>
              <a:rPr 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มีวิธีการและระบบในการพัฒนาที่แตกต่างกัน  ตลอดจนด้านต้นทุนการให้บริการด้านปฐมภูมิไม่มีต้นทุนที่ชัดเจน</a:t>
            </a:r>
          </a:p>
        </p:txBody>
      </p:sp>
    </p:spTree>
    <p:extLst>
      <p:ext uri="{BB962C8B-B14F-4D97-AF65-F5344CB8AC3E}">
        <p14:creationId xmlns:p14="http://schemas.microsoft.com/office/powerpoint/2010/main" val="567510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ตาราง 14"/>
          <p:cNvGraphicFramePr>
            <a:graphicFrameLocks noGrp="1"/>
          </p:cNvGraphicFramePr>
          <p:nvPr>
            <p:extLst/>
          </p:nvPr>
        </p:nvGraphicFramePr>
        <p:xfrm>
          <a:off x="755576" y="5704456"/>
          <a:ext cx="7672598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2598">
                  <a:extLst>
                    <a:ext uri="{9D8B030D-6E8A-4147-A177-3AD203B41FA5}">
                      <a16:colId xmlns:a16="http://schemas.microsoft.com/office/drawing/2014/main" val="1468929861"/>
                    </a:ext>
                  </a:extLst>
                </a:gridCol>
              </a:tblGrid>
              <a:tr h="527903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การปฏิรูประบบบริการสุขภาพ</a:t>
                      </a:r>
                      <a:endParaRPr lang="en-US" sz="3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083948"/>
                  </a:ext>
                </a:extLst>
              </a:tr>
            </a:tbl>
          </a:graphicData>
        </a:graphic>
      </p:graphicFrame>
      <p:pic>
        <p:nvPicPr>
          <p:cNvPr id="17" name="รูปภาพ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/>
          </p:nvPr>
        </p:nvGraphicFramePr>
        <p:xfrm>
          <a:off x="755574" y="260648"/>
          <a:ext cx="7704858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6">
                  <a:extLst>
                    <a:ext uri="{9D8B030D-6E8A-4147-A177-3AD203B41FA5}">
                      <a16:colId xmlns:a16="http://schemas.microsoft.com/office/drawing/2014/main" val="3552426847"/>
                    </a:ext>
                  </a:extLst>
                </a:gridCol>
                <a:gridCol w="2568286">
                  <a:extLst>
                    <a:ext uri="{9D8B030D-6E8A-4147-A177-3AD203B41FA5}">
                      <a16:colId xmlns:a16="http://schemas.microsoft.com/office/drawing/2014/main" val="3017749075"/>
                    </a:ext>
                  </a:extLst>
                </a:gridCol>
                <a:gridCol w="2568286">
                  <a:extLst>
                    <a:ext uri="{9D8B030D-6E8A-4147-A177-3AD203B41FA5}">
                      <a16:colId xmlns:a16="http://schemas.microsoft.com/office/drawing/2014/main" val="653271647"/>
                    </a:ext>
                  </a:extLst>
                </a:gridCol>
              </a:tblGrid>
              <a:tr h="10194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รัฐบาล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สปท.</a:t>
                      </a:r>
                    </a:p>
                    <a:p>
                      <a:pPr algn="ctr"/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(สปช.)</a:t>
                      </a:r>
                      <a:endParaRPr lang="th-TH" sz="4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คณะกรรมการ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ร่างรัฐธรรมนูญ</a:t>
                      </a:r>
                    </a:p>
                  </a:txBody>
                  <a:tcPr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467160"/>
                  </a:ext>
                </a:extLst>
              </a:tr>
              <a:tr h="4893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คณะกรรมการ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ขับเคลื่อนและปฏิรูปการบริหารราชการแผ่นดิน </a:t>
                      </a:r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คณะที่ </a:t>
                      </a:r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คณะกรรมการขับเคลื่อนและปฏิรูปด้านสาธารณสุข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กรรมาธิการ</a:t>
                      </a:r>
                      <a:endParaRPr lang="en-SG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ขับเคลื่อนการปฏิรูปประเทศด้านสาธารณสุขและสิ่งแวดล้อม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ปฏิรูประบบบริการสุขภาพ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การอภิบาลระบบสุขภาพ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การเงินการคลังสุขภาพ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การทบทวนและแก้ไขกฎหมาย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การปฏิรูปการแพทย์แผนไทย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</a:t>
                      </a:r>
                      <a:r>
                        <a:rPr lang="en-US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ความรอบรู้และการสื่อสารสุขภาพ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ร่างรัฐธรรมนูญ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หมวด </a:t>
                      </a:r>
                      <a:r>
                        <a:rPr lang="en-SG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การปฏิรูปประเทศ</a:t>
                      </a:r>
                      <a:endParaRPr lang="en-SG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มาตรา </a:t>
                      </a:r>
                      <a:r>
                        <a:rPr lang="en-SG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258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ช) ด้าน</a:t>
                      </a:r>
                      <a:r>
                        <a:rPr lang="th-TH" sz="24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อื่นๆ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(5)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ให้มีระบบการแพทย์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ปฐมภูมิที่มีแพทย์เวชศาสตร์ครอบครัว ดูแลประชาชนในสัดส่วนที่เหมาะสม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5651955"/>
                  </a:ext>
                </a:extLst>
              </a:tr>
              <a:tr h="4893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อนุกรรมการฯ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ด้านระบบบริการสุขภาพ ส่งเสริมสุขภาพป้องกันโรค แพทย์แผนไทย และศูนย์กลางด้านการแพทย์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972394"/>
                  </a:ext>
                </a:extLst>
              </a:tr>
              <a:tr h="4893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กระทรวงสาธารณสุข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คณะทำงานขับเคลื่อนและปฏิรูประบบบริการสุขภาพ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611908"/>
                  </a:ext>
                </a:extLst>
              </a:tr>
            </a:tbl>
          </a:graphicData>
        </a:graphic>
      </p:graphicFrame>
      <p:graphicFrame>
        <p:nvGraphicFramePr>
          <p:cNvPr id="3" name="ตาราง 2"/>
          <p:cNvGraphicFramePr>
            <a:graphicFrameLocks noGrp="1"/>
          </p:cNvGraphicFramePr>
          <p:nvPr>
            <p:extLst/>
          </p:nvPr>
        </p:nvGraphicFramePr>
        <p:xfrm>
          <a:off x="755573" y="5672165"/>
          <a:ext cx="2545707" cy="513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5707">
                  <a:extLst>
                    <a:ext uri="{9D8B030D-6E8A-4147-A177-3AD203B41FA5}">
                      <a16:colId xmlns:a16="http://schemas.microsoft.com/office/drawing/2014/main" val="2654796324"/>
                    </a:ext>
                  </a:extLst>
                </a:gridCol>
              </a:tblGrid>
              <a:tr h="5131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SG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Primary</a:t>
                      </a:r>
                      <a:r>
                        <a:rPr lang="en-SG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Care Cluster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49599"/>
                  </a:ext>
                </a:extLst>
              </a:tr>
            </a:tbl>
          </a:graphicData>
        </a:graphic>
      </p:graphicFrame>
      <p:graphicFrame>
        <p:nvGraphicFramePr>
          <p:cNvPr id="8" name="ตาราง 7"/>
          <p:cNvGraphicFramePr>
            <a:graphicFrameLocks noGrp="1"/>
          </p:cNvGraphicFramePr>
          <p:nvPr>
            <p:extLst/>
          </p:nvPr>
        </p:nvGraphicFramePr>
        <p:xfrm>
          <a:off x="3315622" y="5672165"/>
          <a:ext cx="2552520" cy="513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2520">
                  <a:extLst>
                    <a:ext uri="{9D8B030D-6E8A-4147-A177-3AD203B41FA5}">
                      <a16:colId xmlns:a16="http://schemas.microsoft.com/office/drawing/2014/main" val="1233515189"/>
                    </a:ext>
                  </a:extLst>
                </a:gridCol>
              </a:tblGrid>
              <a:tr h="513158">
                <a:tc>
                  <a:txBody>
                    <a:bodyPr/>
                    <a:lstStyle/>
                    <a:p>
                      <a:pPr algn="ctr"/>
                      <a:r>
                        <a:rPr lang="en-SG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Primary Care Cluster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9599057"/>
                  </a:ext>
                </a:extLst>
              </a:tr>
            </a:tbl>
          </a:graphicData>
        </a:graphic>
      </p:graphicFrame>
      <p:graphicFrame>
        <p:nvGraphicFramePr>
          <p:cNvPr id="9" name="ตาราง 8"/>
          <p:cNvGraphicFramePr>
            <a:graphicFrameLocks noGrp="1"/>
          </p:cNvGraphicFramePr>
          <p:nvPr>
            <p:extLst/>
          </p:nvPr>
        </p:nvGraphicFramePr>
        <p:xfrm>
          <a:off x="5882484" y="5672165"/>
          <a:ext cx="2577948" cy="513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948">
                  <a:extLst>
                    <a:ext uri="{9D8B030D-6E8A-4147-A177-3AD203B41FA5}">
                      <a16:colId xmlns:a16="http://schemas.microsoft.com/office/drawing/2014/main" val="1507080013"/>
                    </a:ext>
                  </a:extLst>
                </a:gridCol>
              </a:tblGrid>
              <a:tr h="513158">
                <a:tc>
                  <a:txBody>
                    <a:bodyPr/>
                    <a:lstStyle/>
                    <a:p>
                      <a:pPr algn="ctr"/>
                      <a:r>
                        <a:rPr lang="en-SG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Primary Care Cluster</a:t>
                      </a:r>
                      <a:endParaRPr lang="en-US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121017"/>
                  </a:ext>
                </a:extLst>
              </a:tr>
            </a:tbl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3315623" y="260648"/>
            <a:ext cx="2552520" cy="5400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5868144" y="260648"/>
            <a:ext cx="2592288" cy="5400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755576" y="219249"/>
            <a:ext cx="2552520" cy="5400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สี่เหลี่ยมผืนผ้า: มุมมน 4"/>
          <p:cNvSpPr/>
          <p:nvPr/>
        </p:nvSpPr>
        <p:spPr>
          <a:xfrm>
            <a:off x="755573" y="2230821"/>
            <a:ext cx="7704859" cy="1978573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ออกกฎหมายลูกภายใน </a:t>
            </a:r>
            <a:r>
              <a:rPr lang="en-SG" sz="6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6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</p:txBody>
      </p:sp>
    </p:spTree>
    <p:extLst>
      <p:ext uri="{BB962C8B-B14F-4D97-AF65-F5344CB8AC3E}">
        <p14:creationId xmlns:p14="http://schemas.microsoft.com/office/powerpoint/2010/main" val="41486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174" y="2194520"/>
            <a:ext cx="4948886" cy="4589299"/>
          </a:xfr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366" y="110359"/>
            <a:ext cx="2084633" cy="709448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821111" y="534233"/>
            <a:ext cx="76290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จะบรรลุเป้าหมาย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ประชาชนสุขภาพดี เจ้าหน้าที่มีความสุข ระบบสุขภาพยั่งยืน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จะต้องเป็นองค์กรที่เป็นเลิศ </a:t>
            </a:r>
            <a:r>
              <a:rPr kumimoji="0" lang="en-US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4 </a:t>
            </a:r>
            <a:r>
              <a:rPr kumimoji="0" lang="th-TH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</a:t>
            </a:r>
          </a:p>
        </p:txBody>
      </p:sp>
    </p:spTree>
    <p:extLst>
      <p:ext uri="{BB962C8B-B14F-4D97-AF65-F5344CB8AC3E}">
        <p14:creationId xmlns:p14="http://schemas.microsoft.com/office/powerpoint/2010/main" val="311271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28"/>
          <a:stretch/>
        </p:blipFill>
        <p:spPr>
          <a:xfrm>
            <a:off x="525542" y="1675394"/>
            <a:ext cx="8175398" cy="4612284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366" y="110359"/>
            <a:ext cx="2084633" cy="709448"/>
          </a:xfrm>
          <a:prstGeom prst="rect">
            <a:avLst/>
          </a:prstGeom>
        </p:spPr>
      </p:pic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Excellence Strategies</a:t>
            </a:r>
            <a:endParaRPr lang="th-TH" b="1" dirty="0">
              <a:solidFill>
                <a:srgbClr val="0000FF"/>
              </a:solidFill>
            </a:endParaRPr>
          </a:p>
        </p:txBody>
      </p:sp>
      <p:grpSp>
        <p:nvGrpSpPr>
          <p:cNvPr id="6" name="กลุ่ม 5"/>
          <p:cNvGrpSpPr/>
          <p:nvPr/>
        </p:nvGrpSpPr>
        <p:grpSpPr>
          <a:xfrm>
            <a:off x="442933" y="1790944"/>
            <a:ext cx="3899837" cy="2077398"/>
            <a:chOff x="442933" y="1790944"/>
            <a:chExt cx="3899837" cy="2077398"/>
          </a:xfrm>
        </p:grpSpPr>
        <p:sp>
          <p:nvSpPr>
            <p:cNvPr id="2" name="รูปแบบอิสระ: รูปร่าง 1"/>
            <p:cNvSpPr/>
            <p:nvPr/>
          </p:nvSpPr>
          <p:spPr>
            <a:xfrm>
              <a:off x="442933" y="1790944"/>
              <a:ext cx="3535178" cy="2064619"/>
            </a:xfrm>
            <a:custGeom>
              <a:avLst/>
              <a:gdLst>
                <a:gd name="connsiteX0" fmla="*/ 320638 w 3535178"/>
                <a:gd name="connsiteY0" fmla="*/ 19002 h 2064619"/>
                <a:gd name="connsiteX1" fmla="*/ 320638 w 3535178"/>
                <a:gd name="connsiteY1" fmla="*/ 19002 h 2064619"/>
                <a:gd name="connsiteX2" fmla="*/ 480894 w 3535178"/>
                <a:gd name="connsiteY2" fmla="*/ 94417 h 2064619"/>
                <a:gd name="connsiteX3" fmla="*/ 537455 w 3535178"/>
                <a:gd name="connsiteY3" fmla="*/ 113270 h 2064619"/>
                <a:gd name="connsiteX4" fmla="*/ 575162 w 3535178"/>
                <a:gd name="connsiteY4" fmla="*/ 132124 h 2064619"/>
                <a:gd name="connsiteX5" fmla="*/ 650576 w 3535178"/>
                <a:gd name="connsiteY5" fmla="*/ 150978 h 2064619"/>
                <a:gd name="connsiteX6" fmla="*/ 754271 w 3535178"/>
                <a:gd name="connsiteY6" fmla="*/ 169831 h 2064619"/>
                <a:gd name="connsiteX7" fmla="*/ 876820 w 3535178"/>
                <a:gd name="connsiteY7" fmla="*/ 160404 h 2064619"/>
                <a:gd name="connsiteX8" fmla="*/ 914527 w 3535178"/>
                <a:gd name="connsiteY8" fmla="*/ 132124 h 2064619"/>
                <a:gd name="connsiteX9" fmla="*/ 961661 w 3535178"/>
                <a:gd name="connsiteY9" fmla="*/ 103844 h 2064619"/>
                <a:gd name="connsiteX10" fmla="*/ 1018222 w 3535178"/>
                <a:gd name="connsiteY10" fmla="*/ 75563 h 2064619"/>
                <a:gd name="connsiteX11" fmla="*/ 1103063 w 3535178"/>
                <a:gd name="connsiteY11" fmla="*/ 28429 h 2064619"/>
                <a:gd name="connsiteX12" fmla="*/ 1178477 w 3535178"/>
                <a:gd name="connsiteY12" fmla="*/ 37856 h 2064619"/>
                <a:gd name="connsiteX13" fmla="*/ 1197331 w 3535178"/>
                <a:gd name="connsiteY13" fmla="*/ 66136 h 2064619"/>
                <a:gd name="connsiteX14" fmla="*/ 1225611 w 3535178"/>
                <a:gd name="connsiteY14" fmla="*/ 75563 h 2064619"/>
                <a:gd name="connsiteX15" fmla="*/ 1272745 w 3535178"/>
                <a:gd name="connsiteY15" fmla="*/ 84990 h 2064619"/>
                <a:gd name="connsiteX16" fmla="*/ 1329306 w 3535178"/>
                <a:gd name="connsiteY16" fmla="*/ 103844 h 2064619"/>
                <a:gd name="connsiteX17" fmla="*/ 1725232 w 3535178"/>
                <a:gd name="connsiteY17" fmla="*/ 103844 h 2064619"/>
                <a:gd name="connsiteX18" fmla="*/ 2083451 w 3535178"/>
                <a:gd name="connsiteY18" fmla="*/ 94417 h 2064619"/>
                <a:gd name="connsiteX19" fmla="*/ 2281413 w 3535178"/>
                <a:gd name="connsiteY19" fmla="*/ 113270 h 2064619"/>
                <a:gd name="connsiteX20" fmla="*/ 2601925 w 3535178"/>
                <a:gd name="connsiteY20" fmla="*/ 141551 h 2064619"/>
                <a:gd name="connsiteX21" fmla="*/ 2639632 w 3535178"/>
                <a:gd name="connsiteY21" fmla="*/ 150978 h 2064619"/>
                <a:gd name="connsiteX22" fmla="*/ 2667912 w 3535178"/>
                <a:gd name="connsiteY22" fmla="*/ 160404 h 2064619"/>
                <a:gd name="connsiteX23" fmla="*/ 2781034 w 3535178"/>
                <a:gd name="connsiteY23" fmla="*/ 179258 h 2064619"/>
                <a:gd name="connsiteX24" fmla="*/ 3054411 w 3535178"/>
                <a:gd name="connsiteY24" fmla="*/ 188685 h 2064619"/>
                <a:gd name="connsiteX25" fmla="*/ 3120399 w 3535178"/>
                <a:gd name="connsiteY25" fmla="*/ 216965 h 2064619"/>
                <a:gd name="connsiteX26" fmla="*/ 3195813 w 3535178"/>
                <a:gd name="connsiteY26" fmla="*/ 226392 h 2064619"/>
                <a:gd name="connsiteX27" fmla="*/ 3252374 w 3535178"/>
                <a:gd name="connsiteY27" fmla="*/ 264099 h 2064619"/>
                <a:gd name="connsiteX28" fmla="*/ 3280655 w 3535178"/>
                <a:gd name="connsiteY28" fmla="*/ 282953 h 2064619"/>
                <a:gd name="connsiteX29" fmla="*/ 3290081 w 3535178"/>
                <a:gd name="connsiteY29" fmla="*/ 311233 h 2064619"/>
                <a:gd name="connsiteX30" fmla="*/ 3318362 w 3535178"/>
                <a:gd name="connsiteY30" fmla="*/ 330087 h 2064619"/>
                <a:gd name="connsiteX31" fmla="*/ 3525752 w 3535178"/>
                <a:gd name="connsiteY31" fmla="*/ 339514 h 2064619"/>
                <a:gd name="connsiteX32" fmla="*/ 3497471 w 3535178"/>
                <a:gd name="connsiteY32" fmla="*/ 405501 h 2064619"/>
                <a:gd name="connsiteX33" fmla="*/ 3459764 w 3535178"/>
                <a:gd name="connsiteY33" fmla="*/ 462062 h 2064619"/>
                <a:gd name="connsiteX34" fmla="*/ 3469191 w 3535178"/>
                <a:gd name="connsiteY34" fmla="*/ 546903 h 2064619"/>
                <a:gd name="connsiteX35" fmla="*/ 3488044 w 3535178"/>
                <a:gd name="connsiteY35" fmla="*/ 575184 h 2064619"/>
                <a:gd name="connsiteX36" fmla="*/ 3535178 w 3535178"/>
                <a:gd name="connsiteY36" fmla="*/ 641171 h 2064619"/>
                <a:gd name="connsiteX37" fmla="*/ 3525752 w 3535178"/>
                <a:gd name="connsiteY37" fmla="*/ 726013 h 2064619"/>
                <a:gd name="connsiteX38" fmla="*/ 3516325 w 3535178"/>
                <a:gd name="connsiteY38" fmla="*/ 754293 h 2064619"/>
                <a:gd name="connsiteX39" fmla="*/ 3488044 w 3535178"/>
                <a:gd name="connsiteY39" fmla="*/ 773147 h 2064619"/>
                <a:gd name="connsiteX40" fmla="*/ 3478618 w 3535178"/>
                <a:gd name="connsiteY40" fmla="*/ 801427 h 2064619"/>
                <a:gd name="connsiteX41" fmla="*/ 3469191 w 3535178"/>
                <a:gd name="connsiteY41" fmla="*/ 867415 h 2064619"/>
                <a:gd name="connsiteX42" fmla="*/ 3422057 w 3535178"/>
                <a:gd name="connsiteY42" fmla="*/ 933402 h 2064619"/>
                <a:gd name="connsiteX43" fmla="*/ 3412630 w 3535178"/>
                <a:gd name="connsiteY43" fmla="*/ 980536 h 2064619"/>
                <a:gd name="connsiteX44" fmla="*/ 3384349 w 3535178"/>
                <a:gd name="connsiteY44" fmla="*/ 1008817 h 2064619"/>
                <a:gd name="connsiteX45" fmla="*/ 3346642 w 3535178"/>
                <a:gd name="connsiteY45" fmla="*/ 1074804 h 2064619"/>
                <a:gd name="connsiteX46" fmla="*/ 3318362 w 3535178"/>
                <a:gd name="connsiteY46" fmla="*/ 1103085 h 2064619"/>
                <a:gd name="connsiteX47" fmla="*/ 3280655 w 3535178"/>
                <a:gd name="connsiteY47" fmla="*/ 1169072 h 2064619"/>
                <a:gd name="connsiteX48" fmla="*/ 3261801 w 3535178"/>
                <a:gd name="connsiteY48" fmla="*/ 1235060 h 2064619"/>
                <a:gd name="connsiteX49" fmla="*/ 3195813 w 3535178"/>
                <a:gd name="connsiteY49" fmla="*/ 1301048 h 2064619"/>
                <a:gd name="connsiteX50" fmla="*/ 3167533 w 3535178"/>
                <a:gd name="connsiteY50" fmla="*/ 1329328 h 2064619"/>
                <a:gd name="connsiteX51" fmla="*/ 3082692 w 3535178"/>
                <a:gd name="connsiteY51" fmla="*/ 1376462 h 2064619"/>
                <a:gd name="connsiteX52" fmla="*/ 3035558 w 3535178"/>
                <a:gd name="connsiteY52" fmla="*/ 1433023 h 2064619"/>
                <a:gd name="connsiteX53" fmla="*/ 3026131 w 3535178"/>
                <a:gd name="connsiteY53" fmla="*/ 1461303 h 2064619"/>
                <a:gd name="connsiteX54" fmla="*/ 3044985 w 3535178"/>
                <a:gd name="connsiteY54" fmla="*/ 1555571 h 2064619"/>
                <a:gd name="connsiteX55" fmla="*/ 3063838 w 3535178"/>
                <a:gd name="connsiteY55" fmla="*/ 1678120 h 2064619"/>
                <a:gd name="connsiteX56" fmla="*/ 3073265 w 3535178"/>
                <a:gd name="connsiteY56" fmla="*/ 1706400 h 2064619"/>
                <a:gd name="connsiteX57" fmla="*/ 3054411 w 3535178"/>
                <a:gd name="connsiteY57" fmla="*/ 1828949 h 2064619"/>
                <a:gd name="connsiteX58" fmla="*/ 2997851 w 3535178"/>
                <a:gd name="connsiteY58" fmla="*/ 1838376 h 2064619"/>
                <a:gd name="connsiteX59" fmla="*/ 2837595 w 3535178"/>
                <a:gd name="connsiteY59" fmla="*/ 1876083 h 2064619"/>
                <a:gd name="connsiteX60" fmla="*/ 2705620 w 3535178"/>
                <a:gd name="connsiteY60" fmla="*/ 1951497 h 2064619"/>
                <a:gd name="connsiteX61" fmla="*/ 2611352 w 3535178"/>
                <a:gd name="connsiteY61" fmla="*/ 1979778 h 2064619"/>
                <a:gd name="connsiteX62" fmla="*/ 2564218 w 3535178"/>
                <a:gd name="connsiteY62" fmla="*/ 1989204 h 2064619"/>
                <a:gd name="connsiteX63" fmla="*/ 2121158 w 3535178"/>
                <a:gd name="connsiteY63" fmla="*/ 1979778 h 2064619"/>
                <a:gd name="connsiteX64" fmla="*/ 2045743 w 3535178"/>
                <a:gd name="connsiteY64" fmla="*/ 1942070 h 2064619"/>
                <a:gd name="connsiteX65" fmla="*/ 1923195 w 3535178"/>
                <a:gd name="connsiteY65" fmla="*/ 1894936 h 2064619"/>
                <a:gd name="connsiteX66" fmla="*/ 1866634 w 3535178"/>
                <a:gd name="connsiteY66" fmla="*/ 1866656 h 2064619"/>
                <a:gd name="connsiteX67" fmla="*/ 1800646 w 3535178"/>
                <a:gd name="connsiteY67" fmla="*/ 1857229 h 2064619"/>
                <a:gd name="connsiteX68" fmla="*/ 1753512 w 3535178"/>
                <a:gd name="connsiteY68" fmla="*/ 1847802 h 2064619"/>
                <a:gd name="connsiteX69" fmla="*/ 1687525 w 3535178"/>
                <a:gd name="connsiteY69" fmla="*/ 1828949 h 2064619"/>
                <a:gd name="connsiteX70" fmla="*/ 1593257 w 3535178"/>
                <a:gd name="connsiteY70" fmla="*/ 1810095 h 2064619"/>
                <a:gd name="connsiteX71" fmla="*/ 1395294 w 3535178"/>
                <a:gd name="connsiteY71" fmla="*/ 1819522 h 2064619"/>
                <a:gd name="connsiteX72" fmla="*/ 1225611 w 3535178"/>
                <a:gd name="connsiteY72" fmla="*/ 1847802 h 2064619"/>
                <a:gd name="connsiteX73" fmla="*/ 1197331 w 3535178"/>
                <a:gd name="connsiteY73" fmla="*/ 1866656 h 2064619"/>
                <a:gd name="connsiteX74" fmla="*/ 1169051 w 3535178"/>
                <a:gd name="connsiteY74" fmla="*/ 1894936 h 2064619"/>
                <a:gd name="connsiteX75" fmla="*/ 1131343 w 3535178"/>
                <a:gd name="connsiteY75" fmla="*/ 1913790 h 2064619"/>
                <a:gd name="connsiteX76" fmla="*/ 1065356 w 3535178"/>
                <a:gd name="connsiteY76" fmla="*/ 1960924 h 2064619"/>
                <a:gd name="connsiteX77" fmla="*/ 1018222 w 3535178"/>
                <a:gd name="connsiteY77" fmla="*/ 1989204 h 2064619"/>
                <a:gd name="connsiteX78" fmla="*/ 989941 w 3535178"/>
                <a:gd name="connsiteY78" fmla="*/ 1998631 h 2064619"/>
                <a:gd name="connsiteX79" fmla="*/ 942807 w 3535178"/>
                <a:gd name="connsiteY79" fmla="*/ 2017485 h 2064619"/>
                <a:gd name="connsiteX80" fmla="*/ 905100 w 3535178"/>
                <a:gd name="connsiteY80" fmla="*/ 2026912 h 2064619"/>
                <a:gd name="connsiteX81" fmla="*/ 773125 w 3535178"/>
                <a:gd name="connsiteY81" fmla="*/ 2064619 h 2064619"/>
                <a:gd name="connsiteX82" fmla="*/ 631723 w 3535178"/>
                <a:gd name="connsiteY82" fmla="*/ 2045765 h 2064619"/>
                <a:gd name="connsiteX83" fmla="*/ 546881 w 3535178"/>
                <a:gd name="connsiteY83" fmla="*/ 2017485 h 2064619"/>
                <a:gd name="connsiteX84" fmla="*/ 471467 w 3535178"/>
                <a:gd name="connsiteY84" fmla="*/ 1998631 h 2064619"/>
                <a:gd name="connsiteX85" fmla="*/ 377199 w 3535178"/>
                <a:gd name="connsiteY85" fmla="*/ 1970351 h 2064619"/>
                <a:gd name="connsiteX86" fmla="*/ 348919 w 3535178"/>
                <a:gd name="connsiteY86" fmla="*/ 1951497 h 2064619"/>
                <a:gd name="connsiteX87" fmla="*/ 330065 w 3535178"/>
                <a:gd name="connsiteY87" fmla="*/ 1923217 h 2064619"/>
                <a:gd name="connsiteX88" fmla="*/ 301785 w 3535178"/>
                <a:gd name="connsiteY88" fmla="*/ 1913790 h 2064619"/>
                <a:gd name="connsiteX89" fmla="*/ 226370 w 3535178"/>
                <a:gd name="connsiteY89" fmla="*/ 1904363 h 2064619"/>
                <a:gd name="connsiteX90" fmla="*/ 188663 w 3535178"/>
                <a:gd name="connsiteY90" fmla="*/ 1876083 h 2064619"/>
                <a:gd name="connsiteX91" fmla="*/ 160382 w 3535178"/>
                <a:gd name="connsiteY91" fmla="*/ 1800668 h 2064619"/>
                <a:gd name="connsiteX92" fmla="*/ 94395 w 3535178"/>
                <a:gd name="connsiteY92" fmla="*/ 1715827 h 2064619"/>
                <a:gd name="connsiteX93" fmla="*/ 75541 w 3535178"/>
                <a:gd name="connsiteY93" fmla="*/ 1687547 h 2064619"/>
                <a:gd name="connsiteX94" fmla="*/ 47261 w 3535178"/>
                <a:gd name="connsiteY94" fmla="*/ 1649840 h 2064619"/>
                <a:gd name="connsiteX95" fmla="*/ 28407 w 3535178"/>
                <a:gd name="connsiteY95" fmla="*/ 1593279 h 2064619"/>
                <a:gd name="connsiteX96" fmla="*/ 18980 w 3535178"/>
                <a:gd name="connsiteY96" fmla="*/ 1564998 h 2064619"/>
                <a:gd name="connsiteX97" fmla="*/ 9554 w 3535178"/>
                <a:gd name="connsiteY97" fmla="*/ 1508437 h 2064619"/>
                <a:gd name="connsiteX98" fmla="*/ 127 w 3535178"/>
                <a:gd name="connsiteY98" fmla="*/ 1461303 h 2064619"/>
                <a:gd name="connsiteX99" fmla="*/ 9554 w 3535178"/>
                <a:gd name="connsiteY99" fmla="*/ 1253914 h 2064619"/>
                <a:gd name="connsiteX100" fmla="*/ 47261 w 3535178"/>
                <a:gd name="connsiteY100" fmla="*/ 1178499 h 2064619"/>
                <a:gd name="connsiteX101" fmla="*/ 66114 w 3535178"/>
                <a:gd name="connsiteY101" fmla="*/ 1112512 h 2064619"/>
                <a:gd name="connsiteX102" fmla="*/ 94395 w 3535178"/>
                <a:gd name="connsiteY102" fmla="*/ 1018244 h 2064619"/>
                <a:gd name="connsiteX103" fmla="*/ 122675 w 3535178"/>
                <a:gd name="connsiteY103" fmla="*/ 980536 h 2064619"/>
                <a:gd name="connsiteX104" fmla="*/ 150956 w 3535178"/>
                <a:gd name="connsiteY104" fmla="*/ 876842 h 2064619"/>
                <a:gd name="connsiteX105" fmla="*/ 160382 w 3535178"/>
                <a:gd name="connsiteY105" fmla="*/ 810854 h 2064619"/>
                <a:gd name="connsiteX106" fmla="*/ 169809 w 3535178"/>
                <a:gd name="connsiteY106" fmla="*/ 782574 h 2064619"/>
                <a:gd name="connsiteX107" fmla="*/ 188663 w 3535178"/>
                <a:gd name="connsiteY107" fmla="*/ 716586 h 2064619"/>
                <a:gd name="connsiteX108" fmla="*/ 179236 w 3535178"/>
                <a:gd name="connsiteY108" fmla="*/ 235819 h 2064619"/>
                <a:gd name="connsiteX109" fmla="*/ 150956 w 3535178"/>
                <a:gd name="connsiteY109" fmla="*/ 150978 h 2064619"/>
                <a:gd name="connsiteX110" fmla="*/ 160382 w 3535178"/>
                <a:gd name="connsiteY110" fmla="*/ 75563 h 2064619"/>
                <a:gd name="connsiteX111" fmla="*/ 188663 w 3535178"/>
                <a:gd name="connsiteY111" fmla="*/ 47283 h 2064619"/>
                <a:gd name="connsiteX112" fmla="*/ 254651 w 3535178"/>
                <a:gd name="connsiteY112" fmla="*/ 9576 h 2064619"/>
                <a:gd name="connsiteX113" fmla="*/ 282931 w 3535178"/>
                <a:gd name="connsiteY113" fmla="*/ 149 h 2064619"/>
                <a:gd name="connsiteX114" fmla="*/ 320638 w 3535178"/>
                <a:gd name="connsiteY114" fmla="*/ 19002 h 206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535178" h="2064619">
                  <a:moveTo>
                    <a:pt x="320638" y="19002"/>
                  </a:moveTo>
                  <a:lnTo>
                    <a:pt x="320638" y="19002"/>
                  </a:lnTo>
                  <a:cubicBezTo>
                    <a:pt x="513519" y="91333"/>
                    <a:pt x="267539" y="-5148"/>
                    <a:pt x="480894" y="94417"/>
                  </a:cubicBezTo>
                  <a:cubicBezTo>
                    <a:pt x="498903" y="102821"/>
                    <a:pt x="519003" y="105889"/>
                    <a:pt x="537455" y="113270"/>
                  </a:cubicBezTo>
                  <a:cubicBezTo>
                    <a:pt x="550503" y="118489"/>
                    <a:pt x="562246" y="126588"/>
                    <a:pt x="575162" y="132124"/>
                  </a:cubicBezTo>
                  <a:cubicBezTo>
                    <a:pt x="599261" y="142452"/>
                    <a:pt x="624950" y="146319"/>
                    <a:pt x="650576" y="150978"/>
                  </a:cubicBezTo>
                  <a:cubicBezTo>
                    <a:pt x="783246" y="175099"/>
                    <a:pt x="637843" y="146545"/>
                    <a:pt x="754271" y="169831"/>
                  </a:cubicBezTo>
                  <a:cubicBezTo>
                    <a:pt x="795121" y="166689"/>
                    <a:pt x="836939" y="169788"/>
                    <a:pt x="876820" y="160404"/>
                  </a:cubicBezTo>
                  <a:cubicBezTo>
                    <a:pt x="892114" y="156806"/>
                    <a:pt x="901454" y="140839"/>
                    <a:pt x="914527" y="132124"/>
                  </a:cubicBezTo>
                  <a:cubicBezTo>
                    <a:pt x="929772" y="121961"/>
                    <a:pt x="945576" y="112618"/>
                    <a:pt x="961661" y="103844"/>
                  </a:cubicBezTo>
                  <a:cubicBezTo>
                    <a:pt x="980166" y="93750"/>
                    <a:pt x="999717" y="85657"/>
                    <a:pt x="1018222" y="75563"/>
                  </a:cubicBezTo>
                  <a:cubicBezTo>
                    <a:pt x="1148434" y="4538"/>
                    <a:pt x="994492" y="82716"/>
                    <a:pt x="1103063" y="28429"/>
                  </a:cubicBezTo>
                  <a:cubicBezTo>
                    <a:pt x="1128201" y="31571"/>
                    <a:pt x="1154955" y="28447"/>
                    <a:pt x="1178477" y="37856"/>
                  </a:cubicBezTo>
                  <a:cubicBezTo>
                    <a:pt x="1188996" y="42064"/>
                    <a:pt x="1188484" y="59058"/>
                    <a:pt x="1197331" y="66136"/>
                  </a:cubicBezTo>
                  <a:cubicBezTo>
                    <a:pt x="1205090" y="72343"/>
                    <a:pt x="1215971" y="73153"/>
                    <a:pt x="1225611" y="75563"/>
                  </a:cubicBezTo>
                  <a:cubicBezTo>
                    <a:pt x="1241155" y="79449"/>
                    <a:pt x="1257287" y="80774"/>
                    <a:pt x="1272745" y="84990"/>
                  </a:cubicBezTo>
                  <a:cubicBezTo>
                    <a:pt x="1291918" y="90219"/>
                    <a:pt x="1329306" y="103844"/>
                    <a:pt x="1329306" y="103844"/>
                  </a:cubicBezTo>
                  <a:cubicBezTo>
                    <a:pt x="1810351" y="79791"/>
                    <a:pt x="1209303" y="103844"/>
                    <a:pt x="1725232" y="103844"/>
                  </a:cubicBezTo>
                  <a:cubicBezTo>
                    <a:pt x="1844680" y="103844"/>
                    <a:pt x="1964045" y="97559"/>
                    <a:pt x="2083451" y="94417"/>
                  </a:cubicBezTo>
                  <a:cubicBezTo>
                    <a:pt x="2168097" y="122633"/>
                    <a:pt x="2086841" y="98303"/>
                    <a:pt x="2281413" y="113270"/>
                  </a:cubicBezTo>
                  <a:cubicBezTo>
                    <a:pt x="2388350" y="121496"/>
                    <a:pt x="2601925" y="141551"/>
                    <a:pt x="2601925" y="141551"/>
                  </a:cubicBezTo>
                  <a:cubicBezTo>
                    <a:pt x="2614494" y="144693"/>
                    <a:pt x="2627175" y="147419"/>
                    <a:pt x="2639632" y="150978"/>
                  </a:cubicBezTo>
                  <a:cubicBezTo>
                    <a:pt x="2649186" y="153708"/>
                    <a:pt x="2658168" y="158455"/>
                    <a:pt x="2667912" y="160404"/>
                  </a:cubicBezTo>
                  <a:cubicBezTo>
                    <a:pt x="2705397" y="167901"/>
                    <a:pt x="2742829" y="177941"/>
                    <a:pt x="2781034" y="179258"/>
                  </a:cubicBezTo>
                  <a:lnTo>
                    <a:pt x="3054411" y="188685"/>
                  </a:lnTo>
                  <a:cubicBezTo>
                    <a:pt x="3072979" y="197969"/>
                    <a:pt x="3098605" y="213002"/>
                    <a:pt x="3120399" y="216965"/>
                  </a:cubicBezTo>
                  <a:cubicBezTo>
                    <a:pt x="3145324" y="221497"/>
                    <a:pt x="3170675" y="223250"/>
                    <a:pt x="3195813" y="226392"/>
                  </a:cubicBezTo>
                  <a:lnTo>
                    <a:pt x="3252374" y="264099"/>
                  </a:lnTo>
                  <a:lnTo>
                    <a:pt x="3280655" y="282953"/>
                  </a:lnTo>
                  <a:cubicBezTo>
                    <a:pt x="3283797" y="292380"/>
                    <a:pt x="3283874" y="303474"/>
                    <a:pt x="3290081" y="311233"/>
                  </a:cubicBezTo>
                  <a:cubicBezTo>
                    <a:pt x="3297159" y="320080"/>
                    <a:pt x="3307113" y="328737"/>
                    <a:pt x="3318362" y="330087"/>
                  </a:cubicBezTo>
                  <a:cubicBezTo>
                    <a:pt x="3387070" y="338332"/>
                    <a:pt x="3456622" y="336372"/>
                    <a:pt x="3525752" y="339514"/>
                  </a:cubicBezTo>
                  <a:cubicBezTo>
                    <a:pt x="3515999" y="368771"/>
                    <a:pt x="3514945" y="376378"/>
                    <a:pt x="3497471" y="405501"/>
                  </a:cubicBezTo>
                  <a:cubicBezTo>
                    <a:pt x="3485813" y="424931"/>
                    <a:pt x="3459764" y="462062"/>
                    <a:pt x="3459764" y="462062"/>
                  </a:cubicBezTo>
                  <a:cubicBezTo>
                    <a:pt x="3462906" y="490342"/>
                    <a:pt x="3462290" y="519298"/>
                    <a:pt x="3469191" y="546903"/>
                  </a:cubicBezTo>
                  <a:cubicBezTo>
                    <a:pt x="3471939" y="557894"/>
                    <a:pt x="3481459" y="565965"/>
                    <a:pt x="3488044" y="575184"/>
                  </a:cubicBezTo>
                  <a:cubicBezTo>
                    <a:pt x="3546520" y="657051"/>
                    <a:pt x="3490739" y="574511"/>
                    <a:pt x="3535178" y="641171"/>
                  </a:cubicBezTo>
                  <a:cubicBezTo>
                    <a:pt x="3532036" y="669452"/>
                    <a:pt x="3530430" y="697945"/>
                    <a:pt x="3525752" y="726013"/>
                  </a:cubicBezTo>
                  <a:cubicBezTo>
                    <a:pt x="3524118" y="735814"/>
                    <a:pt x="3522532" y="746534"/>
                    <a:pt x="3516325" y="754293"/>
                  </a:cubicBezTo>
                  <a:cubicBezTo>
                    <a:pt x="3509247" y="763140"/>
                    <a:pt x="3497471" y="766862"/>
                    <a:pt x="3488044" y="773147"/>
                  </a:cubicBezTo>
                  <a:cubicBezTo>
                    <a:pt x="3484902" y="782574"/>
                    <a:pt x="3480567" y="791683"/>
                    <a:pt x="3478618" y="801427"/>
                  </a:cubicBezTo>
                  <a:cubicBezTo>
                    <a:pt x="3474261" y="823215"/>
                    <a:pt x="3475037" y="845979"/>
                    <a:pt x="3469191" y="867415"/>
                  </a:cubicBezTo>
                  <a:cubicBezTo>
                    <a:pt x="3459885" y="901536"/>
                    <a:pt x="3445560" y="909899"/>
                    <a:pt x="3422057" y="933402"/>
                  </a:cubicBezTo>
                  <a:cubicBezTo>
                    <a:pt x="3418915" y="949113"/>
                    <a:pt x="3419796" y="966205"/>
                    <a:pt x="3412630" y="980536"/>
                  </a:cubicBezTo>
                  <a:cubicBezTo>
                    <a:pt x="3406668" y="992460"/>
                    <a:pt x="3392884" y="998575"/>
                    <a:pt x="3384349" y="1008817"/>
                  </a:cubicBezTo>
                  <a:cubicBezTo>
                    <a:pt x="3339827" y="1062244"/>
                    <a:pt x="3392734" y="1010275"/>
                    <a:pt x="3346642" y="1074804"/>
                  </a:cubicBezTo>
                  <a:cubicBezTo>
                    <a:pt x="3338893" y="1085652"/>
                    <a:pt x="3327789" y="1093658"/>
                    <a:pt x="3318362" y="1103085"/>
                  </a:cubicBezTo>
                  <a:cubicBezTo>
                    <a:pt x="3293572" y="1202244"/>
                    <a:pt x="3330578" y="1081706"/>
                    <a:pt x="3280655" y="1169072"/>
                  </a:cubicBezTo>
                  <a:cubicBezTo>
                    <a:pt x="3255840" y="1212499"/>
                    <a:pt x="3285279" y="1197496"/>
                    <a:pt x="3261801" y="1235060"/>
                  </a:cubicBezTo>
                  <a:cubicBezTo>
                    <a:pt x="3220080" y="1301814"/>
                    <a:pt x="3239110" y="1264967"/>
                    <a:pt x="3195813" y="1301048"/>
                  </a:cubicBezTo>
                  <a:cubicBezTo>
                    <a:pt x="3185572" y="1309582"/>
                    <a:pt x="3178056" y="1321143"/>
                    <a:pt x="3167533" y="1329328"/>
                  </a:cubicBezTo>
                  <a:cubicBezTo>
                    <a:pt x="3118912" y="1367144"/>
                    <a:pt x="3125361" y="1362239"/>
                    <a:pt x="3082692" y="1376462"/>
                  </a:cubicBezTo>
                  <a:cubicBezTo>
                    <a:pt x="3061843" y="1397311"/>
                    <a:pt x="3048683" y="1406774"/>
                    <a:pt x="3035558" y="1433023"/>
                  </a:cubicBezTo>
                  <a:cubicBezTo>
                    <a:pt x="3031114" y="1441911"/>
                    <a:pt x="3029273" y="1451876"/>
                    <a:pt x="3026131" y="1461303"/>
                  </a:cubicBezTo>
                  <a:cubicBezTo>
                    <a:pt x="3032416" y="1492726"/>
                    <a:pt x="3040454" y="1523848"/>
                    <a:pt x="3044985" y="1555571"/>
                  </a:cubicBezTo>
                  <a:cubicBezTo>
                    <a:pt x="3047994" y="1576633"/>
                    <a:pt x="3058604" y="1654566"/>
                    <a:pt x="3063838" y="1678120"/>
                  </a:cubicBezTo>
                  <a:cubicBezTo>
                    <a:pt x="3065994" y="1687820"/>
                    <a:pt x="3070123" y="1696973"/>
                    <a:pt x="3073265" y="1706400"/>
                  </a:cubicBezTo>
                  <a:cubicBezTo>
                    <a:pt x="3066980" y="1747250"/>
                    <a:pt x="3074916" y="1793064"/>
                    <a:pt x="3054411" y="1828949"/>
                  </a:cubicBezTo>
                  <a:cubicBezTo>
                    <a:pt x="3044928" y="1845544"/>
                    <a:pt x="3016637" y="1834854"/>
                    <a:pt x="2997851" y="1838376"/>
                  </a:cubicBezTo>
                  <a:cubicBezTo>
                    <a:pt x="2895995" y="1857474"/>
                    <a:pt x="2923797" y="1851453"/>
                    <a:pt x="2837595" y="1876083"/>
                  </a:cubicBezTo>
                  <a:cubicBezTo>
                    <a:pt x="2791039" y="1905180"/>
                    <a:pt x="2755465" y="1930728"/>
                    <a:pt x="2705620" y="1951497"/>
                  </a:cubicBezTo>
                  <a:cubicBezTo>
                    <a:pt x="2678767" y="1962686"/>
                    <a:pt x="2640960" y="1973199"/>
                    <a:pt x="2611352" y="1979778"/>
                  </a:cubicBezTo>
                  <a:cubicBezTo>
                    <a:pt x="2595711" y="1983254"/>
                    <a:pt x="2579929" y="1986062"/>
                    <a:pt x="2564218" y="1989204"/>
                  </a:cubicBezTo>
                  <a:cubicBezTo>
                    <a:pt x="2416531" y="1986062"/>
                    <a:pt x="2268633" y="1988286"/>
                    <a:pt x="2121158" y="1979778"/>
                  </a:cubicBezTo>
                  <a:cubicBezTo>
                    <a:pt x="2077293" y="1977247"/>
                    <a:pt x="2078872" y="1956564"/>
                    <a:pt x="2045743" y="1942070"/>
                  </a:cubicBezTo>
                  <a:cubicBezTo>
                    <a:pt x="2005646" y="1924527"/>
                    <a:pt x="1962341" y="1914509"/>
                    <a:pt x="1923195" y="1894936"/>
                  </a:cubicBezTo>
                  <a:cubicBezTo>
                    <a:pt x="1904341" y="1885509"/>
                    <a:pt x="1886781" y="1872855"/>
                    <a:pt x="1866634" y="1866656"/>
                  </a:cubicBezTo>
                  <a:cubicBezTo>
                    <a:pt x="1845397" y="1860122"/>
                    <a:pt x="1822563" y="1860882"/>
                    <a:pt x="1800646" y="1857229"/>
                  </a:cubicBezTo>
                  <a:cubicBezTo>
                    <a:pt x="1784842" y="1854595"/>
                    <a:pt x="1769056" y="1851688"/>
                    <a:pt x="1753512" y="1847802"/>
                  </a:cubicBezTo>
                  <a:cubicBezTo>
                    <a:pt x="1681644" y="1829835"/>
                    <a:pt x="1775679" y="1846580"/>
                    <a:pt x="1687525" y="1828949"/>
                  </a:cubicBezTo>
                  <a:cubicBezTo>
                    <a:pt x="1571958" y="1805835"/>
                    <a:pt x="1680841" y="1831992"/>
                    <a:pt x="1593257" y="1810095"/>
                  </a:cubicBezTo>
                  <a:cubicBezTo>
                    <a:pt x="1527269" y="1813237"/>
                    <a:pt x="1461128" y="1814036"/>
                    <a:pt x="1395294" y="1819522"/>
                  </a:cubicBezTo>
                  <a:cubicBezTo>
                    <a:pt x="1274298" y="1829605"/>
                    <a:pt x="1292681" y="1825448"/>
                    <a:pt x="1225611" y="1847802"/>
                  </a:cubicBezTo>
                  <a:cubicBezTo>
                    <a:pt x="1216184" y="1854087"/>
                    <a:pt x="1206035" y="1859403"/>
                    <a:pt x="1197331" y="1866656"/>
                  </a:cubicBezTo>
                  <a:cubicBezTo>
                    <a:pt x="1187090" y="1875191"/>
                    <a:pt x="1179899" y="1887187"/>
                    <a:pt x="1169051" y="1894936"/>
                  </a:cubicBezTo>
                  <a:cubicBezTo>
                    <a:pt x="1157616" y="1903104"/>
                    <a:pt x="1143544" y="1906818"/>
                    <a:pt x="1131343" y="1913790"/>
                  </a:cubicBezTo>
                  <a:cubicBezTo>
                    <a:pt x="1101840" y="1930649"/>
                    <a:pt x="1095695" y="1940698"/>
                    <a:pt x="1065356" y="1960924"/>
                  </a:cubicBezTo>
                  <a:cubicBezTo>
                    <a:pt x="1050111" y="1971087"/>
                    <a:pt x="1034610" y="1981010"/>
                    <a:pt x="1018222" y="1989204"/>
                  </a:cubicBezTo>
                  <a:cubicBezTo>
                    <a:pt x="1009334" y="1993648"/>
                    <a:pt x="999245" y="1995142"/>
                    <a:pt x="989941" y="1998631"/>
                  </a:cubicBezTo>
                  <a:cubicBezTo>
                    <a:pt x="974097" y="2004573"/>
                    <a:pt x="958860" y="2012134"/>
                    <a:pt x="942807" y="2017485"/>
                  </a:cubicBezTo>
                  <a:cubicBezTo>
                    <a:pt x="930516" y="2021582"/>
                    <a:pt x="917391" y="2022815"/>
                    <a:pt x="905100" y="2026912"/>
                  </a:cubicBezTo>
                  <a:cubicBezTo>
                    <a:pt x="786651" y="2066395"/>
                    <a:pt x="950528" y="2025195"/>
                    <a:pt x="773125" y="2064619"/>
                  </a:cubicBezTo>
                  <a:cubicBezTo>
                    <a:pt x="750274" y="2062080"/>
                    <a:pt x="661950" y="2053826"/>
                    <a:pt x="631723" y="2045765"/>
                  </a:cubicBezTo>
                  <a:cubicBezTo>
                    <a:pt x="602919" y="2038084"/>
                    <a:pt x="575801" y="2024715"/>
                    <a:pt x="546881" y="2017485"/>
                  </a:cubicBezTo>
                  <a:lnTo>
                    <a:pt x="471467" y="1998631"/>
                  </a:lnTo>
                  <a:cubicBezTo>
                    <a:pt x="422269" y="1987277"/>
                    <a:pt x="423866" y="1993684"/>
                    <a:pt x="377199" y="1970351"/>
                  </a:cubicBezTo>
                  <a:cubicBezTo>
                    <a:pt x="367066" y="1965284"/>
                    <a:pt x="358346" y="1957782"/>
                    <a:pt x="348919" y="1951497"/>
                  </a:cubicBezTo>
                  <a:cubicBezTo>
                    <a:pt x="342634" y="1942070"/>
                    <a:pt x="338912" y="1930295"/>
                    <a:pt x="330065" y="1923217"/>
                  </a:cubicBezTo>
                  <a:cubicBezTo>
                    <a:pt x="322306" y="1917010"/>
                    <a:pt x="311561" y="1915568"/>
                    <a:pt x="301785" y="1913790"/>
                  </a:cubicBezTo>
                  <a:cubicBezTo>
                    <a:pt x="276860" y="1909258"/>
                    <a:pt x="251508" y="1907505"/>
                    <a:pt x="226370" y="1904363"/>
                  </a:cubicBezTo>
                  <a:cubicBezTo>
                    <a:pt x="213801" y="1894936"/>
                    <a:pt x="198888" y="1888012"/>
                    <a:pt x="188663" y="1876083"/>
                  </a:cubicBezTo>
                  <a:cubicBezTo>
                    <a:pt x="155250" y="1837102"/>
                    <a:pt x="181298" y="1842499"/>
                    <a:pt x="160382" y="1800668"/>
                  </a:cubicBezTo>
                  <a:cubicBezTo>
                    <a:pt x="124648" y="1729200"/>
                    <a:pt x="133185" y="1762375"/>
                    <a:pt x="94395" y="1715827"/>
                  </a:cubicBezTo>
                  <a:cubicBezTo>
                    <a:pt x="87142" y="1707123"/>
                    <a:pt x="82126" y="1696766"/>
                    <a:pt x="75541" y="1687547"/>
                  </a:cubicBezTo>
                  <a:cubicBezTo>
                    <a:pt x="66409" y="1674762"/>
                    <a:pt x="56688" y="1662409"/>
                    <a:pt x="47261" y="1649840"/>
                  </a:cubicBezTo>
                  <a:lnTo>
                    <a:pt x="28407" y="1593279"/>
                  </a:lnTo>
                  <a:lnTo>
                    <a:pt x="18980" y="1564998"/>
                  </a:lnTo>
                  <a:cubicBezTo>
                    <a:pt x="15838" y="1546144"/>
                    <a:pt x="12973" y="1527242"/>
                    <a:pt x="9554" y="1508437"/>
                  </a:cubicBezTo>
                  <a:cubicBezTo>
                    <a:pt x="6688" y="1492673"/>
                    <a:pt x="127" y="1477325"/>
                    <a:pt x="127" y="1461303"/>
                  </a:cubicBezTo>
                  <a:cubicBezTo>
                    <a:pt x="127" y="1392102"/>
                    <a:pt x="-1823" y="1322173"/>
                    <a:pt x="9554" y="1253914"/>
                  </a:cubicBezTo>
                  <a:cubicBezTo>
                    <a:pt x="14175" y="1226191"/>
                    <a:pt x="40444" y="1205765"/>
                    <a:pt x="47261" y="1178499"/>
                  </a:cubicBezTo>
                  <a:cubicBezTo>
                    <a:pt x="76735" y="1060604"/>
                    <a:pt x="39064" y="1207190"/>
                    <a:pt x="66114" y="1112512"/>
                  </a:cubicBezTo>
                  <a:cubicBezTo>
                    <a:pt x="75135" y="1080937"/>
                    <a:pt x="79460" y="1048114"/>
                    <a:pt x="94395" y="1018244"/>
                  </a:cubicBezTo>
                  <a:cubicBezTo>
                    <a:pt x="101421" y="1004191"/>
                    <a:pt x="113248" y="993105"/>
                    <a:pt x="122675" y="980536"/>
                  </a:cubicBezTo>
                  <a:cubicBezTo>
                    <a:pt x="136219" y="939906"/>
                    <a:pt x="140325" y="929998"/>
                    <a:pt x="150956" y="876842"/>
                  </a:cubicBezTo>
                  <a:cubicBezTo>
                    <a:pt x="155313" y="855054"/>
                    <a:pt x="156025" y="832642"/>
                    <a:pt x="160382" y="810854"/>
                  </a:cubicBezTo>
                  <a:cubicBezTo>
                    <a:pt x="162331" y="801110"/>
                    <a:pt x="166954" y="792092"/>
                    <a:pt x="169809" y="782574"/>
                  </a:cubicBezTo>
                  <a:cubicBezTo>
                    <a:pt x="176383" y="760663"/>
                    <a:pt x="182378" y="738582"/>
                    <a:pt x="188663" y="716586"/>
                  </a:cubicBezTo>
                  <a:cubicBezTo>
                    <a:pt x="185521" y="556330"/>
                    <a:pt x="189898" y="395750"/>
                    <a:pt x="179236" y="235819"/>
                  </a:cubicBezTo>
                  <a:cubicBezTo>
                    <a:pt x="177253" y="206075"/>
                    <a:pt x="150956" y="150978"/>
                    <a:pt x="150956" y="150978"/>
                  </a:cubicBezTo>
                  <a:cubicBezTo>
                    <a:pt x="154098" y="125840"/>
                    <a:pt x="151724" y="99372"/>
                    <a:pt x="160382" y="75563"/>
                  </a:cubicBezTo>
                  <a:cubicBezTo>
                    <a:pt x="164938" y="63034"/>
                    <a:pt x="178421" y="55818"/>
                    <a:pt x="188663" y="47283"/>
                  </a:cubicBezTo>
                  <a:cubicBezTo>
                    <a:pt x="205374" y="33357"/>
                    <a:pt x="235662" y="17714"/>
                    <a:pt x="254651" y="9576"/>
                  </a:cubicBezTo>
                  <a:cubicBezTo>
                    <a:pt x="263784" y="5662"/>
                    <a:pt x="273071" y="1382"/>
                    <a:pt x="282931" y="149"/>
                  </a:cubicBezTo>
                  <a:cubicBezTo>
                    <a:pt x="298521" y="-1800"/>
                    <a:pt x="314354" y="15860"/>
                    <a:pt x="320638" y="190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กล่องข้อความ 7"/>
            <p:cNvSpPr txBox="1"/>
            <p:nvPr/>
          </p:nvSpPr>
          <p:spPr>
            <a:xfrm>
              <a:off x="873551" y="1806239"/>
              <a:ext cx="3469219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เป็นเลิศด้านสุขภาพดี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พัฒนาคุณภาพชีวิตคนไทยทุกกลุ่มวัย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2.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การป้องกันควบคุมโรคและภัยสุขภาพ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3.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ความปลอดภัยด้านอาหารและลดปัจจัยเสี่ยง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ต่อโรคไม่ติดต่อเรื้อรัง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4.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6633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การบริหารจัดการสิ่งแวดล้อม</a:t>
              </a:r>
            </a:p>
          </p:txBody>
        </p:sp>
      </p:grpSp>
      <p:grpSp>
        <p:nvGrpSpPr>
          <p:cNvPr id="7" name="กลุ่ม 6"/>
          <p:cNvGrpSpPr/>
          <p:nvPr/>
        </p:nvGrpSpPr>
        <p:grpSpPr>
          <a:xfrm>
            <a:off x="5440162" y="1459219"/>
            <a:ext cx="3672800" cy="1877437"/>
            <a:chOff x="5440162" y="1459219"/>
            <a:chExt cx="3672800" cy="1877437"/>
          </a:xfrm>
        </p:grpSpPr>
        <p:sp>
          <p:nvSpPr>
            <p:cNvPr id="11" name="รูปแบบอิสระ: รูปร่าง 10"/>
            <p:cNvSpPr/>
            <p:nvPr/>
          </p:nvSpPr>
          <p:spPr>
            <a:xfrm>
              <a:off x="5494713" y="1612669"/>
              <a:ext cx="3250276" cy="1579418"/>
            </a:xfrm>
            <a:custGeom>
              <a:avLst/>
              <a:gdLst>
                <a:gd name="connsiteX0" fmla="*/ 731520 w 3250276"/>
                <a:gd name="connsiteY0" fmla="*/ 133004 h 1579418"/>
                <a:gd name="connsiteX1" fmla="*/ 731520 w 3250276"/>
                <a:gd name="connsiteY1" fmla="*/ 133004 h 1579418"/>
                <a:gd name="connsiteX2" fmla="*/ 714894 w 3250276"/>
                <a:gd name="connsiteY2" fmla="*/ 207818 h 1579418"/>
                <a:gd name="connsiteX3" fmla="*/ 706582 w 3250276"/>
                <a:gd name="connsiteY3" fmla="*/ 232756 h 1579418"/>
                <a:gd name="connsiteX4" fmla="*/ 698269 w 3250276"/>
                <a:gd name="connsiteY4" fmla="*/ 365760 h 1579418"/>
                <a:gd name="connsiteX5" fmla="*/ 689956 w 3250276"/>
                <a:gd name="connsiteY5" fmla="*/ 390698 h 1579418"/>
                <a:gd name="connsiteX6" fmla="*/ 665018 w 3250276"/>
                <a:gd name="connsiteY6" fmla="*/ 399011 h 1579418"/>
                <a:gd name="connsiteX7" fmla="*/ 615142 w 3250276"/>
                <a:gd name="connsiteY7" fmla="*/ 423949 h 1579418"/>
                <a:gd name="connsiteX8" fmla="*/ 598516 w 3250276"/>
                <a:gd name="connsiteY8" fmla="*/ 440575 h 1579418"/>
                <a:gd name="connsiteX9" fmla="*/ 490451 w 3250276"/>
                <a:gd name="connsiteY9" fmla="*/ 465513 h 1579418"/>
                <a:gd name="connsiteX10" fmla="*/ 407323 w 3250276"/>
                <a:gd name="connsiteY10" fmla="*/ 490451 h 1579418"/>
                <a:gd name="connsiteX11" fmla="*/ 340822 w 3250276"/>
                <a:gd name="connsiteY11" fmla="*/ 507076 h 1579418"/>
                <a:gd name="connsiteX12" fmla="*/ 149629 w 3250276"/>
                <a:gd name="connsiteY12" fmla="*/ 515389 h 1579418"/>
                <a:gd name="connsiteX13" fmla="*/ 116378 w 3250276"/>
                <a:gd name="connsiteY13" fmla="*/ 556953 h 1579418"/>
                <a:gd name="connsiteX14" fmla="*/ 99752 w 3250276"/>
                <a:gd name="connsiteY14" fmla="*/ 656706 h 1579418"/>
                <a:gd name="connsiteX15" fmla="*/ 91440 w 3250276"/>
                <a:gd name="connsiteY15" fmla="*/ 681644 h 1579418"/>
                <a:gd name="connsiteX16" fmla="*/ 58189 w 3250276"/>
                <a:gd name="connsiteY16" fmla="*/ 714895 h 1579418"/>
                <a:gd name="connsiteX17" fmla="*/ 41563 w 3250276"/>
                <a:gd name="connsiteY17" fmla="*/ 739833 h 1579418"/>
                <a:gd name="connsiteX18" fmla="*/ 33251 w 3250276"/>
                <a:gd name="connsiteY18" fmla="*/ 989215 h 1579418"/>
                <a:gd name="connsiteX19" fmla="*/ 16625 w 3250276"/>
                <a:gd name="connsiteY19" fmla="*/ 1005840 h 1579418"/>
                <a:gd name="connsiteX20" fmla="*/ 8312 w 3250276"/>
                <a:gd name="connsiteY20" fmla="*/ 1039091 h 1579418"/>
                <a:gd name="connsiteX21" fmla="*/ 0 w 3250276"/>
                <a:gd name="connsiteY21" fmla="*/ 1064029 h 1579418"/>
                <a:gd name="connsiteX22" fmla="*/ 8312 w 3250276"/>
                <a:gd name="connsiteY22" fmla="*/ 1138844 h 1579418"/>
                <a:gd name="connsiteX23" fmla="*/ 24938 w 3250276"/>
                <a:gd name="connsiteY23" fmla="*/ 1205346 h 1579418"/>
                <a:gd name="connsiteX24" fmla="*/ 33251 w 3250276"/>
                <a:gd name="connsiteY24" fmla="*/ 1438102 h 1579418"/>
                <a:gd name="connsiteX25" fmla="*/ 41563 w 3250276"/>
                <a:gd name="connsiteY25" fmla="*/ 1463040 h 1579418"/>
                <a:gd name="connsiteX26" fmla="*/ 49876 w 3250276"/>
                <a:gd name="connsiteY26" fmla="*/ 1496291 h 1579418"/>
                <a:gd name="connsiteX27" fmla="*/ 324196 w 3250276"/>
                <a:gd name="connsiteY27" fmla="*/ 1504604 h 1579418"/>
                <a:gd name="connsiteX28" fmla="*/ 374072 w 3250276"/>
                <a:gd name="connsiteY28" fmla="*/ 1479666 h 1579418"/>
                <a:gd name="connsiteX29" fmla="*/ 706582 w 3250276"/>
                <a:gd name="connsiteY29" fmla="*/ 1471353 h 1579418"/>
                <a:gd name="connsiteX30" fmla="*/ 889462 w 3250276"/>
                <a:gd name="connsiteY30" fmla="*/ 1479666 h 1579418"/>
                <a:gd name="connsiteX31" fmla="*/ 914400 w 3250276"/>
                <a:gd name="connsiteY31" fmla="*/ 1496291 h 1579418"/>
                <a:gd name="connsiteX32" fmla="*/ 947651 w 3250276"/>
                <a:gd name="connsiteY32" fmla="*/ 1537855 h 1579418"/>
                <a:gd name="connsiteX33" fmla="*/ 1030778 w 3250276"/>
                <a:gd name="connsiteY33" fmla="*/ 1562793 h 1579418"/>
                <a:gd name="connsiteX34" fmla="*/ 1105592 w 3250276"/>
                <a:gd name="connsiteY34" fmla="*/ 1571106 h 1579418"/>
                <a:gd name="connsiteX35" fmla="*/ 1155469 w 3250276"/>
                <a:gd name="connsiteY35" fmla="*/ 1579418 h 1579418"/>
                <a:gd name="connsiteX36" fmla="*/ 1396538 w 3250276"/>
                <a:gd name="connsiteY36" fmla="*/ 1571106 h 1579418"/>
                <a:gd name="connsiteX37" fmla="*/ 1429789 w 3250276"/>
                <a:gd name="connsiteY37" fmla="*/ 1562793 h 1579418"/>
                <a:gd name="connsiteX38" fmla="*/ 1911927 w 3250276"/>
                <a:gd name="connsiteY38" fmla="*/ 1529542 h 1579418"/>
                <a:gd name="connsiteX39" fmla="*/ 1995054 w 3250276"/>
                <a:gd name="connsiteY39" fmla="*/ 1512916 h 1579418"/>
                <a:gd name="connsiteX40" fmla="*/ 2019992 w 3250276"/>
                <a:gd name="connsiteY40" fmla="*/ 1504604 h 1579418"/>
                <a:gd name="connsiteX41" fmla="*/ 2069869 w 3250276"/>
                <a:gd name="connsiteY41" fmla="*/ 1496291 h 1579418"/>
                <a:gd name="connsiteX42" fmla="*/ 2103120 w 3250276"/>
                <a:gd name="connsiteY42" fmla="*/ 1487978 h 1579418"/>
                <a:gd name="connsiteX43" fmla="*/ 2177934 w 3250276"/>
                <a:gd name="connsiteY43" fmla="*/ 1463040 h 1579418"/>
                <a:gd name="connsiteX44" fmla="*/ 2227811 w 3250276"/>
                <a:gd name="connsiteY44" fmla="*/ 1446415 h 1579418"/>
                <a:gd name="connsiteX45" fmla="*/ 2269374 w 3250276"/>
                <a:gd name="connsiteY45" fmla="*/ 1438102 h 1579418"/>
                <a:gd name="connsiteX46" fmla="*/ 2369127 w 3250276"/>
                <a:gd name="connsiteY46" fmla="*/ 1421476 h 1579418"/>
                <a:gd name="connsiteX47" fmla="*/ 2427316 w 3250276"/>
                <a:gd name="connsiteY47" fmla="*/ 1404851 h 1579418"/>
                <a:gd name="connsiteX48" fmla="*/ 2543694 w 3250276"/>
                <a:gd name="connsiteY48" fmla="*/ 1421476 h 1579418"/>
                <a:gd name="connsiteX49" fmla="*/ 2560320 w 3250276"/>
                <a:gd name="connsiteY49" fmla="*/ 1438102 h 1579418"/>
                <a:gd name="connsiteX50" fmla="*/ 2668385 w 3250276"/>
                <a:gd name="connsiteY50" fmla="*/ 1471353 h 1579418"/>
                <a:gd name="connsiteX51" fmla="*/ 2809702 w 3250276"/>
                <a:gd name="connsiteY51" fmla="*/ 1479666 h 1579418"/>
                <a:gd name="connsiteX52" fmla="*/ 2884516 w 3250276"/>
                <a:gd name="connsiteY52" fmla="*/ 1471353 h 1579418"/>
                <a:gd name="connsiteX53" fmla="*/ 2917767 w 3250276"/>
                <a:gd name="connsiteY53" fmla="*/ 1454727 h 1579418"/>
                <a:gd name="connsiteX54" fmla="*/ 3034145 w 3250276"/>
                <a:gd name="connsiteY54" fmla="*/ 1388226 h 1579418"/>
                <a:gd name="connsiteX55" fmla="*/ 3133898 w 3250276"/>
                <a:gd name="connsiteY55" fmla="*/ 1354975 h 1579418"/>
                <a:gd name="connsiteX56" fmla="*/ 3158836 w 3250276"/>
                <a:gd name="connsiteY56" fmla="*/ 1346662 h 1579418"/>
                <a:gd name="connsiteX57" fmla="*/ 3183774 w 3250276"/>
                <a:gd name="connsiteY57" fmla="*/ 1338349 h 1579418"/>
                <a:gd name="connsiteX58" fmla="*/ 3200400 w 3250276"/>
                <a:gd name="connsiteY58" fmla="*/ 1296786 h 1579418"/>
                <a:gd name="connsiteX59" fmla="*/ 3217025 w 3250276"/>
                <a:gd name="connsiteY59" fmla="*/ 1263535 h 1579418"/>
                <a:gd name="connsiteX60" fmla="*/ 3225338 w 3250276"/>
                <a:gd name="connsiteY60" fmla="*/ 1238596 h 1579418"/>
                <a:gd name="connsiteX61" fmla="*/ 3250276 w 3250276"/>
                <a:gd name="connsiteY61" fmla="*/ 1172095 h 1579418"/>
                <a:gd name="connsiteX62" fmla="*/ 3241963 w 3250276"/>
                <a:gd name="connsiteY62" fmla="*/ 1039091 h 1579418"/>
                <a:gd name="connsiteX63" fmla="*/ 3225338 w 3250276"/>
                <a:gd name="connsiteY63" fmla="*/ 490451 h 1579418"/>
                <a:gd name="connsiteX64" fmla="*/ 3200400 w 3250276"/>
                <a:gd name="connsiteY64" fmla="*/ 440575 h 1579418"/>
                <a:gd name="connsiteX65" fmla="*/ 3183774 w 3250276"/>
                <a:gd name="connsiteY65" fmla="*/ 382386 h 1579418"/>
                <a:gd name="connsiteX66" fmla="*/ 3125585 w 3250276"/>
                <a:gd name="connsiteY66" fmla="*/ 282633 h 1579418"/>
                <a:gd name="connsiteX67" fmla="*/ 3050771 w 3250276"/>
                <a:gd name="connsiteY67" fmla="*/ 216131 h 1579418"/>
                <a:gd name="connsiteX68" fmla="*/ 3017520 w 3250276"/>
                <a:gd name="connsiteY68" fmla="*/ 199506 h 1579418"/>
                <a:gd name="connsiteX69" fmla="*/ 2975956 w 3250276"/>
                <a:gd name="connsiteY69" fmla="*/ 166255 h 1579418"/>
                <a:gd name="connsiteX70" fmla="*/ 2951018 w 3250276"/>
                <a:gd name="connsiteY70" fmla="*/ 141316 h 1579418"/>
                <a:gd name="connsiteX71" fmla="*/ 2926080 w 3250276"/>
                <a:gd name="connsiteY71" fmla="*/ 133004 h 1579418"/>
                <a:gd name="connsiteX72" fmla="*/ 2909454 w 3250276"/>
                <a:gd name="connsiteY72" fmla="*/ 116378 h 1579418"/>
                <a:gd name="connsiteX73" fmla="*/ 2793076 w 3250276"/>
                <a:gd name="connsiteY73" fmla="*/ 74815 h 1579418"/>
                <a:gd name="connsiteX74" fmla="*/ 2759825 w 3250276"/>
                <a:gd name="connsiteY74" fmla="*/ 58189 h 1579418"/>
                <a:gd name="connsiteX75" fmla="*/ 2427316 w 3250276"/>
                <a:gd name="connsiteY75" fmla="*/ 49876 h 1579418"/>
                <a:gd name="connsiteX76" fmla="*/ 2119745 w 3250276"/>
                <a:gd name="connsiteY76" fmla="*/ 41564 h 1579418"/>
                <a:gd name="connsiteX77" fmla="*/ 2003367 w 3250276"/>
                <a:gd name="connsiteY77" fmla="*/ 16626 h 1579418"/>
                <a:gd name="connsiteX78" fmla="*/ 1820487 w 3250276"/>
                <a:gd name="connsiteY78" fmla="*/ 0 h 1579418"/>
                <a:gd name="connsiteX79" fmla="*/ 1255222 w 3250276"/>
                <a:gd name="connsiteY79" fmla="*/ 8313 h 1579418"/>
                <a:gd name="connsiteX80" fmla="*/ 1221971 w 3250276"/>
                <a:gd name="connsiteY80" fmla="*/ 16626 h 1579418"/>
                <a:gd name="connsiteX81" fmla="*/ 1188720 w 3250276"/>
                <a:gd name="connsiteY81" fmla="*/ 33251 h 1579418"/>
                <a:gd name="connsiteX82" fmla="*/ 1155469 w 3250276"/>
                <a:gd name="connsiteY82" fmla="*/ 66502 h 1579418"/>
                <a:gd name="connsiteX83" fmla="*/ 1122218 w 3250276"/>
                <a:gd name="connsiteY83" fmla="*/ 108066 h 1579418"/>
                <a:gd name="connsiteX84" fmla="*/ 1097280 w 3250276"/>
                <a:gd name="connsiteY84" fmla="*/ 99753 h 1579418"/>
                <a:gd name="connsiteX85" fmla="*/ 1080654 w 3250276"/>
                <a:gd name="connsiteY85" fmla="*/ 83127 h 1579418"/>
                <a:gd name="connsiteX86" fmla="*/ 1055716 w 3250276"/>
                <a:gd name="connsiteY86" fmla="*/ 66502 h 1579418"/>
                <a:gd name="connsiteX87" fmla="*/ 972589 w 3250276"/>
                <a:gd name="connsiteY87" fmla="*/ 33251 h 1579418"/>
                <a:gd name="connsiteX88" fmla="*/ 839585 w 3250276"/>
                <a:gd name="connsiteY88" fmla="*/ 41564 h 1579418"/>
                <a:gd name="connsiteX89" fmla="*/ 789709 w 3250276"/>
                <a:gd name="connsiteY89" fmla="*/ 74815 h 1579418"/>
                <a:gd name="connsiteX90" fmla="*/ 706582 w 3250276"/>
                <a:gd name="connsiteY90" fmla="*/ 91440 h 1579418"/>
                <a:gd name="connsiteX91" fmla="*/ 689956 w 3250276"/>
                <a:gd name="connsiteY91" fmla="*/ 108066 h 1579418"/>
                <a:gd name="connsiteX92" fmla="*/ 714894 w 3250276"/>
                <a:gd name="connsiteY92" fmla="*/ 49876 h 1579418"/>
                <a:gd name="connsiteX93" fmla="*/ 739832 w 3250276"/>
                <a:gd name="connsiteY93" fmla="*/ 41564 h 1579418"/>
                <a:gd name="connsiteX94" fmla="*/ 806334 w 3250276"/>
                <a:gd name="connsiteY94" fmla="*/ 49876 h 1579418"/>
                <a:gd name="connsiteX95" fmla="*/ 814647 w 3250276"/>
                <a:gd name="connsiteY95" fmla="*/ 83127 h 1579418"/>
                <a:gd name="connsiteX96" fmla="*/ 839585 w 3250276"/>
                <a:gd name="connsiteY96" fmla="*/ 91440 h 1579418"/>
                <a:gd name="connsiteX97" fmla="*/ 731520 w 3250276"/>
                <a:gd name="connsiteY97" fmla="*/ 133004 h 157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250276" h="1579418">
                  <a:moveTo>
                    <a:pt x="731520" y="133004"/>
                  </a:moveTo>
                  <a:lnTo>
                    <a:pt x="731520" y="133004"/>
                  </a:lnTo>
                  <a:cubicBezTo>
                    <a:pt x="725978" y="157942"/>
                    <a:pt x="721090" y="183034"/>
                    <a:pt x="714894" y="207818"/>
                  </a:cubicBezTo>
                  <a:cubicBezTo>
                    <a:pt x="712769" y="216319"/>
                    <a:pt x="707499" y="224042"/>
                    <a:pt x="706582" y="232756"/>
                  </a:cubicBezTo>
                  <a:cubicBezTo>
                    <a:pt x="701932" y="276933"/>
                    <a:pt x="702919" y="321583"/>
                    <a:pt x="698269" y="365760"/>
                  </a:cubicBezTo>
                  <a:cubicBezTo>
                    <a:pt x="697352" y="374474"/>
                    <a:pt x="696152" y="384502"/>
                    <a:pt x="689956" y="390698"/>
                  </a:cubicBezTo>
                  <a:cubicBezTo>
                    <a:pt x="683760" y="396894"/>
                    <a:pt x="673331" y="396240"/>
                    <a:pt x="665018" y="399011"/>
                  </a:cubicBezTo>
                  <a:cubicBezTo>
                    <a:pt x="626298" y="437729"/>
                    <a:pt x="676426" y="393306"/>
                    <a:pt x="615142" y="423949"/>
                  </a:cubicBezTo>
                  <a:cubicBezTo>
                    <a:pt x="608132" y="427454"/>
                    <a:pt x="604636" y="435679"/>
                    <a:pt x="598516" y="440575"/>
                  </a:cubicBezTo>
                  <a:cubicBezTo>
                    <a:pt x="559572" y="471730"/>
                    <a:pt x="557975" y="458760"/>
                    <a:pt x="490451" y="465513"/>
                  </a:cubicBezTo>
                  <a:cubicBezTo>
                    <a:pt x="371890" y="505032"/>
                    <a:pt x="495286" y="465318"/>
                    <a:pt x="407323" y="490451"/>
                  </a:cubicBezTo>
                  <a:cubicBezTo>
                    <a:pt x="379121" y="498509"/>
                    <a:pt x="374627" y="504661"/>
                    <a:pt x="340822" y="507076"/>
                  </a:cubicBezTo>
                  <a:cubicBezTo>
                    <a:pt x="277193" y="511621"/>
                    <a:pt x="213360" y="512618"/>
                    <a:pt x="149629" y="515389"/>
                  </a:cubicBezTo>
                  <a:cubicBezTo>
                    <a:pt x="139400" y="525618"/>
                    <a:pt x="120191" y="542653"/>
                    <a:pt x="116378" y="556953"/>
                  </a:cubicBezTo>
                  <a:cubicBezTo>
                    <a:pt x="107692" y="589524"/>
                    <a:pt x="110411" y="624726"/>
                    <a:pt x="99752" y="656706"/>
                  </a:cubicBezTo>
                  <a:cubicBezTo>
                    <a:pt x="96981" y="665019"/>
                    <a:pt x="96533" y="674514"/>
                    <a:pt x="91440" y="681644"/>
                  </a:cubicBezTo>
                  <a:cubicBezTo>
                    <a:pt x="82329" y="694399"/>
                    <a:pt x="66884" y="701853"/>
                    <a:pt x="58189" y="714895"/>
                  </a:cubicBezTo>
                  <a:lnTo>
                    <a:pt x="41563" y="739833"/>
                  </a:lnTo>
                  <a:cubicBezTo>
                    <a:pt x="38792" y="822960"/>
                    <a:pt x="41014" y="906405"/>
                    <a:pt x="33251" y="989215"/>
                  </a:cubicBezTo>
                  <a:cubicBezTo>
                    <a:pt x="32519" y="997018"/>
                    <a:pt x="20130" y="998830"/>
                    <a:pt x="16625" y="1005840"/>
                  </a:cubicBezTo>
                  <a:cubicBezTo>
                    <a:pt x="11516" y="1016059"/>
                    <a:pt x="11451" y="1028106"/>
                    <a:pt x="8312" y="1039091"/>
                  </a:cubicBezTo>
                  <a:cubicBezTo>
                    <a:pt x="5905" y="1047516"/>
                    <a:pt x="2771" y="1055716"/>
                    <a:pt x="0" y="1064029"/>
                  </a:cubicBezTo>
                  <a:cubicBezTo>
                    <a:pt x="2771" y="1088967"/>
                    <a:pt x="3951" y="1114134"/>
                    <a:pt x="8312" y="1138844"/>
                  </a:cubicBezTo>
                  <a:cubicBezTo>
                    <a:pt x="12283" y="1161346"/>
                    <a:pt x="24938" y="1205346"/>
                    <a:pt x="24938" y="1205346"/>
                  </a:cubicBezTo>
                  <a:cubicBezTo>
                    <a:pt x="27709" y="1282931"/>
                    <a:pt x="28253" y="1360628"/>
                    <a:pt x="33251" y="1438102"/>
                  </a:cubicBezTo>
                  <a:cubicBezTo>
                    <a:pt x="33815" y="1446846"/>
                    <a:pt x="39156" y="1454615"/>
                    <a:pt x="41563" y="1463040"/>
                  </a:cubicBezTo>
                  <a:cubicBezTo>
                    <a:pt x="44702" y="1474025"/>
                    <a:pt x="38573" y="1494629"/>
                    <a:pt x="49876" y="1496291"/>
                  </a:cubicBezTo>
                  <a:cubicBezTo>
                    <a:pt x="140385" y="1509601"/>
                    <a:pt x="232756" y="1501833"/>
                    <a:pt x="324196" y="1504604"/>
                  </a:cubicBezTo>
                  <a:cubicBezTo>
                    <a:pt x="342895" y="1485905"/>
                    <a:pt x="341972" y="1481125"/>
                    <a:pt x="374072" y="1479666"/>
                  </a:cubicBezTo>
                  <a:cubicBezTo>
                    <a:pt x="484829" y="1474632"/>
                    <a:pt x="595745" y="1474124"/>
                    <a:pt x="706582" y="1471353"/>
                  </a:cubicBezTo>
                  <a:cubicBezTo>
                    <a:pt x="767542" y="1474124"/>
                    <a:pt x="828874" y="1472395"/>
                    <a:pt x="889462" y="1479666"/>
                  </a:cubicBezTo>
                  <a:cubicBezTo>
                    <a:pt x="899381" y="1480856"/>
                    <a:pt x="907336" y="1489227"/>
                    <a:pt x="914400" y="1496291"/>
                  </a:cubicBezTo>
                  <a:cubicBezTo>
                    <a:pt x="926148" y="1508039"/>
                    <a:pt x="931197" y="1529628"/>
                    <a:pt x="947651" y="1537855"/>
                  </a:cubicBezTo>
                  <a:cubicBezTo>
                    <a:pt x="957718" y="1542889"/>
                    <a:pt x="1013544" y="1560142"/>
                    <a:pt x="1030778" y="1562793"/>
                  </a:cubicBezTo>
                  <a:cubicBezTo>
                    <a:pt x="1055578" y="1566608"/>
                    <a:pt x="1080721" y="1567790"/>
                    <a:pt x="1105592" y="1571106"/>
                  </a:cubicBezTo>
                  <a:cubicBezTo>
                    <a:pt x="1122299" y="1573334"/>
                    <a:pt x="1138843" y="1576647"/>
                    <a:pt x="1155469" y="1579418"/>
                  </a:cubicBezTo>
                  <a:cubicBezTo>
                    <a:pt x="1235825" y="1576647"/>
                    <a:pt x="1316281" y="1575970"/>
                    <a:pt x="1396538" y="1571106"/>
                  </a:cubicBezTo>
                  <a:cubicBezTo>
                    <a:pt x="1407942" y="1570415"/>
                    <a:pt x="1418401" y="1563711"/>
                    <a:pt x="1429789" y="1562793"/>
                  </a:cubicBezTo>
                  <a:cubicBezTo>
                    <a:pt x="1590362" y="1549843"/>
                    <a:pt x="1911927" y="1529542"/>
                    <a:pt x="1911927" y="1529542"/>
                  </a:cubicBezTo>
                  <a:cubicBezTo>
                    <a:pt x="1939636" y="1524000"/>
                    <a:pt x="1968246" y="1521851"/>
                    <a:pt x="1995054" y="1512916"/>
                  </a:cubicBezTo>
                  <a:cubicBezTo>
                    <a:pt x="2003367" y="1510145"/>
                    <a:pt x="2011438" y="1506505"/>
                    <a:pt x="2019992" y="1504604"/>
                  </a:cubicBezTo>
                  <a:cubicBezTo>
                    <a:pt x="2036446" y="1500948"/>
                    <a:pt x="2053341" y="1499597"/>
                    <a:pt x="2069869" y="1496291"/>
                  </a:cubicBezTo>
                  <a:cubicBezTo>
                    <a:pt x="2081072" y="1494050"/>
                    <a:pt x="2092036" y="1490749"/>
                    <a:pt x="2103120" y="1487978"/>
                  </a:cubicBezTo>
                  <a:cubicBezTo>
                    <a:pt x="2149162" y="1457284"/>
                    <a:pt x="2106258" y="1480959"/>
                    <a:pt x="2177934" y="1463040"/>
                  </a:cubicBezTo>
                  <a:cubicBezTo>
                    <a:pt x="2194936" y="1458790"/>
                    <a:pt x="2210626" y="1449852"/>
                    <a:pt x="2227811" y="1446415"/>
                  </a:cubicBezTo>
                  <a:cubicBezTo>
                    <a:pt x="2241665" y="1443644"/>
                    <a:pt x="2255460" y="1440557"/>
                    <a:pt x="2269374" y="1438102"/>
                  </a:cubicBezTo>
                  <a:cubicBezTo>
                    <a:pt x="2302571" y="1432244"/>
                    <a:pt x="2336424" y="1429651"/>
                    <a:pt x="2369127" y="1421476"/>
                  </a:cubicBezTo>
                  <a:cubicBezTo>
                    <a:pt x="2410879" y="1411039"/>
                    <a:pt x="2391540" y="1416777"/>
                    <a:pt x="2427316" y="1404851"/>
                  </a:cubicBezTo>
                  <a:cubicBezTo>
                    <a:pt x="2429992" y="1405119"/>
                    <a:pt x="2521097" y="1410178"/>
                    <a:pt x="2543694" y="1421476"/>
                  </a:cubicBezTo>
                  <a:cubicBezTo>
                    <a:pt x="2550704" y="1424981"/>
                    <a:pt x="2553515" y="1434213"/>
                    <a:pt x="2560320" y="1438102"/>
                  </a:cubicBezTo>
                  <a:cubicBezTo>
                    <a:pt x="2582380" y="1450708"/>
                    <a:pt x="2649760" y="1470257"/>
                    <a:pt x="2668385" y="1471353"/>
                  </a:cubicBezTo>
                  <a:lnTo>
                    <a:pt x="2809702" y="1479666"/>
                  </a:lnTo>
                  <a:cubicBezTo>
                    <a:pt x="2834640" y="1476895"/>
                    <a:pt x="2860067" y="1476995"/>
                    <a:pt x="2884516" y="1471353"/>
                  </a:cubicBezTo>
                  <a:cubicBezTo>
                    <a:pt x="2896591" y="1468566"/>
                    <a:pt x="2906934" y="1460745"/>
                    <a:pt x="2917767" y="1454727"/>
                  </a:cubicBezTo>
                  <a:cubicBezTo>
                    <a:pt x="2956824" y="1433029"/>
                    <a:pt x="2991759" y="1402355"/>
                    <a:pt x="3034145" y="1388226"/>
                  </a:cubicBezTo>
                  <a:lnTo>
                    <a:pt x="3133898" y="1354975"/>
                  </a:lnTo>
                  <a:lnTo>
                    <a:pt x="3158836" y="1346662"/>
                  </a:lnTo>
                  <a:lnTo>
                    <a:pt x="3183774" y="1338349"/>
                  </a:lnTo>
                  <a:cubicBezTo>
                    <a:pt x="3189316" y="1324495"/>
                    <a:pt x="3194340" y="1310422"/>
                    <a:pt x="3200400" y="1296786"/>
                  </a:cubicBezTo>
                  <a:cubicBezTo>
                    <a:pt x="3205433" y="1285462"/>
                    <a:pt x="3212144" y="1274925"/>
                    <a:pt x="3217025" y="1263535"/>
                  </a:cubicBezTo>
                  <a:cubicBezTo>
                    <a:pt x="3220477" y="1255481"/>
                    <a:pt x="3222343" y="1246831"/>
                    <a:pt x="3225338" y="1238596"/>
                  </a:cubicBezTo>
                  <a:cubicBezTo>
                    <a:pt x="3233429" y="1216347"/>
                    <a:pt x="3241963" y="1194262"/>
                    <a:pt x="3250276" y="1172095"/>
                  </a:cubicBezTo>
                  <a:cubicBezTo>
                    <a:pt x="3247505" y="1127760"/>
                    <a:pt x="3243587" y="1083482"/>
                    <a:pt x="3241963" y="1039091"/>
                  </a:cubicBezTo>
                  <a:cubicBezTo>
                    <a:pt x="3235274" y="856249"/>
                    <a:pt x="3238013" y="672975"/>
                    <a:pt x="3225338" y="490451"/>
                  </a:cubicBezTo>
                  <a:cubicBezTo>
                    <a:pt x="3224050" y="471908"/>
                    <a:pt x="3207073" y="457924"/>
                    <a:pt x="3200400" y="440575"/>
                  </a:cubicBezTo>
                  <a:cubicBezTo>
                    <a:pt x="3193158" y="421747"/>
                    <a:pt x="3191266" y="401116"/>
                    <a:pt x="3183774" y="382386"/>
                  </a:cubicBezTo>
                  <a:cubicBezTo>
                    <a:pt x="3169461" y="346603"/>
                    <a:pt x="3151343" y="311611"/>
                    <a:pt x="3125585" y="282633"/>
                  </a:cubicBezTo>
                  <a:cubicBezTo>
                    <a:pt x="3104361" y="258756"/>
                    <a:pt x="3078387" y="233391"/>
                    <a:pt x="3050771" y="216131"/>
                  </a:cubicBezTo>
                  <a:cubicBezTo>
                    <a:pt x="3040263" y="209563"/>
                    <a:pt x="3027831" y="206380"/>
                    <a:pt x="3017520" y="199506"/>
                  </a:cubicBezTo>
                  <a:cubicBezTo>
                    <a:pt x="3002757" y="189664"/>
                    <a:pt x="2989309" y="177939"/>
                    <a:pt x="2975956" y="166255"/>
                  </a:cubicBezTo>
                  <a:cubicBezTo>
                    <a:pt x="2967109" y="158513"/>
                    <a:pt x="2960800" y="147837"/>
                    <a:pt x="2951018" y="141316"/>
                  </a:cubicBezTo>
                  <a:cubicBezTo>
                    <a:pt x="2943727" y="136456"/>
                    <a:pt x="2934393" y="135775"/>
                    <a:pt x="2926080" y="133004"/>
                  </a:cubicBezTo>
                  <a:cubicBezTo>
                    <a:pt x="2920538" y="127462"/>
                    <a:pt x="2915724" y="121081"/>
                    <a:pt x="2909454" y="116378"/>
                  </a:cubicBezTo>
                  <a:cubicBezTo>
                    <a:pt x="2850119" y="71876"/>
                    <a:pt x="2869199" y="84330"/>
                    <a:pt x="2793076" y="74815"/>
                  </a:cubicBezTo>
                  <a:cubicBezTo>
                    <a:pt x="2781992" y="69273"/>
                    <a:pt x="2771331" y="62791"/>
                    <a:pt x="2759825" y="58189"/>
                  </a:cubicBezTo>
                  <a:cubicBezTo>
                    <a:pt x="2642162" y="11123"/>
                    <a:pt x="2611145" y="44470"/>
                    <a:pt x="2427316" y="49876"/>
                  </a:cubicBezTo>
                  <a:lnTo>
                    <a:pt x="2119745" y="41564"/>
                  </a:lnTo>
                  <a:cubicBezTo>
                    <a:pt x="1996005" y="36184"/>
                    <a:pt x="2088504" y="39845"/>
                    <a:pt x="2003367" y="16626"/>
                  </a:cubicBezTo>
                  <a:cubicBezTo>
                    <a:pt x="1956940" y="3964"/>
                    <a:pt x="1845743" y="1579"/>
                    <a:pt x="1820487" y="0"/>
                  </a:cubicBezTo>
                  <a:lnTo>
                    <a:pt x="1255222" y="8313"/>
                  </a:lnTo>
                  <a:cubicBezTo>
                    <a:pt x="1243802" y="8630"/>
                    <a:pt x="1232668" y="12615"/>
                    <a:pt x="1221971" y="16626"/>
                  </a:cubicBezTo>
                  <a:cubicBezTo>
                    <a:pt x="1210368" y="20977"/>
                    <a:pt x="1199804" y="27709"/>
                    <a:pt x="1188720" y="33251"/>
                  </a:cubicBezTo>
                  <a:cubicBezTo>
                    <a:pt x="1177636" y="44335"/>
                    <a:pt x="1165670" y="54601"/>
                    <a:pt x="1155469" y="66502"/>
                  </a:cubicBezTo>
                  <a:cubicBezTo>
                    <a:pt x="1092535" y="139924"/>
                    <a:pt x="1178824" y="51457"/>
                    <a:pt x="1122218" y="108066"/>
                  </a:cubicBezTo>
                  <a:cubicBezTo>
                    <a:pt x="1113905" y="105295"/>
                    <a:pt x="1104794" y="104261"/>
                    <a:pt x="1097280" y="99753"/>
                  </a:cubicBezTo>
                  <a:cubicBezTo>
                    <a:pt x="1090559" y="95721"/>
                    <a:pt x="1086774" y="88023"/>
                    <a:pt x="1080654" y="83127"/>
                  </a:cubicBezTo>
                  <a:cubicBezTo>
                    <a:pt x="1072853" y="76886"/>
                    <a:pt x="1064449" y="71354"/>
                    <a:pt x="1055716" y="66502"/>
                  </a:cubicBezTo>
                  <a:cubicBezTo>
                    <a:pt x="1006547" y="39186"/>
                    <a:pt x="1017157" y="44393"/>
                    <a:pt x="972589" y="33251"/>
                  </a:cubicBezTo>
                  <a:cubicBezTo>
                    <a:pt x="928254" y="36022"/>
                    <a:pt x="882902" y="31719"/>
                    <a:pt x="839585" y="41564"/>
                  </a:cubicBezTo>
                  <a:cubicBezTo>
                    <a:pt x="820101" y="45992"/>
                    <a:pt x="809302" y="70896"/>
                    <a:pt x="789709" y="74815"/>
                  </a:cubicBezTo>
                  <a:lnTo>
                    <a:pt x="706582" y="91440"/>
                  </a:lnTo>
                  <a:cubicBezTo>
                    <a:pt x="701040" y="96982"/>
                    <a:pt x="688419" y="115751"/>
                    <a:pt x="689956" y="108066"/>
                  </a:cubicBezTo>
                  <a:cubicBezTo>
                    <a:pt x="694094" y="87373"/>
                    <a:pt x="702232" y="66758"/>
                    <a:pt x="714894" y="49876"/>
                  </a:cubicBezTo>
                  <a:cubicBezTo>
                    <a:pt x="720151" y="42866"/>
                    <a:pt x="731519" y="44335"/>
                    <a:pt x="739832" y="41564"/>
                  </a:cubicBezTo>
                  <a:cubicBezTo>
                    <a:pt x="761999" y="44335"/>
                    <a:pt x="786805" y="39027"/>
                    <a:pt x="806334" y="49876"/>
                  </a:cubicBezTo>
                  <a:cubicBezTo>
                    <a:pt x="816321" y="55424"/>
                    <a:pt x="807510" y="74206"/>
                    <a:pt x="814647" y="83127"/>
                  </a:cubicBezTo>
                  <a:cubicBezTo>
                    <a:pt x="820121" y="89969"/>
                    <a:pt x="831272" y="88669"/>
                    <a:pt x="839585" y="91440"/>
                  </a:cubicBezTo>
                  <a:cubicBezTo>
                    <a:pt x="756656" y="109869"/>
                    <a:pt x="749531" y="126077"/>
                    <a:pt x="731520" y="1330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กล่องข้อความ 11"/>
            <p:cNvSpPr txBox="1"/>
            <p:nvPr/>
          </p:nvSpPr>
          <p:spPr>
            <a:xfrm>
              <a:off x="5440162" y="1459219"/>
              <a:ext cx="3672800" cy="1877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เป็นเลิศด้านบริการดี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การพัฒนาระบบการแพทย์ปฐมภูมิ </a:t>
              </a:r>
              <a:r>
                <a:rPr kumimoji="0" lang="en-SG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PCC</a:t>
              </a:r>
              <a:endPara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2.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การพัฒนาระบบบริการสุขภาพ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3.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ศูนย์เป็นเลิศทางการแพทย์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4.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ศูนย์กลางสุขภาพนานาชาติ/เขตเศรษฐกิจพิเศษ</a:t>
              </a:r>
            </a:p>
          </p:txBody>
        </p:sp>
      </p:grpSp>
      <p:grpSp>
        <p:nvGrpSpPr>
          <p:cNvPr id="9" name="กลุ่ม 8"/>
          <p:cNvGrpSpPr/>
          <p:nvPr/>
        </p:nvGrpSpPr>
        <p:grpSpPr>
          <a:xfrm>
            <a:off x="457200" y="4372735"/>
            <a:ext cx="3632265" cy="2369880"/>
            <a:chOff x="457200" y="4372735"/>
            <a:chExt cx="3632265" cy="2369880"/>
          </a:xfrm>
        </p:grpSpPr>
        <p:sp>
          <p:nvSpPr>
            <p:cNvPr id="13" name="รูปแบบอิสระ: รูปร่าง 12"/>
            <p:cNvSpPr/>
            <p:nvPr/>
          </p:nvSpPr>
          <p:spPr>
            <a:xfrm>
              <a:off x="457200" y="4778216"/>
              <a:ext cx="3632265" cy="1813084"/>
            </a:xfrm>
            <a:custGeom>
              <a:avLst/>
              <a:gdLst>
                <a:gd name="connsiteX0" fmla="*/ 165100 w 3632265"/>
                <a:gd name="connsiteY0" fmla="*/ 282734 h 1813084"/>
                <a:gd name="connsiteX1" fmla="*/ 165100 w 3632265"/>
                <a:gd name="connsiteY1" fmla="*/ 282734 h 1813084"/>
                <a:gd name="connsiteX2" fmla="*/ 209550 w 3632265"/>
                <a:gd name="connsiteY2" fmla="*/ 250984 h 1813084"/>
                <a:gd name="connsiteX3" fmla="*/ 228600 w 3632265"/>
                <a:gd name="connsiteY3" fmla="*/ 244634 h 1813084"/>
                <a:gd name="connsiteX4" fmla="*/ 273050 w 3632265"/>
                <a:gd name="connsiteY4" fmla="*/ 206534 h 1813084"/>
                <a:gd name="connsiteX5" fmla="*/ 292100 w 3632265"/>
                <a:gd name="connsiteY5" fmla="*/ 193834 h 1813084"/>
                <a:gd name="connsiteX6" fmla="*/ 323850 w 3632265"/>
                <a:gd name="connsiteY6" fmla="*/ 149384 h 1813084"/>
                <a:gd name="connsiteX7" fmla="*/ 342900 w 3632265"/>
                <a:gd name="connsiteY7" fmla="*/ 111284 h 1813084"/>
                <a:gd name="connsiteX8" fmla="*/ 381000 w 3632265"/>
                <a:gd name="connsiteY8" fmla="*/ 79534 h 1813084"/>
                <a:gd name="connsiteX9" fmla="*/ 431800 w 3632265"/>
                <a:gd name="connsiteY9" fmla="*/ 35084 h 1813084"/>
                <a:gd name="connsiteX10" fmla="*/ 469900 w 3632265"/>
                <a:gd name="connsiteY10" fmla="*/ 22384 h 1813084"/>
                <a:gd name="connsiteX11" fmla="*/ 615950 w 3632265"/>
                <a:gd name="connsiteY11" fmla="*/ 9684 h 1813084"/>
                <a:gd name="connsiteX12" fmla="*/ 742950 w 3632265"/>
                <a:gd name="connsiteY12" fmla="*/ 9684 h 1813084"/>
                <a:gd name="connsiteX13" fmla="*/ 838200 w 3632265"/>
                <a:gd name="connsiteY13" fmla="*/ 16034 h 1813084"/>
                <a:gd name="connsiteX14" fmla="*/ 920750 w 3632265"/>
                <a:gd name="connsiteY14" fmla="*/ 28734 h 1813084"/>
                <a:gd name="connsiteX15" fmla="*/ 958850 w 3632265"/>
                <a:gd name="connsiteY15" fmla="*/ 47784 h 1813084"/>
                <a:gd name="connsiteX16" fmla="*/ 1066800 w 3632265"/>
                <a:gd name="connsiteY16" fmla="*/ 66834 h 1813084"/>
                <a:gd name="connsiteX17" fmla="*/ 1403350 w 3632265"/>
                <a:gd name="connsiteY17" fmla="*/ 79534 h 1813084"/>
                <a:gd name="connsiteX18" fmla="*/ 1473200 w 3632265"/>
                <a:gd name="connsiteY18" fmla="*/ 85884 h 1813084"/>
                <a:gd name="connsiteX19" fmla="*/ 2038350 w 3632265"/>
                <a:gd name="connsiteY19" fmla="*/ 73184 h 1813084"/>
                <a:gd name="connsiteX20" fmla="*/ 2070100 w 3632265"/>
                <a:gd name="connsiteY20" fmla="*/ 66834 h 1813084"/>
                <a:gd name="connsiteX21" fmla="*/ 2330450 w 3632265"/>
                <a:gd name="connsiteY21" fmla="*/ 60484 h 1813084"/>
                <a:gd name="connsiteX22" fmla="*/ 2654300 w 3632265"/>
                <a:gd name="connsiteY22" fmla="*/ 66834 h 1813084"/>
                <a:gd name="connsiteX23" fmla="*/ 2698750 w 3632265"/>
                <a:gd name="connsiteY23" fmla="*/ 79534 h 1813084"/>
                <a:gd name="connsiteX24" fmla="*/ 2724150 w 3632265"/>
                <a:gd name="connsiteY24" fmla="*/ 85884 h 1813084"/>
                <a:gd name="connsiteX25" fmla="*/ 2743200 w 3632265"/>
                <a:gd name="connsiteY25" fmla="*/ 98584 h 1813084"/>
                <a:gd name="connsiteX26" fmla="*/ 2755900 w 3632265"/>
                <a:gd name="connsiteY26" fmla="*/ 117634 h 1813084"/>
                <a:gd name="connsiteX27" fmla="*/ 2768600 w 3632265"/>
                <a:gd name="connsiteY27" fmla="*/ 143034 h 1813084"/>
                <a:gd name="connsiteX28" fmla="*/ 2774950 w 3632265"/>
                <a:gd name="connsiteY28" fmla="*/ 168434 h 1813084"/>
                <a:gd name="connsiteX29" fmla="*/ 2781300 w 3632265"/>
                <a:gd name="connsiteY29" fmla="*/ 187484 h 1813084"/>
                <a:gd name="connsiteX30" fmla="*/ 2768600 w 3632265"/>
                <a:gd name="connsiteY30" fmla="*/ 289084 h 1813084"/>
                <a:gd name="connsiteX31" fmla="*/ 2749550 w 3632265"/>
                <a:gd name="connsiteY31" fmla="*/ 333534 h 1813084"/>
                <a:gd name="connsiteX32" fmla="*/ 2736850 w 3632265"/>
                <a:gd name="connsiteY32" fmla="*/ 377984 h 1813084"/>
                <a:gd name="connsiteX33" fmla="*/ 2724150 w 3632265"/>
                <a:gd name="connsiteY33" fmla="*/ 524034 h 1813084"/>
                <a:gd name="connsiteX34" fmla="*/ 2717800 w 3632265"/>
                <a:gd name="connsiteY34" fmla="*/ 701834 h 1813084"/>
                <a:gd name="connsiteX35" fmla="*/ 2711450 w 3632265"/>
                <a:gd name="connsiteY35" fmla="*/ 727234 h 1813084"/>
                <a:gd name="connsiteX36" fmla="*/ 2698750 w 3632265"/>
                <a:gd name="connsiteY36" fmla="*/ 771684 h 1813084"/>
                <a:gd name="connsiteX37" fmla="*/ 2673350 w 3632265"/>
                <a:gd name="connsiteY37" fmla="*/ 866934 h 1813084"/>
                <a:gd name="connsiteX38" fmla="*/ 2647950 w 3632265"/>
                <a:gd name="connsiteY38" fmla="*/ 892334 h 1813084"/>
                <a:gd name="connsiteX39" fmla="*/ 2692400 w 3632265"/>
                <a:gd name="connsiteY39" fmla="*/ 917734 h 1813084"/>
                <a:gd name="connsiteX40" fmla="*/ 2743200 w 3632265"/>
                <a:gd name="connsiteY40" fmla="*/ 943134 h 1813084"/>
                <a:gd name="connsiteX41" fmla="*/ 2800350 w 3632265"/>
                <a:gd name="connsiteY41" fmla="*/ 968534 h 1813084"/>
                <a:gd name="connsiteX42" fmla="*/ 2882900 w 3632265"/>
                <a:gd name="connsiteY42" fmla="*/ 974884 h 1813084"/>
                <a:gd name="connsiteX43" fmla="*/ 2908300 w 3632265"/>
                <a:gd name="connsiteY43" fmla="*/ 981234 h 1813084"/>
                <a:gd name="connsiteX44" fmla="*/ 2971800 w 3632265"/>
                <a:gd name="connsiteY44" fmla="*/ 968534 h 1813084"/>
                <a:gd name="connsiteX45" fmla="*/ 3295650 w 3632265"/>
                <a:gd name="connsiteY45" fmla="*/ 981234 h 1813084"/>
                <a:gd name="connsiteX46" fmla="*/ 3390900 w 3632265"/>
                <a:gd name="connsiteY46" fmla="*/ 993934 h 1813084"/>
                <a:gd name="connsiteX47" fmla="*/ 3473450 w 3632265"/>
                <a:gd name="connsiteY47" fmla="*/ 1032034 h 1813084"/>
                <a:gd name="connsiteX48" fmla="*/ 3524250 w 3632265"/>
                <a:gd name="connsiteY48" fmla="*/ 1076484 h 1813084"/>
                <a:gd name="connsiteX49" fmla="*/ 3568700 w 3632265"/>
                <a:gd name="connsiteY49" fmla="*/ 1171734 h 1813084"/>
                <a:gd name="connsiteX50" fmla="*/ 3606800 w 3632265"/>
                <a:gd name="connsiteY50" fmla="*/ 1241584 h 1813084"/>
                <a:gd name="connsiteX51" fmla="*/ 3613150 w 3632265"/>
                <a:gd name="connsiteY51" fmla="*/ 1292384 h 1813084"/>
                <a:gd name="connsiteX52" fmla="*/ 3632200 w 3632265"/>
                <a:gd name="connsiteY52" fmla="*/ 1330484 h 1813084"/>
                <a:gd name="connsiteX53" fmla="*/ 3619500 w 3632265"/>
                <a:gd name="connsiteY53" fmla="*/ 1425734 h 1813084"/>
                <a:gd name="connsiteX54" fmla="*/ 3556000 w 3632265"/>
                <a:gd name="connsiteY54" fmla="*/ 1540034 h 1813084"/>
                <a:gd name="connsiteX55" fmla="*/ 3536950 w 3632265"/>
                <a:gd name="connsiteY55" fmla="*/ 1559084 h 1813084"/>
                <a:gd name="connsiteX56" fmla="*/ 3492500 w 3632265"/>
                <a:gd name="connsiteY56" fmla="*/ 1578134 h 1813084"/>
                <a:gd name="connsiteX57" fmla="*/ 3359150 w 3632265"/>
                <a:gd name="connsiteY57" fmla="*/ 1603534 h 1813084"/>
                <a:gd name="connsiteX58" fmla="*/ 3251200 w 3632265"/>
                <a:gd name="connsiteY58" fmla="*/ 1622584 h 1813084"/>
                <a:gd name="connsiteX59" fmla="*/ 3028950 w 3632265"/>
                <a:gd name="connsiteY59" fmla="*/ 1616234 h 1813084"/>
                <a:gd name="connsiteX60" fmla="*/ 2946400 w 3632265"/>
                <a:gd name="connsiteY60" fmla="*/ 1603534 h 1813084"/>
                <a:gd name="connsiteX61" fmla="*/ 2819400 w 3632265"/>
                <a:gd name="connsiteY61" fmla="*/ 1590834 h 1813084"/>
                <a:gd name="connsiteX62" fmla="*/ 2730500 w 3632265"/>
                <a:gd name="connsiteY62" fmla="*/ 1559084 h 1813084"/>
                <a:gd name="connsiteX63" fmla="*/ 2673350 w 3632265"/>
                <a:gd name="connsiteY63" fmla="*/ 1540034 h 1813084"/>
                <a:gd name="connsiteX64" fmla="*/ 2609850 w 3632265"/>
                <a:gd name="connsiteY64" fmla="*/ 1527334 h 1813084"/>
                <a:gd name="connsiteX65" fmla="*/ 2508250 w 3632265"/>
                <a:gd name="connsiteY65" fmla="*/ 1514634 h 1813084"/>
                <a:gd name="connsiteX66" fmla="*/ 2451100 w 3632265"/>
                <a:gd name="connsiteY66" fmla="*/ 1508284 h 1813084"/>
                <a:gd name="connsiteX67" fmla="*/ 2362200 w 3632265"/>
                <a:gd name="connsiteY67" fmla="*/ 1495584 h 1813084"/>
                <a:gd name="connsiteX68" fmla="*/ 2311400 w 3632265"/>
                <a:gd name="connsiteY68" fmla="*/ 1482884 h 1813084"/>
                <a:gd name="connsiteX69" fmla="*/ 2222500 w 3632265"/>
                <a:gd name="connsiteY69" fmla="*/ 1470184 h 1813084"/>
                <a:gd name="connsiteX70" fmla="*/ 2190750 w 3632265"/>
                <a:gd name="connsiteY70" fmla="*/ 1463834 h 1813084"/>
                <a:gd name="connsiteX71" fmla="*/ 2044700 w 3632265"/>
                <a:gd name="connsiteY71" fmla="*/ 1457484 h 1813084"/>
                <a:gd name="connsiteX72" fmla="*/ 1987550 w 3632265"/>
                <a:gd name="connsiteY72" fmla="*/ 1451134 h 1813084"/>
                <a:gd name="connsiteX73" fmla="*/ 1968500 w 3632265"/>
                <a:gd name="connsiteY73" fmla="*/ 1444784 h 1813084"/>
                <a:gd name="connsiteX74" fmla="*/ 1828800 w 3632265"/>
                <a:gd name="connsiteY74" fmla="*/ 1451134 h 1813084"/>
                <a:gd name="connsiteX75" fmla="*/ 1771650 w 3632265"/>
                <a:gd name="connsiteY75" fmla="*/ 1463834 h 1813084"/>
                <a:gd name="connsiteX76" fmla="*/ 1727200 w 3632265"/>
                <a:gd name="connsiteY76" fmla="*/ 1476534 h 1813084"/>
                <a:gd name="connsiteX77" fmla="*/ 1708150 w 3632265"/>
                <a:gd name="connsiteY77" fmla="*/ 1482884 h 1813084"/>
                <a:gd name="connsiteX78" fmla="*/ 1638300 w 3632265"/>
                <a:gd name="connsiteY78" fmla="*/ 1495584 h 1813084"/>
                <a:gd name="connsiteX79" fmla="*/ 1600200 w 3632265"/>
                <a:gd name="connsiteY79" fmla="*/ 1508284 h 1813084"/>
                <a:gd name="connsiteX80" fmla="*/ 1581150 w 3632265"/>
                <a:gd name="connsiteY80" fmla="*/ 1520984 h 1813084"/>
                <a:gd name="connsiteX81" fmla="*/ 1543050 w 3632265"/>
                <a:gd name="connsiteY81" fmla="*/ 1527334 h 1813084"/>
                <a:gd name="connsiteX82" fmla="*/ 1511300 w 3632265"/>
                <a:gd name="connsiteY82" fmla="*/ 1540034 h 1813084"/>
                <a:gd name="connsiteX83" fmla="*/ 1454150 w 3632265"/>
                <a:gd name="connsiteY83" fmla="*/ 1559084 h 1813084"/>
                <a:gd name="connsiteX84" fmla="*/ 1422400 w 3632265"/>
                <a:gd name="connsiteY84" fmla="*/ 1552734 h 1813084"/>
                <a:gd name="connsiteX85" fmla="*/ 1346200 w 3632265"/>
                <a:gd name="connsiteY85" fmla="*/ 1559084 h 1813084"/>
                <a:gd name="connsiteX86" fmla="*/ 1320800 w 3632265"/>
                <a:gd name="connsiteY86" fmla="*/ 1565434 h 1813084"/>
                <a:gd name="connsiteX87" fmla="*/ 1263650 w 3632265"/>
                <a:gd name="connsiteY87" fmla="*/ 1578134 h 1813084"/>
                <a:gd name="connsiteX88" fmla="*/ 1111250 w 3632265"/>
                <a:gd name="connsiteY88" fmla="*/ 1603534 h 1813084"/>
                <a:gd name="connsiteX89" fmla="*/ 1060450 w 3632265"/>
                <a:gd name="connsiteY89" fmla="*/ 1609884 h 1813084"/>
                <a:gd name="connsiteX90" fmla="*/ 901700 w 3632265"/>
                <a:gd name="connsiteY90" fmla="*/ 1622584 h 1813084"/>
                <a:gd name="connsiteX91" fmla="*/ 812800 w 3632265"/>
                <a:gd name="connsiteY91" fmla="*/ 1628934 h 1813084"/>
                <a:gd name="connsiteX92" fmla="*/ 742950 w 3632265"/>
                <a:gd name="connsiteY92" fmla="*/ 1641634 h 1813084"/>
                <a:gd name="connsiteX93" fmla="*/ 692150 w 3632265"/>
                <a:gd name="connsiteY93" fmla="*/ 1660684 h 1813084"/>
                <a:gd name="connsiteX94" fmla="*/ 603250 w 3632265"/>
                <a:gd name="connsiteY94" fmla="*/ 1813084 h 1813084"/>
                <a:gd name="connsiteX95" fmla="*/ 469900 w 3632265"/>
                <a:gd name="connsiteY95" fmla="*/ 1749584 h 1813084"/>
                <a:gd name="connsiteX96" fmla="*/ 355600 w 3632265"/>
                <a:gd name="connsiteY96" fmla="*/ 1730534 h 1813084"/>
                <a:gd name="connsiteX97" fmla="*/ 330200 w 3632265"/>
                <a:gd name="connsiteY97" fmla="*/ 1717834 h 1813084"/>
                <a:gd name="connsiteX98" fmla="*/ 311150 w 3632265"/>
                <a:gd name="connsiteY98" fmla="*/ 1705134 h 1813084"/>
                <a:gd name="connsiteX99" fmla="*/ 260350 w 3632265"/>
                <a:gd name="connsiteY99" fmla="*/ 1679734 h 1813084"/>
                <a:gd name="connsiteX100" fmla="*/ 203200 w 3632265"/>
                <a:gd name="connsiteY100" fmla="*/ 1641634 h 1813084"/>
                <a:gd name="connsiteX101" fmla="*/ 139700 w 3632265"/>
                <a:gd name="connsiteY101" fmla="*/ 1578134 h 1813084"/>
                <a:gd name="connsiteX102" fmla="*/ 120650 w 3632265"/>
                <a:gd name="connsiteY102" fmla="*/ 1546384 h 1813084"/>
                <a:gd name="connsiteX103" fmla="*/ 95250 w 3632265"/>
                <a:gd name="connsiteY103" fmla="*/ 1501934 h 1813084"/>
                <a:gd name="connsiteX104" fmla="*/ 69850 w 3632265"/>
                <a:gd name="connsiteY104" fmla="*/ 1444784 h 1813084"/>
                <a:gd name="connsiteX105" fmla="*/ 50800 w 3632265"/>
                <a:gd name="connsiteY105" fmla="*/ 1425734 h 1813084"/>
                <a:gd name="connsiteX106" fmla="*/ 38100 w 3632265"/>
                <a:gd name="connsiteY106" fmla="*/ 1400334 h 1813084"/>
                <a:gd name="connsiteX107" fmla="*/ 25400 w 3632265"/>
                <a:gd name="connsiteY107" fmla="*/ 1381284 h 1813084"/>
                <a:gd name="connsiteX108" fmla="*/ 19050 w 3632265"/>
                <a:gd name="connsiteY108" fmla="*/ 1190784 h 1813084"/>
                <a:gd name="connsiteX109" fmla="*/ 12700 w 3632265"/>
                <a:gd name="connsiteY109" fmla="*/ 1165384 h 1813084"/>
                <a:gd name="connsiteX110" fmla="*/ 0 w 3632265"/>
                <a:gd name="connsiteY110" fmla="*/ 797084 h 1813084"/>
                <a:gd name="connsiteX111" fmla="*/ 6350 w 3632265"/>
                <a:gd name="connsiteY111" fmla="*/ 403384 h 1813084"/>
                <a:gd name="connsiteX112" fmla="*/ 19050 w 3632265"/>
                <a:gd name="connsiteY112" fmla="*/ 339884 h 1813084"/>
                <a:gd name="connsiteX113" fmla="*/ 38100 w 3632265"/>
                <a:gd name="connsiteY113" fmla="*/ 327184 h 1813084"/>
                <a:gd name="connsiteX114" fmla="*/ 76200 w 3632265"/>
                <a:gd name="connsiteY114" fmla="*/ 301784 h 1813084"/>
                <a:gd name="connsiteX115" fmla="*/ 95250 w 3632265"/>
                <a:gd name="connsiteY115" fmla="*/ 289084 h 1813084"/>
                <a:gd name="connsiteX116" fmla="*/ 133350 w 3632265"/>
                <a:gd name="connsiteY116" fmla="*/ 282734 h 1813084"/>
                <a:gd name="connsiteX117" fmla="*/ 152400 w 3632265"/>
                <a:gd name="connsiteY117" fmla="*/ 276384 h 1813084"/>
                <a:gd name="connsiteX118" fmla="*/ 190500 w 3632265"/>
                <a:gd name="connsiteY118" fmla="*/ 231934 h 1813084"/>
                <a:gd name="connsiteX119" fmla="*/ 203200 w 3632265"/>
                <a:gd name="connsiteY119" fmla="*/ 200184 h 1813084"/>
                <a:gd name="connsiteX120" fmla="*/ 215900 w 3632265"/>
                <a:gd name="connsiteY120" fmla="*/ 238284 h 1813084"/>
                <a:gd name="connsiteX121" fmla="*/ 165100 w 3632265"/>
                <a:gd name="connsiteY121" fmla="*/ 282734 h 1813084"/>
                <a:gd name="connsiteX122" fmla="*/ 165100 w 3632265"/>
                <a:gd name="connsiteY122" fmla="*/ 282734 h 181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632265" h="1813084">
                  <a:moveTo>
                    <a:pt x="165100" y="282734"/>
                  </a:moveTo>
                  <a:lnTo>
                    <a:pt x="165100" y="282734"/>
                  </a:lnTo>
                  <a:cubicBezTo>
                    <a:pt x="179917" y="272151"/>
                    <a:pt x="193937" y="260352"/>
                    <a:pt x="209550" y="250984"/>
                  </a:cubicBezTo>
                  <a:cubicBezTo>
                    <a:pt x="215290" y="247540"/>
                    <a:pt x="222788" y="247955"/>
                    <a:pt x="228600" y="244634"/>
                  </a:cubicBezTo>
                  <a:cubicBezTo>
                    <a:pt x="258867" y="227339"/>
                    <a:pt x="248483" y="227007"/>
                    <a:pt x="273050" y="206534"/>
                  </a:cubicBezTo>
                  <a:cubicBezTo>
                    <a:pt x="278913" y="201648"/>
                    <a:pt x="286704" y="199230"/>
                    <a:pt x="292100" y="193834"/>
                  </a:cubicBezTo>
                  <a:cubicBezTo>
                    <a:pt x="294976" y="190958"/>
                    <a:pt x="320244" y="156595"/>
                    <a:pt x="323850" y="149384"/>
                  </a:cubicBezTo>
                  <a:cubicBezTo>
                    <a:pt x="338169" y="120745"/>
                    <a:pt x="320152" y="138581"/>
                    <a:pt x="342900" y="111284"/>
                  </a:cubicBezTo>
                  <a:cubicBezTo>
                    <a:pt x="368198" y="80927"/>
                    <a:pt x="353755" y="102239"/>
                    <a:pt x="381000" y="79534"/>
                  </a:cubicBezTo>
                  <a:cubicBezTo>
                    <a:pt x="403501" y="60783"/>
                    <a:pt x="402293" y="51179"/>
                    <a:pt x="431800" y="35084"/>
                  </a:cubicBezTo>
                  <a:cubicBezTo>
                    <a:pt x="443552" y="28674"/>
                    <a:pt x="457200" y="26617"/>
                    <a:pt x="469900" y="22384"/>
                  </a:cubicBezTo>
                  <a:cubicBezTo>
                    <a:pt x="529161" y="2630"/>
                    <a:pt x="482265" y="16368"/>
                    <a:pt x="615950" y="9684"/>
                  </a:cubicBezTo>
                  <a:cubicBezTo>
                    <a:pt x="668998" y="-7999"/>
                    <a:pt x="629383" y="2586"/>
                    <a:pt x="742950" y="9684"/>
                  </a:cubicBezTo>
                  <a:lnTo>
                    <a:pt x="838200" y="16034"/>
                  </a:lnTo>
                  <a:cubicBezTo>
                    <a:pt x="902176" y="32028"/>
                    <a:pt x="811044" y="10450"/>
                    <a:pt x="920750" y="28734"/>
                  </a:cubicBezTo>
                  <a:cubicBezTo>
                    <a:pt x="970933" y="37098"/>
                    <a:pt x="906989" y="31827"/>
                    <a:pt x="958850" y="47784"/>
                  </a:cubicBezTo>
                  <a:cubicBezTo>
                    <a:pt x="985951" y="56123"/>
                    <a:pt x="1036395" y="62490"/>
                    <a:pt x="1066800" y="66834"/>
                  </a:cubicBezTo>
                  <a:cubicBezTo>
                    <a:pt x="1187145" y="106949"/>
                    <a:pt x="1065365" y="68453"/>
                    <a:pt x="1403350" y="79534"/>
                  </a:cubicBezTo>
                  <a:cubicBezTo>
                    <a:pt x="1426717" y="80300"/>
                    <a:pt x="1449917" y="83767"/>
                    <a:pt x="1473200" y="85884"/>
                  </a:cubicBezTo>
                  <a:lnTo>
                    <a:pt x="2038350" y="73184"/>
                  </a:lnTo>
                  <a:cubicBezTo>
                    <a:pt x="2049133" y="72725"/>
                    <a:pt x="2059317" y="67303"/>
                    <a:pt x="2070100" y="66834"/>
                  </a:cubicBezTo>
                  <a:cubicBezTo>
                    <a:pt x="2156827" y="63063"/>
                    <a:pt x="2243667" y="62601"/>
                    <a:pt x="2330450" y="60484"/>
                  </a:cubicBezTo>
                  <a:cubicBezTo>
                    <a:pt x="2438400" y="62601"/>
                    <a:pt x="2546473" y="61257"/>
                    <a:pt x="2654300" y="66834"/>
                  </a:cubicBezTo>
                  <a:cubicBezTo>
                    <a:pt x="2669689" y="67630"/>
                    <a:pt x="2683883" y="75479"/>
                    <a:pt x="2698750" y="79534"/>
                  </a:cubicBezTo>
                  <a:cubicBezTo>
                    <a:pt x="2707170" y="81830"/>
                    <a:pt x="2715683" y="83767"/>
                    <a:pt x="2724150" y="85884"/>
                  </a:cubicBezTo>
                  <a:cubicBezTo>
                    <a:pt x="2730500" y="90117"/>
                    <a:pt x="2737804" y="93188"/>
                    <a:pt x="2743200" y="98584"/>
                  </a:cubicBezTo>
                  <a:cubicBezTo>
                    <a:pt x="2748596" y="103980"/>
                    <a:pt x="2752114" y="111008"/>
                    <a:pt x="2755900" y="117634"/>
                  </a:cubicBezTo>
                  <a:cubicBezTo>
                    <a:pt x="2760596" y="125853"/>
                    <a:pt x="2765276" y="134171"/>
                    <a:pt x="2768600" y="143034"/>
                  </a:cubicBezTo>
                  <a:cubicBezTo>
                    <a:pt x="2771664" y="151206"/>
                    <a:pt x="2772552" y="160043"/>
                    <a:pt x="2774950" y="168434"/>
                  </a:cubicBezTo>
                  <a:cubicBezTo>
                    <a:pt x="2776789" y="174870"/>
                    <a:pt x="2779183" y="181134"/>
                    <a:pt x="2781300" y="187484"/>
                  </a:cubicBezTo>
                  <a:cubicBezTo>
                    <a:pt x="2776378" y="246546"/>
                    <a:pt x="2780395" y="247803"/>
                    <a:pt x="2768600" y="289084"/>
                  </a:cubicBezTo>
                  <a:cubicBezTo>
                    <a:pt x="2760090" y="318868"/>
                    <a:pt x="2764064" y="299667"/>
                    <a:pt x="2749550" y="333534"/>
                  </a:cubicBezTo>
                  <a:cubicBezTo>
                    <a:pt x="2745432" y="343142"/>
                    <a:pt x="2738315" y="369196"/>
                    <a:pt x="2736850" y="377984"/>
                  </a:cubicBezTo>
                  <a:cubicBezTo>
                    <a:pt x="2729565" y="421693"/>
                    <a:pt x="2726019" y="483855"/>
                    <a:pt x="2724150" y="524034"/>
                  </a:cubicBezTo>
                  <a:cubicBezTo>
                    <a:pt x="2721395" y="583274"/>
                    <a:pt x="2721499" y="642645"/>
                    <a:pt x="2717800" y="701834"/>
                  </a:cubicBezTo>
                  <a:cubicBezTo>
                    <a:pt x="2717256" y="710544"/>
                    <a:pt x="2713746" y="718814"/>
                    <a:pt x="2711450" y="727234"/>
                  </a:cubicBezTo>
                  <a:cubicBezTo>
                    <a:pt x="2707395" y="742101"/>
                    <a:pt x="2702215" y="756669"/>
                    <a:pt x="2698750" y="771684"/>
                  </a:cubicBezTo>
                  <a:cubicBezTo>
                    <a:pt x="2693168" y="795872"/>
                    <a:pt x="2690125" y="850159"/>
                    <a:pt x="2673350" y="866934"/>
                  </a:cubicBezTo>
                  <a:lnTo>
                    <a:pt x="2647950" y="892334"/>
                  </a:lnTo>
                  <a:cubicBezTo>
                    <a:pt x="2662767" y="900801"/>
                    <a:pt x="2677343" y="909703"/>
                    <a:pt x="2692400" y="917734"/>
                  </a:cubicBezTo>
                  <a:cubicBezTo>
                    <a:pt x="2709105" y="926643"/>
                    <a:pt x="2727448" y="932632"/>
                    <a:pt x="2743200" y="943134"/>
                  </a:cubicBezTo>
                  <a:cubicBezTo>
                    <a:pt x="2762150" y="955768"/>
                    <a:pt x="2774723" y="966563"/>
                    <a:pt x="2800350" y="968534"/>
                  </a:cubicBezTo>
                  <a:lnTo>
                    <a:pt x="2882900" y="974884"/>
                  </a:lnTo>
                  <a:cubicBezTo>
                    <a:pt x="2891367" y="977001"/>
                    <a:pt x="2899573" y="981234"/>
                    <a:pt x="2908300" y="981234"/>
                  </a:cubicBezTo>
                  <a:cubicBezTo>
                    <a:pt x="2937486" y="981234"/>
                    <a:pt x="2948340" y="976354"/>
                    <a:pt x="2971800" y="968534"/>
                  </a:cubicBezTo>
                  <a:cubicBezTo>
                    <a:pt x="3073375" y="971521"/>
                    <a:pt x="3191101" y="972870"/>
                    <a:pt x="3295650" y="981234"/>
                  </a:cubicBezTo>
                  <a:cubicBezTo>
                    <a:pt x="3314301" y="982726"/>
                    <a:pt x="3370779" y="991060"/>
                    <a:pt x="3390900" y="993934"/>
                  </a:cubicBezTo>
                  <a:cubicBezTo>
                    <a:pt x="3409625" y="1001424"/>
                    <a:pt x="3463284" y="1021868"/>
                    <a:pt x="3473450" y="1032034"/>
                  </a:cubicBezTo>
                  <a:cubicBezTo>
                    <a:pt x="3506334" y="1064918"/>
                    <a:pt x="3489271" y="1050250"/>
                    <a:pt x="3524250" y="1076484"/>
                  </a:cubicBezTo>
                  <a:cubicBezTo>
                    <a:pt x="3536865" y="1108021"/>
                    <a:pt x="3550276" y="1144098"/>
                    <a:pt x="3568700" y="1171734"/>
                  </a:cubicBezTo>
                  <a:cubicBezTo>
                    <a:pt x="3600423" y="1219318"/>
                    <a:pt x="3588431" y="1195662"/>
                    <a:pt x="3606800" y="1241584"/>
                  </a:cubicBezTo>
                  <a:cubicBezTo>
                    <a:pt x="3608917" y="1258517"/>
                    <a:pt x="3608462" y="1275975"/>
                    <a:pt x="3613150" y="1292384"/>
                  </a:cubicBezTo>
                  <a:cubicBezTo>
                    <a:pt x="3617051" y="1306037"/>
                    <a:pt x="3630541" y="1316382"/>
                    <a:pt x="3632200" y="1330484"/>
                  </a:cubicBezTo>
                  <a:cubicBezTo>
                    <a:pt x="3632851" y="1336016"/>
                    <a:pt x="3628612" y="1404906"/>
                    <a:pt x="3619500" y="1425734"/>
                  </a:cubicBezTo>
                  <a:cubicBezTo>
                    <a:pt x="3603817" y="1461581"/>
                    <a:pt x="3581435" y="1507332"/>
                    <a:pt x="3556000" y="1540034"/>
                  </a:cubicBezTo>
                  <a:cubicBezTo>
                    <a:pt x="3550487" y="1547123"/>
                    <a:pt x="3544651" y="1554464"/>
                    <a:pt x="3536950" y="1559084"/>
                  </a:cubicBezTo>
                  <a:cubicBezTo>
                    <a:pt x="3523127" y="1567378"/>
                    <a:pt x="3507793" y="1573036"/>
                    <a:pt x="3492500" y="1578134"/>
                  </a:cubicBezTo>
                  <a:cubicBezTo>
                    <a:pt x="3447488" y="1593138"/>
                    <a:pt x="3406639" y="1595275"/>
                    <a:pt x="3359150" y="1603534"/>
                  </a:cubicBezTo>
                  <a:cubicBezTo>
                    <a:pt x="3215305" y="1628550"/>
                    <a:pt x="3362552" y="1606677"/>
                    <a:pt x="3251200" y="1622584"/>
                  </a:cubicBezTo>
                  <a:lnTo>
                    <a:pt x="3028950" y="1616234"/>
                  </a:lnTo>
                  <a:cubicBezTo>
                    <a:pt x="2845847" y="1607911"/>
                    <a:pt x="3043795" y="1614992"/>
                    <a:pt x="2946400" y="1603534"/>
                  </a:cubicBezTo>
                  <a:cubicBezTo>
                    <a:pt x="2691471" y="1573542"/>
                    <a:pt x="2976563" y="1613286"/>
                    <a:pt x="2819400" y="1590834"/>
                  </a:cubicBezTo>
                  <a:cubicBezTo>
                    <a:pt x="2771570" y="1566919"/>
                    <a:pt x="2809287" y="1583964"/>
                    <a:pt x="2730500" y="1559084"/>
                  </a:cubicBezTo>
                  <a:cubicBezTo>
                    <a:pt x="2711352" y="1553037"/>
                    <a:pt x="2692769" y="1545144"/>
                    <a:pt x="2673350" y="1540034"/>
                  </a:cubicBezTo>
                  <a:cubicBezTo>
                    <a:pt x="2652475" y="1534541"/>
                    <a:pt x="2631066" y="1531312"/>
                    <a:pt x="2609850" y="1527334"/>
                  </a:cubicBezTo>
                  <a:cubicBezTo>
                    <a:pt x="2562779" y="1518508"/>
                    <a:pt x="2564716" y="1520578"/>
                    <a:pt x="2508250" y="1514634"/>
                  </a:cubicBezTo>
                  <a:lnTo>
                    <a:pt x="2451100" y="1508284"/>
                  </a:lnTo>
                  <a:cubicBezTo>
                    <a:pt x="2401506" y="1491753"/>
                    <a:pt x="2467931" y="1512278"/>
                    <a:pt x="2362200" y="1495584"/>
                  </a:cubicBezTo>
                  <a:cubicBezTo>
                    <a:pt x="2344959" y="1492862"/>
                    <a:pt x="2328467" y="1486541"/>
                    <a:pt x="2311400" y="1482884"/>
                  </a:cubicBezTo>
                  <a:cubicBezTo>
                    <a:pt x="2276855" y="1475481"/>
                    <a:pt x="2259054" y="1475808"/>
                    <a:pt x="2222500" y="1470184"/>
                  </a:cubicBezTo>
                  <a:cubicBezTo>
                    <a:pt x="2211833" y="1468543"/>
                    <a:pt x="2201515" y="1464603"/>
                    <a:pt x="2190750" y="1463834"/>
                  </a:cubicBezTo>
                  <a:cubicBezTo>
                    <a:pt x="2142145" y="1460362"/>
                    <a:pt x="2093383" y="1459601"/>
                    <a:pt x="2044700" y="1457484"/>
                  </a:cubicBezTo>
                  <a:cubicBezTo>
                    <a:pt x="2025650" y="1455367"/>
                    <a:pt x="2006456" y="1454285"/>
                    <a:pt x="1987550" y="1451134"/>
                  </a:cubicBezTo>
                  <a:cubicBezTo>
                    <a:pt x="1980948" y="1450034"/>
                    <a:pt x="1975193" y="1444784"/>
                    <a:pt x="1968500" y="1444784"/>
                  </a:cubicBezTo>
                  <a:cubicBezTo>
                    <a:pt x="1921885" y="1444784"/>
                    <a:pt x="1875367" y="1449017"/>
                    <a:pt x="1828800" y="1451134"/>
                  </a:cubicBezTo>
                  <a:cubicBezTo>
                    <a:pt x="1783011" y="1466397"/>
                    <a:pt x="1844291" y="1447071"/>
                    <a:pt x="1771650" y="1463834"/>
                  </a:cubicBezTo>
                  <a:cubicBezTo>
                    <a:pt x="1756635" y="1467299"/>
                    <a:pt x="1741960" y="1472106"/>
                    <a:pt x="1727200" y="1476534"/>
                  </a:cubicBezTo>
                  <a:cubicBezTo>
                    <a:pt x="1720789" y="1478457"/>
                    <a:pt x="1714714" y="1481571"/>
                    <a:pt x="1708150" y="1482884"/>
                  </a:cubicBezTo>
                  <a:cubicBezTo>
                    <a:pt x="1658955" y="1492723"/>
                    <a:pt x="1675949" y="1484289"/>
                    <a:pt x="1638300" y="1495584"/>
                  </a:cubicBezTo>
                  <a:cubicBezTo>
                    <a:pt x="1625478" y="1499431"/>
                    <a:pt x="1611339" y="1500858"/>
                    <a:pt x="1600200" y="1508284"/>
                  </a:cubicBezTo>
                  <a:cubicBezTo>
                    <a:pt x="1593850" y="1512517"/>
                    <a:pt x="1588390" y="1518571"/>
                    <a:pt x="1581150" y="1520984"/>
                  </a:cubicBezTo>
                  <a:cubicBezTo>
                    <a:pt x="1568936" y="1525055"/>
                    <a:pt x="1555750" y="1525217"/>
                    <a:pt x="1543050" y="1527334"/>
                  </a:cubicBezTo>
                  <a:cubicBezTo>
                    <a:pt x="1532467" y="1531567"/>
                    <a:pt x="1522035" y="1536200"/>
                    <a:pt x="1511300" y="1540034"/>
                  </a:cubicBezTo>
                  <a:cubicBezTo>
                    <a:pt x="1492389" y="1546788"/>
                    <a:pt x="1454150" y="1559084"/>
                    <a:pt x="1454150" y="1559084"/>
                  </a:cubicBezTo>
                  <a:cubicBezTo>
                    <a:pt x="1443567" y="1556967"/>
                    <a:pt x="1433193" y="1552734"/>
                    <a:pt x="1422400" y="1552734"/>
                  </a:cubicBezTo>
                  <a:cubicBezTo>
                    <a:pt x="1396912" y="1552734"/>
                    <a:pt x="1371491" y="1555923"/>
                    <a:pt x="1346200" y="1559084"/>
                  </a:cubicBezTo>
                  <a:cubicBezTo>
                    <a:pt x="1337540" y="1560166"/>
                    <a:pt x="1329304" y="1563472"/>
                    <a:pt x="1320800" y="1565434"/>
                  </a:cubicBezTo>
                  <a:cubicBezTo>
                    <a:pt x="1301785" y="1569822"/>
                    <a:pt x="1282786" y="1574307"/>
                    <a:pt x="1263650" y="1578134"/>
                  </a:cubicBezTo>
                  <a:cubicBezTo>
                    <a:pt x="1214667" y="1587931"/>
                    <a:pt x="1160417" y="1596510"/>
                    <a:pt x="1111250" y="1603534"/>
                  </a:cubicBezTo>
                  <a:cubicBezTo>
                    <a:pt x="1094356" y="1605947"/>
                    <a:pt x="1077445" y="1608339"/>
                    <a:pt x="1060450" y="1609884"/>
                  </a:cubicBezTo>
                  <a:cubicBezTo>
                    <a:pt x="1007582" y="1614690"/>
                    <a:pt x="954629" y="1618513"/>
                    <a:pt x="901700" y="1622584"/>
                  </a:cubicBezTo>
                  <a:lnTo>
                    <a:pt x="812800" y="1628934"/>
                  </a:lnTo>
                  <a:cubicBezTo>
                    <a:pt x="789517" y="1633167"/>
                    <a:pt x="766090" y="1636675"/>
                    <a:pt x="742950" y="1641634"/>
                  </a:cubicBezTo>
                  <a:cubicBezTo>
                    <a:pt x="732230" y="1643931"/>
                    <a:pt x="697515" y="1658538"/>
                    <a:pt x="692150" y="1660684"/>
                  </a:cubicBezTo>
                  <a:cubicBezTo>
                    <a:pt x="626189" y="1745491"/>
                    <a:pt x="657906" y="1695964"/>
                    <a:pt x="603250" y="1813084"/>
                  </a:cubicBezTo>
                  <a:cubicBezTo>
                    <a:pt x="558800" y="1791917"/>
                    <a:pt x="515998" y="1766871"/>
                    <a:pt x="469900" y="1749584"/>
                  </a:cubicBezTo>
                  <a:cubicBezTo>
                    <a:pt x="455705" y="1744261"/>
                    <a:pt x="378964" y="1733872"/>
                    <a:pt x="355600" y="1730534"/>
                  </a:cubicBezTo>
                  <a:cubicBezTo>
                    <a:pt x="347133" y="1726301"/>
                    <a:pt x="338419" y="1722530"/>
                    <a:pt x="330200" y="1717834"/>
                  </a:cubicBezTo>
                  <a:cubicBezTo>
                    <a:pt x="323574" y="1714048"/>
                    <a:pt x="317850" y="1708788"/>
                    <a:pt x="311150" y="1705134"/>
                  </a:cubicBezTo>
                  <a:cubicBezTo>
                    <a:pt x="294530" y="1696068"/>
                    <a:pt x="274894" y="1691854"/>
                    <a:pt x="260350" y="1679734"/>
                  </a:cubicBezTo>
                  <a:cubicBezTo>
                    <a:pt x="217108" y="1643699"/>
                    <a:pt x="237933" y="1653212"/>
                    <a:pt x="203200" y="1641634"/>
                  </a:cubicBezTo>
                  <a:cubicBezTo>
                    <a:pt x="182033" y="1620467"/>
                    <a:pt x="155101" y="1603802"/>
                    <a:pt x="139700" y="1578134"/>
                  </a:cubicBezTo>
                  <a:cubicBezTo>
                    <a:pt x="133350" y="1567551"/>
                    <a:pt x="127191" y="1556850"/>
                    <a:pt x="120650" y="1546384"/>
                  </a:cubicBezTo>
                  <a:cubicBezTo>
                    <a:pt x="104934" y="1521238"/>
                    <a:pt x="108591" y="1531952"/>
                    <a:pt x="95250" y="1501934"/>
                  </a:cubicBezTo>
                  <a:cubicBezTo>
                    <a:pt x="89393" y="1488756"/>
                    <a:pt x="79045" y="1457657"/>
                    <a:pt x="69850" y="1444784"/>
                  </a:cubicBezTo>
                  <a:cubicBezTo>
                    <a:pt x="64630" y="1437476"/>
                    <a:pt x="56020" y="1433042"/>
                    <a:pt x="50800" y="1425734"/>
                  </a:cubicBezTo>
                  <a:cubicBezTo>
                    <a:pt x="45298" y="1418031"/>
                    <a:pt x="42796" y="1408553"/>
                    <a:pt x="38100" y="1400334"/>
                  </a:cubicBezTo>
                  <a:cubicBezTo>
                    <a:pt x="34314" y="1393708"/>
                    <a:pt x="29633" y="1387634"/>
                    <a:pt x="25400" y="1381284"/>
                  </a:cubicBezTo>
                  <a:cubicBezTo>
                    <a:pt x="23283" y="1317784"/>
                    <a:pt x="22781" y="1254210"/>
                    <a:pt x="19050" y="1190784"/>
                  </a:cubicBezTo>
                  <a:cubicBezTo>
                    <a:pt x="18538" y="1182072"/>
                    <a:pt x="13011" y="1174106"/>
                    <a:pt x="12700" y="1165384"/>
                  </a:cubicBezTo>
                  <a:cubicBezTo>
                    <a:pt x="-1095" y="779127"/>
                    <a:pt x="25290" y="948824"/>
                    <a:pt x="0" y="797084"/>
                  </a:cubicBezTo>
                  <a:cubicBezTo>
                    <a:pt x="2117" y="665851"/>
                    <a:pt x="2491" y="534578"/>
                    <a:pt x="6350" y="403384"/>
                  </a:cubicBezTo>
                  <a:cubicBezTo>
                    <a:pt x="6353" y="403286"/>
                    <a:pt x="14852" y="346181"/>
                    <a:pt x="19050" y="339884"/>
                  </a:cubicBezTo>
                  <a:cubicBezTo>
                    <a:pt x="23283" y="333534"/>
                    <a:pt x="32237" y="332070"/>
                    <a:pt x="38100" y="327184"/>
                  </a:cubicBezTo>
                  <a:cubicBezTo>
                    <a:pt x="92269" y="282043"/>
                    <a:pt x="25982" y="326893"/>
                    <a:pt x="76200" y="301784"/>
                  </a:cubicBezTo>
                  <a:cubicBezTo>
                    <a:pt x="83026" y="298371"/>
                    <a:pt x="88010" y="291497"/>
                    <a:pt x="95250" y="289084"/>
                  </a:cubicBezTo>
                  <a:cubicBezTo>
                    <a:pt x="107464" y="285013"/>
                    <a:pt x="120781" y="285527"/>
                    <a:pt x="133350" y="282734"/>
                  </a:cubicBezTo>
                  <a:cubicBezTo>
                    <a:pt x="139884" y="281282"/>
                    <a:pt x="146050" y="278501"/>
                    <a:pt x="152400" y="276384"/>
                  </a:cubicBezTo>
                  <a:cubicBezTo>
                    <a:pt x="168024" y="260760"/>
                    <a:pt x="180829" y="251276"/>
                    <a:pt x="190500" y="231934"/>
                  </a:cubicBezTo>
                  <a:cubicBezTo>
                    <a:pt x="195598" y="221739"/>
                    <a:pt x="198967" y="210767"/>
                    <a:pt x="203200" y="200184"/>
                  </a:cubicBezTo>
                  <a:cubicBezTo>
                    <a:pt x="207433" y="212884"/>
                    <a:pt x="218295" y="225113"/>
                    <a:pt x="215900" y="238284"/>
                  </a:cubicBezTo>
                  <a:cubicBezTo>
                    <a:pt x="211203" y="264118"/>
                    <a:pt x="184033" y="273268"/>
                    <a:pt x="165100" y="282734"/>
                  </a:cubicBezTo>
                  <a:lnTo>
                    <a:pt x="165100" y="2827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กล่องข้อความ 14"/>
            <p:cNvSpPr txBox="1"/>
            <p:nvPr/>
          </p:nvSpPr>
          <p:spPr>
            <a:xfrm>
              <a:off x="525542" y="4372735"/>
              <a:ext cx="3033203" cy="23698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เป็นเลิศด้านคนดี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การวางแผนความต้องการอัตรากำลัง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2.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การผลิตพัฒนากำลังคน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3.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การพัฒนาประสิทธิภาพระบบบริหาร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จัดการกำลังคนด้านสุขภาพ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4.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การพัฒนาเครือข่ายภาคประชาชนและ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ภาคประชาสังคมด้านสุขภาพ</a:t>
              </a:r>
            </a:p>
          </p:txBody>
        </p:sp>
      </p:grpSp>
      <p:grpSp>
        <p:nvGrpSpPr>
          <p:cNvPr id="10" name="กลุ่ม 9"/>
          <p:cNvGrpSpPr/>
          <p:nvPr/>
        </p:nvGrpSpPr>
        <p:grpSpPr>
          <a:xfrm>
            <a:off x="5274101" y="4171950"/>
            <a:ext cx="3526999" cy="2267539"/>
            <a:chOff x="5274101" y="4171950"/>
            <a:chExt cx="3526999" cy="2267539"/>
          </a:xfrm>
        </p:grpSpPr>
        <p:sp>
          <p:nvSpPr>
            <p:cNvPr id="14" name="รูปแบบอิสระ: รูปร่าง 13"/>
            <p:cNvSpPr/>
            <p:nvPr/>
          </p:nvSpPr>
          <p:spPr>
            <a:xfrm>
              <a:off x="5740400" y="4171950"/>
              <a:ext cx="3060700" cy="2241550"/>
            </a:xfrm>
            <a:custGeom>
              <a:avLst/>
              <a:gdLst>
                <a:gd name="connsiteX0" fmla="*/ 361950 w 3060700"/>
                <a:gd name="connsiteY0" fmla="*/ 69850 h 2241550"/>
                <a:gd name="connsiteX1" fmla="*/ 361950 w 3060700"/>
                <a:gd name="connsiteY1" fmla="*/ 69850 h 2241550"/>
                <a:gd name="connsiteX2" fmla="*/ 349250 w 3060700"/>
                <a:gd name="connsiteY2" fmla="*/ 247650 h 2241550"/>
                <a:gd name="connsiteX3" fmla="*/ 342900 w 3060700"/>
                <a:gd name="connsiteY3" fmla="*/ 279400 h 2241550"/>
                <a:gd name="connsiteX4" fmla="*/ 311150 w 3060700"/>
                <a:gd name="connsiteY4" fmla="*/ 323850 h 2241550"/>
                <a:gd name="connsiteX5" fmla="*/ 260350 w 3060700"/>
                <a:gd name="connsiteY5" fmla="*/ 457200 h 2241550"/>
                <a:gd name="connsiteX6" fmla="*/ 215900 w 3060700"/>
                <a:gd name="connsiteY6" fmla="*/ 533400 h 2241550"/>
                <a:gd name="connsiteX7" fmla="*/ 203200 w 3060700"/>
                <a:gd name="connsiteY7" fmla="*/ 558800 h 2241550"/>
                <a:gd name="connsiteX8" fmla="*/ 177800 w 3060700"/>
                <a:gd name="connsiteY8" fmla="*/ 596900 h 2241550"/>
                <a:gd name="connsiteX9" fmla="*/ 152400 w 3060700"/>
                <a:gd name="connsiteY9" fmla="*/ 685800 h 2241550"/>
                <a:gd name="connsiteX10" fmla="*/ 133350 w 3060700"/>
                <a:gd name="connsiteY10" fmla="*/ 958850 h 2241550"/>
                <a:gd name="connsiteX11" fmla="*/ 114300 w 3060700"/>
                <a:gd name="connsiteY11" fmla="*/ 977900 h 2241550"/>
                <a:gd name="connsiteX12" fmla="*/ 107950 w 3060700"/>
                <a:gd name="connsiteY12" fmla="*/ 996950 h 2241550"/>
                <a:gd name="connsiteX13" fmla="*/ 101600 w 3060700"/>
                <a:gd name="connsiteY13" fmla="*/ 1022350 h 2241550"/>
                <a:gd name="connsiteX14" fmla="*/ 82550 w 3060700"/>
                <a:gd name="connsiteY14" fmla="*/ 1035050 h 2241550"/>
                <a:gd name="connsiteX15" fmla="*/ 76200 w 3060700"/>
                <a:gd name="connsiteY15" fmla="*/ 1054100 h 2241550"/>
                <a:gd name="connsiteX16" fmla="*/ 63500 w 3060700"/>
                <a:gd name="connsiteY16" fmla="*/ 1104900 h 2241550"/>
                <a:gd name="connsiteX17" fmla="*/ 50800 w 3060700"/>
                <a:gd name="connsiteY17" fmla="*/ 1123950 h 2241550"/>
                <a:gd name="connsiteX18" fmla="*/ 38100 w 3060700"/>
                <a:gd name="connsiteY18" fmla="*/ 1174750 h 2241550"/>
                <a:gd name="connsiteX19" fmla="*/ 31750 w 3060700"/>
                <a:gd name="connsiteY19" fmla="*/ 1200150 h 2241550"/>
                <a:gd name="connsiteX20" fmla="*/ 25400 w 3060700"/>
                <a:gd name="connsiteY20" fmla="*/ 1231900 h 2241550"/>
                <a:gd name="connsiteX21" fmla="*/ 12700 w 3060700"/>
                <a:gd name="connsiteY21" fmla="*/ 1250950 h 2241550"/>
                <a:gd name="connsiteX22" fmla="*/ 0 w 3060700"/>
                <a:gd name="connsiteY22" fmla="*/ 1276350 h 2241550"/>
                <a:gd name="connsiteX23" fmla="*/ 19050 w 3060700"/>
                <a:gd name="connsiteY23" fmla="*/ 1454150 h 2241550"/>
                <a:gd name="connsiteX24" fmla="*/ 38100 w 3060700"/>
                <a:gd name="connsiteY24" fmla="*/ 1498600 h 2241550"/>
                <a:gd name="connsiteX25" fmla="*/ 76200 w 3060700"/>
                <a:gd name="connsiteY25" fmla="*/ 1504950 h 2241550"/>
                <a:gd name="connsiteX26" fmla="*/ 82550 w 3060700"/>
                <a:gd name="connsiteY26" fmla="*/ 1549400 h 2241550"/>
                <a:gd name="connsiteX27" fmla="*/ 101600 w 3060700"/>
                <a:gd name="connsiteY27" fmla="*/ 1727200 h 2241550"/>
                <a:gd name="connsiteX28" fmla="*/ 107950 w 3060700"/>
                <a:gd name="connsiteY28" fmla="*/ 1752600 h 2241550"/>
                <a:gd name="connsiteX29" fmla="*/ 127000 w 3060700"/>
                <a:gd name="connsiteY29" fmla="*/ 1809750 h 2241550"/>
                <a:gd name="connsiteX30" fmla="*/ 139700 w 3060700"/>
                <a:gd name="connsiteY30" fmla="*/ 1854200 h 2241550"/>
                <a:gd name="connsiteX31" fmla="*/ 146050 w 3060700"/>
                <a:gd name="connsiteY31" fmla="*/ 1885950 h 2241550"/>
                <a:gd name="connsiteX32" fmla="*/ 165100 w 3060700"/>
                <a:gd name="connsiteY32" fmla="*/ 1962150 h 2241550"/>
                <a:gd name="connsiteX33" fmla="*/ 171450 w 3060700"/>
                <a:gd name="connsiteY33" fmla="*/ 2089150 h 2241550"/>
                <a:gd name="connsiteX34" fmla="*/ 196850 w 3060700"/>
                <a:gd name="connsiteY34" fmla="*/ 2114550 h 2241550"/>
                <a:gd name="connsiteX35" fmla="*/ 228600 w 3060700"/>
                <a:gd name="connsiteY35" fmla="*/ 2171700 h 2241550"/>
                <a:gd name="connsiteX36" fmla="*/ 234950 w 3060700"/>
                <a:gd name="connsiteY36" fmla="*/ 2190750 h 2241550"/>
                <a:gd name="connsiteX37" fmla="*/ 254000 w 3060700"/>
                <a:gd name="connsiteY37" fmla="*/ 2203450 h 2241550"/>
                <a:gd name="connsiteX38" fmla="*/ 317500 w 3060700"/>
                <a:gd name="connsiteY38" fmla="*/ 2197100 h 2241550"/>
                <a:gd name="connsiteX39" fmla="*/ 374650 w 3060700"/>
                <a:gd name="connsiteY39" fmla="*/ 2178050 h 2241550"/>
                <a:gd name="connsiteX40" fmla="*/ 527050 w 3060700"/>
                <a:gd name="connsiteY40" fmla="*/ 2184400 h 2241550"/>
                <a:gd name="connsiteX41" fmla="*/ 558800 w 3060700"/>
                <a:gd name="connsiteY41" fmla="*/ 2190750 h 2241550"/>
                <a:gd name="connsiteX42" fmla="*/ 609600 w 3060700"/>
                <a:gd name="connsiteY42" fmla="*/ 2197100 h 2241550"/>
                <a:gd name="connsiteX43" fmla="*/ 730250 w 3060700"/>
                <a:gd name="connsiteY43" fmla="*/ 2197100 h 2241550"/>
                <a:gd name="connsiteX44" fmla="*/ 844550 w 3060700"/>
                <a:gd name="connsiteY44" fmla="*/ 2190750 h 2241550"/>
                <a:gd name="connsiteX45" fmla="*/ 901700 w 3060700"/>
                <a:gd name="connsiteY45" fmla="*/ 2178050 h 2241550"/>
                <a:gd name="connsiteX46" fmla="*/ 958850 w 3060700"/>
                <a:gd name="connsiteY46" fmla="*/ 2171700 h 2241550"/>
                <a:gd name="connsiteX47" fmla="*/ 990600 w 3060700"/>
                <a:gd name="connsiteY47" fmla="*/ 2159000 h 2241550"/>
                <a:gd name="connsiteX48" fmla="*/ 1047750 w 3060700"/>
                <a:gd name="connsiteY48" fmla="*/ 2139950 h 2241550"/>
                <a:gd name="connsiteX49" fmla="*/ 1257300 w 3060700"/>
                <a:gd name="connsiteY49" fmla="*/ 2146300 h 2241550"/>
                <a:gd name="connsiteX50" fmla="*/ 1276350 w 3060700"/>
                <a:gd name="connsiteY50" fmla="*/ 2152650 h 2241550"/>
                <a:gd name="connsiteX51" fmla="*/ 1327150 w 3060700"/>
                <a:gd name="connsiteY51" fmla="*/ 2165350 h 2241550"/>
                <a:gd name="connsiteX52" fmla="*/ 1346200 w 3060700"/>
                <a:gd name="connsiteY52" fmla="*/ 2178050 h 2241550"/>
                <a:gd name="connsiteX53" fmla="*/ 1428750 w 3060700"/>
                <a:gd name="connsiteY53" fmla="*/ 2190750 h 2241550"/>
                <a:gd name="connsiteX54" fmla="*/ 1447800 w 3060700"/>
                <a:gd name="connsiteY54" fmla="*/ 2197100 h 2241550"/>
                <a:gd name="connsiteX55" fmla="*/ 1663700 w 3060700"/>
                <a:gd name="connsiteY55" fmla="*/ 2216150 h 2241550"/>
                <a:gd name="connsiteX56" fmla="*/ 1682750 w 3060700"/>
                <a:gd name="connsiteY56" fmla="*/ 2222500 h 2241550"/>
                <a:gd name="connsiteX57" fmla="*/ 1708150 w 3060700"/>
                <a:gd name="connsiteY57" fmla="*/ 2228850 h 2241550"/>
                <a:gd name="connsiteX58" fmla="*/ 1727200 w 3060700"/>
                <a:gd name="connsiteY58" fmla="*/ 2241550 h 2241550"/>
                <a:gd name="connsiteX59" fmla="*/ 1924050 w 3060700"/>
                <a:gd name="connsiteY59" fmla="*/ 2190750 h 2241550"/>
                <a:gd name="connsiteX60" fmla="*/ 2197100 w 3060700"/>
                <a:gd name="connsiteY60" fmla="*/ 2120900 h 2241550"/>
                <a:gd name="connsiteX61" fmla="*/ 2254250 w 3060700"/>
                <a:gd name="connsiteY61" fmla="*/ 2114550 h 2241550"/>
                <a:gd name="connsiteX62" fmla="*/ 2520950 w 3060700"/>
                <a:gd name="connsiteY62" fmla="*/ 2133600 h 2241550"/>
                <a:gd name="connsiteX63" fmla="*/ 2559050 w 3060700"/>
                <a:gd name="connsiteY63" fmla="*/ 2146300 h 2241550"/>
                <a:gd name="connsiteX64" fmla="*/ 2616200 w 3060700"/>
                <a:gd name="connsiteY64" fmla="*/ 2133600 h 2241550"/>
                <a:gd name="connsiteX65" fmla="*/ 2641600 w 3060700"/>
                <a:gd name="connsiteY65" fmla="*/ 2108200 h 2241550"/>
                <a:gd name="connsiteX66" fmla="*/ 2660650 w 3060700"/>
                <a:gd name="connsiteY66" fmla="*/ 2101850 h 2241550"/>
                <a:gd name="connsiteX67" fmla="*/ 2755900 w 3060700"/>
                <a:gd name="connsiteY67" fmla="*/ 1924050 h 2241550"/>
                <a:gd name="connsiteX68" fmla="*/ 2787650 w 3060700"/>
                <a:gd name="connsiteY68" fmla="*/ 1841500 h 2241550"/>
                <a:gd name="connsiteX69" fmla="*/ 2819400 w 3060700"/>
                <a:gd name="connsiteY69" fmla="*/ 1797050 h 2241550"/>
                <a:gd name="connsiteX70" fmla="*/ 2851150 w 3060700"/>
                <a:gd name="connsiteY70" fmla="*/ 1701800 h 2241550"/>
                <a:gd name="connsiteX71" fmla="*/ 2889250 w 3060700"/>
                <a:gd name="connsiteY71" fmla="*/ 1562100 h 2241550"/>
                <a:gd name="connsiteX72" fmla="*/ 2952750 w 3060700"/>
                <a:gd name="connsiteY72" fmla="*/ 1479550 h 2241550"/>
                <a:gd name="connsiteX73" fmla="*/ 2978150 w 3060700"/>
                <a:gd name="connsiteY73" fmla="*/ 1155700 h 2241550"/>
                <a:gd name="connsiteX74" fmla="*/ 3003550 w 3060700"/>
                <a:gd name="connsiteY74" fmla="*/ 1066800 h 2241550"/>
                <a:gd name="connsiteX75" fmla="*/ 3009900 w 3060700"/>
                <a:gd name="connsiteY75" fmla="*/ 806450 h 2241550"/>
                <a:gd name="connsiteX76" fmla="*/ 3022600 w 3060700"/>
                <a:gd name="connsiteY76" fmla="*/ 762000 h 2241550"/>
                <a:gd name="connsiteX77" fmla="*/ 3048000 w 3060700"/>
                <a:gd name="connsiteY77" fmla="*/ 450850 h 2241550"/>
                <a:gd name="connsiteX78" fmla="*/ 3060700 w 3060700"/>
                <a:gd name="connsiteY78" fmla="*/ 425450 h 2241550"/>
                <a:gd name="connsiteX79" fmla="*/ 3048000 w 3060700"/>
                <a:gd name="connsiteY79" fmla="*/ 285750 h 2241550"/>
                <a:gd name="connsiteX80" fmla="*/ 3041650 w 3060700"/>
                <a:gd name="connsiteY80" fmla="*/ 247650 h 2241550"/>
                <a:gd name="connsiteX81" fmla="*/ 3028950 w 3060700"/>
                <a:gd name="connsiteY81" fmla="*/ 215900 h 2241550"/>
                <a:gd name="connsiteX82" fmla="*/ 3016250 w 3060700"/>
                <a:gd name="connsiteY82" fmla="*/ 165100 h 2241550"/>
                <a:gd name="connsiteX83" fmla="*/ 3009900 w 3060700"/>
                <a:gd name="connsiteY83" fmla="*/ 146050 h 2241550"/>
                <a:gd name="connsiteX84" fmla="*/ 2984500 w 3060700"/>
                <a:gd name="connsiteY84" fmla="*/ 114300 h 2241550"/>
                <a:gd name="connsiteX85" fmla="*/ 2940050 w 3060700"/>
                <a:gd name="connsiteY85" fmla="*/ 88900 h 2241550"/>
                <a:gd name="connsiteX86" fmla="*/ 2851150 w 3060700"/>
                <a:gd name="connsiteY86" fmla="*/ 31750 h 2241550"/>
                <a:gd name="connsiteX87" fmla="*/ 2800350 w 3060700"/>
                <a:gd name="connsiteY87" fmla="*/ 0 h 2241550"/>
                <a:gd name="connsiteX88" fmla="*/ 2533650 w 3060700"/>
                <a:gd name="connsiteY88" fmla="*/ 12700 h 2241550"/>
                <a:gd name="connsiteX89" fmla="*/ 2508250 w 3060700"/>
                <a:gd name="connsiteY89" fmla="*/ 25400 h 2241550"/>
                <a:gd name="connsiteX90" fmla="*/ 2476500 w 3060700"/>
                <a:gd name="connsiteY90" fmla="*/ 38100 h 2241550"/>
                <a:gd name="connsiteX91" fmla="*/ 2387600 w 3060700"/>
                <a:gd name="connsiteY91" fmla="*/ 63500 h 2241550"/>
                <a:gd name="connsiteX92" fmla="*/ 2343150 w 3060700"/>
                <a:gd name="connsiteY92" fmla="*/ 76200 h 2241550"/>
                <a:gd name="connsiteX93" fmla="*/ 2063750 w 3060700"/>
                <a:gd name="connsiteY93" fmla="*/ 82550 h 2241550"/>
                <a:gd name="connsiteX94" fmla="*/ 2044700 w 3060700"/>
                <a:gd name="connsiteY94" fmla="*/ 88900 h 2241550"/>
                <a:gd name="connsiteX95" fmla="*/ 1930400 w 3060700"/>
                <a:gd name="connsiteY95" fmla="*/ 95250 h 2241550"/>
                <a:gd name="connsiteX96" fmla="*/ 1924050 w 3060700"/>
                <a:gd name="connsiteY96" fmla="*/ 152400 h 2241550"/>
                <a:gd name="connsiteX97" fmla="*/ 1752600 w 3060700"/>
                <a:gd name="connsiteY97" fmla="*/ 146050 h 2241550"/>
                <a:gd name="connsiteX98" fmla="*/ 1714500 w 3060700"/>
                <a:gd name="connsiteY98" fmla="*/ 133350 h 2241550"/>
                <a:gd name="connsiteX99" fmla="*/ 1562100 w 3060700"/>
                <a:gd name="connsiteY99" fmla="*/ 120650 h 2241550"/>
                <a:gd name="connsiteX100" fmla="*/ 1504950 w 3060700"/>
                <a:gd name="connsiteY100" fmla="*/ 120650 h 2241550"/>
                <a:gd name="connsiteX101" fmla="*/ 1422400 w 3060700"/>
                <a:gd name="connsiteY101" fmla="*/ 114300 h 2241550"/>
                <a:gd name="connsiteX102" fmla="*/ 1390650 w 3060700"/>
                <a:gd name="connsiteY102" fmla="*/ 95250 h 2241550"/>
                <a:gd name="connsiteX103" fmla="*/ 1231900 w 3060700"/>
                <a:gd name="connsiteY103" fmla="*/ 95250 h 2241550"/>
                <a:gd name="connsiteX104" fmla="*/ 1206500 w 3060700"/>
                <a:gd name="connsiteY104" fmla="*/ 114300 h 2241550"/>
                <a:gd name="connsiteX105" fmla="*/ 1187450 w 3060700"/>
                <a:gd name="connsiteY105" fmla="*/ 120650 h 2241550"/>
                <a:gd name="connsiteX106" fmla="*/ 1162050 w 3060700"/>
                <a:gd name="connsiteY106" fmla="*/ 133350 h 2241550"/>
                <a:gd name="connsiteX107" fmla="*/ 1111250 w 3060700"/>
                <a:gd name="connsiteY107" fmla="*/ 146050 h 2241550"/>
                <a:gd name="connsiteX108" fmla="*/ 984250 w 3060700"/>
                <a:gd name="connsiteY108" fmla="*/ 171450 h 2241550"/>
                <a:gd name="connsiteX109" fmla="*/ 787400 w 3060700"/>
                <a:gd name="connsiteY109" fmla="*/ 171450 h 2241550"/>
                <a:gd name="connsiteX110" fmla="*/ 755650 w 3060700"/>
                <a:gd name="connsiteY110" fmla="*/ 165100 h 2241550"/>
                <a:gd name="connsiteX111" fmla="*/ 698500 w 3060700"/>
                <a:gd name="connsiteY111" fmla="*/ 152400 h 2241550"/>
                <a:gd name="connsiteX112" fmla="*/ 641350 w 3060700"/>
                <a:gd name="connsiteY112" fmla="*/ 101600 h 2241550"/>
                <a:gd name="connsiteX113" fmla="*/ 635000 w 3060700"/>
                <a:gd name="connsiteY113" fmla="*/ 82550 h 2241550"/>
                <a:gd name="connsiteX114" fmla="*/ 615950 w 3060700"/>
                <a:gd name="connsiteY114" fmla="*/ 69850 h 2241550"/>
                <a:gd name="connsiteX115" fmla="*/ 577850 w 3060700"/>
                <a:gd name="connsiteY115" fmla="*/ 57150 h 2241550"/>
                <a:gd name="connsiteX116" fmla="*/ 463550 w 3060700"/>
                <a:gd name="connsiteY116" fmla="*/ 69850 h 2241550"/>
                <a:gd name="connsiteX117" fmla="*/ 444500 w 3060700"/>
                <a:gd name="connsiteY117" fmla="*/ 82550 h 2241550"/>
                <a:gd name="connsiteX118" fmla="*/ 425450 w 3060700"/>
                <a:gd name="connsiteY118" fmla="*/ 88900 h 2241550"/>
                <a:gd name="connsiteX119" fmla="*/ 361950 w 3060700"/>
                <a:gd name="connsiteY119" fmla="*/ 69850 h 224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3060700" h="2241550">
                  <a:moveTo>
                    <a:pt x="361950" y="69850"/>
                  </a:moveTo>
                  <a:lnTo>
                    <a:pt x="361950" y="69850"/>
                  </a:lnTo>
                  <a:cubicBezTo>
                    <a:pt x="356553" y="188588"/>
                    <a:pt x="362839" y="172912"/>
                    <a:pt x="349250" y="247650"/>
                  </a:cubicBezTo>
                  <a:cubicBezTo>
                    <a:pt x="347319" y="258269"/>
                    <a:pt x="346690" y="269294"/>
                    <a:pt x="342900" y="279400"/>
                  </a:cubicBezTo>
                  <a:cubicBezTo>
                    <a:pt x="340579" y="285590"/>
                    <a:pt x="312245" y="322389"/>
                    <a:pt x="311150" y="323850"/>
                  </a:cubicBezTo>
                  <a:cubicBezTo>
                    <a:pt x="295365" y="371206"/>
                    <a:pt x="283681" y="408744"/>
                    <a:pt x="260350" y="457200"/>
                  </a:cubicBezTo>
                  <a:cubicBezTo>
                    <a:pt x="247593" y="483695"/>
                    <a:pt x="229051" y="507099"/>
                    <a:pt x="215900" y="533400"/>
                  </a:cubicBezTo>
                  <a:cubicBezTo>
                    <a:pt x="211667" y="541867"/>
                    <a:pt x="208070" y="550683"/>
                    <a:pt x="203200" y="558800"/>
                  </a:cubicBezTo>
                  <a:cubicBezTo>
                    <a:pt x="195347" y="571888"/>
                    <a:pt x="177800" y="596900"/>
                    <a:pt x="177800" y="596900"/>
                  </a:cubicBezTo>
                  <a:cubicBezTo>
                    <a:pt x="169333" y="626533"/>
                    <a:pt x="153170" y="654990"/>
                    <a:pt x="152400" y="685800"/>
                  </a:cubicBezTo>
                  <a:cubicBezTo>
                    <a:pt x="150980" y="742598"/>
                    <a:pt x="192568" y="887789"/>
                    <a:pt x="133350" y="958850"/>
                  </a:cubicBezTo>
                  <a:cubicBezTo>
                    <a:pt x="127601" y="965749"/>
                    <a:pt x="120650" y="971550"/>
                    <a:pt x="114300" y="977900"/>
                  </a:cubicBezTo>
                  <a:cubicBezTo>
                    <a:pt x="112183" y="984250"/>
                    <a:pt x="109789" y="990514"/>
                    <a:pt x="107950" y="996950"/>
                  </a:cubicBezTo>
                  <a:cubicBezTo>
                    <a:pt x="105552" y="1005341"/>
                    <a:pt x="106441" y="1015088"/>
                    <a:pt x="101600" y="1022350"/>
                  </a:cubicBezTo>
                  <a:cubicBezTo>
                    <a:pt x="97367" y="1028700"/>
                    <a:pt x="88900" y="1030817"/>
                    <a:pt x="82550" y="1035050"/>
                  </a:cubicBezTo>
                  <a:cubicBezTo>
                    <a:pt x="80433" y="1041400"/>
                    <a:pt x="77961" y="1047642"/>
                    <a:pt x="76200" y="1054100"/>
                  </a:cubicBezTo>
                  <a:cubicBezTo>
                    <a:pt x="71607" y="1070939"/>
                    <a:pt x="73182" y="1090377"/>
                    <a:pt x="63500" y="1104900"/>
                  </a:cubicBezTo>
                  <a:lnTo>
                    <a:pt x="50800" y="1123950"/>
                  </a:lnTo>
                  <a:lnTo>
                    <a:pt x="38100" y="1174750"/>
                  </a:lnTo>
                  <a:cubicBezTo>
                    <a:pt x="35983" y="1183217"/>
                    <a:pt x="33462" y="1191592"/>
                    <a:pt x="31750" y="1200150"/>
                  </a:cubicBezTo>
                  <a:cubicBezTo>
                    <a:pt x="29633" y="1210733"/>
                    <a:pt x="29190" y="1221794"/>
                    <a:pt x="25400" y="1231900"/>
                  </a:cubicBezTo>
                  <a:cubicBezTo>
                    <a:pt x="22720" y="1239046"/>
                    <a:pt x="16486" y="1244324"/>
                    <a:pt x="12700" y="1250950"/>
                  </a:cubicBezTo>
                  <a:cubicBezTo>
                    <a:pt x="8004" y="1259169"/>
                    <a:pt x="4233" y="1267883"/>
                    <a:pt x="0" y="1276350"/>
                  </a:cubicBezTo>
                  <a:cubicBezTo>
                    <a:pt x="6350" y="1335617"/>
                    <a:pt x="11422" y="1395034"/>
                    <a:pt x="19050" y="1454150"/>
                  </a:cubicBezTo>
                  <a:cubicBezTo>
                    <a:pt x="20023" y="1461690"/>
                    <a:pt x="34244" y="1496190"/>
                    <a:pt x="38100" y="1498600"/>
                  </a:cubicBezTo>
                  <a:cubicBezTo>
                    <a:pt x="49018" y="1505424"/>
                    <a:pt x="63500" y="1502833"/>
                    <a:pt x="76200" y="1504950"/>
                  </a:cubicBezTo>
                  <a:cubicBezTo>
                    <a:pt x="78317" y="1519767"/>
                    <a:pt x="80897" y="1534524"/>
                    <a:pt x="82550" y="1549400"/>
                  </a:cubicBezTo>
                  <a:cubicBezTo>
                    <a:pt x="94342" y="1655530"/>
                    <a:pt x="82818" y="1595725"/>
                    <a:pt x="101600" y="1727200"/>
                  </a:cubicBezTo>
                  <a:cubicBezTo>
                    <a:pt x="102834" y="1735840"/>
                    <a:pt x="105442" y="1744241"/>
                    <a:pt x="107950" y="1752600"/>
                  </a:cubicBezTo>
                  <a:cubicBezTo>
                    <a:pt x="113720" y="1771834"/>
                    <a:pt x="120650" y="1790700"/>
                    <a:pt x="127000" y="1809750"/>
                  </a:cubicBezTo>
                  <a:cubicBezTo>
                    <a:pt x="134071" y="1830964"/>
                    <a:pt x="134384" y="1830280"/>
                    <a:pt x="139700" y="1854200"/>
                  </a:cubicBezTo>
                  <a:cubicBezTo>
                    <a:pt x="142041" y="1864736"/>
                    <a:pt x="143578" y="1875444"/>
                    <a:pt x="146050" y="1885950"/>
                  </a:cubicBezTo>
                  <a:cubicBezTo>
                    <a:pt x="152047" y="1911436"/>
                    <a:pt x="165100" y="1962150"/>
                    <a:pt x="165100" y="1962150"/>
                  </a:cubicBezTo>
                  <a:cubicBezTo>
                    <a:pt x="167217" y="2004483"/>
                    <a:pt x="162805" y="2047655"/>
                    <a:pt x="171450" y="2089150"/>
                  </a:cubicBezTo>
                  <a:cubicBezTo>
                    <a:pt x="173892" y="2100872"/>
                    <a:pt x="188965" y="2105539"/>
                    <a:pt x="196850" y="2114550"/>
                  </a:cubicBezTo>
                  <a:cubicBezTo>
                    <a:pt x="217814" y="2138509"/>
                    <a:pt x="217274" y="2141497"/>
                    <a:pt x="228600" y="2171700"/>
                  </a:cubicBezTo>
                  <a:cubicBezTo>
                    <a:pt x="230950" y="2177967"/>
                    <a:pt x="230769" y="2185523"/>
                    <a:pt x="234950" y="2190750"/>
                  </a:cubicBezTo>
                  <a:cubicBezTo>
                    <a:pt x="239718" y="2196709"/>
                    <a:pt x="247650" y="2199217"/>
                    <a:pt x="254000" y="2203450"/>
                  </a:cubicBezTo>
                  <a:cubicBezTo>
                    <a:pt x="275167" y="2201333"/>
                    <a:pt x="296684" y="2201482"/>
                    <a:pt x="317500" y="2197100"/>
                  </a:cubicBezTo>
                  <a:cubicBezTo>
                    <a:pt x="337150" y="2192963"/>
                    <a:pt x="374650" y="2178050"/>
                    <a:pt x="374650" y="2178050"/>
                  </a:cubicBezTo>
                  <a:cubicBezTo>
                    <a:pt x="425450" y="2180167"/>
                    <a:pt x="476326" y="2180902"/>
                    <a:pt x="527050" y="2184400"/>
                  </a:cubicBezTo>
                  <a:cubicBezTo>
                    <a:pt x="537817" y="2185143"/>
                    <a:pt x="548133" y="2189109"/>
                    <a:pt x="558800" y="2190750"/>
                  </a:cubicBezTo>
                  <a:cubicBezTo>
                    <a:pt x="575667" y="2193345"/>
                    <a:pt x="592667" y="2194983"/>
                    <a:pt x="609600" y="2197100"/>
                  </a:cubicBezTo>
                  <a:cubicBezTo>
                    <a:pt x="661042" y="2214247"/>
                    <a:pt x="620954" y="2203529"/>
                    <a:pt x="730250" y="2197100"/>
                  </a:cubicBezTo>
                  <a:lnTo>
                    <a:pt x="844550" y="2190750"/>
                  </a:lnTo>
                  <a:cubicBezTo>
                    <a:pt x="863600" y="2186517"/>
                    <a:pt x="882451" y="2181258"/>
                    <a:pt x="901700" y="2178050"/>
                  </a:cubicBezTo>
                  <a:cubicBezTo>
                    <a:pt x="920606" y="2174899"/>
                    <a:pt x="940108" y="2175716"/>
                    <a:pt x="958850" y="2171700"/>
                  </a:cubicBezTo>
                  <a:cubicBezTo>
                    <a:pt x="969996" y="2169312"/>
                    <a:pt x="979786" y="2162605"/>
                    <a:pt x="990600" y="2159000"/>
                  </a:cubicBezTo>
                  <a:cubicBezTo>
                    <a:pt x="1072631" y="2131656"/>
                    <a:pt x="948375" y="2179700"/>
                    <a:pt x="1047750" y="2139950"/>
                  </a:cubicBezTo>
                  <a:cubicBezTo>
                    <a:pt x="1117600" y="2142067"/>
                    <a:pt x="1187526" y="2142424"/>
                    <a:pt x="1257300" y="2146300"/>
                  </a:cubicBezTo>
                  <a:cubicBezTo>
                    <a:pt x="1263983" y="2146671"/>
                    <a:pt x="1269892" y="2150889"/>
                    <a:pt x="1276350" y="2152650"/>
                  </a:cubicBezTo>
                  <a:cubicBezTo>
                    <a:pt x="1293189" y="2157243"/>
                    <a:pt x="1327150" y="2165350"/>
                    <a:pt x="1327150" y="2165350"/>
                  </a:cubicBezTo>
                  <a:cubicBezTo>
                    <a:pt x="1333500" y="2169583"/>
                    <a:pt x="1339054" y="2175370"/>
                    <a:pt x="1346200" y="2178050"/>
                  </a:cubicBezTo>
                  <a:cubicBezTo>
                    <a:pt x="1360745" y="2183504"/>
                    <a:pt x="1420902" y="2189769"/>
                    <a:pt x="1428750" y="2190750"/>
                  </a:cubicBezTo>
                  <a:cubicBezTo>
                    <a:pt x="1435100" y="2192867"/>
                    <a:pt x="1441145" y="2196381"/>
                    <a:pt x="1447800" y="2197100"/>
                  </a:cubicBezTo>
                  <a:cubicBezTo>
                    <a:pt x="1519628" y="2204865"/>
                    <a:pt x="1663700" y="2216150"/>
                    <a:pt x="1663700" y="2216150"/>
                  </a:cubicBezTo>
                  <a:cubicBezTo>
                    <a:pt x="1670050" y="2218267"/>
                    <a:pt x="1676314" y="2220661"/>
                    <a:pt x="1682750" y="2222500"/>
                  </a:cubicBezTo>
                  <a:cubicBezTo>
                    <a:pt x="1691141" y="2224898"/>
                    <a:pt x="1700128" y="2225412"/>
                    <a:pt x="1708150" y="2228850"/>
                  </a:cubicBezTo>
                  <a:cubicBezTo>
                    <a:pt x="1715165" y="2231856"/>
                    <a:pt x="1720850" y="2237317"/>
                    <a:pt x="1727200" y="2241550"/>
                  </a:cubicBezTo>
                  <a:cubicBezTo>
                    <a:pt x="1883000" y="2229565"/>
                    <a:pt x="1735902" y="2248905"/>
                    <a:pt x="1924050" y="2190750"/>
                  </a:cubicBezTo>
                  <a:cubicBezTo>
                    <a:pt x="1975630" y="2174807"/>
                    <a:pt x="2110051" y="2132506"/>
                    <a:pt x="2197100" y="2120900"/>
                  </a:cubicBezTo>
                  <a:cubicBezTo>
                    <a:pt x="2216099" y="2118367"/>
                    <a:pt x="2235200" y="2116667"/>
                    <a:pt x="2254250" y="2114550"/>
                  </a:cubicBezTo>
                  <a:cubicBezTo>
                    <a:pt x="2347786" y="2118447"/>
                    <a:pt x="2429376" y="2118338"/>
                    <a:pt x="2520950" y="2133600"/>
                  </a:cubicBezTo>
                  <a:cubicBezTo>
                    <a:pt x="2534155" y="2135801"/>
                    <a:pt x="2546350" y="2142067"/>
                    <a:pt x="2559050" y="2146300"/>
                  </a:cubicBezTo>
                  <a:cubicBezTo>
                    <a:pt x="2578100" y="2142067"/>
                    <a:pt x="2598481" y="2141778"/>
                    <a:pt x="2616200" y="2133600"/>
                  </a:cubicBezTo>
                  <a:cubicBezTo>
                    <a:pt x="2627072" y="2128582"/>
                    <a:pt x="2631857" y="2115160"/>
                    <a:pt x="2641600" y="2108200"/>
                  </a:cubicBezTo>
                  <a:cubicBezTo>
                    <a:pt x="2647047" y="2104309"/>
                    <a:pt x="2654300" y="2103967"/>
                    <a:pt x="2660650" y="2101850"/>
                  </a:cubicBezTo>
                  <a:cubicBezTo>
                    <a:pt x="2703022" y="2038292"/>
                    <a:pt x="2728624" y="2005879"/>
                    <a:pt x="2755900" y="1924050"/>
                  </a:cubicBezTo>
                  <a:cubicBezTo>
                    <a:pt x="2764271" y="1898936"/>
                    <a:pt x="2774678" y="1864202"/>
                    <a:pt x="2787650" y="1841500"/>
                  </a:cubicBezTo>
                  <a:cubicBezTo>
                    <a:pt x="2796684" y="1825691"/>
                    <a:pt x="2808817" y="1811867"/>
                    <a:pt x="2819400" y="1797050"/>
                  </a:cubicBezTo>
                  <a:cubicBezTo>
                    <a:pt x="2829983" y="1765300"/>
                    <a:pt x="2843297" y="1734333"/>
                    <a:pt x="2851150" y="1701800"/>
                  </a:cubicBezTo>
                  <a:cubicBezTo>
                    <a:pt x="2871549" y="1617289"/>
                    <a:pt x="2847287" y="1625044"/>
                    <a:pt x="2889250" y="1562100"/>
                  </a:cubicBezTo>
                  <a:cubicBezTo>
                    <a:pt x="2908507" y="1533215"/>
                    <a:pt x="2952750" y="1479550"/>
                    <a:pt x="2952750" y="1479550"/>
                  </a:cubicBezTo>
                  <a:cubicBezTo>
                    <a:pt x="2984196" y="1353767"/>
                    <a:pt x="2948053" y="1504823"/>
                    <a:pt x="2978150" y="1155700"/>
                  </a:cubicBezTo>
                  <a:cubicBezTo>
                    <a:pt x="2983720" y="1091084"/>
                    <a:pt x="2980462" y="1101431"/>
                    <a:pt x="3003550" y="1066800"/>
                  </a:cubicBezTo>
                  <a:cubicBezTo>
                    <a:pt x="3005667" y="980017"/>
                    <a:pt x="3004485" y="893090"/>
                    <a:pt x="3009900" y="806450"/>
                  </a:cubicBezTo>
                  <a:cubicBezTo>
                    <a:pt x="3010861" y="791070"/>
                    <a:pt x="3021236" y="777349"/>
                    <a:pt x="3022600" y="762000"/>
                  </a:cubicBezTo>
                  <a:cubicBezTo>
                    <a:pt x="3029424" y="685228"/>
                    <a:pt x="3022984" y="544662"/>
                    <a:pt x="3048000" y="450850"/>
                  </a:cubicBezTo>
                  <a:cubicBezTo>
                    <a:pt x="3050439" y="441704"/>
                    <a:pt x="3056467" y="433917"/>
                    <a:pt x="3060700" y="425450"/>
                  </a:cubicBezTo>
                  <a:cubicBezTo>
                    <a:pt x="3051768" y="273601"/>
                    <a:pt x="3062003" y="362764"/>
                    <a:pt x="3048000" y="285750"/>
                  </a:cubicBezTo>
                  <a:cubicBezTo>
                    <a:pt x="3045697" y="273082"/>
                    <a:pt x="3045038" y="260072"/>
                    <a:pt x="3041650" y="247650"/>
                  </a:cubicBezTo>
                  <a:cubicBezTo>
                    <a:pt x="3038651" y="236653"/>
                    <a:pt x="3032302" y="226795"/>
                    <a:pt x="3028950" y="215900"/>
                  </a:cubicBezTo>
                  <a:cubicBezTo>
                    <a:pt x="3023817" y="199217"/>
                    <a:pt x="3021770" y="181659"/>
                    <a:pt x="3016250" y="165100"/>
                  </a:cubicBezTo>
                  <a:cubicBezTo>
                    <a:pt x="3014133" y="158750"/>
                    <a:pt x="3013448" y="151726"/>
                    <a:pt x="3009900" y="146050"/>
                  </a:cubicBezTo>
                  <a:cubicBezTo>
                    <a:pt x="3002717" y="134557"/>
                    <a:pt x="2994990" y="122882"/>
                    <a:pt x="2984500" y="114300"/>
                  </a:cubicBezTo>
                  <a:cubicBezTo>
                    <a:pt x="2971292" y="103494"/>
                    <a:pt x="2954560" y="97882"/>
                    <a:pt x="2940050" y="88900"/>
                  </a:cubicBezTo>
                  <a:cubicBezTo>
                    <a:pt x="2910097" y="70357"/>
                    <a:pt x="2878659" y="53757"/>
                    <a:pt x="2851150" y="31750"/>
                  </a:cubicBezTo>
                  <a:cubicBezTo>
                    <a:pt x="2814173" y="2169"/>
                    <a:pt x="2832258" y="10636"/>
                    <a:pt x="2800350" y="0"/>
                  </a:cubicBezTo>
                  <a:cubicBezTo>
                    <a:pt x="2711450" y="4233"/>
                    <a:pt x="2622316" y="4990"/>
                    <a:pt x="2533650" y="12700"/>
                  </a:cubicBezTo>
                  <a:cubicBezTo>
                    <a:pt x="2524220" y="13520"/>
                    <a:pt x="2516900" y="21555"/>
                    <a:pt x="2508250" y="25400"/>
                  </a:cubicBezTo>
                  <a:cubicBezTo>
                    <a:pt x="2497834" y="30029"/>
                    <a:pt x="2487212" y="34205"/>
                    <a:pt x="2476500" y="38100"/>
                  </a:cubicBezTo>
                  <a:cubicBezTo>
                    <a:pt x="2430514" y="54822"/>
                    <a:pt x="2440080" y="49505"/>
                    <a:pt x="2387600" y="63500"/>
                  </a:cubicBezTo>
                  <a:cubicBezTo>
                    <a:pt x="2372711" y="67470"/>
                    <a:pt x="2358533" y="75295"/>
                    <a:pt x="2343150" y="76200"/>
                  </a:cubicBezTo>
                  <a:cubicBezTo>
                    <a:pt x="2250153" y="81670"/>
                    <a:pt x="2156883" y="80433"/>
                    <a:pt x="2063750" y="82550"/>
                  </a:cubicBezTo>
                  <a:cubicBezTo>
                    <a:pt x="2057400" y="84667"/>
                    <a:pt x="2051363" y="88265"/>
                    <a:pt x="2044700" y="88900"/>
                  </a:cubicBezTo>
                  <a:cubicBezTo>
                    <a:pt x="2006713" y="92518"/>
                    <a:pt x="1964167" y="77478"/>
                    <a:pt x="1930400" y="95250"/>
                  </a:cubicBezTo>
                  <a:cubicBezTo>
                    <a:pt x="1913439" y="104177"/>
                    <a:pt x="1926167" y="133350"/>
                    <a:pt x="1924050" y="152400"/>
                  </a:cubicBezTo>
                  <a:cubicBezTo>
                    <a:pt x="1866900" y="150283"/>
                    <a:pt x="1809554" y="151228"/>
                    <a:pt x="1752600" y="146050"/>
                  </a:cubicBezTo>
                  <a:cubicBezTo>
                    <a:pt x="1739268" y="144838"/>
                    <a:pt x="1727658" y="135817"/>
                    <a:pt x="1714500" y="133350"/>
                  </a:cubicBezTo>
                  <a:cubicBezTo>
                    <a:pt x="1691593" y="129055"/>
                    <a:pt x="1574241" y="121517"/>
                    <a:pt x="1562100" y="120650"/>
                  </a:cubicBezTo>
                  <a:cubicBezTo>
                    <a:pt x="1500155" y="105164"/>
                    <a:pt x="1577504" y="120650"/>
                    <a:pt x="1504950" y="120650"/>
                  </a:cubicBezTo>
                  <a:cubicBezTo>
                    <a:pt x="1477352" y="120650"/>
                    <a:pt x="1449917" y="116417"/>
                    <a:pt x="1422400" y="114300"/>
                  </a:cubicBezTo>
                  <a:cubicBezTo>
                    <a:pt x="1411817" y="107950"/>
                    <a:pt x="1401928" y="100263"/>
                    <a:pt x="1390650" y="95250"/>
                  </a:cubicBezTo>
                  <a:cubicBezTo>
                    <a:pt x="1349175" y="76817"/>
                    <a:pt x="1235800" y="95064"/>
                    <a:pt x="1231900" y="95250"/>
                  </a:cubicBezTo>
                  <a:cubicBezTo>
                    <a:pt x="1223433" y="101600"/>
                    <a:pt x="1215689" y="109049"/>
                    <a:pt x="1206500" y="114300"/>
                  </a:cubicBezTo>
                  <a:cubicBezTo>
                    <a:pt x="1200688" y="117621"/>
                    <a:pt x="1193602" y="118013"/>
                    <a:pt x="1187450" y="120650"/>
                  </a:cubicBezTo>
                  <a:cubicBezTo>
                    <a:pt x="1178749" y="124379"/>
                    <a:pt x="1170751" y="129621"/>
                    <a:pt x="1162050" y="133350"/>
                  </a:cubicBezTo>
                  <a:cubicBezTo>
                    <a:pt x="1142854" y="141577"/>
                    <a:pt x="1133289" y="140864"/>
                    <a:pt x="1111250" y="146050"/>
                  </a:cubicBezTo>
                  <a:cubicBezTo>
                    <a:pt x="1006127" y="170785"/>
                    <a:pt x="1069091" y="160845"/>
                    <a:pt x="984250" y="171450"/>
                  </a:cubicBezTo>
                  <a:cubicBezTo>
                    <a:pt x="910255" y="196115"/>
                    <a:pt x="960232" y="181925"/>
                    <a:pt x="787400" y="171450"/>
                  </a:cubicBezTo>
                  <a:cubicBezTo>
                    <a:pt x="776627" y="170797"/>
                    <a:pt x="766269" y="167031"/>
                    <a:pt x="755650" y="165100"/>
                  </a:cubicBezTo>
                  <a:cubicBezTo>
                    <a:pt x="706477" y="156160"/>
                    <a:pt x="732088" y="163596"/>
                    <a:pt x="698500" y="152400"/>
                  </a:cubicBezTo>
                  <a:cubicBezTo>
                    <a:pt x="676979" y="136259"/>
                    <a:pt x="658164" y="124019"/>
                    <a:pt x="641350" y="101600"/>
                  </a:cubicBezTo>
                  <a:cubicBezTo>
                    <a:pt x="637334" y="96245"/>
                    <a:pt x="639181" y="87777"/>
                    <a:pt x="635000" y="82550"/>
                  </a:cubicBezTo>
                  <a:cubicBezTo>
                    <a:pt x="630232" y="76591"/>
                    <a:pt x="622924" y="72950"/>
                    <a:pt x="615950" y="69850"/>
                  </a:cubicBezTo>
                  <a:cubicBezTo>
                    <a:pt x="603717" y="64413"/>
                    <a:pt x="577850" y="57150"/>
                    <a:pt x="577850" y="57150"/>
                  </a:cubicBezTo>
                  <a:cubicBezTo>
                    <a:pt x="574032" y="57532"/>
                    <a:pt x="473958" y="67012"/>
                    <a:pt x="463550" y="69850"/>
                  </a:cubicBezTo>
                  <a:cubicBezTo>
                    <a:pt x="456187" y="71858"/>
                    <a:pt x="451326" y="79137"/>
                    <a:pt x="444500" y="82550"/>
                  </a:cubicBezTo>
                  <a:cubicBezTo>
                    <a:pt x="438513" y="85543"/>
                    <a:pt x="431800" y="86783"/>
                    <a:pt x="425450" y="88900"/>
                  </a:cubicBezTo>
                  <a:cubicBezTo>
                    <a:pt x="404392" y="81881"/>
                    <a:pt x="372533" y="73025"/>
                    <a:pt x="361950" y="698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กล่องข้อความ 16"/>
            <p:cNvSpPr txBox="1"/>
            <p:nvPr/>
          </p:nvSpPr>
          <p:spPr>
            <a:xfrm>
              <a:off x="5274101" y="4377386"/>
              <a:ext cx="2997937" cy="20621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เป็นเลิศด้านบริหารดี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ระบบข้อมูลสารสนเทศด้านสุขภาพ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2.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ระบบหลักประกันสุขภาพ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3.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ความมั่นคงด้านยาและเวชภัณฑ์และ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   การคุ้มครองผู้บริโภค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4. 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ระบบธรรมา</a:t>
              </a:r>
              <a:r>
                <a:rPr kumimoji="0" lang="th-TH" sz="2000" b="1" i="0" u="none" strike="noStrike" kern="0" cap="none" spc="0" normalizeH="0" baseline="0" noProof="0" dirty="0" err="1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ภิ</a:t>
              </a:r>
              <a:r>
                <a:rPr kumimoji="0" lang="th-TH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บาล</a:t>
              </a: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" name="Ink 18"/>
              <p14:cNvContentPartPr/>
              <p14:nvPr/>
            </p14:nvContentPartPr>
            <p14:xfrm>
              <a:off x="7512963" y="1572820"/>
              <a:ext cx="1530360" cy="1032480"/>
            </p14:xfrm>
          </p:contentPart>
        </mc:Choice>
        <mc:Fallback xmlns="">
          <p:pic>
            <p:nvPicPr>
              <p:cNvPr id="19" name="Ink 1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94963" y="1540420"/>
                <a:ext cx="1560240" cy="1106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9795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: มุมมน 3"/>
          <p:cNvSpPr/>
          <p:nvPr/>
        </p:nvSpPr>
        <p:spPr>
          <a:xfrm>
            <a:off x="4182541" y="688255"/>
            <a:ext cx="4802459" cy="832625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SG" sz="2800" b="1" kern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– </a:t>
            </a:r>
            <a:r>
              <a:rPr kumimoji="0" lang="en-SG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Family Medicine Premium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: มุมมน 4"/>
          <p:cNvSpPr/>
          <p:nvPr/>
        </p:nvSpPr>
        <p:spPr>
          <a:xfrm>
            <a:off x="3494885" y="1695577"/>
            <a:ext cx="4802459" cy="832625"/>
          </a:xfrm>
          <a:prstGeom prst="roundRect">
            <a:avLst/>
          </a:prstGeom>
          <a:solidFill>
            <a:srgbClr val="0033CC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kern="0" noProof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รพสต. – </a:t>
            </a:r>
            <a:r>
              <a:rPr lang="en-SG" sz="2800" b="1" kern="0" noProof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Home Health Care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: มุมมน 6"/>
          <p:cNvSpPr/>
          <p:nvPr/>
        </p:nvSpPr>
        <p:spPr>
          <a:xfrm>
            <a:off x="2223643" y="3762486"/>
            <a:ext cx="4802459" cy="832625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สถานีอนามัย – </a:t>
            </a:r>
            <a:r>
              <a:rPr kumimoji="0" lang="en-SG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</a:t>
            </a:r>
            <a:r>
              <a:rPr kumimoji="0" lang="en-SG" sz="2800" b="1" i="0" u="none" strike="noStrike" kern="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SG" sz="2800" b="1" i="0" u="none" strike="noStrike" kern="0" cap="none" spc="0" normalizeH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Hea</a:t>
            </a:r>
            <a:r>
              <a:rPr lang="en-SG" sz="2800" b="1" kern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lth Care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: มุมมน 7"/>
          <p:cNvSpPr/>
          <p:nvPr/>
        </p:nvSpPr>
        <p:spPr>
          <a:xfrm>
            <a:off x="1781312" y="4769808"/>
            <a:ext cx="4802459" cy="832625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สุขศาลา – </a:t>
            </a:r>
            <a:r>
              <a:rPr kumimoji="0" lang="en-SG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Sanitary</a:t>
            </a:r>
            <a:r>
              <a:rPr kumimoji="0" lang="en-SG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Care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2" name="กลุ่ม 11"/>
          <p:cNvGrpSpPr/>
          <p:nvPr/>
        </p:nvGrpSpPr>
        <p:grpSpPr>
          <a:xfrm rot="10800000">
            <a:off x="7438846" y="1283136"/>
            <a:ext cx="475488" cy="475488"/>
            <a:chOff x="4218432" y="534416"/>
            <a:chExt cx="475488" cy="47548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ลูกศร: ลง 12"/>
            <p:cNvSpPr/>
            <p:nvPr/>
          </p:nvSpPr>
          <p:spPr>
            <a:xfrm>
              <a:off x="4218432" y="534416"/>
              <a:ext cx="475488" cy="475488"/>
            </a:xfrm>
            <a:prstGeom prst="downArrow">
              <a:avLst>
                <a:gd name="adj1" fmla="val 55000"/>
                <a:gd name="adj2" fmla="val 45000"/>
              </a:avLst>
            </a:prstGeom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ลูกศร: ลง 4"/>
            <p:cNvSpPr txBox="1"/>
            <p:nvPr/>
          </p:nvSpPr>
          <p:spPr>
            <a:xfrm>
              <a:off x="4325417" y="534416"/>
              <a:ext cx="261518" cy="35780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marL="0" marR="0" lvl="0" indent="0" algn="ctr" defTabSz="1600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600" b="1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1" name="กลุ่ม 20"/>
          <p:cNvGrpSpPr/>
          <p:nvPr/>
        </p:nvGrpSpPr>
        <p:grpSpPr>
          <a:xfrm rot="10800000">
            <a:off x="5769881" y="4405833"/>
            <a:ext cx="475488" cy="475488"/>
            <a:chOff x="4218432" y="534416"/>
            <a:chExt cx="475488" cy="47548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2" name="ลูกศร: ลง 21"/>
            <p:cNvSpPr/>
            <p:nvPr/>
          </p:nvSpPr>
          <p:spPr>
            <a:xfrm>
              <a:off x="4218432" y="534416"/>
              <a:ext cx="475488" cy="475488"/>
            </a:xfrm>
            <a:prstGeom prst="downArrow">
              <a:avLst>
                <a:gd name="adj1" fmla="val 55000"/>
                <a:gd name="adj2" fmla="val 45000"/>
              </a:avLst>
            </a:prstGeom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ลูกศร: ลง 4"/>
            <p:cNvSpPr txBox="1"/>
            <p:nvPr/>
          </p:nvSpPr>
          <p:spPr>
            <a:xfrm>
              <a:off x="4325417" y="534416"/>
              <a:ext cx="261518" cy="35780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marL="0" marR="0" lvl="0" indent="0" algn="ctr" defTabSz="1600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600" b="1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750752" y="5790215"/>
            <a:ext cx="76819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0" u="none" strike="noStrike" kern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uLnTx/>
                <a:uFillTx/>
                <a:latin typeface="DilleniaUPC" pitchFamily="18" charset="-34"/>
                <a:cs typeface="DilleniaUPC" pitchFamily="18" charset="-34"/>
              </a:rPr>
              <a:t>การเปลี่ยนกระบวนทัศน์ระบบบริการสุขภาพในชุมชน</a:t>
            </a:r>
          </a:p>
        </p:txBody>
      </p:sp>
      <p:sp>
        <p:nvSpPr>
          <p:cNvPr id="18" name="สี่เหลี่ยมผืนผ้า: มุมมน 17"/>
          <p:cNvSpPr/>
          <p:nvPr/>
        </p:nvSpPr>
        <p:spPr>
          <a:xfrm>
            <a:off x="2743372" y="2739064"/>
            <a:ext cx="4802459" cy="832625"/>
          </a:xfrm>
          <a:prstGeom prst="roundRect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ศูนย์สุขภาพชุมชน – </a:t>
            </a:r>
            <a:r>
              <a:rPr kumimoji="0" lang="en-SG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Family Medicine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9" name="กลุ่ม 18"/>
          <p:cNvGrpSpPr/>
          <p:nvPr/>
        </p:nvGrpSpPr>
        <p:grpSpPr>
          <a:xfrm rot="10800000">
            <a:off x="6122338" y="3333945"/>
            <a:ext cx="475488" cy="475488"/>
            <a:chOff x="4218432" y="534416"/>
            <a:chExt cx="475488" cy="47548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0" name="ลูกศร: ลง 19"/>
            <p:cNvSpPr/>
            <p:nvPr/>
          </p:nvSpPr>
          <p:spPr>
            <a:xfrm>
              <a:off x="4218432" y="534416"/>
              <a:ext cx="475488" cy="475488"/>
            </a:xfrm>
            <a:prstGeom prst="downArrow">
              <a:avLst>
                <a:gd name="adj1" fmla="val 55000"/>
                <a:gd name="adj2" fmla="val 45000"/>
              </a:avLst>
            </a:prstGeom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ลูกศร: ลง 4"/>
            <p:cNvSpPr txBox="1"/>
            <p:nvPr/>
          </p:nvSpPr>
          <p:spPr>
            <a:xfrm>
              <a:off x="4325417" y="534416"/>
              <a:ext cx="261518" cy="35780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marL="0" marR="0" lvl="0" indent="0" algn="ctr" defTabSz="1600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600" b="1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6" name="กลุ่ม 25"/>
          <p:cNvGrpSpPr/>
          <p:nvPr/>
        </p:nvGrpSpPr>
        <p:grpSpPr>
          <a:xfrm rot="10800000">
            <a:off x="8059600" y="275814"/>
            <a:ext cx="475488" cy="475488"/>
            <a:chOff x="4218432" y="534416"/>
            <a:chExt cx="475488" cy="47548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7" name="ลูกศร: ลง 26"/>
            <p:cNvSpPr/>
            <p:nvPr/>
          </p:nvSpPr>
          <p:spPr>
            <a:xfrm>
              <a:off x="4218432" y="534416"/>
              <a:ext cx="475488" cy="475488"/>
            </a:xfrm>
            <a:prstGeom prst="downArrow">
              <a:avLst>
                <a:gd name="adj1" fmla="val 55000"/>
                <a:gd name="adj2" fmla="val 45000"/>
              </a:avLst>
            </a:prstGeom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ลูกศร: ลง 4"/>
            <p:cNvSpPr txBox="1"/>
            <p:nvPr/>
          </p:nvSpPr>
          <p:spPr>
            <a:xfrm>
              <a:off x="4325417" y="534416"/>
              <a:ext cx="261518" cy="35780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marL="0" marR="0" lvl="0" indent="0" algn="ctr" defTabSz="1600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600" b="1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5" name="กลุ่ม 14"/>
          <p:cNvGrpSpPr/>
          <p:nvPr/>
        </p:nvGrpSpPr>
        <p:grpSpPr>
          <a:xfrm rot="10800000">
            <a:off x="6873851" y="2290458"/>
            <a:ext cx="475488" cy="475488"/>
            <a:chOff x="4218432" y="534416"/>
            <a:chExt cx="475488" cy="47548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ลูกศร: ลง 15"/>
            <p:cNvSpPr/>
            <p:nvPr/>
          </p:nvSpPr>
          <p:spPr>
            <a:xfrm>
              <a:off x="4218432" y="534416"/>
              <a:ext cx="475488" cy="475488"/>
            </a:xfrm>
            <a:prstGeom prst="downArrow">
              <a:avLst>
                <a:gd name="adj1" fmla="val 55000"/>
                <a:gd name="adj2" fmla="val 45000"/>
              </a:avLst>
            </a:prstGeom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ลูกศร: ลง 4"/>
            <p:cNvSpPr txBox="1"/>
            <p:nvPr/>
          </p:nvSpPr>
          <p:spPr>
            <a:xfrm>
              <a:off x="4325417" y="534416"/>
              <a:ext cx="261518" cy="35780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marL="0" marR="0" lvl="0" indent="0" algn="ctr" defTabSz="1600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600" b="1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267453412"/>
              </p:ext>
            </p:extLst>
          </p:nvPr>
        </p:nvGraphicFramePr>
        <p:xfrm>
          <a:off x="264833" y="959487"/>
          <a:ext cx="3403056" cy="1973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4486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18" grpId="0" animBg="1"/>
      <p:bldGraphic spid="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29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66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kern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คืออย่างไร</a:t>
            </a:r>
            <a:endParaRPr kumimoji="0" lang="en-SG" sz="6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11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789675" y="1780686"/>
            <a:ext cx="775564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4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แพทย์เวชศาสตร์ครอบครัวในสัดส่วนที่เหมาะสม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SG" sz="4400" b="1" kern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( </a:t>
            </a:r>
            <a:r>
              <a:rPr kumimoji="0" lang="en-SG" sz="4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Catchment Population / Area 1:10000 )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4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ทีมหมอครอบครัว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4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กระบวนการเวชศาสตร์ครอบครัว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44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เชื่อมโยง </a:t>
            </a:r>
            <a:r>
              <a:rPr lang="en-SG" sz="44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DHS / DHB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SG" sz="44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1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5400" b="1" dirty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 หมอครอบครัว </a:t>
            </a:r>
            <a:endParaRPr lang="en-US" sz="5400" b="1" dirty="0">
              <a:solidFill>
                <a:srgbClr val="00B0F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816" y="1417638"/>
            <a:ext cx="8229600" cy="4525963"/>
          </a:xfrm>
        </p:spPr>
        <p:txBody>
          <a:bodyPr>
            <a:noAutofit/>
          </a:bodyPr>
          <a:lstStyle/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ทีมบุคลากรสุขภาพที่ </a:t>
            </a:r>
            <a:r>
              <a:rPr lang="th-TH" sz="3600" b="1" dirty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ร่วมกันรับผิดชอบสุขภาพประชากร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จำนวนหนึ่งที่ตกลงร่วมกัน เป็นการ</a:t>
            </a:r>
            <a:r>
              <a:rPr lang="th-TH" sz="3600" b="1" dirty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และมีบทบาทให้บริการดูแลสุขภาพ ทั้งด้านการรักษาพยาบาล การส่งเสริมสุขภาพ ป้องกันโรค และฟื้นฟูสุขภาพ </a:t>
            </a:r>
            <a:r>
              <a:rPr lang="th-TH" sz="36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อย่างต่อเนื่อง</a:t>
            </a:r>
          </a:p>
          <a:p>
            <a:pPr marL="0" indent="0">
              <a:buNone/>
            </a:pPr>
            <a:r>
              <a:rPr lang="th-TH" sz="36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3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Full time </a:t>
            </a:r>
            <a:r>
              <a:rPr lang="en-US" sz="36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ทำงานเต็มเวลา </a:t>
            </a:r>
            <a:endParaRPr lang="th-TH" sz="3600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ดูแล บริการสุขภาพ ทั้งในสถานบริการสุขภาพ และรุกไปในชุมชน หรือสถานที่ทำงานของประชาชน อย่างเหมาะสม</a:t>
            </a:r>
            <a:endParaRPr lang="en-US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4676699" y="3719219"/>
            <a:ext cx="25859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รับผิดชอบเต็มเวลา</a:t>
            </a:r>
            <a:endParaRPr lang="en-US" sz="3600" dirty="0">
              <a:solidFill>
                <a:srgbClr val="0000FF"/>
              </a:solidFill>
            </a:endParaRPr>
          </a:p>
        </p:txBody>
      </p:sp>
      <p:cxnSp>
        <p:nvCxnSpPr>
          <p:cNvPr id="7" name="ลูกศรเชื่อมต่อแบบตรง 6"/>
          <p:cNvCxnSpPr/>
          <p:nvPr/>
        </p:nvCxnSpPr>
        <p:spPr>
          <a:xfrm>
            <a:off x="2596617" y="4042384"/>
            <a:ext cx="21498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02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816" y="1417639"/>
            <a:ext cx="8229600" cy="3019474"/>
          </a:xfrm>
        </p:spPr>
        <p:txBody>
          <a:bodyPr>
            <a:noAutofit/>
          </a:bodyPr>
          <a:lstStyle/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มีระบบข้อมูลที่ใช้ประกอบการดูแลสุขภาพ ที่ต่อเนื่อง เชื่อมโยงได้ (ไม่ได้ใช้เพื่อรายงานเท่านั้น)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การดูแลต้องเป็นไปในรูปแบบ </a:t>
            </a:r>
            <a:r>
              <a:rPr lang="th-TH" sz="3600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ดูแลสุขภาพคน </a:t>
            </a:r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ไม่ใช่โรค  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ดูแลแบบองค์รวม ต่อเนื่อง ผสมผสานเชื่อมโยง บ้าน ชุมชน หน่วยบริการทุกระดับ</a:t>
            </a:r>
            <a:endParaRPr lang="en-US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1517" y="4425921"/>
            <a:ext cx="53751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ต่อยอด 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ทีมหมอครอบครัวเดิมที่มีในแต่ละระดับ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ให้หลอมรวมทำงานร่วมกันเป็นทีม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มีการวางแผนและร่วมดูแลสุขภาพร่วมกัน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ไม่ใช่แค่ออกเยี่ยมบ้าน หรือ ออกตรวจ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OPD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th-TH" sz="5400" b="1" dirty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 หมอครอบครัว </a:t>
            </a:r>
            <a:endParaRPr lang="en-US" sz="5400" b="1" dirty="0">
              <a:solidFill>
                <a:srgbClr val="00B0F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7665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323661"/>
              </p:ext>
            </p:extLst>
          </p:nvPr>
        </p:nvGraphicFramePr>
        <p:xfrm>
          <a:off x="827584" y="1397000"/>
          <a:ext cx="7416824" cy="4450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บริการแต่แรกทุกเรื่อง</a:t>
                      </a:r>
                      <a:endParaRPr lang="en-US" sz="28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First Contact Care 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บริการสุขภาพพื้นฐานที่บุคลากรสาธารณสุขให้บริการเป็นประจำ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เป็นบริการด่านแรก </a:t>
                      </a:r>
                    </a:p>
                    <a:p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ทุกกลุ่มอายุ ทุกเศรษฐานะ ทุกกลุ่ม ทุกเพศ ทั้งบริการแบบเฉียบพลัน เรื้อรัง บริการด้านสุขภาพที่สัมพันธ์กับสุขภาพจิต และสังคม รวมถึงการดูแลผู้มีภาวะโรคเรื้อรังหลายโรค  การดูแลด้านแม่และเด็ก และการดูแลผู้สูงอายุ</a:t>
                      </a:r>
                      <a:endParaRPr lang="en-US" sz="2800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ต่อเนื่อง</a:t>
                      </a:r>
                      <a:endParaRPr lang="en-US" sz="2800" b="1" dirty="0">
                        <a:solidFill>
                          <a:schemeClr val="dk1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Continuity</a:t>
                      </a:r>
                      <a:endParaRPr lang="th-TH" sz="2800" b="1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en-US" sz="28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ต่อเนื่อง</a:t>
                      </a:r>
                      <a:r>
                        <a:rPr lang="en-US" sz="2800" b="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ตามสายความเจ็บป่วย</a:t>
                      </a:r>
                      <a:endParaRPr lang="en-US" sz="2800" b="0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ต่อเนื่อง</a:t>
                      </a:r>
                      <a:r>
                        <a:rPr lang="en-US" sz="2800" b="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ตลอดช่วงวัย</a:t>
                      </a:r>
                      <a:endParaRPr lang="en-US" sz="2800" b="0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ต่อเนื่อง</a:t>
                      </a:r>
                      <a:r>
                        <a:rPr lang="th-TH" sz="2800" b="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ทั้งในและนอกหน่วยบริการสุขภาพ </a:t>
                      </a:r>
                      <a:endParaRPr lang="en-US" sz="2800" b="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กล่องข้อความ 5"/>
          <p:cNvSpPr txBox="1"/>
          <p:nvPr/>
        </p:nvSpPr>
        <p:spPr>
          <a:xfrm>
            <a:off x="2632269" y="476672"/>
            <a:ext cx="38074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หลักการเวชศาสตร์ครอบครัว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97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100277"/>
              </p:ext>
            </p:extLst>
          </p:nvPr>
        </p:nvGraphicFramePr>
        <p:xfrm>
          <a:off x="827584" y="1397000"/>
          <a:ext cx="7416824" cy="5059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เบ็ดเสร็จ</a:t>
                      </a:r>
                      <a:r>
                        <a:rPr lang="th-TH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องค์รวม</a:t>
                      </a:r>
                      <a:r>
                        <a:rPr lang="en-US" sz="2800" b="1" baseline="0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ผสมผสาน </a:t>
                      </a:r>
                      <a:endParaRPr lang="en-US" sz="2800" b="1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Comprehensive, Holistic, Integrated Care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ส่งเสริมสุขภาพ ป้องกัน รักษา ฟื้นฟู คุ้มครอง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ร่างกาย จิตใจ สังคม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เสริมการพึ่งตนเองของประชาชน ในด้านการแพทย์ จิตวิทยา สังคม เศรษฐกิจ ฯลฯ</a:t>
                      </a:r>
                      <a:endParaRPr lang="en-US" sz="2800" dirty="0"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เข้าถึงบริการ</a:t>
                      </a:r>
                      <a:endParaRPr lang="en-US" sz="28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Accessibility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dirty="0"/>
                        <a:t>จัดระบบให้ประชาชนเข้าถึงบริการ </a:t>
                      </a:r>
                      <a:endParaRPr lang="en-US" sz="2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ประสานการปรึกษา</a:t>
                      </a:r>
                      <a:r>
                        <a:rPr lang="th-TH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Consultation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การประสานเชื่อมโยงกับชุมชน องค์กร ภาคี เครือข่าย</a:t>
                      </a:r>
                      <a:r>
                        <a:rPr lang="en-SG" sz="28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SG" sz="2800" b="1" dirty="0">
                          <a:solidFill>
                            <a:srgbClr val="FF33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DHB</a:t>
                      </a:r>
                      <a:endParaRPr lang="th-TH" sz="2800" b="1" dirty="0">
                        <a:solidFill>
                          <a:srgbClr val="FF3300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ประสานการปรึกษากับผู้เชี่ยวชาญ </a:t>
                      </a:r>
                      <a:endParaRPr lang="en-US" sz="2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เชื่อมโยง</a:t>
                      </a:r>
                      <a:r>
                        <a:rPr lang="th-TH" sz="28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Service Plan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anose="020B0500040200020003" pitchFamily="34" charset="-34"/>
                        </a:rPr>
                        <a:t>ส่งต่อ</a:t>
                      </a:r>
                      <a:r>
                        <a:rPr lang="th-TH" sz="2800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dirty="0">
                          <a:latin typeface="TH SarabunPSK" pitchFamily="34" charset="-34"/>
                          <a:cs typeface="TH SarabunPSK" panose="020B0500040200020003" pitchFamily="34" charset="-34"/>
                        </a:rPr>
                        <a:t>Referral System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จัดระบบส่งต่อทั้งไปและกลับ</a:t>
                      </a:r>
                      <a:endParaRPr lang="en-US" sz="28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2632269" y="476672"/>
            <a:ext cx="38074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หลักการเวชศาสตร์ครอบครัว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52894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2"/>
          <p:cNvGraphicFramePr>
            <a:graphicFrameLocks noGrp="1"/>
          </p:cNvGraphicFramePr>
          <p:nvPr>
            <p:extLst/>
          </p:nvPr>
        </p:nvGraphicFramePr>
        <p:xfrm>
          <a:off x="683568" y="1196752"/>
          <a:ext cx="7776864" cy="4998720"/>
        </p:xfrm>
        <a:graphic>
          <a:graphicData uri="http://schemas.openxmlformats.org/drawingml/2006/table">
            <a:tbl>
              <a:tblPr firstRow="1">
                <a:tableStyleId>{E8B1032C-EA38-4F05-BA0D-38AFFFC7BED3}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3369174624"/>
                    </a:ext>
                  </a:extLst>
                </a:gridCol>
                <a:gridCol w="4896544">
                  <a:extLst>
                    <a:ext uri="{9D8B030D-6E8A-4147-A177-3AD203B41FA5}">
                      <a16:colId xmlns:a16="http://schemas.microsoft.com/office/drawing/2014/main" val="24460643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บริการทุกคน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ให้บริการทุกกลุ่มวัย ทุกสิทธิ </a:t>
                      </a:r>
                    </a:p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ทั้งกลุ่มดี เสี่ยง ป่วย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3930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บริการทุกอย่าง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Comprehensive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28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SG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Holistic, Integrated 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Care</a:t>
                      </a:r>
                      <a:endParaRPr lang="th-TH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ส่งเสริม ป้องกัน รักษา ฟื้นฟู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คุ้มครอง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ต่อเนื่อง ระบบส่งต่อ ไป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กลับ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ดูแลคน</a:t>
                      </a:r>
                      <a:r>
                        <a:rPr lang="th-TH" sz="28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ไม่ใช่ดูแลโรค รักษาคน ไม่ใช่รักษาโรค</a:t>
                      </a:r>
                      <a:endParaRPr lang="th-TH" sz="28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415627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บริการทุกที่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ให้บริการทั้งเชิงรับในหน่วยบริการ และการให้บริการเชิงรุกในชุมชน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22748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บริการทุกเวลา</a:t>
                      </a:r>
                    </a:p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ด้วยเทคโนโลยี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เวลาราชการ เวลาราษฎร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ใช้เทคโนโลยี เช่น</a:t>
                      </a:r>
                      <a:r>
                        <a:rPr lang="th-TH" sz="32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Line group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34164822"/>
                  </a:ext>
                </a:extLst>
              </a:tr>
            </a:tbl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1292897" y="404664"/>
            <a:ext cx="6558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บริการทุกคน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ทุกอย่าง ทุกที่ ทุกเวลาด้วยเทคโนโลยี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687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608695"/>
              </p:ext>
            </p:extLst>
          </p:nvPr>
        </p:nvGraphicFramePr>
        <p:xfrm>
          <a:off x="454767" y="1052736"/>
          <a:ext cx="8280920" cy="56388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8280920">
                  <a:extLst>
                    <a:ext uri="{9D8B030D-6E8A-4147-A177-3AD203B41FA5}">
                      <a16:colId xmlns:a16="http://schemas.microsoft.com/office/drawing/2014/main" val="13995623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32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SG" sz="32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 </a:t>
                      </a:r>
                      <a:r>
                        <a:rPr lang="th-TH" sz="32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ปีข้างหน้า คนไทยทุกคนจะมีแพทย์เวชศาสตร์ครอบครัวประจำตัว</a:t>
                      </a:r>
                    </a:p>
                    <a:p>
                      <a:r>
                        <a:rPr lang="th-TH" sz="3200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ในสัดส่วนที่เหมาะสม</a:t>
                      </a:r>
                      <a:endParaRPr lang="en-US" sz="3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96840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Concept 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บริการทุกคน ทุกอย่าง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ทุกที่ ทุกเวลาด้วยเทคโนโลยี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660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Concept 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หมอครอบครัว 1 ทีม : 10000    </a:t>
                      </a:r>
                      <a:r>
                        <a:rPr lang="en-US" sz="32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3200" b="1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200" b="1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ทีม</a:t>
                      </a:r>
                      <a:r>
                        <a:rPr lang="en-US" sz="3200" b="1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: 30000</a:t>
                      </a:r>
                      <a:r>
                        <a:rPr lang="th-TH" sz="3200" b="1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3200" b="1" baseline="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= 1 Cluster </a:t>
                      </a:r>
                      <a:endParaRPr lang="th-TH" sz="32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ดูแลด้วยหลักเวชศาสตร์ครอบครัว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4717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ทีมหมอครอบครัว ประกอบด้วย 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แพทย์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Fam med 1 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 พยาบาล 4 คน นวก.หรือ </a:t>
                      </a:r>
                      <a:r>
                        <a:rPr lang="th-TH" sz="2800" b="1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จพ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.สาธารณสุข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คน ทันตา</a:t>
                      </a:r>
                      <a:r>
                        <a:rPr lang="th-TH" sz="2800" b="1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ภิ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บาล 1 คน </a:t>
                      </a:r>
                      <a:r>
                        <a:rPr lang="th-TH" sz="2800" b="1" dirty="0" err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จพ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.เภสัช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SG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 แพทย์แผนไทย </a:t>
                      </a:r>
                      <a:r>
                        <a:rPr lang="en-SG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  รวมเป็น 1 ทีม รวม 3 ทีมเป็น 1 </a:t>
                      </a:r>
                      <a:r>
                        <a:rPr lang="en-US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 </a:t>
                      </a:r>
                      <a:r>
                        <a:rPr lang="th-TH" sz="2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มีทันตแพทย์เพิ่ม 1 คน เภสัชกร 1 คน และ กายภาพบำบัด 1 คน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931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การเงินให้จัดทำเป็น </a:t>
                      </a: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Virtual account 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เพื่อหาต้นทุนที่แท้จริง</a:t>
                      </a:r>
                      <a:endParaRPr lang="en-SG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ไม่แยกการบริหาร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การเงินการคลัง และบุคลากร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74667214"/>
                  </a:ext>
                </a:extLst>
              </a:tr>
            </a:tbl>
          </a:graphicData>
        </a:graphic>
      </p:graphicFrame>
      <p:sp>
        <p:nvSpPr>
          <p:cNvPr id="3" name="กล่องข้อความ 2"/>
          <p:cNvSpPr txBox="1"/>
          <p:nvPr/>
        </p:nvSpPr>
        <p:spPr>
          <a:xfrm>
            <a:off x="2653028" y="332656"/>
            <a:ext cx="38843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</p:txBody>
      </p:sp>
    </p:spTree>
    <p:extLst>
      <p:ext uri="{BB962C8B-B14F-4D97-AF65-F5344CB8AC3E}">
        <p14:creationId xmlns:p14="http://schemas.microsoft.com/office/powerpoint/2010/main" val="451119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393446"/>
              </p:ext>
            </p:extLst>
          </p:nvPr>
        </p:nvGraphicFramePr>
        <p:xfrm>
          <a:off x="1057506" y="704055"/>
          <a:ext cx="7056783" cy="528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78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8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5238">
                  <a:extLst>
                    <a:ext uri="{9D8B030D-6E8A-4147-A177-3AD203B41FA5}">
                      <a16:colId xmlns:a16="http://schemas.microsoft.com/office/drawing/2014/main" val="2154771005"/>
                    </a:ext>
                  </a:extLst>
                </a:gridCol>
                <a:gridCol w="1515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922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วิชาชีพ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สัดส่วน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Team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345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แพทย์เวชศาสตร์ครอบครัว/   แพทย์ที่ผ่านการอบรมฯ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พยาบาลเวชปฏิบัติครอบครัว/พยาบาลเวชปฏิบัติ/พยายาล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ทันตแพทย์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:3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ทัน</a:t>
                      </a:r>
                      <a:r>
                        <a:rPr lang="th-TH" sz="20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ตาภิ</a:t>
                      </a:r>
                      <a:r>
                        <a:rPr lang="th-TH" sz="20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บาล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:1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เภสัชกร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เจ้าพนักงานเภสัชกรรม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r>
                        <a:rPr lang="th-TH" sz="20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นวก.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0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จพง.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สาธารณสุข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แพทย์แผนไทย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กายภาพบำบัด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39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SG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558754"/>
                  </a:ext>
                </a:extLst>
              </a:tr>
            </a:tbl>
          </a:graphicData>
        </a:graphic>
      </p:graphicFrame>
      <p:sp>
        <p:nvSpPr>
          <p:cNvPr id="7" name="กล่องข้อความ 6"/>
          <p:cNvSpPr txBox="1"/>
          <p:nvPr/>
        </p:nvSpPr>
        <p:spPr>
          <a:xfrm>
            <a:off x="2721605" y="116632"/>
            <a:ext cx="3985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ทีมเวชศาสตร์ครอบครัว</a:t>
            </a: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ขั้นต่ำ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8" name="กล่องข้อความ 7"/>
          <p:cNvSpPr txBox="1"/>
          <p:nvPr/>
        </p:nvSpPr>
        <p:spPr>
          <a:xfrm>
            <a:off x="1875860" y="6192304"/>
            <a:ext cx="54200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กรณี รพ.สต.เดิม คงส่วนเดิม </a:t>
            </a: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เติมส่วน</a:t>
            </a: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ขาด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00686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2"/>
          <p:cNvGraphicFramePr>
            <a:graphicFrameLocks noGrp="1"/>
          </p:cNvGraphicFramePr>
          <p:nvPr>
            <p:extLst/>
          </p:nvPr>
        </p:nvGraphicFramePr>
        <p:xfrm>
          <a:off x="439752" y="329039"/>
          <a:ext cx="8250538" cy="6035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8648">
                  <a:extLst>
                    <a:ext uri="{9D8B030D-6E8A-4147-A177-3AD203B41FA5}">
                      <a16:colId xmlns:a16="http://schemas.microsoft.com/office/drawing/2014/main" val="3190136244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2565512078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12206007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Major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Minor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7174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Staff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ประชากร 8000-12,000 ต่อ ทีม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แพทย์เวชศาสตร์ครอบครัว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ผ่านการอบรมระยะสั้นราชวิทยาลัย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คน </a:t>
                      </a:r>
                      <a:r>
                        <a:rPr lang="en-US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ทีม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พยาบาลวิชาชีพ/พยาบาลเวชปฏิบัติ  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 : 2,500 (4 คน) อย่างน้อย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50 %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นักวิชาการ/เจ้าพนักงานสาธารณสุข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 : 2,500 (4 คน)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50 %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ต้องมีแผนการสรรหาที่ชัดเจนให้ได้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ครบถ้วนใน 2 ปี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ทันตแพทย์ 1 : 30,000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เภสัชกร 1 : 30,000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ทันตา</a:t>
                      </a:r>
                      <a:r>
                        <a:rPr lang="th-TH" sz="24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ภิ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บาล 1 :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0,000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เจ้าพนักงานเภสัชกรรม 1 : 10,000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แพทย์แผนไทย 1 : 10,000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กายภาพบำบัด 1 : 30,000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สหวิชาชีพอื่น ต้องมีแผนการสรรหา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ให้ได้ครบถ้วนภายใน 2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</a:p>
                    <a:p>
                      <a:pPr algn="l"/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9952587"/>
                  </a:ext>
                </a:extLst>
              </a:tr>
            </a:tbl>
          </a:graphicData>
        </a:graphic>
      </p:graphicFrame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2" name="สี่เหลี่ยมผืนผ้า 1"/>
          <p:cNvSpPr/>
          <p:nvPr/>
        </p:nvSpPr>
        <p:spPr>
          <a:xfrm>
            <a:off x="2434717" y="4782175"/>
            <a:ext cx="17198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Team</a:t>
            </a:r>
            <a:endParaRPr lang="th-TH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926061" y="4782175"/>
            <a:ext cx="21882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Cluster</a:t>
            </a:r>
            <a:endParaRPr lang="th-TH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228610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024593"/>
              </p:ext>
            </p:extLst>
          </p:nvPr>
        </p:nvGraphicFramePr>
        <p:xfrm>
          <a:off x="439751" y="322056"/>
          <a:ext cx="8250538" cy="640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8648">
                  <a:extLst>
                    <a:ext uri="{9D8B030D-6E8A-4147-A177-3AD203B41FA5}">
                      <a16:colId xmlns:a16="http://schemas.microsoft.com/office/drawing/2014/main" val="3190136244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2565512078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12206007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Major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Minor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7174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System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ระบบบริการ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Service Package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รายกลุ่มวัย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Line group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Continuity care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เช่น การเยี่ยมบ้าน, 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Long term care </a:t>
                      </a:r>
                      <a:r>
                        <a:rPr lang="en-US" sz="24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etc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ระบบส่งต่อ</a:t>
                      </a:r>
                    </a:p>
                    <a:p>
                      <a:pPr algn="l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 Channel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Refer Back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ระบบบัญชี 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Virtual Account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ระบบข้อมูล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โปรแกรมระบบบริการเชื่อมกับแม่ข่าย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ระบบรายงานประจำเดือน/ไตรมาส 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ระบบบริหารจัดการ 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มีผู้จัดการทีม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ผู้จัดการ </a:t>
                      </a:r>
                      <a:r>
                        <a:rPr lang="en-US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</a:t>
                      </a:r>
                      <a:r>
                        <a:rPr lang="th-TH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ผู้จัดการระดับอำเภอ 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ระดับจังหวัด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ระบบบริการ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การจัดระบบบริการร่วมกับชุมชน </a:t>
                      </a: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ระบบส่งต่อ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Ambulance 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Lab Investigation</a:t>
                      </a:r>
                    </a:p>
                    <a:p>
                      <a:pPr algn="l"/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ระบบบัญชี </a:t>
                      </a:r>
                    </a:p>
                    <a:p>
                      <a:pPr algn="l"/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Planfin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แผนเงินบำรุง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ระบบข้อมูล </a:t>
                      </a:r>
                    </a:p>
                    <a:p>
                      <a:pPr algn="l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การทำงานผ่าน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Tablet,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Smart phone</a:t>
                      </a:r>
                    </a:p>
                    <a:p>
                      <a:pPr algn="l"/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9952587"/>
                  </a:ext>
                </a:extLst>
              </a:tr>
            </a:tbl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553432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43136"/>
              </p:ext>
            </p:extLst>
          </p:nvPr>
        </p:nvGraphicFramePr>
        <p:xfrm>
          <a:off x="439751" y="322056"/>
          <a:ext cx="8250538" cy="640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8648">
                  <a:extLst>
                    <a:ext uri="{9D8B030D-6E8A-4147-A177-3AD203B41FA5}">
                      <a16:colId xmlns:a16="http://schemas.microsoft.com/office/drawing/2014/main" val="3190136244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2565512078"/>
                    </a:ext>
                  </a:extLst>
                </a:gridCol>
                <a:gridCol w="3535945">
                  <a:extLst>
                    <a:ext uri="{9D8B030D-6E8A-4147-A177-3AD203B41FA5}">
                      <a16:colId xmlns:a16="http://schemas.microsoft.com/office/drawing/2014/main" val="12206007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Major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Minor criteria 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7174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Structure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อาคารสำนักงานที่เข้าถึงบริการได้ง่ายและครอบคลุม</a:t>
                      </a:r>
                    </a:p>
                    <a:p>
                      <a:pPr algn="l"/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(ใช้ปรับปรุงจากสถานที่เดิมเป็นหลัก)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ครุภัณฑ์ 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Unit 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ทันตกรรม 1-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</a:t>
                      </a:r>
                    </a:p>
                    <a:p>
                      <a:pPr algn="l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EKG 1 / Cluster</a:t>
                      </a:r>
                    </a:p>
                    <a:p>
                      <a:pPr algn="l"/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U/S 1 / Cluster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Pickup</a:t>
                      </a:r>
                      <a:r>
                        <a:rPr lang="en-US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Truck</a:t>
                      </a: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 /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Ambulance 1/ Cluster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24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MC 1 / Team 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Tablet / Smart phone </a:t>
                      </a:r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Computer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en-US" sz="24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ect</a:t>
                      </a:r>
                      <a:endParaRPr lang="en-US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/>
                      <a:endParaRPr lang="th-TH" sz="2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9952587"/>
                  </a:ext>
                </a:extLst>
              </a:tr>
            </a:tbl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08925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การจัดระบบบริหารจัดการ ใน </a:t>
            </a:r>
            <a:r>
              <a:rPr lang="en-US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69476"/>
              </p:ext>
            </p:extLst>
          </p:nvPr>
        </p:nvGraphicFramePr>
        <p:xfrm>
          <a:off x="495300" y="1397000"/>
          <a:ext cx="8191500" cy="4815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3268042837"/>
                    </a:ext>
                  </a:extLst>
                </a:gridCol>
                <a:gridCol w="2730500">
                  <a:extLst>
                    <a:ext uri="{9D8B030D-6E8A-4147-A177-3AD203B41FA5}">
                      <a16:colId xmlns:a16="http://schemas.microsoft.com/office/drawing/2014/main" val="1622261306"/>
                    </a:ext>
                  </a:extLst>
                </a:gridCol>
                <a:gridCol w="2730500">
                  <a:extLst>
                    <a:ext uri="{9D8B030D-6E8A-4147-A177-3AD203B41FA5}">
                      <a16:colId xmlns:a16="http://schemas.microsoft.com/office/drawing/2014/main" val="15740109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การบริหาร</a:t>
                      </a:r>
                      <a:endParaRPr lang="en-US" sz="3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การบริการ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การประสานงาน</a:t>
                      </a:r>
                      <a:endParaRPr lang="en-US" sz="3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53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ตามระบบเดิม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สังกัด รพช./รพศ./รพท.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สังกัด รพสต./</a:t>
                      </a:r>
                      <a:r>
                        <a:rPr lang="th-TH" sz="28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สส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อ.</a:t>
                      </a:r>
                    </a:p>
                    <a:p>
                      <a:endParaRPr lang="en-US" sz="2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ทุกสหสาขาวิชาชีพ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FM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เป็นหัวหน้าทีม)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ร่วมดูแล</a:t>
                      </a:r>
                      <a:r>
                        <a:rPr lang="th-TH" sz="28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ปช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 10,000 คน ในทีม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ทุกสหสาขาวิชาชีพ 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FM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เป็นหัวหน้าทีม) 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ร่วมดูแล</a:t>
                      </a:r>
                      <a:r>
                        <a:rPr lang="th-TH" sz="28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ปช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 30,000 คน ใน 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ผู้จัดการ</a:t>
                      </a:r>
                      <a:r>
                        <a:rPr lang="en-US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Team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0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พื้นที่เขตเมือง (ไม่มีรพสต.)</a:t>
                      </a:r>
                    </a:p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พยาบาล /</a:t>
                      </a:r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นวก.สธ.</a:t>
                      </a:r>
                    </a:p>
                    <a:p>
                      <a:r>
                        <a:rPr lang="th-TH" sz="2000" b="1" baseline="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พื้นที่เขตชนบท (รพสต.)</a:t>
                      </a:r>
                    </a:p>
                    <a:p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ผอ.รพสต.หลัก</a:t>
                      </a:r>
                      <a:endParaRPr lang="th-TH" sz="20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ผู้จัดการ</a:t>
                      </a:r>
                      <a:r>
                        <a:rPr lang="th-TH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Cluster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0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พื้นที่เขตเมือง (ไม่มีรพสต.)</a:t>
                      </a:r>
                    </a:p>
                    <a:p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พยาบาล /</a:t>
                      </a:r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นวก.สธ.</a:t>
                      </a:r>
                    </a:p>
                    <a:p>
                      <a:r>
                        <a:rPr lang="th-TH" sz="2000" b="1" baseline="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พื้นที่เขตชนบท (รพสต.)</a:t>
                      </a:r>
                    </a:p>
                    <a:p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ผอ.รพสต.หลัก</a:t>
                      </a:r>
                    </a:p>
                    <a:p>
                      <a:r>
                        <a:rPr lang="th-TH" sz="2000" b="1" baseline="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พื้นที่ผสม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พยาบาล /</a:t>
                      </a:r>
                      <a:r>
                        <a:rPr lang="th-TH" sz="20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นวก.สธ.หรือ ผอ.รพสต.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solidFill>
                            <a:srgbClr val="FF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ผู้จัดการเครือข่ายระดับอำเภอ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6874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897436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การจัดระบบบริหารจัดการ ใน </a:t>
            </a:r>
            <a:r>
              <a:rPr lang="en-US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983033"/>
              </p:ext>
            </p:extLst>
          </p:nvPr>
        </p:nvGraphicFramePr>
        <p:xfrm>
          <a:off x="495300" y="1397000"/>
          <a:ext cx="8191500" cy="4693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3268042837"/>
                    </a:ext>
                  </a:extLst>
                </a:gridCol>
                <a:gridCol w="2730500">
                  <a:extLst>
                    <a:ext uri="{9D8B030D-6E8A-4147-A177-3AD203B41FA5}">
                      <a16:colId xmlns:a16="http://schemas.microsoft.com/office/drawing/2014/main" val="1622261306"/>
                    </a:ext>
                  </a:extLst>
                </a:gridCol>
                <a:gridCol w="2730500">
                  <a:extLst>
                    <a:ext uri="{9D8B030D-6E8A-4147-A177-3AD203B41FA5}">
                      <a16:colId xmlns:a16="http://schemas.microsoft.com/office/drawing/2014/main" val="15740109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การบริหาร</a:t>
                      </a:r>
                      <a:endParaRPr lang="en-US" sz="3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การบริการ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การประสานงาน</a:t>
                      </a:r>
                      <a:endParaRPr lang="en-US" sz="3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53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th-TH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อสม. / </a:t>
                      </a:r>
                      <a:r>
                        <a:rPr lang="th-TH" sz="2800" b="1" dirty="0" err="1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อส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ค.</a:t>
                      </a:r>
                    </a:p>
                    <a:p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เป็นทีมร่วมในการดูแลสุขภาพประชาชน</a:t>
                      </a:r>
                      <a:r>
                        <a:rPr lang="th-TH" sz="20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เป็นจุดเด่นของระบบสาธารณสุขไทย</a:t>
                      </a:r>
                    </a:p>
                    <a:p>
                      <a:endParaRPr lang="th-TH" sz="28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en-US" sz="28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DHS</a:t>
                      </a:r>
                      <a:r>
                        <a:rPr lang="th-TH" sz="28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8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DHB</a:t>
                      </a:r>
                    </a:p>
                    <a:p>
                      <a:r>
                        <a:rPr lang="th-TH" sz="20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ชุมชน ท้องถิ่น หน่วยราชการอื่น</a:t>
                      </a:r>
                    </a:p>
                    <a:p>
                      <a:endParaRPr lang="th-TH" sz="20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th-TH" sz="20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th-TH" sz="20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th-TH" sz="20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th-TH" sz="2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687400"/>
                  </a:ext>
                </a:extLst>
              </a:tr>
            </a:tbl>
          </a:graphicData>
        </a:graphic>
      </p:graphicFrame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016517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015817"/>
              </p:ext>
            </p:extLst>
          </p:nvPr>
        </p:nvGraphicFramePr>
        <p:xfrm>
          <a:off x="914399" y="1343645"/>
          <a:ext cx="7573466" cy="4815840"/>
        </p:xfrm>
        <a:graphic>
          <a:graphicData uri="http://schemas.openxmlformats.org/drawingml/2006/table">
            <a:tbl>
              <a:tblPr bandRow="1">
                <a:tableStyleId>{D27102A9-8310-4765-A935-A1911B00CA55}</a:tableStyleId>
              </a:tblPr>
              <a:tblGrid>
                <a:gridCol w="1905582">
                  <a:extLst>
                    <a:ext uri="{9D8B030D-6E8A-4147-A177-3AD203B41FA5}">
                      <a16:colId xmlns:a16="http://schemas.microsoft.com/office/drawing/2014/main" val="2034576340"/>
                    </a:ext>
                  </a:extLst>
                </a:gridCol>
                <a:gridCol w="5667884">
                  <a:extLst>
                    <a:ext uri="{9D8B030D-6E8A-4147-A177-3AD203B41FA5}">
                      <a16:colId xmlns:a16="http://schemas.microsoft.com/office/drawing/2014/main" val="14359874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สสจ.</a:t>
                      </a:r>
                      <a:endParaRPr lang="en-US" sz="3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กลุ่มงานพัฒนาคุณภาพและรูปแบบบริการ </a:t>
                      </a:r>
                    </a:p>
                    <a:p>
                      <a:endParaRPr lang="en-US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516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รพศ./รพท.</a:t>
                      </a:r>
                      <a:endParaRPr lang="en-US" sz="3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กลุ่มงานเวชกรรมสังคม</a:t>
                      </a:r>
                    </a:p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งานเวชปฏิบัติครอบครัวและชุมชน และศูนย์สุขภาพชุมชนเขตเมือง</a:t>
                      </a:r>
                    </a:p>
                    <a:p>
                      <a:endParaRPr lang="th-TH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03895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รพช.</a:t>
                      </a:r>
                      <a:endParaRPr lang="en-US" sz="3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กลุ่มงานบริการด้านปฐมภูมิและองค์รวม</a:t>
                      </a:r>
                    </a:p>
                    <a:p>
                      <a:endParaRPr lang="th-TH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987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สส</a:t>
                      </a: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อ.</a:t>
                      </a:r>
                      <a:endParaRPr lang="en-US" sz="3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กลุ่มงานสนับสนุนวิชาการและบริการ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กลุ่มงานส่งเสริมสุขภาพและป้องกันโรค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กลุ่มบริการสุขภาพ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372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รพสต./สอน.</a:t>
                      </a:r>
                      <a:endParaRPr lang="en-US" sz="32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กลุ่มบริการสุขภาพ</a:t>
                      </a:r>
                    </a:p>
                    <a:p>
                      <a:endParaRPr lang="th-TH"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356736"/>
                  </a:ext>
                </a:extLst>
              </a:tr>
            </a:tbl>
          </a:graphicData>
        </a:graphic>
      </p:graphicFrame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โครงสร้างการบริหารงาน </a:t>
            </a:r>
            <a:r>
              <a:rPr lang="en-US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</a:p>
        </p:txBody>
      </p:sp>
    </p:spTree>
    <p:extLst>
      <p:ext uri="{BB962C8B-B14F-4D97-AF65-F5344CB8AC3E}">
        <p14:creationId xmlns:p14="http://schemas.microsoft.com/office/powerpoint/2010/main" val="499104239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การจัดหน่วยบริการ ใน </a:t>
            </a:r>
            <a:r>
              <a:rPr lang="en-US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49324"/>
              </p:ext>
            </p:extLst>
          </p:nvPr>
        </p:nvGraphicFramePr>
        <p:xfrm>
          <a:off x="495300" y="1397000"/>
          <a:ext cx="8191500" cy="3322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30500">
                  <a:extLst>
                    <a:ext uri="{9D8B030D-6E8A-4147-A177-3AD203B41FA5}">
                      <a16:colId xmlns:a16="http://schemas.microsoft.com/office/drawing/2014/main" val="3268042837"/>
                    </a:ext>
                  </a:extLst>
                </a:gridCol>
                <a:gridCol w="5461000">
                  <a:extLst>
                    <a:ext uri="{9D8B030D-6E8A-4147-A177-3AD203B41FA5}">
                      <a16:colId xmlns:a16="http://schemas.microsoft.com/office/drawing/2014/main" val="16222613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หน่วยบริการ</a:t>
                      </a:r>
                      <a:endParaRPr lang="en-US" sz="3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เงื่อนไข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53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กรณีไม่มีรพสต.เดิม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PCC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ในเขตเมือง)</a:t>
                      </a:r>
                      <a:endParaRPr lang="en-US" sz="2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จัดหาใหม่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ปชช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.สามารถเดินทางไปใช้บริการได้สะดวก เช่น</a:t>
                      </a:r>
                    </a:p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ภายในระยะเวลา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นาที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etc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th-TH" sz="2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68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กรณีมี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รพสต.เดิม</a:t>
                      </a:r>
                    </a:p>
                    <a:p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PCC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ในเขตชนบท)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ปชช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.สามารถเดินทางไปใช้บริการได้สะดวก เช่น</a:t>
                      </a:r>
                    </a:p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รพสต.หลักใน</a:t>
                      </a:r>
                      <a:r>
                        <a:rPr lang="th-TH" sz="28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Zone </a:t>
                      </a:r>
                      <a:r>
                        <a:rPr lang="th-TH" sz="28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เดิม</a:t>
                      </a:r>
                    </a:p>
                    <a:p>
                      <a:endParaRPr lang="th-TH" sz="2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030603"/>
                  </a:ext>
                </a:extLst>
              </a:tr>
            </a:tbl>
          </a:graphicData>
        </a:graphic>
      </p:graphicFrame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653" b="78457" l="1595" r="99317">
                        <a14:foregroundMark x1="92255" y1="40514" x2="92255" y2="40514"/>
                        <a14:foregroundMark x1="88383" y1="37299" x2="88383" y2="37299"/>
                        <a14:foregroundMark x1="82460" y1="36656" x2="82460" y2="36656"/>
                        <a14:foregroundMark x1="85421" y1="42122" x2="85421" y2="42122"/>
                        <a14:foregroundMark x1="89294" y1="45981" x2="89294" y2="45981"/>
                        <a14:foregroundMark x1="93166" y1="44695" x2="93166" y2="44695"/>
                        <a14:foregroundMark x1="94989" y1="42122" x2="94989" y2="42122"/>
                        <a14:foregroundMark x1="95444" y1="37942" x2="95444" y2="37942"/>
                        <a14:foregroundMark x1="95672" y1="32476" x2="95672" y2="32476"/>
                        <a14:foregroundMark x1="93394" y1="29582" x2="93394" y2="29582"/>
                        <a14:foregroundMark x1="89977" y1="29260" x2="89977" y2="29260"/>
                        <a14:foregroundMark x1="85877" y1="32797" x2="85877" y2="32797"/>
                        <a14:foregroundMark x1="86560" y1="54019" x2="86560" y2="54019"/>
                        <a14:foregroundMark x1="92255" y1="60129" x2="92255" y2="60129"/>
                        <a14:foregroundMark x1="90433" y1="51447" x2="90433" y2="51447"/>
                        <a14:foregroundMark x1="82460" y1="54984" x2="82460" y2="54984"/>
                        <a14:foregroundMark x1="76538" y1="59486" x2="76538" y2="59486"/>
                        <a14:foregroundMark x1="71754" y1="58199" x2="71754" y2="58199"/>
                        <a14:foregroundMark x1="58542" y1="57235" x2="58542" y2="57235"/>
                        <a14:foregroundMark x1="62870" y1="55627" x2="62870" y2="55627"/>
                        <a14:foregroundMark x1="70159" y1="53055" x2="70159" y2="53055"/>
                        <a14:foregroundMark x1="63326" y1="52412" x2="63326" y2="52412"/>
                        <a14:foregroundMark x1="60592" y1="49196" x2="60592" y2="49196"/>
                        <a14:foregroundMark x1="53303" y1="43087" x2="53303" y2="43087"/>
                        <a14:foregroundMark x1="46469" y1="43087" x2="46469" y2="43087"/>
                        <a14:foregroundMark x1="47608" y1="40514" x2="47608" y2="40514"/>
                        <a14:foregroundMark x1="42597" y1="42765" x2="42597" y2="42765"/>
                        <a14:foregroundMark x1="41686" y1="58842" x2="41686" y2="58842"/>
                        <a14:foregroundMark x1="47153" y1="60450" x2="47153" y2="60450"/>
                        <a14:foregroundMark x1="52164" y1="59486" x2="52164" y2="59486"/>
                        <a14:foregroundMark x1="39863" y1="65273" x2="39863" y2="65273"/>
                        <a14:foregroundMark x1="41686" y1="66559" x2="41686" y2="66559"/>
                        <a14:foregroundMark x1="45330" y1="65273" x2="45330" y2="65273"/>
                        <a14:foregroundMark x1="46469" y1="67524" x2="46469" y2="67524"/>
                        <a14:foregroundMark x1="47153" y1="67524" x2="47153" y2="67524"/>
                        <a14:foregroundMark x1="48747" y1="67524" x2="48747" y2="67524"/>
                        <a14:foregroundMark x1="51253" y1="66881" x2="51253" y2="66881"/>
                        <a14:foregroundMark x1="53986" y1="65273" x2="53986" y2="65273"/>
                        <a14:foregroundMark x1="57403" y1="68167" x2="57403" y2="68167"/>
                        <a14:foregroundMark x1="62870" y1="65916" x2="62870" y2="65916"/>
                        <a14:foregroundMark x1="67426" y1="65916" x2="67426" y2="65916"/>
                        <a14:foregroundMark x1="67882" y1="68167" x2="67882" y2="68167"/>
                        <a14:foregroundMark x1="70843" y1="68167" x2="70843" y2="68167"/>
                        <a14:foregroundMark x1="75854" y1="65916" x2="75854" y2="65916"/>
                        <a14:foregroundMark x1="81549" y1="65916" x2="81549" y2="65916"/>
                        <a14:foregroundMark x1="77677" y1="65916" x2="77677" y2="65916"/>
                        <a14:foregroundMark x1="81549" y1="68489" x2="81549" y2="68489"/>
                        <a14:foregroundMark x1="85421" y1="67524" x2="85421" y2="67524"/>
                        <a14:foregroundMark x1="85421" y1="67524" x2="85421" y2="67524"/>
                        <a14:foregroundMark x1="88838" y1="63666" x2="88838" y2="63666"/>
                        <a14:foregroundMark x1="93850" y1="70740" x2="93850" y2="70740"/>
                        <a14:foregroundMark x1="95672" y1="69132" x2="95672" y2="69132"/>
                        <a14:foregroundMark x1="87699" y1="29582" x2="87699" y2="29582"/>
                        <a14:foregroundMark x1="83827" y1="36013" x2="83827" y2="36013"/>
                        <a14:foregroundMark x1="91116" y1="31833" x2="91116" y2="31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3" name="กล่องข้อความ 2"/>
          <p:cNvSpPr txBox="1"/>
          <p:nvPr/>
        </p:nvSpPr>
        <p:spPr>
          <a:xfrm>
            <a:off x="271598" y="5193058"/>
            <a:ext cx="8731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สถานที่ตั้ง , ผู้จัดการ </a:t>
            </a:r>
            <a:r>
              <a:rPr lang="en-US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Cluster </a:t>
            </a:r>
            <a:r>
              <a:rPr lang="en-US" sz="3200" b="1" dirty="0">
                <a:solidFill>
                  <a:srgbClr val="FF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VS</a:t>
            </a:r>
            <a:r>
              <a:rPr lang="en-US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 (ชำนาญการพิเศษ)</a:t>
            </a:r>
            <a:endParaRPr lang="en-US" sz="32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398890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29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66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kern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ทำ</a:t>
            </a:r>
            <a:r>
              <a:rPr kumimoji="0" lang="th-TH" sz="6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อะไร</a:t>
            </a:r>
            <a:endParaRPr kumimoji="0" lang="en-SG" sz="6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084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816" y="1701417"/>
            <a:ext cx="8562945" cy="34071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ทำอย่างไรให้ประชาชนที่เราดูแล 10,000 คน ไม่ป่วย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ทั้ง </a:t>
            </a: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Catchment Area / Population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หากป่วยเล็กน้อย ประชาชนจะดูแลตนเองอย่างไร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หากจำเป็นทีมหมอครอบครัวจะดูแลรักษาอย่างไร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หากเจ็บป่วยมาก จะส่งต่ออย่างไร และจะรับกลับมาดูแลต่ออย่างไร</a:t>
            </a:r>
          </a:p>
          <a:p>
            <a:pPr marL="0" indent="0">
              <a:buNone/>
            </a:pP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14039" y="4885162"/>
            <a:ext cx="75159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ทีมต้องวางแผนการดูแลใหม่ ร่วมกับชาวบ้าน ให้</a:t>
            </a:r>
          </a:p>
          <a:p>
            <a:pPr algn="ctr"/>
            <a:r>
              <a:rPr lang="th-TH" sz="4000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งานสบาย ชาวบ้านสะดวก ลดความซ้ำซ้อน ลดเวลา </a:t>
            </a: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180" y="241188"/>
            <a:ext cx="6802820" cy="109099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 หมอครอบครัว </a:t>
            </a:r>
            <a:endParaRPr lang="en-US" sz="48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การกระจาย: 8 จุด 1"/>
          <p:cNvSpPr/>
          <p:nvPr/>
        </p:nvSpPr>
        <p:spPr>
          <a:xfrm>
            <a:off x="6344959" y="1365636"/>
            <a:ext cx="2680802" cy="2114986"/>
          </a:xfrm>
          <a:prstGeom prst="irregularSeal1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Gatekeeper</a:t>
            </a:r>
          </a:p>
        </p:txBody>
      </p:sp>
    </p:spTree>
    <p:extLst>
      <p:ext uri="{BB962C8B-B14F-4D97-AF65-F5344CB8AC3E}">
        <p14:creationId xmlns:p14="http://schemas.microsoft.com/office/powerpoint/2010/main" val="267506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1745056" y="483218"/>
            <a:ext cx="576952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54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จึงต้องไม่ใช่ </a:t>
            </a:r>
            <a:r>
              <a:rPr kumimoji="0" lang="en-SG" sz="5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Extended OPD</a:t>
            </a:r>
          </a:p>
          <a:p>
            <a:pPr defTabSz="914400">
              <a:defRPr/>
            </a:pPr>
            <a:r>
              <a:rPr lang="th-TH" sz="5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และต้องไม่ใช่ </a:t>
            </a:r>
            <a:r>
              <a:rPr lang="th-TH" sz="5400" b="1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การเยี่ยมบ้าน</a:t>
            </a:r>
          </a:p>
          <a:p>
            <a:pPr defTabSz="914400">
              <a:defRPr/>
            </a:pPr>
            <a:r>
              <a:rPr lang="th-TH" sz="5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และต้องไม่ใช่ </a:t>
            </a:r>
            <a:r>
              <a:rPr lang="en-US" sz="3200" b="1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blah…blah…blah…</a:t>
            </a:r>
            <a:endParaRPr lang="en-SG" sz="5400" b="1" kern="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3943786"/>
            <a:ext cx="8229600" cy="242211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บริการปฐมภูมิ ที่เป็นบริการด่านแรก ที่มีคุณภาพ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th-TH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แพทย์เวชศาสตร์ครอบครัว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th-TH" sz="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หลักการเวชศาสตร์ครอบครัว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8944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162485"/>
            <a:ext cx="81369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การบริหารจัดการ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ด้านการเงินการคลัง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จัดทำบัญชีรับ-จ่ายเสมือน (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Virtual account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) เพื่อหาต้นทุนที่แท้จริง (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ในส่วนที่เป็น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Cluster 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จากการรวม รพ.สต. ให้บริหารจัดการคงเดิม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รวมงบประมาณในระดับปฐมภูมิให้เป็นชุดรวมกัน ทั้งงบผู้ป่วยนอก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งบกองทุน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PP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Basic service ,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บางส่วนของงบประมาณด้านการฟื้นฟูสมรรถภาพทางการแพทย์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งบประมาณกองทุนแพทย์แผนไทยและงบสนับสนุนโรคเรื้อรังเข้าด้วยกัน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ควรทบทวนการบริหารงบส่งเสริมป้องกันโรค ได้แก่ 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PP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Basic Service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ให้หน่วยบริการเป็นผู้จัดการ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PP Area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based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PP Community 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ให้ </a:t>
            </a:r>
            <a:r>
              <a:rPr kumimoji="0" lang="en-SG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District Health Board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เป็นผู้บริหารจัดการ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ด้านการพัสดุ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ให้รวมการจัดการด้านยาและเวชภัณฑ์ที่โรงพยาบาลแม่ข่าย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ด้านการบริหารบุคคล </a:t>
            </a:r>
            <a:r>
              <a:rPr kumimoji="0" lang="th-TH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ให้รวมไว้กับโรงพยาบาลแม่ข่าย และ</a:t>
            </a: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สำหรับรพ.สต.คงเดิม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3409599" y="530120"/>
            <a:ext cx="2396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การบริหารจัดการ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4433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30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>
              <a:defRPr/>
            </a:pPr>
            <a:r>
              <a:rPr lang="en-SG" sz="6600" b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ต้อ</a:t>
            </a:r>
            <a:r>
              <a:rPr lang="th-TH" sz="6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งทำอะไรต่อไป</a:t>
            </a:r>
            <a:endParaRPr kumimoji="0" lang="th-TH" sz="6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628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144302"/>
              </p:ext>
            </p:extLst>
          </p:nvPr>
        </p:nvGraphicFramePr>
        <p:xfrm>
          <a:off x="611559" y="874317"/>
          <a:ext cx="7776864" cy="5852160"/>
        </p:xfrm>
        <a:graphic>
          <a:graphicData uri="http://schemas.openxmlformats.org/drawingml/2006/table">
            <a:tbl>
              <a:tblPr firstRow="1">
                <a:tableStyleId>{68D230F3-CF80-4859-8CE7-A43EE81993B5}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3369174624"/>
                    </a:ext>
                  </a:extLst>
                </a:gridCol>
                <a:gridCol w="4896544">
                  <a:extLst>
                    <a:ext uri="{9D8B030D-6E8A-4147-A177-3AD203B41FA5}">
                      <a16:colId xmlns:a16="http://schemas.microsoft.com/office/drawing/2014/main" val="24460643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</a:t>
                      </a:r>
                      <a:r>
                        <a:rPr lang="en-SG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มิถุนายน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SG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2559</a:t>
                      </a:r>
                      <a:endParaRPr lang="th-TH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 จังหวัดใน 12 เขต 48 ทีม </a:t>
                      </a:r>
                      <a:endParaRPr lang="en-SG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เชียงใหม่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rgbClr val="FF33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น่าน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</a:t>
                      </a:r>
                      <a:r>
                        <a:rPr lang="th-TH" sz="2400" b="1" dirty="0">
                          <a:solidFill>
                            <a:srgbClr val="FF33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พิษณุโลก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เพชรบูรณ์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กำแพงเพชร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อยุธยา สระบุรี / สุพรรณบุรี / ชลบุรี /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ขอนแก่น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อุดรธานี /  นครราชสีมา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บุรีรัมย์</a:t>
                      </a: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/ อุบลราชธานี / </a:t>
                      </a:r>
                      <a:endParaRPr lang="en-SG" sz="24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สุราษฎร์ธานี / </a:t>
                      </a:r>
                      <a:r>
                        <a:rPr lang="th-TH" sz="24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ตรัง</a:t>
                      </a:r>
                      <a:endParaRPr lang="th-TH" sz="36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30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</a:t>
                      </a:r>
                      <a:r>
                        <a:rPr lang="en-SG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</a:t>
                      </a:r>
                      <a:r>
                        <a:rPr lang="en-SG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 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424 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ทีม </a:t>
                      </a:r>
                      <a:r>
                        <a:rPr lang="en-US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กทม.</a:t>
                      </a:r>
                      <a:endParaRPr lang="th-TH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รพศ./รพท.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แห่งละ 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PCC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รพช./รพสต. จังหวัดละ 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กทม. 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เขต เขตละ 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PCC</a:t>
                      </a:r>
                      <a:r>
                        <a:rPr lang="th-TH" sz="24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</a:t>
                      </a:r>
                      <a:r>
                        <a:rPr lang="th-TH" sz="2400" b="1" baseline="0" dirty="0">
                          <a:solidFill>
                            <a:srgbClr val="FF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2400" b="1" baseline="0" dirty="0">
                          <a:solidFill>
                            <a:srgbClr val="FF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SG" sz="2400" b="1" baseline="0" dirty="0">
                          <a:solidFill>
                            <a:srgbClr val="FF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</a:t>
                      </a:r>
                      <a:r>
                        <a:rPr lang="th-TH" sz="2400" b="1" baseline="0" dirty="0">
                          <a:solidFill>
                            <a:srgbClr val="FF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ทีม</a:t>
                      </a:r>
                      <a:endParaRPr lang="th-TH" sz="2400" b="1" dirty="0">
                        <a:solidFill>
                          <a:srgbClr val="FF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748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</a:t>
                      </a:r>
                      <a:r>
                        <a:rPr lang="en-SG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  <a:p>
                      <a:pPr algn="ctr"/>
                      <a:r>
                        <a:rPr lang="th-TH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</a:t>
                      </a:r>
                      <a:r>
                        <a:rPr lang="en-US" sz="3200" b="1" baseline="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  <a:endParaRPr lang="th-TH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3250 ทีม</a:t>
                      </a: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4291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</a:t>
                      </a:r>
                      <a:r>
                        <a:rPr lang="en-SG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  <a:p>
                      <a:pPr algn="ctr"/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 </a:t>
                      </a: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  <a:endParaRPr lang="th-TH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6500</a:t>
                      </a:r>
                      <a:r>
                        <a:rPr lang="th-TH" sz="3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ทีม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834164822"/>
                  </a:ext>
                </a:extLst>
              </a:tr>
            </a:tbl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3010641" y="260648"/>
            <a:ext cx="2978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เป้าหมายดำเนินการ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908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/>
          <a:srcRect l="6172" r="6563"/>
          <a:stretch/>
        </p:blipFill>
        <p:spPr>
          <a:xfrm>
            <a:off x="564356" y="266700"/>
            <a:ext cx="7979569" cy="609600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62762"/>
      </p:ext>
    </p:extLst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79792"/>
            <a:ext cx="3297278" cy="4721296"/>
          </a:xfrm>
        </p:spPr>
      </p:pic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999627" y="1600200"/>
            <a:ext cx="4687173" cy="4525963"/>
          </a:xfrm>
        </p:spPr>
        <p:txBody>
          <a:bodyPr>
            <a:norm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 </a:t>
            </a: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Catchment 1:10000 / 3:30000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วางแผนดำเนินการ แต่ละ </a:t>
            </a: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catchment 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 </a:t>
            </a: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วางแผนด้านกำลังคน โดยเฉพาะอย่างยิ่ง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Fam med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หากจำเป็น จะผลิตคนอย่างไร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รวมถึงการวางแผน ปรับรูปแบบบริการที่ โรงพยาบาลชุมชนเป็น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Secondary Care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SG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General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สูติ ศัลย อายุรกรรม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เด็ก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Secondary Care Cluster </a:t>
            </a:r>
            <a:endParaRPr lang="th-TH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การเตรียมการของจังหวัด-เขต</a:t>
            </a:r>
          </a:p>
        </p:txBody>
      </p:sp>
    </p:spTree>
    <p:extLst>
      <p:ext uri="{BB962C8B-B14F-4D97-AF65-F5344CB8AC3E}">
        <p14:creationId xmlns:p14="http://schemas.microsoft.com/office/powerpoint/2010/main" val="631733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30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66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ความคาดหวังในอนาคต</a:t>
            </a:r>
            <a:endParaRPr kumimoji="0" lang="th-TH" sz="6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534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5005402"/>
            <a:ext cx="5486400" cy="566738"/>
          </a:xfrm>
        </p:spPr>
        <p:txBody>
          <a:bodyPr/>
          <a:lstStyle/>
          <a:p>
            <a:pPr algn="ctr"/>
            <a:r>
              <a:rPr lang="th-TH" sz="4800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คลินิกหมอครอบครัว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733097" y="5367338"/>
            <a:ext cx="7732986" cy="804862"/>
          </a:xfrm>
        </p:spPr>
        <p:txBody>
          <a:bodyPr/>
          <a:lstStyle/>
          <a:p>
            <a:pPr algn="ctr"/>
            <a:r>
              <a:rPr lang="th-TH" sz="4800" dirty="0">
                <a:solidFill>
                  <a:srgbClr val="0000FF"/>
                </a:solidFill>
                <a:latin typeface="DilleniaUPC" pitchFamily="18" charset="-34"/>
                <a:cs typeface="DilleniaUPC" pitchFamily="18" charset="-34"/>
              </a:rPr>
              <a:t>สะพานเชื่อมปฐมภูมิ สู่ทุติยภูมิ,ตติยภูมิ</a:t>
            </a:r>
          </a:p>
        </p:txBody>
      </p:sp>
      <p:pic>
        <p:nvPicPr>
          <p:cNvPr id="4" name="ตัวแทนรูปภาพ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r="12485"/>
          <a:stretch>
            <a:fillRect/>
          </a:stretch>
        </p:blipFill>
        <p:spPr>
          <a:xfrm>
            <a:off x="1447143" y="191916"/>
            <a:ext cx="6176690" cy="4632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646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647272" y="1435337"/>
            <a:ext cx="3035089" cy="2026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รูปภาพ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154387" y="188822"/>
            <a:ext cx="1822943" cy="693683"/>
          </a:xfrm>
          <a:prstGeom prst="rect">
            <a:avLst/>
          </a:prstGeom>
        </p:spPr>
      </p:pic>
      <p:sp>
        <p:nvSpPr>
          <p:cNvPr id="15" name="รูปร่าง 14"/>
          <p:cNvSpPr/>
          <p:nvPr/>
        </p:nvSpPr>
        <p:spPr>
          <a:xfrm>
            <a:off x="832518" y="2172149"/>
            <a:ext cx="2849843" cy="1781152"/>
          </a:xfrm>
          <a:prstGeom prst="swooshArrow">
            <a:avLst>
              <a:gd name="adj1" fmla="val 25000"/>
              <a:gd name="adj2" fmla="val 25000"/>
            </a:avLst>
          </a:prstGeom>
          <a:gradFill>
            <a:gsLst>
              <a:gs pos="0">
                <a:srgbClr val="0033CC"/>
              </a:gs>
              <a:gs pos="55000">
                <a:srgbClr val="00B050"/>
              </a:gs>
              <a:gs pos="74000">
                <a:srgbClr val="FFFF00"/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sp>
      <p:sp>
        <p:nvSpPr>
          <p:cNvPr id="17" name="รูปแบบอิสระ: รูปร่าง 16"/>
          <p:cNvSpPr/>
          <p:nvPr/>
        </p:nvSpPr>
        <p:spPr>
          <a:xfrm>
            <a:off x="3921780" y="2412099"/>
            <a:ext cx="1139937" cy="1314490"/>
          </a:xfrm>
          <a:custGeom>
            <a:avLst/>
            <a:gdLst>
              <a:gd name="connsiteX0" fmla="*/ 189993 w 1139937"/>
              <a:gd name="connsiteY0" fmla="*/ 0 h 1314490"/>
              <a:gd name="connsiteX1" fmla="*/ 1139937 w 1139937"/>
              <a:gd name="connsiteY1" fmla="*/ 0 h 1314490"/>
              <a:gd name="connsiteX2" fmla="*/ 1139937 w 1139937"/>
              <a:gd name="connsiteY2" fmla="*/ 0 h 1314490"/>
              <a:gd name="connsiteX3" fmla="*/ 1139937 w 1139937"/>
              <a:gd name="connsiteY3" fmla="*/ 1124497 h 1314490"/>
              <a:gd name="connsiteX4" fmla="*/ 949944 w 1139937"/>
              <a:gd name="connsiteY4" fmla="*/ 1314490 h 1314490"/>
              <a:gd name="connsiteX5" fmla="*/ 0 w 1139937"/>
              <a:gd name="connsiteY5" fmla="*/ 1314490 h 1314490"/>
              <a:gd name="connsiteX6" fmla="*/ 0 w 1139937"/>
              <a:gd name="connsiteY6" fmla="*/ 1314490 h 1314490"/>
              <a:gd name="connsiteX7" fmla="*/ 0 w 1139937"/>
              <a:gd name="connsiteY7" fmla="*/ 189993 h 1314490"/>
              <a:gd name="connsiteX8" fmla="*/ 189993 w 1139937"/>
              <a:gd name="connsiteY8" fmla="*/ 0 h 1314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39937" h="1314490">
                <a:moveTo>
                  <a:pt x="189993" y="0"/>
                </a:moveTo>
                <a:lnTo>
                  <a:pt x="1139937" y="0"/>
                </a:lnTo>
                <a:lnTo>
                  <a:pt x="1139937" y="0"/>
                </a:lnTo>
                <a:lnTo>
                  <a:pt x="1139937" y="1124497"/>
                </a:lnTo>
                <a:cubicBezTo>
                  <a:pt x="1139937" y="1229427"/>
                  <a:pt x="1054874" y="1314490"/>
                  <a:pt x="949944" y="1314490"/>
                </a:cubicBezTo>
                <a:lnTo>
                  <a:pt x="0" y="1314490"/>
                </a:lnTo>
                <a:lnTo>
                  <a:pt x="0" y="1314490"/>
                </a:lnTo>
                <a:lnTo>
                  <a:pt x="0" y="189993"/>
                </a:lnTo>
                <a:cubicBezTo>
                  <a:pt x="0" y="85063"/>
                  <a:pt x="85063" y="0"/>
                  <a:pt x="189993" y="0"/>
                </a:cubicBezTo>
                <a:close/>
              </a:path>
            </a:pathLst>
          </a:custGeo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647" tIns="55647" rIns="167392" bIns="55647" numCol="1" spcCol="1270" anchor="t" anchorCtr="0">
            <a:noAutofit/>
          </a:bodyPr>
          <a:lstStyle/>
          <a:p>
            <a:pPr marL="0" marR="0" lvl="0" indent="0" algn="r" defTabSz="11557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th-TH" sz="2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2" name="ไดอะแกร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143747"/>
              </p:ext>
            </p:extLst>
          </p:nvPr>
        </p:nvGraphicFramePr>
        <p:xfrm>
          <a:off x="3427177" y="525054"/>
          <a:ext cx="5661136" cy="3774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5" name="กลุ่ม 4"/>
          <p:cNvGrpSpPr/>
          <p:nvPr/>
        </p:nvGrpSpPr>
        <p:grpSpPr>
          <a:xfrm>
            <a:off x="98688" y="4343400"/>
            <a:ext cx="3048000" cy="2032000"/>
            <a:chOff x="4968765" y="1397000"/>
            <a:chExt cx="3048000" cy="2032000"/>
          </a:xfrm>
        </p:grpSpPr>
        <p:graphicFrame>
          <p:nvGraphicFramePr>
            <p:cNvPr id="3" name="ไดอะแกรม 2"/>
            <p:cNvGraphicFramePr>
              <a:graphicFrameLocks noChangeAspect="1"/>
            </p:cNvGraphicFramePr>
            <p:nvPr>
              <p:extLst/>
            </p:nvPr>
          </p:nvGraphicFramePr>
          <p:xfrm>
            <a:off x="4968765" y="1397000"/>
            <a:ext cx="3048000" cy="2032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9" r:lo="rId10" r:qs="rId11" r:cs="rId12"/>
            </a:graphicData>
          </a:graphic>
        </p:graphicFrame>
        <p:sp>
          <p:nvSpPr>
            <p:cNvPr id="4" name="กล่องข้อความ 3"/>
            <p:cNvSpPr txBox="1"/>
            <p:nvPr/>
          </p:nvSpPr>
          <p:spPr>
            <a:xfrm>
              <a:off x="5956738" y="2719552"/>
              <a:ext cx="1072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1° Care</a:t>
              </a:r>
              <a:endPara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364859"/>
              </p:ext>
            </p:extLst>
          </p:nvPr>
        </p:nvGraphicFramePr>
        <p:xfrm>
          <a:off x="3427177" y="4635376"/>
          <a:ext cx="543111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114">
                  <a:extLst>
                    <a:ext uri="{9D8B030D-6E8A-4147-A177-3AD203B41FA5}">
                      <a16:colId xmlns:a16="http://schemas.microsoft.com/office/drawing/2014/main" val="29246949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คลินิกหมอครอบครัว</a:t>
                      </a:r>
                      <a:r>
                        <a:rPr kumimoji="0" lang="en-S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 </a:t>
                      </a:r>
                      <a:r>
                        <a:rPr kumimoji="0" lang="en-S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Gatekeeper ,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S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Primary Care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169061"/>
                  </a:ext>
                </a:extLst>
              </a:tr>
            </a:tbl>
          </a:graphicData>
        </a:graphic>
      </p:graphicFrame>
      <p:graphicFrame>
        <p:nvGraphicFramePr>
          <p:cNvPr id="31" name="ตาราง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067893"/>
              </p:ext>
            </p:extLst>
          </p:nvPr>
        </p:nvGraphicFramePr>
        <p:xfrm>
          <a:off x="3427177" y="5078896"/>
          <a:ext cx="543111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114">
                  <a:extLst>
                    <a:ext uri="{9D8B030D-6E8A-4147-A177-3AD203B41FA5}">
                      <a16:colId xmlns:a16="http://schemas.microsoft.com/office/drawing/2014/main" val="29246949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โรงพยาบาลชุมชน    </a:t>
                      </a:r>
                      <a:r>
                        <a:rPr lang="th-TH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 </a:t>
                      </a:r>
                      <a:r>
                        <a:rPr lang="en-US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Secondary</a:t>
                      </a:r>
                      <a:r>
                        <a:rPr lang="th-TH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Care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169061"/>
                  </a:ext>
                </a:extLst>
              </a:tr>
            </a:tbl>
          </a:graphicData>
        </a:graphic>
      </p:graphicFrame>
      <p:graphicFrame>
        <p:nvGraphicFramePr>
          <p:cNvPr id="32" name="ตาราง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376737"/>
              </p:ext>
            </p:extLst>
          </p:nvPr>
        </p:nvGraphicFramePr>
        <p:xfrm>
          <a:off x="3427177" y="5537581"/>
          <a:ext cx="5431114" cy="896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114">
                  <a:extLst>
                    <a:ext uri="{9D8B030D-6E8A-4147-A177-3AD203B41FA5}">
                      <a16:colId xmlns:a16="http://schemas.microsoft.com/office/drawing/2014/main" val="29246949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โรงพยาบาลทั่วไป     </a:t>
                      </a:r>
                      <a:r>
                        <a:rPr lang="th-TH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</a:t>
                      </a:r>
                      <a:r>
                        <a:rPr lang="en-US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Tertiary Care</a:t>
                      </a:r>
                      <a:endParaRPr lang="th-TH" sz="2400" b="1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th-TH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169061"/>
                  </a:ext>
                </a:extLst>
              </a:tr>
            </a:tbl>
          </a:graphicData>
        </a:graphic>
      </p:graphicFrame>
      <p:graphicFrame>
        <p:nvGraphicFramePr>
          <p:cNvPr id="33" name="ตาราง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994611"/>
              </p:ext>
            </p:extLst>
          </p:nvPr>
        </p:nvGraphicFramePr>
        <p:xfrm>
          <a:off x="3427177" y="5994781"/>
          <a:ext cx="543111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1114">
                  <a:extLst>
                    <a:ext uri="{9D8B030D-6E8A-4147-A177-3AD203B41FA5}">
                      <a16:colId xmlns:a16="http://schemas.microsoft.com/office/drawing/2014/main" val="29246949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โรงพยาบาลศูนย์</a:t>
                      </a:r>
                      <a:r>
                        <a:rPr kumimoji="0" lang="en-SG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</a:t>
                      </a:r>
                      <a:r>
                        <a:rPr lang="en-US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SG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Excellence</a:t>
                      </a:r>
                      <a:r>
                        <a:rPr lang="en-US" sz="2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Care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169061"/>
                  </a:ext>
                </a:extLst>
              </a:tr>
            </a:tbl>
          </a:graphicData>
        </a:graphic>
      </p:graphicFrame>
      <p:sp>
        <p:nvSpPr>
          <p:cNvPr id="34" name="ชื่อเรื่อง 4"/>
          <p:cNvSpPr txBox="1">
            <a:spLocks/>
          </p:cNvSpPr>
          <p:nvPr/>
        </p:nvSpPr>
        <p:spPr>
          <a:xfrm>
            <a:off x="151194" y="321506"/>
            <a:ext cx="6551965" cy="102709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ระบบบริการสาธารณสุขที่คาดหวัง</a:t>
            </a:r>
            <a:endParaRPr lang="en-GB" sz="4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170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E71374C-A9F1-456F-9A79-FE7614DB2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graphicEl>
                                              <a:dgm id="{1E71374C-A9F1-456F-9A79-FE7614DB2A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86A257-5D7C-414E-B890-EB4DE33A12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6586A257-5D7C-414E-B890-EB4DE33A12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0EBD1B0-DB60-4A35-9B4C-37B46621E8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90EBD1B0-DB60-4A35-9B4C-37B46621E8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lvlOne" rev="1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411760" y="53752"/>
            <a:ext cx="4436226" cy="114300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Heath Service</a:t>
            </a:r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6218148"/>
            <a:ext cx="457203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ระบบสร้างเสริมสุขภาพและป้องกันโรค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9973" y="1421397"/>
            <a:ext cx="857256" cy="265176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ระบบ</a:t>
            </a:r>
            <a:endParaRPr kumimoji="0" lang="en-SG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การ แพทย์ฉุกเฉิน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57290" y="4357694"/>
            <a:ext cx="671517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Comprehensiveness/Accessibility/Coverage</a:t>
            </a:r>
            <a:endParaRPr kumimoji="0" lang="th-TH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1538" y="4786322"/>
            <a:ext cx="671517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Continuity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44208" y="2786058"/>
            <a:ext cx="1549406" cy="830997"/>
          </a:xfrm>
          <a:prstGeom prst="rect">
            <a:avLst/>
          </a:prstGeom>
          <a:solidFill>
            <a:srgbClr val="00B0F0">
              <a:alpha val="12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Accountibility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 &amp;  Efficiency 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1538" y="5357826"/>
            <a:ext cx="671517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Community  coordination – DHS</a:t>
            </a:r>
            <a:endParaRPr kumimoji="0" lang="th-TH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ลูกศรลง 32"/>
          <p:cNvSpPr/>
          <p:nvPr/>
        </p:nvSpPr>
        <p:spPr>
          <a:xfrm rot="16200000">
            <a:off x="1882550" y="487525"/>
            <a:ext cx="457200" cy="457200"/>
          </a:xfrm>
          <a:prstGeom prst="downArrow">
            <a:avLst>
              <a:gd name="adj1" fmla="val 50000"/>
              <a:gd name="adj2" fmla="val 7997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ลูกศรลง 33"/>
          <p:cNvSpPr/>
          <p:nvPr/>
        </p:nvSpPr>
        <p:spPr>
          <a:xfrm rot="16200000">
            <a:off x="6847986" y="474259"/>
            <a:ext cx="457200" cy="457200"/>
          </a:xfrm>
          <a:prstGeom prst="downArrow">
            <a:avLst>
              <a:gd name="adj1" fmla="val 50000"/>
              <a:gd name="adj2" fmla="val 79976"/>
            </a:avLst>
          </a:prstGeom>
          <a:solidFill>
            <a:schemeClr val="tx1"/>
          </a:solidFill>
          <a:ln>
            <a:solidFill>
              <a:schemeClr val="tx1"/>
            </a:solidFill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36500" y="5847655"/>
            <a:ext cx="1571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คืนข้อมูล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44208" y="1949931"/>
            <a:ext cx="1549374" cy="830997"/>
          </a:xfrm>
          <a:prstGeom prst="rect">
            <a:avLst/>
          </a:prstGeom>
          <a:solidFill>
            <a:srgbClr val="F113A7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Person Centeredness</a:t>
            </a:r>
            <a:endParaRPr kumimoji="0" lang="th-TH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44208" y="1500174"/>
            <a:ext cx="15494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Quality</a:t>
            </a:r>
            <a:endParaRPr kumimoji="0" lang="th-TH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92528"/>
            <a:ext cx="8856984" cy="5803908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3059832" y="5968444"/>
            <a:ext cx="216024" cy="19686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5868144" y="5968444"/>
            <a:ext cx="216024" cy="19686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38480" y="1428735"/>
            <a:ext cx="857256" cy="2651760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Referral Systems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2" name="ลูกศรลง 32"/>
          <p:cNvSpPr/>
          <p:nvPr/>
        </p:nvSpPr>
        <p:spPr>
          <a:xfrm>
            <a:off x="1571266" y="3240120"/>
            <a:ext cx="391683" cy="476912"/>
          </a:xfrm>
          <a:prstGeom prst="downArrow">
            <a:avLst>
              <a:gd name="adj1" fmla="val 50000"/>
              <a:gd name="adj2" fmla="val 7997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7" name="ลูกศรลง 32"/>
          <p:cNvSpPr/>
          <p:nvPr/>
        </p:nvSpPr>
        <p:spPr>
          <a:xfrm rot="10800000">
            <a:off x="1571266" y="1618908"/>
            <a:ext cx="391683" cy="476912"/>
          </a:xfrm>
          <a:prstGeom prst="downArrow">
            <a:avLst>
              <a:gd name="adj1" fmla="val 50000"/>
              <a:gd name="adj2" fmla="val 7997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TextBox 29"/>
          <p:cNvSpPr txBox="1"/>
          <p:nvPr/>
        </p:nvSpPr>
        <p:spPr>
          <a:xfrm>
            <a:off x="8086411" y="1484784"/>
            <a:ext cx="857256" cy="31700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Hospital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Based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Com. &amp; Home Based</a:t>
            </a: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/>
          </p:nvPr>
        </p:nvGraphicFramePr>
        <p:xfrm>
          <a:off x="2285414" y="1340768"/>
          <a:ext cx="4086786" cy="3092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86786">
                  <a:extLst>
                    <a:ext uri="{9D8B030D-6E8A-4147-A177-3AD203B41FA5}">
                      <a16:colId xmlns:a16="http://schemas.microsoft.com/office/drawing/2014/main" val="780706166"/>
                    </a:ext>
                  </a:extLst>
                </a:gridCol>
              </a:tblGrid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Excellence Care</a:t>
                      </a:r>
                      <a:endParaRPr lang="th-TH" sz="36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486864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Tertiary  Care</a:t>
                      </a:r>
                      <a:endParaRPr lang="th-TH" sz="36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004423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solidFill>
                            <a:srgbClr val="FF0000"/>
                          </a:solidFill>
                        </a:rPr>
                        <a:t>Secondary Care</a:t>
                      </a:r>
                      <a:endParaRPr lang="th-TH" sz="3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0733774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solidFill>
                            <a:srgbClr val="006600"/>
                          </a:solidFill>
                        </a:rPr>
                        <a:t>Primary Care</a:t>
                      </a:r>
                      <a:endParaRPr lang="th-TH" sz="3600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6460434"/>
                  </a:ext>
                </a:extLst>
              </a:tr>
            </a:tbl>
          </a:graphicData>
        </a:graphic>
      </p:graphicFrame>
      <p:grpSp>
        <p:nvGrpSpPr>
          <p:cNvPr id="12" name="กลุ่ม 11"/>
          <p:cNvGrpSpPr/>
          <p:nvPr/>
        </p:nvGrpSpPr>
        <p:grpSpPr>
          <a:xfrm>
            <a:off x="8388424" y="2276872"/>
            <a:ext cx="269772" cy="986097"/>
            <a:chOff x="8244406" y="4880914"/>
            <a:chExt cx="357413" cy="643930"/>
          </a:xfrm>
        </p:grpSpPr>
        <p:sp>
          <p:nvSpPr>
            <p:cNvPr id="38" name="ลูกศรลง 32"/>
            <p:cNvSpPr/>
            <p:nvPr/>
          </p:nvSpPr>
          <p:spPr>
            <a:xfrm rot="10800000">
              <a:off x="8244406" y="4880914"/>
              <a:ext cx="357413" cy="334036"/>
            </a:xfrm>
            <a:prstGeom prst="downArrow">
              <a:avLst>
                <a:gd name="adj1" fmla="val 50000"/>
                <a:gd name="adj2" fmla="val 79976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ลูกศรลง 32"/>
            <p:cNvSpPr/>
            <p:nvPr/>
          </p:nvSpPr>
          <p:spPr>
            <a:xfrm>
              <a:off x="8244406" y="5190808"/>
              <a:ext cx="357413" cy="334036"/>
            </a:xfrm>
            <a:prstGeom prst="downArrow">
              <a:avLst>
                <a:gd name="adj1" fmla="val 50000"/>
                <a:gd name="adj2" fmla="val 79976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14" name="ตัวเชื่อมต่อตรง 13"/>
          <p:cNvCxnSpPr/>
          <p:nvPr/>
        </p:nvCxnSpPr>
        <p:spPr>
          <a:xfrm>
            <a:off x="2285414" y="3573016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/>
          <p:cNvCxnSpPr/>
          <p:nvPr/>
        </p:nvCxnSpPr>
        <p:spPr>
          <a:xfrm>
            <a:off x="2285414" y="2780928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/>
          <p:cNvCxnSpPr/>
          <p:nvPr/>
        </p:nvCxnSpPr>
        <p:spPr>
          <a:xfrm>
            <a:off x="2285414" y="1988840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Down Arrow 5"/>
          <p:cNvSpPr/>
          <p:nvPr/>
        </p:nvSpPr>
        <p:spPr>
          <a:xfrm>
            <a:off x="4083389" y="1094607"/>
            <a:ext cx="804924" cy="253855"/>
          </a:xfrm>
          <a:prstGeom prst="down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88386" y="403161"/>
            <a:ext cx="1476780" cy="57812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SG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Financial</a:t>
            </a:r>
            <a:endParaRPr lang="en-GB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สี่เหลี่ยมผืนผ้า 47"/>
          <p:cNvSpPr/>
          <p:nvPr/>
        </p:nvSpPr>
        <p:spPr>
          <a:xfrm>
            <a:off x="7463301" y="353332"/>
            <a:ext cx="1476780" cy="5781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SG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Governance</a:t>
            </a:r>
            <a:endParaRPr lang="en-GB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 flipH="1">
            <a:off x="2440031" y="221739"/>
            <a:ext cx="4335945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4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District Health Board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5186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7" grpId="0"/>
      <p:bldP spid="18" grpId="0"/>
      <p:bldP spid="19" grpId="0" animBg="1"/>
      <p:bldP spid="22" grpId="0"/>
      <p:bldP spid="33" grpId="0" animBg="1"/>
      <p:bldP spid="34" grpId="0" animBg="1"/>
      <p:bldP spid="36" grpId="0"/>
      <p:bldP spid="40" grpId="0" animBg="1"/>
      <p:bldP spid="41" grpId="0" animBg="1"/>
      <p:bldP spid="6" grpId="0" animBg="1"/>
      <p:bldP spid="28" grpId="0" animBg="1"/>
      <p:bldP spid="30" grpId="0" animBg="1"/>
      <p:bldP spid="32" grpId="0" animBg="1"/>
      <p:bldP spid="37" grpId="0" animBg="1"/>
      <p:bldP spid="35" grpId="0" animBg="1"/>
      <p:bldP spid="46" grpId="0" animBg="1"/>
      <p:bldP spid="9" grpId="0" animBg="1"/>
      <p:bldP spid="48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76256" y="4365104"/>
            <a:ext cx="1906718" cy="1944216"/>
          </a:xfrm>
        </p:spPr>
        <p:txBody>
          <a:bodyPr>
            <a:norm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ปฏิรูป</a:t>
            </a:r>
          </a:p>
        </p:txBody>
      </p:sp>
      <p:sp>
        <p:nvSpPr>
          <p:cNvPr id="3" name="Rectangle 2"/>
          <p:cNvSpPr/>
          <p:nvPr/>
        </p:nvSpPr>
        <p:spPr>
          <a:xfrm>
            <a:off x="179512" y="92528"/>
            <a:ext cx="8856984" cy="5803908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372178"/>
              </p:ext>
            </p:extLst>
          </p:nvPr>
        </p:nvGraphicFramePr>
        <p:xfrm>
          <a:off x="2285414" y="1340768"/>
          <a:ext cx="4086786" cy="3092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86786">
                  <a:extLst>
                    <a:ext uri="{9D8B030D-6E8A-4147-A177-3AD203B41FA5}">
                      <a16:colId xmlns:a16="http://schemas.microsoft.com/office/drawing/2014/main" val="780706166"/>
                    </a:ext>
                  </a:extLst>
                </a:gridCol>
              </a:tblGrid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Excellence Care</a:t>
                      </a:r>
                      <a:endParaRPr lang="th-TH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7486864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Tertiary  Care</a:t>
                      </a:r>
                      <a:endParaRPr lang="th-TH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004423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rgbClr val="FF0000"/>
                          </a:solidFill>
                        </a:rPr>
                        <a:t>Secondary Care</a:t>
                      </a:r>
                      <a:endParaRPr lang="th-TH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0733774"/>
                  </a:ext>
                </a:extLst>
              </a:tr>
              <a:tr h="7730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rgbClr val="006600"/>
                          </a:solidFill>
                        </a:rPr>
                        <a:t>Primary Care</a:t>
                      </a:r>
                      <a:endParaRPr lang="th-TH" sz="3200" dirty="0">
                        <a:solidFill>
                          <a:srgbClr val="0066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6460434"/>
                  </a:ext>
                </a:extLst>
              </a:tr>
            </a:tbl>
          </a:graphicData>
        </a:graphic>
      </p:graphicFrame>
      <p:cxnSp>
        <p:nvCxnSpPr>
          <p:cNvPr id="14" name="ตัวเชื่อมต่อตรง 13"/>
          <p:cNvCxnSpPr/>
          <p:nvPr/>
        </p:nvCxnSpPr>
        <p:spPr>
          <a:xfrm>
            <a:off x="2285414" y="3573016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/>
          <p:cNvCxnSpPr/>
          <p:nvPr/>
        </p:nvCxnSpPr>
        <p:spPr>
          <a:xfrm>
            <a:off x="2285414" y="2780928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/>
          <p:cNvCxnSpPr/>
          <p:nvPr/>
        </p:nvCxnSpPr>
        <p:spPr>
          <a:xfrm>
            <a:off x="2285414" y="1988840"/>
            <a:ext cx="408678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ชื่อเรื่อง 1"/>
          <p:cNvSpPr txBox="1">
            <a:spLocks/>
          </p:cNvSpPr>
          <p:nvPr/>
        </p:nvSpPr>
        <p:spPr>
          <a:xfrm>
            <a:off x="251520" y="4345940"/>
            <a:ext cx="1906718" cy="1944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anose="020B0500040200020003" pitchFamily="34" charset="-34"/>
                <a:ea typeface="+mj-ea"/>
                <a:cs typeface="TH SarabunPSK" panose="020B0500040200020003" pitchFamily="34" charset="-34"/>
              </a:rPr>
              <a:t>ขับเคลื่อน</a:t>
            </a: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47639" y="3955083"/>
            <a:ext cx="914479" cy="481626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611560" y="1340768"/>
            <a:ext cx="1152128" cy="1944216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Service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Plan</a:t>
            </a:r>
            <a:endParaRPr kumimoji="0" lang="th-TH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7020272" y="3573016"/>
            <a:ext cx="1656184" cy="1224000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Primay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Urban Area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Rural Area</a:t>
            </a:r>
            <a:endParaRPr kumimoji="0" lang="th-TH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7" name="สี่เหลี่ยมผืนผ้า 46"/>
          <p:cNvSpPr/>
          <p:nvPr/>
        </p:nvSpPr>
        <p:spPr>
          <a:xfrm>
            <a:off x="7020272" y="764840"/>
            <a:ext cx="1656184" cy="12240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Excellence Center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Service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Academic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Research</a:t>
            </a:r>
            <a:endParaRPr kumimoji="0" lang="th-TH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854" y="2288341"/>
            <a:ext cx="317019" cy="103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30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1675330" y="1780686"/>
            <a:ext cx="572785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6600" b="1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Cluster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kern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ที่ผ่านมา</a:t>
            </a:r>
            <a:endParaRPr kumimoji="0" lang="th-TH" sz="6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891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95737" y="154104"/>
            <a:ext cx="7594407" cy="1162050"/>
          </a:xfrm>
        </p:spPr>
        <p:txBody>
          <a:bodyPr anchor="ctr">
            <a:normAutofit/>
          </a:bodyPr>
          <a:lstStyle/>
          <a:p>
            <a:pPr algn="ctr"/>
            <a:r>
              <a:rPr lang="th-TH" sz="4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บทสรุปการดำเนินงานที่ผ่านมา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56133" y="1193606"/>
            <a:ext cx="8439005" cy="5339817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ไม่เข้าใจ </a:t>
            </a:r>
            <a:r>
              <a:rPr lang="en-US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Concepts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เร่งรัดดำเนินการ เน้นปริมาณมากกว่าคุณภาพ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ไม่ทำงานในรูปทีม ที่ต้องวางแผนร่วมกันจริง ๆ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ไม่สื่อสารกับประชาชนและผู้เกี่ยวข้อง เช่น อสม.ในพื้นที่</a:t>
            </a:r>
            <a:endParaRPr lang="en-US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ติดรูปแบบเดิม ๆ </a:t>
            </a:r>
          </a:p>
          <a:p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เช่น </a:t>
            </a:r>
            <a:r>
              <a:rPr lang="en-GB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Extended OPD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, เยี่ยมบ้าน ,</a:t>
            </a:r>
            <a:r>
              <a:rPr lang="en-US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หมุนเวียน , คลินิกต่าง ๆ </a:t>
            </a:r>
            <a:endParaRPr lang="en-US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ไม่พยายามที่จะจัดทำ </a:t>
            </a:r>
            <a:r>
              <a:rPr lang="en-GB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Virtual Account</a:t>
            </a: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3600" b="1" dirty="0" err="1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etc</a:t>
            </a:r>
            <a:r>
              <a:rPr lang="en-US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GB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538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092280" y="546502"/>
            <a:ext cx="1822943" cy="693683"/>
          </a:xfrm>
          <a:prstGeom prst="rect">
            <a:avLst/>
          </a:prstGeom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3126059" y="154104"/>
            <a:ext cx="3008313" cy="1162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 defTabSz="914400"/>
            <a:r>
              <a:rPr lang="en-US" sz="5400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Concept</a:t>
            </a:r>
            <a:r>
              <a:rPr lang="en-SG" sz="5400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s</a:t>
            </a:r>
            <a:endParaRPr lang="th-TH" sz="5400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ตัวแทนข้อความ 3"/>
          <p:cNvSpPr txBox="1">
            <a:spLocks/>
          </p:cNvSpPr>
          <p:nvPr/>
        </p:nvSpPr>
        <p:spPr>
          <a:xfrm>
            <a:off x="656134" y="1193606"/>
            <a:ext cx="7894552" cy="533981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hlink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defTabSz="914400">
              <a:buNone/>
            </a:pPr>
            <a:r>
              <a:rPr lang="en-US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 </a:t>
            </a: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</a:p>
          <a:p>
            <a:pPr marL="0" indent="0" defTabSz="914400">
              <a:buNone/>
            </a:pP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เพิ่มโอกาสประชาชนในการดูแลสุขภาพ </a:t>
            </a:r>
            <a:r>
              <a:rPr lang="th-TH" sz="4000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ตนเอง</a:t>
            </a:r>
          </a:p>
          <a:p>
            <a:pPr marL="0" indent="0" defTabSz="914400">
              <a:buNone/>
            </a:pP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ร่วมกับ </a:t>
            </a:r>
            <a:r>
              <a:rPr lang="th-TH" sz="4000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ทีมหมอครอบครัว </a:t>
            </a:r>
          </a:p>
          <a:p>
            <a:pPr marL="0" indent="0" defTabSz="914400">
              <a:buNone/>
            </a:pP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4000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องค์รวม </a:t>
            </a:r>
            <a:endParaRPr lang="th-TH" sz="4000" kern="0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defTabSz="914400">
              <a:buNone/>
            </a:pP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 </a:t>
            </a:r>
            <a:r>
              <a:rPr lang="th-TH" sz="4000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ทีมประจำ</a:t>
            </a:r>
            <a:endParaRPr lang="en-US" sz="4000" kern="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 defTabSz="914400">
              <a:buNone/>
            </a:pPr>
            <a:r>
              <a:rPr lang="th-TH" sz="4000" kern="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ประชาชนมีหมอประจำตัว</a:t>
            </a:r>
            <a:endParaRPr lang="en-US" sz="4000" kern="0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867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56133" y="1193606"/>
            <a:ext cx="8439005" cy="5339817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ไม่เข้าใจ </a:t>
            </a:r>
            <a:r>
              <a:rPr lang="en-US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Concepts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เร่งรัดดำเนินการ เน้นปริมาณมากกว่าคุณภาพ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ไม่ทำงานในรูปทีม ที่ต้องวางแผนร่วมกันจริง ๆ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ไม่สื่อสารกับประชาชนและผู้เกี่ยวข้อง เช่น อสม.ในพื้นที่</a:t>
            </a:r>
            <a:endParaRPr lang="en-US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ติดรูปแบบเดิม ๆ </a:t>
            </a:r>
          </a:p>
          <a:p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เช่น </a:t>
            </a:r>
            <a:r>
              <a:rPr lang="en-GB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Extended OPD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, เยี่ยมบ้าน ,</a:t>
            </a:r>
            <a:r>
              <a:rPr lang="en-US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หมุนเวียน , คลินิกต่าง ๆ </a:t>
            </a:r>
            <a:endParaRPr lang="en-US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ไม่พยายามที่จะจัดทำ </a:t>
            </a:r>
            <a:r>
              <a:rPr lang="en-GB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Virtual Account</a:t>
            </a:r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3600" b="1" dirty="0" err="1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etc</a:t>
            </a:r>
            <a:r>
              <a:rPr lang="en-US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GB" sz="3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795737" y="154104"/>
            <a:ext cx="7594407" cy="1162050"/>
          </a:xfrm>
        </p:spPr>
        <p:txBody>
          <a:bodyPr anchor="ctr">
            <a:normAutofit/>
          </a:bodyPr>
          <a:lstStyle/>
          <a:p>
            <a:pPr algn="ctr"/>
            <a:r>
              <a:rPr lang="th-TH" sz="4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บทสรุปการดำเนินงานที่ผ่านมา</a:t>
            </a:r>
          </a:p>
        </p:txBody>
      </p:sp>
    </p:spTree>
    <p:extLst>
      <p:ext uri="{BB962C8B-B14F-4D97-AF65-F5344CB8AC3E}">
        <p14:creationId xmlns:p14="http://schemas.microsoft.com/office/powerpoint/2010/main" val="1379626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373437" y="1689197"/>
            <a:ext cx="8439005" cy="3790223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ทำหน้าที่ประสานทุกเรื่องของ </a:t>
            </a:r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 </a:t>
            </a:r>
            <a:r>
              <a:rPr lang="th-TH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ในจังหวัด / ในเขต</a:t>
            </a:r>
            <a:endParaRPr lang="en-US" sz="3600" b="1" dirty="0">
              <a:solidFill>
                <a:schemeClr val="accent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• </a:t>
            </a:r>
            <a:r>
              <a:rPr lang="th-TH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 </a:t>
            </a:r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 </a:t>
            </a:r>
          </a:p>
          <a:p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• Staff / System / Structure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Guru</a:t>
            </a:r>
            <a:r>
              <a:rPr lang="th-TH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ด้าน </a:t>
            </a:r>
            <a:r>
              <a:rPr lang="en-US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 </a:t>
            </a:r>
            <a:r>
              <a:rPr lang="th-TH" sz="36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ในจังหวัด / ในเขต</a:t>
            </a:r>
          </a:p>
          <a:p>
            <a:endParaRPr lang="en-US" sz="3600" b="1" dirty="0">
              <a:solidFill>
                <a:schemeClr val="accent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4400" b="1" dirty="0">
                <a:solidFill>
                  <a:srgbClr val="FF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ผู้รับผิดชอบของความสำเร็จของ </a:t>
            </a:r>
            <a:r>
              <a:rPr lang="en-US" sz="4400" b="1" dirty="0">
                <a:solidFill>
                  <a:srgbClr val="FF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PCC</a:t>
            </a:r>
          </a:p>
          <a:p>
            <a:endParaRPr lang="en-US" sz="3600" b="1" dirty="0">
              <a:solidFill>
                <a:schemeClr val="accent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b="1" dirty="0">
              <a:solidFill>
                <a:schemeClr val="accent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b="1" dirty="0">
              <a:solidFill>
                <a:schemeClr val="accent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37" b="22603"/>
          <a:stretch/>
        </p:blipFill>
        <p:spPr>
          <a:xfrm>
            <a:off x="7202818" y="6085491"/>
            <a:ext cx="1822943" cy="693683"/>
          </a:xfrm>
          <a:prstGeom prst="rect">
            <a:avLst/>
          </a:prstGeom>
        </p:spPr>
      </p:pic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795737" y="154104"/>
            <a:ext cx="7594407" cy="116205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th-TH" sz="48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บทบาทหน้าที่ของผู้ประสานระดับจังหวัด-เขต</a:t>
            </a:r>
          </a:p>
        </p:txBody>
      </p:sp>
    </p:spTree>
    <p:extLst>
      <p:ext uri="{BB962C8B-B14F-4D97-AF65-F5344CB8AC3E}">
        <p14:creationId xmlns:p14="http://schemas.microsoft.com/office/powerpoint/2010/main" val="135552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/>
        </p:nvSpPr>
        <p:spPr>
          <a:xfrm>
            <a:off x="605693" y="248099"/>
            <a:ext cx="7932614" cy="21522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tIns="45719" rIns="45719" bIns="45719" anchor="ctr"/>
          <a:lstStyle/>
          <a:p>
            <a:pPr marL="0" marR="0" lvl="0" indent="0" algn="ctr" defTabSz="91436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1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kumimoji="0" sz="3586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ยุทธศาสตร์</a:t>
            </a:r>
            <a:r>
              <a:rPr lang="en-SG" sz="3586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kumimoji="0" sz="3586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การพัฒนาเครือข่ายบริการปฐมภูมิ</a:t>
            </a:r>
            <a:endParaRPr kumimoji="0" sz="3586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ctr" defTabSz="91436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1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kumimoji="0" sz="3586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รองรับ</a:t>
            </a:r>
            <a:r>
              <a:rPr kumimoji="0" lang="en-SG" sz="3586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kumimoji="0" sz="3586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รัฐธรรมนูญแห่งราชอาณาจักรไทย</a:t>
            </a:r>
            <a:endParaRPr lang="en-SG" sz="3586" b="1" kern="0" noProof="0" dirty="0">
              <a:solidFill>
                <a:sysClr val="windowText" lastClr="000000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ctr" defTabSz="91436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1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th-TH" sz="3586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ฉบับที่ผ่านประชามติ </a:t>
            </a:r>
            <a:r>
              <a:rPr lang="en-SG" sz="3586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7 </a:t>
            </a:r>
            <a:r>
              <a:rPr lang="th-TH" sz="3586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สิงหาคม </a:t>
            </a:r>
            <a:r>
              <a:rPr lang="en-SG" sz="3586" b="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2559</a:t>
            </a:r>
            <a:endParaRPr kumimoji="0" sz="3586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TH SarabunPSK"/>
              <a:cs typeface="TH SarabunPSK"/>
              <a:sym typeface="TH SarabunPSK"/>
            </a:endParaRPr>
          </a:p>
          <a:p>
            <a:pPr marL="0" marR="0" lvl="0" indent="0" algn="ctr" defTabSz="91436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1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kumimoji="0" sz="3586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(</a:t>
            </a:r>
            <a:r>
              <a:rPr kumimoji="0" sz="3586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พ.ศ</a:t>
            </a:r>
            <a:r>
              <a:rPr kumimoji="0" sz="3586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TH SarabunPSK"/>
                <a:cs typeface="TH SarabunPSK"/>
                <a:sym typeface="TH SarabunPSK"/>
              </a:rPr>
              <a:t>. 2560-2569)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7" t="14238" r="22683" b="50153"/>
          <a:stretch/>
        </p:blipFill>
        <p:spPr>
          <a:xfrm>
            <a:off x="1033066" y="2668859"/>
            <a:ext cx="7077870" cy="340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356"/>
      </p:ext>
    </p:extLst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pasted-image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5890" y="2310528"/>
            <a:ext cx="6396799" cy="4248130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Shape 204"/>
          <p:cNvSpPr/>
          <p:nvPr/>
        </p:nvSpPr>
        <p:spPr>
          <a:xfrm>
            <a:off x="288605" y="1101542"/>
            <a:ext cx="6597823" cy="13923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tIns="45719" rIns="45719" bIns="45719" anchor="ctr"/>
          <a:lstStyle/>
          <a:p>
            <a:pPr defTabSz="914367">
              <a:defRPr sz="44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3094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ร่างแผนยุทธศาสตร์</a:t>
            </a:r>
          </a:p>
          <a:p>
            <a:pPr defTabSz="914367">
              <a:defRPr sz="44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3094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การพัฒนาเครือข่ายบริการปฐมภูมิ</a:t>
            </a:r>
          </a:p>
          <a:p>
            <a:pPr defTabSz="914367">
              <a:defRPr sz="4400" b="1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3094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รองรับรัฐธรรมนูญแห่งราชอาณาจักรไทย พ.ศ. 2560-2569</a:t>
            </a:r>
          </a:p>
        </p:txBody>
      </p:sp>
      <p:grpSp>
        <p:nvGrpSpPr>
          <p:cNvPr id="215" name="Group 215"/>
          <p:cNvGrpSpPr/>
          <p:nvPr/>
        </p:nvGrpSpPr>
        <p:grpSpPr>
          <a:xfrm>
            <a:off x="-17256" y="-4835"/>
            <a:ext cx="9178511" cy="1153484"/>
            <a:chOff x="0" y="0"/>
            <a:chExt cx="13053880" cy="1640509"/>
          </a:xfrm>
        </p:grpSpPr>
        <p:sp>
          <p:nvSpPr>
            <p:cNvPr id="205" name="Shape 205"/>
            <p:cNvSpPr/>
            <p:nvPr/>
          </p:nvSpPr>
          <p:spPr>
            <a:xfrm>
              <a:off x="3206" y="1122388"/>
              <a:ext cx="13047469" cy="247983"/>
            </a:xfrm>
            <a:prstGeom prst="roundRect">
              <a:avLst>
                <a:gd name="adj" fmla="val 24363"/>
              </a:avLst>
            </a:prstGeom>
            <a:solidFill>
              <a:srgbClr val="00D600"/>
            </a:solidFill>
            <a:ln w="12700" cap="flat">
              <a:noFill/>
              <a:miter lim="400000"/>
            </a:ln>
            <a:effectLst/>
          </p:spPr>
          <p:txBody>
            <a:bodyPr wrap="square" lIns="32146" tIns="32146" rIns="32146" bIns="32146" numCol="1" anchor="ctr">
              <a:noAutofit/>
            </a:bodyPr>
            <a:lstStyle/>
            <a:p>
              <a:pPr defTabSz="642915">
                <a:defRPr sz="5400" b="1">
                  <a:latin typeface="TH SarabunPSK"/>
                  <a:ea typeface="TH SarabunPSK"/>
                  <a:cs typeface="TH SarabunPSK"/>
                  <a:sym typeface="TH SarabunPSK"/>
                </a:defRPr>
              </a:pPr>
              <a:endParaRPr sz="3797" b="1" kern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endParaRPr>
            </a:p>
          </p:txBody>
        </p:sp>
        <p:grpSp>
          <p:nvGrpSpPr>
            <p:cNvPr id="214" name="Group 214"/>
            <p:cNvGrpSpPr/>
            <p:nvPr/>
          </p:nvGrpSpPr>
          <p:grpSpPr>
            <a:xfrm>
              <a:off x="0" y="0"/>
              <a:ext cx="13053881" cy="1640510"/>
              <a:chOff x="0" y="0"/>
              <a:chExt cx="13053880" cy="1640509"/>
            </a:xfrm>
          </p:grpSpPr>
          <p:sp>
            <p:nvSpPr>
              <p:cNvPr id="206" name="Shape 206"/>
              <p:cNvSpPr/>
              <p:nvPr/>
            </p:nvSpPr>
            <p:spPr>
              <a:xfrm>
                <a:off x="9902" y="245110"/>
                <a:ext cx="13034077" cy="180463"/>
              </a:xfrm>
              <a:prstGeom prst="roundRect">
                <a:avLst>
                  <a:gd name="adj" fmla="val 32907"/>
                </a:avLst>
              </a:prstGeom>
              <a:solidFill>
                <a:srgbClr val="00D6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07" name="Shape 207"/>
              <p:cNvSpPr/>
              <p:nvPr/>
            </p:nvSpPr>
            <p:spPr>
              <a:xfrm>
                <a:off x="48374" y="509456"/>
                <a:ext cx="12957133" cy="529049"/>
              </a:xfrm>
              <a:prstGeom prst="roundRect">
                <a:avLst>
                  <a:gd name="adj" fmla="val 50000"/>
                </a:avLst>
              </a:prstGeom>
              <a:solidFill>
                <a:srgbClr val="0070C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solidFill>
                      <a:srgbClr val="FFFFFF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rgbClr val="FFFFFF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08" name="Shape 208"/>
              <p:cNvSpPr/>
              <p:nvPr/>
            </p:nvSpPr>
            <p:spPr>
              <a:xfrm>
                <a:off x="22726" y="385501"/>
                <a:ext cx="13008429" cy="106646"/>
              </a:xfrm>
              <a:prstGeom prst="roundRect">
                <a:avLst>
                  <a:gd name="adj" fmla="val 22508"/>
                </a:avLst>
              </a:prstGeom>
              <a:solidFill>
                <a:srgbClr val="FFFF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09" name="Shape 209"/>
              <p:cNvSpPr/>
              <p:nvPr/>
            </p:nvSpPr>
            <p:spPr>
              <a:xfrm>
                <a:off x="28854" y="1055814"/>
                <a:ext cx="12996173" cy="150429"/>
              </a:xfrm>
              <a:prstGeom prst="roundRect">
                <a:avLst>
                  <a:gd name="adj" fmla="val 16667"/>
                </a:avLst>
              </a:prstGeom>
              <a:solidFill>
                <a:srgbClr val="FFFF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10" name="Shape 210"/>
              <p:cNvSpPr/>
              <p:nvPr/>
            </p:nvSpPr>
            <p:spPr>
              <a:xfrm>
                <a:off x="22726" y="1451385"/>
                <a:ext cx="13008429" cy="189125"/>
              </a:xfrm>
              <a:prstGeom prst="roundRect">
                <a:avLst>
                  <a:gd name="adj" fmla="val 31726"/>
                </a:avLst>
              </a:prstGeom>
              <a:solidFill>
                <a:srgbClr val="00D6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11" name="Shape 211"/>
              <p:cNvSpPr/>
              <p:nvPr/>
            </p:nvSpPr>
            <p:spPr>
              <a:xfrm>
                <a:off x="9902" y="0"/>
                <a:ext cx="13034077" cy="161226"/>
              </a:xfrm>
              <a:prstGeom prst="roundRect">
                <a:avLst>
                  <a:gd name="adj" fmla="val 37216"/>
                </a:avLst>
              </a:prstGeom>
              <a:solidFill>
                <a:srgbClr val="00D6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ysClr val="windowText" lastClr="000000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12" name="Shape 212"/>
              <p:cNvSpPr/>
              <p:nvPr/>
            </p:nvSpPr>
            <p:spPr>
              <a:xfrm>
                <a:off x="0" y="161386"/>
                <a:ext cx="13053881" cy="111957"/>
              </a:xfrm>
              <a:prstGeom prst="roundRect">
                <a:avLst>
                  <a:gd name="adj" fmla="val 24213"/>
                </a:avLst>
              </a:prstGeom>
              <a:solidFill>
                <a:srgbClr val="0069B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solidFill>
                      <a:srgbClr val="FFFFFF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rgbClr val="FFFFFF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  <p:sp>
            <p:nvSpPr>
              <p:cNvPr id="213" name="Shape 213"/>
              <p:cNvSpPr/>
              <p:nvPr/>
            </p:nvSpPr>
            <p:spPr>
              <a:xfrm>
                <a:off x="16030" y="1379377"/>
                <a:ext cx="13021821" cy="144017"/>
              </a:xfrm>
              <a:prstGeom prst="roundRect">
                <a:avLst>
                  <a:gd name="adj" fmla="val 16667"/>
                </a:avLst>
              </a:prstGeom>
              <a:solidFill>
                <a:srgbClr val="0063A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2146" tIns="32146" rIns="32146" bIns="32146" numCol="1" anchor="ctr">
                <a:noAutofit/>
              </a:bodyPr>
              <a:lstStyle/>
              <a:p>
                <a:pPr defTabSz="642915">
                  <a:defRPr sz="5400" b="1">
                    <a:solidFill>
                      <a:srgbClr val="FFFFFF"/>
                    </a:solidFill>
                    <a:latin typeface="TH SarabunPSK"/>
                    <a:ea typeface="TH SarabunPSK"/>
                    <a:cs typeface="TH SarabunPSK"/>
                    <a:sym typeface="TH SarabunPSK"/>
                  </a:defRPr>
                </a:pPr>
                <a:endParaRPr sz="3797" b="1" kern="0">
                  <a:solidFill>
                    <a:srgbClr val="FFFFFF"/>
                  </a:solidFill>
                  <a:latin typeface="TH SarabunPSK"/>
                  <a:ea typeface="TH SarabunPSK"/>
                  <a:cs typeface="TH SarabunPSK"/>
                  <a:sym typeface="TH SarabunPSK"/>
                </a:endParaRPr>
              </a:p>
            </p:txBody>
          </p:sp>
        </p:grpSp>
      </p:grpSp>
      <p:pic>
        <p:nvPicPr>
          <p:cNvPr id="216" name="pasted-image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031747" y="564"/>
            <a:ext cx="3134747" cy="132955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749651157"/>
      </p:ext>
    </p:extLst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pasted-image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1348"/>
            <a:ext cx="9144001" cy="6340585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Shape 219"/>
          <p:cNvSpPr/>
          <p:nvPr/>
        </p:nvSpPr>
        <p:spPr>
          <a:xfrm>
            <a:off x="2719845" y="4524308"/>
            <a:ext cx="1092197" cy="379912"/>
          </a:xfrm>
          <a:prstGeom prst="rect">
            <a:avLst/>
          </a:prstGeom>
          <a:solidFill>
            <a:srgbClr val="F8B79D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2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642915"/>
            <a:r>
              <a:rPr sz="20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service </a:t>
            </a:r>
          </a:p>
        </p:txBody>
      </p:sp>
      <p:sp>
        <p:nvSpPr>
          <p:cNvPr id="220" name="Shape 220"/>
          <p:cNvSpPr/>
          <p:nvPr/>
        </p:nvSpPr>
        <p:spPr>
          <a:xfrm>
            <a:off x="3794265" y="1634877"/>
            <a:ext cx="1275171" cy="318357"/>
          </a:xfrm>
          <a:prstGeom prst="rect">
            <a:avLst/>
          </a:prstGeom>
          <a:solidFill>
            <a:srgbClr val="F8B79D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18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642915"/>
            <a:r>
              <a:rPr sz="16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health workforce</a:t>
            </a:r>
          </a:p>
        </p:txBody>
      </p:sp>
      <p:sp>
        <p:nvSpPr>
          <p:cNvPr id="221" name="Shape 221"/>
          <p:cNvSpPr/>
          <p:nvPr/>
        </p:nvSpPr>
        <p:spPr>
          <a:xfrm>
            <a:off x="6231313" y="4261053"/>
            <a:ext cx="1450340" cy="626133"/>
          </a:xfrm>
          <a:prstGeom prst="rect">
            <a:avLst/>
          </a:prstGeom>
          <a:solidFill>
            <a:srgbClr val="F8B79D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2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642915"/>
            <a:r>
              <a:rPr sz="18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resource IT/</a:t>
            </a:r>
            <a:r>
              <a:rPr sz="1800" b="1" kern="0" dirty="0" err="1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การเงิน</a:t>
            </a:r>
            <a:r>
              <a:rPr sz="18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/equipment </a:t>
            </a:r>
          </a:p>
        </p:txBody>
      </p:sp>
      <p:sp>
        <p:nvSpPr>
          <p:cNvPr id="222" name="Shape 222"/>
          <p:cNvSpPr/>
          <p:nvPr/>
        </p:nvSpPr>
        <p:spPr>
          <a:xfrm>
            <a:off x="6566108" y="3239046"/>
            <a:ext cx="1045480" cy="379912"/>
          </a:xfrm>
          <a:prstGeom prst="rect">
            <a:avLst/>
          </a:prstGeom>
          <a:solidFill>
            <a:srgbClr val="F8B79D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2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642915"/>
            <a:r>
              <a:rPr sz="20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Governance</a:t>
            </a:r>
          </a:p>
        </p:txBody>
      </p:sp>
      <p:sp>
        <p:nvSpPr>
          <p:cNvPr id="223" name="Shape 223"/>
          <p:cNvSpPr/>
          <p:nvPr/>
        </p:nvSpPr>
        <p:spPr>
          <a:xfrm>
            <a:off x="3590829" y="2525691"/>
            <a:ext cx="354511" cy="354511"/>
          </a:xfrm>
          <a:prstGeom prst="ellipse">
            <a:avLst/>
          </a:prstGeom>
          <a:solidFill>
            <a:srgbClr val="F24A47">
              <a:alpha val="71000"/>
            </a:srgbClr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35719" tIns="35719" rIns="35719" bIns="35719" anchor="ctr"/>
          <a:lstStyle/>
          <a:p>
            <a:pPr defTabSz="642915">
              <a:defRPr sz="2400"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</a:endParaRPr>
          </a:p>
        </p:txBody>
      </p:sp>
      <p:sp>
        <p:nvSpPr>
          <p:cNvPr id="224" name="Shape 224"/>
          <p:cNvSpPr/>
          <p:nvPr/>
        </p:nvSpPr>
        <p:spPr>
          <a:xfrm>
            <a:off x="4731639" y="3676622"/>
            <a:ext cx="354512" cy="354512"/>
          </a:xfrm>
          <a:prstGeom prst="ellipse">
            <a:avLst/>
          </a:prstGeom>
          <a:solidFill>
            <a:srgbClr val="F24A47">
              <a:alpha val="71000"/>
            </a:srgbClr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35719" tIns="35719" rIns="35719" bIns="35719" anchor="ctr"/>
          <a:lstStyle/>
          <a:p>
            <a:pPr defTabSz="642915">
              <a:defRPr sz="2400"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</a:endParaRPr>
          </a:p>
        </p:txBody>
      </p:sp>
      <p:sp>
        <p:nvSpPr>
          <p:cNvPr id="225" name="Shape 225"/>
          <p:cNvSpPr/>
          <p:nvPr/>
        </p:nvSpPr>
        <p:spPr>
          <a:xfrm>
            <a:off x="5883983" y="2525691"/>
            <a:ext cx="354511" cy="354511"/>
          </a:xfrm>
          <a:prstGeom prst="ellipse">
            <a:avLst/>
          </a:prstGeom>
          <a:solidFill>
            <a:srgbClr val="F24A47">
              <a:alpha val="71000"/>
            </a:srgbClr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35719" tIns="35719" rIns="35719" bIns="35719" anchor="ctr"/>
          <a:lstStyle/>
          <a:p>
            <a:pPr defTabSz="642915">
              <a:defRPr sz="2400"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881100"/>
      </p:ext>
    </p:extLst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pasted-image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1832" y="147002"/>
            <a:ext cx="1342631" cy="1299120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Shape 355"/>
          <p:cNvSpPr/>
          <p:nvPr/>
        </p:nvSpPr>
        <p:spPr>
          <a:xfrm>
            <a:off x="420407" y="1446815"/>
            <a:ext cx="1045481" cy="349135"/>
          </a:xfrm>
          <a:prstGeom prst="rect">
            <a:avLst/>
          </a:prstGeom>
          <a:solidFill>
            <a:srgbClr val="F8B79D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2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642915"/>
            <a:r>
              <a:rPr sz="18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Governance</a:t>
            </a:r>
          </a:p>
        </p:txBody>
      </p:sp>
      <p:sp>
        <p:nvSpPr>
          <p:cNvPr id="356" name="Shape 356"/>
          <p:cNvSpPr/>
          <p:nvPr/>
        </p:nvSpPr>
        <p:spPr>
          <a:xfrm>
            <a:off x="427851" y="2157238"/>
            <a:ext cx="8288298" cy="3859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/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b="1" u="sng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ระดับผลผลิต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: 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1.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จำนวนเครือข่ายบริการปฐมภูมิ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(Primary care cluster)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ที่เปิดดำเนินการให้บริการปฐมภูมิ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ไม่น้อยกว่าร้อยละ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90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ของเป้าหมาย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2.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จำนวนแพทย์ที่มีความรู้ด้านเวชศาสตร์ครอบครัว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ให้บริการในเครือข่ายบริการปฐมภูมิ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(Primary care cluster)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ไม่น้อยกว่าร้อยละ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90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ของเป้าหมาย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b="1" u="sng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ระดับผลลัพธ์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: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3.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ตัวชี้วัดกลุ่มวัย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ตาม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61" b="1" kern="0" dirty="0">
                <a:solidFill>
                  <a:srgbClr val="FF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PP excellence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ผ่านเกณฑ์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ไม่น้อยกว่าร้อยละ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70</a:t>
            </a:r>
            <a:r>
              <a:rPr lang="th-TH"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lang="en-US"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4. </a:t>
            </a:r>
            <a:r>
              <a:rPr lang="th-TH"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ตัวชี้วัดตาม</a:t>
            </a:r>
            <a:r>
              <a:rPr lang="en-US"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r>
              <a:rPr lang="en-US" sz="2461" b="1" kern="0" dirty="0">
                <a:solidFill>
                  <a:srgbClr val="FF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Service excellence </a:t>
            </a:r>
            <a:r>
              <a:rPr lang="th-TH"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ลดป่วย ลดตาย ลดแออัด</a:t>
            </a:r>
            <a:endParaRPr sz="2461" kern="0" dirty="0">
              <a:solidFill>
                <a:sysClr val="windowText" lastClr="000000"/>
              </a:solidFill>
              <a:latin typeface="TH SarabunPSK"/>
              <a:ea typeface="TH SarabunPSK"/>
              <a:cs typeface="TH SarabunPSK"/>
              <a:sym typeface="TH SarabunPSK"/>
            </a:endParaRP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b="1" u="sng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ระดับผลกระทบ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 </a:t>
            </a:r>
          </a:p>
          <a:p>
            <a:pPr defTabSz="642915">
              <a:defRPr sz="3500">
                <a:latin typeface="TH SarabunPSK"/>
                <a:ea typeface="TH SarabunPSK"/>
                <a:cs typeface="TH SarabunPSK"/>
                <a:sym typeface="TH SarabunPSK"/>
              </a:defRPr>
            </a:pP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5.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อายุคาดเฉลี่ยการมีสุขภาพดี</a:t>
            </a:r>
            <a:r>
              <a:rPr sz="2461" kern="0" dirty="0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 (HALE : Health – Adjusted Life Expectancy) </a:t>
            </a:r>
            <a:r>
              <a:rPr sz="2461" kern="0" dirty="0" err="1">
                <a:solidFill>
                  <a:sysClr val="windowText" lastClr="000000"/>
                </a:solidFill>
                <a:latin typeface="TH SarabunPSK"/>
                <a:ea typeface="TH SarabunPSK"/>
                <a:cs typeface="TH SarabunPSK"/>
                <a:sym typeface="TH SarabunPSK"/>
              </a:rPr>
              <a:t>เพิ่มขึ้น</a:t>
            </a:r>
            <a:endParaRPr sz="2461" kern="0" dirty="0">
              <a:solidFill>
                <a:sysClr val="windowText" lastClr="000000"/>
              </a:solidFill>
              <a:latin typeface="TH SarabunPSK"/>
              <a:ea typeface="TH SarabunPSK"/>
              <a:cs typeface="TH SarabunPSK"/>
              <a:sym typeface="TH SarabunPSK"/>
            </a:endParaRPr>
          </a:p>
        </p:txBody>
      </p:sp>
      <p:sp>
        <p:nvSpPr>
          <p:cNvPr id="357" name="Shape 357"/>
          <p:cNvSpPr/>
          <p:nvPr/>
        </p:nvSpPr>
        <p:spPr>
          <a:xfrm>
            <a:off x="3182451" y="809080"/>
            <a:ext cx="2798844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0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defTabSz="642915"/>
            <a:r>
              <a:rPr sz="4219" kern="0">
                <a:solidFill>
                  <a:sysClr val="windowText" lastClr="000000"/>
                </a:solidFill>
              </a:rPr>
              <a:t>ตัวชี้วัดยุทธศาสตร์</a:t>
            </a:r>
          </a:p>
        </p:txBody>
      </p:sp>
    </p:spTree>
    <p:extLst>
      <p:ext uri="{BB962C8B-B14F-4D97-AF65-F5344CB8AC3E}">
        <p14:creationId xmlns:p14="http://schemas.microsoft.com/office/powerpoint/2010/main" val="2214561876"/>
      </p:ext>
    </p:extLst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68" r="80712"/>
          <a:stretch/>
        </p:blipFill>
        <p:spPr>
          <a:xfrm>
            <a:off x="0" y="5100456"/>
            <a:ext cx="9144000" cy="1757544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68" r="80712"/>
          <a:stretch/>
        </p:blipFill>
        <p:spPr>
          <a:xfrm rot="10800000">
            <a:off x="0" y="0"/>
            <a:ext cx="9144000" cy="1757544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8" b="15102"/>
          <a:stretch/>
        </p:blipFill>
        <p:spPr>
          <a:xfrm>
            <a:off x="1403648" y="1844824"/>
            <a:ext cx="6291092" cy="3034307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1835696" y="4871232"/>
            <a:ext cx="526901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G" sz="138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Q &amp; A</a:t>
            </a:r>
            <a:endParaRPr kumimoji="0" lang="th-TH" sz="13800" b="1" i="0" u="none" strike="noStrike" kern="0" cap="none" spc="0" normalizeH="0" baseline="0" noProof="0" dirty="0">
              <a:ln w="13462">
                <a:solidFill>
                  <a:schemeClr val="bg1"/>
                </a:solidFill>
                <a:prstDash val="solid"/>
              </a:ln>
              <a:solidFill>
                <a:srgbClr val="FF00FF"/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5429072"/>
      </p:ext>
    </p:extLst>
  </p:cSld>
  <p:clrMapOvr>
    <a:masterClrMapping/>
  </p:clrMapOvr>
</p:sld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owerpoint-templates-09">
  <a:themeElements>
    <a:clrScheme name="05 2">
      <a:dk1>
        <a:srgbClr val="003366"/>
      </a:dk1>
      <a:lt1>
        <a:srgbClr val="FFFFFF"/>
      </a:lt1>
      <a:dk2>
        <a:srgbClr val="51A0B9"/>
      </a:dk2>
      <a:lt2>
        <a:srgbClr val="DDDDDD"/>
      </a:lt2>
      <a:accent1>
        <a:srgbClr val="438ACB"/>
      </a:accent1>
      <a:accent2>
        <a:srgbClr val="77AE26"/>
      </a:accent2>
      <a:accent3>
        <a:srgbClr val="FFFFFF"/>
      </a:accent3>
      <a:accent4>
        <a:srgbClr val="002A56"/>
      </a:accent4>
      <a:accent5>
        <a:srgbClr val="B0C4E2"/>
      </a:accent5>
      <a:accent6>
        <a:srgbClr val="6B9D21"/>
      </a:accent6>
      <a:hlink>
        <a:srgbClr val="6E815B"/>
      </a:hlink>
      <a:folHlink>
        <a:srgbClr val="90A8B0"/>
      </a:folHlink>
    </a:clrScheme>
    <a:fontScheme name="05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5 1">
        <a:dk1>
          <a:srgbClr val="30311D"/>
        </a:dk1>
        <a:lt1>
          <a:srgbClr val="FFFFFF"/>
        </a:lt1>
        <a:dk2>
          <a:srgbClr val="866D10"/>
        </a:dk2>
        <a:lt2>
          <a:srgbClr val="DDDDDD"/>
        </a:lt2>
        <a:accent1>
          <a:srgbClr val="345C22"/>
        </a:accent1>
        <a:accent2>
          <a:srgbClr val="93B75F"/>
        </a:accent2>
        <a:accent3>
          <a:srgbClr val="FFFFFF"/>
        </a:accent3>
        <a:accent4>
          <a:srgbClr val="272817"/>
        </a:accent4>
        <a:accent5>
          <a:srgbClr val="AEB5AB"/>
        </a:accent5>
        <a:accent6>
          <a:srgbClr val="85A655"/>
        </a:accent6>
        <a:hlink>
          <a:srgbClr val="557B97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2">
        <a:dk1>
          <a:srgbClr val="003366"/>
        </a:dk1>
        <a:lt1>
          <a:srgbClr val="FFFFFF"/>
        </a:lt1>
        <a:dk2>
          <a:srgbClr val="51A0B9"/>
        </a:dk2>
        <a:lt2>
          <a:srgbClr val="DDDDDD"/>
        </a:lt2>
        <a:accent1>
          <a:srgbClr val="438ACB"/>
        </a:accent1>
        <a:accent2>
          <a:srgbClr val="77AE26"/>
        </a:accent2>
        <a:accent3>
          <a:srgbClr val="FFFFFF"/>
        </a:accent3>
        <a:accent4>
          <a:srgbClr val="002A56"/>
        </a:accent4>
        <a:accent5>
          <a:srgbClr val="B0C4E2"/>
        </a:accent5>
        <a:accent6>
          <a:srgbClr val="6B9D21"/>
        </a:accent6>
        <a:hlink>
          <a:srgbClr val="6E815B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 3">
        <a:dk1>
          <a:srgbClr val="000066"/>
        </a:dk1>
        <a:lt1>
          <a:srgbClr val="FFFFFF"/>
        </a:lt1>
        <a:dk2>
          <a:srgbClr val="0D5597"/>
        </a:dk2>
        <a:lt2>
          <a:srgbClr val="DDDDDD"/>
        </a:lt2>
        <a:accent1>
          <a:srgbClr val="369A7B"/>
        </a:accent1>
        <a:accent2>
          <a:srgbClr val="AA67B3"/>
        </a:accent2>
        <a:accent3>
          <a:srgbClr val="FFFFFF"/>
        </a:accent3>
        <a:accent4>
          <a:srgbClr val="000056"/>
        </a:accent4>
        <a:accent5>
          <a:srgbClr val="AECABF"/>
        </a:accent5>
        <a:accent6>
          <a:srgbClr val="9A5DA2"/>
        </a:accent6>
        <a:hlink>
          <a:srgbClr val="C5A241"/>
        </a:hlink>
        <a:folHlink>
          <a:srgbClr val="BCC8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tressed_text_effe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tressed_text_effe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เบอร์ลิน">
  <a:themeElements>
    <a:clrScheme name="เบอร์ลิน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เบอร์ลิน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บอร์ลิน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ppt/theme/theme7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8.xml><?xml version="1.0" encoding="utf-8"?>
<a:theme xmlns:a="http://schemas.openxmlformats.org/drawingml/2006/main" name="2_Distressed_text_effe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13066</TotalTime>
  <Words>2863</Words>
  <Application>Microsoft Office PowerPoint</Application>
  <PresentationFormat>นำเสนอทางหน้าจอ (4:3)</PresentationFormat>
  <Paragraphs>529</Paragraphs>
  <Slides>47</Slides>
  <Notes>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8</vt:i4>
      </vt:variant>
      <vt:variant>
        <vt:lpstr>ชื่อเรื่องสไลด์</vt:lpstr>
      </vt:variant>
      <vt:variant>
        <vt:i4>47</vt:i4>
      </vt:variant>
    </vt:vector>
  </HeadingPairs>
  <TitlesOfParts>
    <vt:vector size="68" baseType="lpstr">
      <vt:lpstr>Angsana New</vt:lpstr>
      <vt:lpstr>Arial</vt:lpstr>
      <vt:lpstr>Calibri</vt:lpstr>
      <vt:lpstr>Calibri Light</vt:lpstr>
      <vt:lpstr>Cordia New</vt:lpstr>
      <vt:lpstr>DilleniaUPC</vt:lpstr>
      <vt:lpstr>Gill Sans</vt:lpstr>
      <vt:lpstr>Helvetica</vt:lpstr>
      <vt:lpstr>Helvetica Light</vt:lpstr>
      <vt:lpstr>TH SarabunPSK</vt:lpstr>
      <vt:lpstr>Trebuchet MS</vt:lpstr>
      <vt:lpstr>Verdana</vt:lpstr>
      <vt:lpstr>Wingdings</vt:lpstr>
      <vt:lpstr>ธีมของ Office</vt:lpstr>
      <vt:lpstr>powerpoint-templates-09</vt:lpstr>
      <vt:lpstr>1_Distressed_text_effect</vt:lpstr>
      <vt:lpstr>2_Office Theme</vt:lpstr>
      <vt:lpstr>Distressed_text_effect</vt:lpstr>
      <vt:lpstr>เบอร์ลิน</vt:lpstr>
      <vt:lpstr>White</vt:lpstr>
      <vt:lpstr>2_Distressed_text_effect</vt:lpstr>
      <vt:lpstr>งานนำเสนอ PowerPoint</vt:lpstr>
      <vt:lpstr>งานนำเสนอ PowerPoint</vt:lpstr>
      <vt:lpstr>งานนำเสนอ PowerPoint</vt:lpstr>
      <vt:lpstr>สถานการณ์ของ  Primary care ในปัจจุบัน</vt:lpstr>
      <vt:lpstr>งานนำเสนอ PowerPoint</vt:lpstr>
      <vt:lpstr>งานนำเสนอ PowerPoint</vt:lpstr>
      <vt:lpstr>4 Excellence Strategies</vt:lpstr>
      <vt:lpstr>งานนำเสนอ PowerPoint</vt:lpstr>
      <vt:lpstr>งานนำเสนอ PowerPoint</vt:lpstr>
      <vt:lpstr>งานนำเสนอ PowerPoint</vt:lpstr>
      <vt:lpstr>ทีม หมอครอบครัว </vt:lpstr>
      <vt:lpstr>ทีม หมอครอบครัว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การจัดระบบบริหารจัดการ ใน PCC</vt:lpstr>
      <vt:lpstr>การจัดระบบบริหารจัดการ ใน PCC</vt:lpstr>
      <vt:lpstr> โครงสร้างการบริหารงาน PCC</vt:lpstr>
      <vt:lpstr>การจัดหน่วยบริการ ใน PCC</vt:lpstr>
      <vt:lpstr>งานนำเสนอ PowerPoint</vt:lpstr>
      <vt:lpstr>ทีม หมอครอบครัว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การเตรียมการของจังหวัด-เขต</vt:lpstr>
      <vt:lpstr>งานนำเสนอ PowerPoint</vt:lpstr>
      <vt:lpstr>คลินิกหมอครอบครัว</vt:lpstr>
      <vt:lpstr>งานนำเสนอ PowerPoint</vt:lpstr>
      <vt:lpstr>Heath Service</vt:lpstr>
      <vt:lpstr>ปฏิรูป</vt:lpstr>
      <vt:lpstr>งานนำเสนอ PowerPoint</vt:lpstr>
      <vt:lpstr>บทสรุปการดำเนินงานที่ผ่านมา</vt:lpstr>
      <vt:lpstr>งานนำเสนอ PowerPoint</vt:lpstr>
      <vt:lpstr>บทสรุปการดำเนินงานที่ผ่านมา</vt:lpstr>
      <vt:lpstr>บทบาทหน้าที่ของผู้ประสานระดับจังหวัด-เขต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Boonchai Theerakarn</dc:creator>
  <cp:lastModifiedBy>Boonchai Theerakarn</cp:lastModifiedBy>
  <cp:revision>254</cp:revision>
  <dcterms:created xsi:type="dcterms:W3CDTF">2016-08-16T02:02:36Z</dcterms:created>
  <dcterms:modified xsi:type="dcterms:W3CDTF">2016-11-18T03:52:09Z</dcterms:modified>
</cp:coreProperties>
</file>