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9"/>
  </p:notesMasterIdLst>
  <p:handoutMasterIdLst>
    <p:handoutMasterId r:id="rId10"/>
  </p:handoutMasterIdLst>
  <p:sldIdLst>
    <p:sldId id="265" r:id="rId2"/>
    <p:sldId id="281" r:id="rId3"/>
    <p:sldId id="266" r:id="rId4"/>
    <p:sldId id="293" r:id="rId5"/>
    <p:sldId id="294" r:id="rId6"/>
    <p:sldId id="284" r:id="rId7"/>
    <p:sldId id="264" r:id="rId8"/>
  </p:sldIdLst>
  <p:sldSz cx="9144000" cy="6858000" type="screen4x3"/>
  <p:notesSz cx="6669088" cy="99282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F00FF"/>
    <a:srgbClr val="6600CC"/>
    <a:srgbClr val="00FF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66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8A04DF-C7A6-45F9-BB56-D0455D836E85}" type="datetimeFigureOut">
              <a:rPr lang="th-TH" smtClean="0"/>
              <a:pPr/>
              <a:t>09/02/61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6C70E8-41FF-4F78-8C91-459AC4C591D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240153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41957-19BE-4743-84E0-C1ADCAA1034F}" type="datetimeFigureOut">
              <a:rPr lang="th-TH" smtClean="0"/>
              <a:pPr/>
              <a:t>09/02/61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F465B-BB15-4C87-B316-2EE2C353DD2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371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dirty="0" smtClean="0"/>
          </a:p>
        </p:txBody>
      </p:sp>
    </p:spTree>
    <p:extLst>
      <p:ext uri="{BB962C8B-B14F-4D97-AF65-F5344CB8AC3E}">
        <p14:creationId xmlns:p14="http://schemas.microsoft.com/office/powerpoint/2010/main" val="2787821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smtClean="0"/>
          </a:p>
        </p:txBody>
      </p:sp>
    </p:spTree>
    <p:extLst>
      <p:ext uri="{BB962C8B-B14F-4D97-AF65-F5344CB8AC3E}">
        <p14:creationId xmlns:p14="http://schemas.microsoft.com/office/powerpoint/2010/main" val="2157180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dirty="0" smtClean="0"/>
          </a:p>
        </p:txBody>
      </p:sp>
    </p:spTree>
    <p:extLst>
      <p:ext uri="{BB962C8B-B14F-4D97-AF65-F5344CB8AC3E}">
        <p14:creationId xmlns:p14="http://schemas.microsoft.com/office/powerpoint/2010/main" val="2357159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09/02/61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401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09/02/61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770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09/02/61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210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09/02/61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43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09/02/61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82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09/02/61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67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09/02/61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407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09/02/61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647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09/02/61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9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09/02/61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810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09/02/61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36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F6B5F-F6D0-47DB-A6CC-FCEB57253B9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09/02/61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29995-EF65-440D-B4E0-04C2D58A99B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895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6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0.jpeg"/><Relationship Id="rId7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6.jpe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11" Type="http://schemas.openxmlformats.org/officeDocument/2006/relationships/image" Target="../media/image23.png"/><Relationship Id="rId5" Type="http://schemas.openxmlformats.org/officeDocument/2006/relationships/image" Target="../media/image17.jpeg"/><Relationship Id="rId15" Type="http://schemas.openxmlformats.org/officeDocument/2006/relationships/image" Target="../media/image27.jpeg"/><Relationship Id="rId10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emf"/><Relationship Id="rId11" Type="http://schemas.openxmlformats.org/officeDocument/2006/relationships/image" Target="../media/image31.png"/><Relationship Id="rId5" Type="http://schemas.openxmlformats.org/officeDocument/2006/relationships/image" Target="../media/image6.jpeg"/><Relationship Id="rId10" Type="http://schemas.openxmlformats.org/officeDocument/2006/relationships/image" Target="../media/image30.png"/><Relationship Id="rId4" Type="http://schemas.openxmlformats.org/officeDocument/2006/relationships/image" Target="../media/image9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microsoft.com/office/2007/relationships/hdphoto" Target="../media/hdphoto2.wdp"/><Relationship Id="rId10" Type="http://schemas.openxmlformats.org/officeDocument/2006/relationships/image" Target="../media/image36.png"/><Relationship Id="rId4" Type="http://schemas.openxmlformats.org/officeDocument/2006/relationships/image" Target="../media/image11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8" descr="51515p05"/>
          <p:cNvPicPr>
            <a:picLocks noChangeAspect="1" noChangeArrowheads="1"/>
          </p:cNvPicPr>
          <p:nvPr/>
        </p:nvPicPr>
        <p:blipFill>
          <a:blip r:embed="rId3"/>
          <a:srcRect l="4250" r="9412"/>
          <a:stretch>
            <a:fillRect/>
          </a:stretch>
        </p:blipFill>
        <p:spPr bwMode="auto">
          <a:xfrm>
            <a:off x="5715008" y="0"/>
            <a:ext cx="3428992" cy="2243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9" name="Picture 9" descr="100_11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14554"/>
            <a:ext cx="9144000" cy="2290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0" name="Picture 10" descr="DSCF61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509963" cy="2239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1" name="Picture 11" descr="น้ำตก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0"/>
            <a:ext cx="2214578" cy="223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2" name="Picture 12" descr="หัวเนตท์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2" y="4500570"/>
            <a:ext cx="9144000" cy="1857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297" name="Text Box 3"/>
          <p:cNvSpPr txBox="1">
            <a:spLocks noChangeArrowheads="1"/>
          </p:cNvSpPr>
          <p:nvPr/>
        </p:nvSpPr>
        <p:spPr bwMode="auto">
          <a:xfrm>
            <a:off x="298697" y="4913914"/>
            <a:ext cx="8602663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accent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th-TH" sz="66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สตูล  สงบ  สะอาด  ธรรมชาติบริสุทธิ์</a:t>
            </a:r>
          </a:p>
        </p:txBody>
      </p:sp>
      <p:grpSp>
        <p:nvGrpSpPr>
          <p:cNvPr id="2" name="กลุ่ม 6"/>
          <p:cNvGrpSpPr>
            <a:grpSpLocks/>
          </p:cNvGrpSpPr>
          <p:nvPr/>
        </p:nvGrpSpPr>
        <p:grpSpPr bwMode="auto">
          <a:xfrm>
            <a:off x="-14288" y="6453212"/>
            <a:ext cx="9161463" cy="476250"/>
            <a:chOff x="-13761" y="6381328"/>
            <a:chExt cx="9161422" cy="476672"/>
          </a:xfrm>
        </p:grpSpPr>
        <p:grpSp>
          <p:nvGrpSpPr>
            <p:cNvPr id="3" name="กลุ่ม 2"/>
            <p:cNvGrpSpPr>
              <a:grpSpLocks/>
            </p:cNvGrpSpPr>
            <p:nvPr/>
          </p:nvGrpSpPr>
          <p:grpSpPr bwMode="auto">
            <a:xfrm>
              <a:off x="0" y="6405563"/>
              <a:ext cx="9144000" cy="452437"/>
              <a:chOff x="0" y="6405560"/>
              <a:chExt cx="9144000" cy="452440"/>
            </a:xfrm>
          </p:grpSpPr>
          <p:sp>
            <p:nvSpPr>
              <p:cNvPr id="15" name="สี่เหลี่ยมผืนผ้า 14"/>
              <p:cNvSpPr/>
              <p:nvPr/>
            </p:nvSpPr>
            <p:spPr>
              <a:xfrm>
                <a:off x="0" y="6429396"/>
                <a:ext cx="9144000" cy="428604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รูปแบบอิสระ 15"/>
              <p:cNvSpPr/>
              <p:nvPr/>
            </p:nvSpPr>
            <p:spPr>
              <a:xfrm>
                <a:off x="0" y="6405560"/>
                <a:ext cx="9144000" cy="201084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รูปแบบอิสระ 16"/>
              <p:cNvSpPr/>
              <p:nvPr/>
            </p:nvSpPr>
            <p:spPr>
              <a:xfrm flipV="1">
                <a:off x="0" y="6656916"/>
                <a:ext cx="9144000" cy="201084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วงรี 17"/>
              <p:cNvSpPr/>
              <p:nvPr/>
            </p:nvSpPr>
            <p:spPr>
              <a:xfrm>
                <a:off x="8372964" y="6405159"/>
                <a:ext cx="500061" cy="452841"/>
              </a:xfrm>
              <a:prstGeom prst="ellipse">
                <a:avLst/>
              </a:prstGeom>
              <a:blipFill>
                <a:blip r:embed="rId8" cstate="print"/>
                <a:stretch>
                  <a:fillRect/>
                </a:stretch>
              </a:blipFill>
              <a:ln>
                <a:noFill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415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85852" y="6572272"/>
                <a:ext cx="6786610" cy="14287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th-TH" sz="3600" b="1" kern="10" dirty="0">
                    <a:ln w="12700">
                      <a:solidFill>
                        <a:srgbClr val="5D1F0E"/>
                      </a:solidFill>
                      <a:round/>
                      <a:headEnd/>
                      <a:tailEnd/>
                    </a:ln>
                    <a:solidFill>
                      <a:srgbClr val="F2E6CC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สำนักงานสาธารณสุขจังหวัดสตูล.................................................................................กลุ่มพัฒนายุทธศาสตร์สาธารณสุข</a:t>
                </a:r>
              </a:p>
            </p:txBody>
          </p:sp>
        </p:grpSp>
        <p:grpSp>
          <p:nvGrpSpPr>
            <p:cNvPr id="4" name="กลุ่ม 8"/>
            <p:cNvGrpSpPr>
              <a:grpSpLocks/>
            </p:cNvGrpSpPr>
            <p:nvPr/>
          </p:nvGrpSpPr>
          <p:grpSpPr bwMode="auto">
            <a:xfrm>
              <a:off x="-13761" y="6381328"/>
              <a:ext cx="9161422" cy="451249"/>
              <a:chOff x="-13761" y="6381328"/>
              <a:chExt cx="9161422" cy="451249"/>
            </a:xfrm>
          </p:grpSpPr>
          <p:sp>
            <p:nvSpPr>
              <p:cNvPr id="10" name="สี่เหลี่ยมผืนผ้า 9"/>
              <p:cNvSpPr/>
              <p:nvPr/>
            </p:nvSpPr>
            <p:spPr bwMode="auto">
              <a:xfrm>
                <a:off x="3258" y="6381328"/>
                <a:ext cx="9144000" cy="42860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รูปแบบอิสระ 10"/>
              <p:cNvSpPr/>
              <p:nvPr/>
            </p:nvSpPr>
            <p:spPr bwMode="auto">
              <a:xfrm>
                <a:off x="3702" y="6381328"/>
                <a:ext cx="9143959" cy="201792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รูปแบบอิสระ 11"/>
              <p:cNvSpPr/>
              <p:nvPr/>
            </p:nvSpPr>
            <p:spPr bwMode="auto">
              <a:xfrm flipV="1">
                <a:off x="-13761" y="6632375"/>
                <a:ext cx="9143960" cy="200202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404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85852" y="6481870"/>
                <a:ext cx="6786610" cy="2332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th-TH" sz="3600" b="1" kern="10" dirty="0">
                    <a:ln w="12700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สำนักงานสาธารณสุขจังหวัดสตูล.................................................................................</a:t>
                </a:r>
                <a:r>
                  <a:rPr lang="th-TH" sz="3600" b="1" kern="10" dirty="0" smtClean="0">
                    <a:ln w="12700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กลุ่มงานอนามัยสิ่งแวดล้อมและอาชีวอนามัย</a:t>
                </a:r>
                <a:endParaRPr lang="th-TH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>
                    <a:outerShdw dist="20320" dir="1799969" algn="tl" rotWithShape="0">
                      <a:srgbClr val="000000">
                        <a:alpha val="39998"/>
                      </a:srgbClr>
                    </a:outerShdw>
                  </a:effectLst>
                  <a:latin typeface="Angsana New"/>
                  <a:cs typeface="Angsana New"/>
                </a:endParaRPr>
              </a:p>
            </p:txBody>
          </p:sp>
        </p:grpSp>
      </p:grpSp>
      <p:sp>
        <p:nvSpPr>
          <p:cNvPr id="25" name="สี่เหลี่ยมผืนผ้า 24"/>
          <p:cNvSpPr/>
          <p:nvPr/>
        </p:nvSpPr>
        <p:spPr>
          <a:xfrm>
            <a:off x="827584" y="2524601"/>
            <a:ext cx="7544891" cy="1754326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h-TH" sz="5400" b="1" dirty="0" smtClean="0">
                <a:solidFill>
                  <a:srgbClr val="FFFF00"/>
                </a:solidFill>
              </a:rPr>
              <a:t>การ</a:t>
            </a:r>
            <a:r>
              <a:rPr lang="th-TH" sz="5400" b="1" dirty="0">
                <a:solidFill>
                  <a:srgbClr val="FFFF00"/>
                </a:solidFill>
              </a:rPr>
              <a:t>บริหารจัดการมูลฝอยติดเชื้อ </a:t>
            </a:r>
            <a:endParaRPr lang="th-TH" sz="5400" b="1" dirty="0" smtClean="0">
              <a:solidFill>
                <a:srgbClr val="FFFF00"/>
              </a:solidFill>
            </a:endParaRPr>
          </a:p>
          <a:p>
            <a:pPr algn="ctr"/>
            <a:r>
              <a:rPr lang="th-TH" sz="5400" b="1" dirty="0" smtClean="0">
                <a:solidFill>
                  <a:srgbClr val="FFFF00"/>
                </a:solidFill>
              </a:rPr>
              <a:t>จังหวัด</a:t>
            </a:r>
            <a:r>
              <a:rPr lang="th-TH" sz="5400" b="1" dirty="0">
                <a:solidFill>
                  <a:srgbClr val="FFFF00"/>
                </a:solidFill>
              </a:rPr>
              <a:t>สตูล</a:t>
            </a:r>
            <a:endParaRPr lang="th-TH" sz="5400" b="1" cap="none" spc="0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22" name="Picture 2" descr="ผลการค้นหารูปภาพสำหรับ โลโก้สาธารณสุข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529" y="6373936"/>
            <a:ext cx="585501" cy="58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8127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9500"/>
            <a:ext cx="9144000" cy="683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837"/>
            <a:ext cx="9144000" cy="683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981223" y="-171400"/>
            <a:ext cx="5195931" cy="3456384"/>
          </a:xfrm>
          <a:prstGeom prst="rect">
            <a:avLst/>
          </a:prstGeom>
          <a:ln>
            <a:noFill/>
          </a:ln>
          <a:effectLst>
            <a:glow>
              <a:schemeClr val="accent1">
                <a:alpha val="40000"/>
              </a:schemeClr>
            </a:glow>
            <a:softEdge rad="584200"/>
          </a:effectLst>
        </p:spPr>
      </p:pic>
      <p:grpSp>
        <p:nvGrpSpPr>
          <p:cNvPr id="3" name="กลุ่ม 6"/>
          <p:cNvGrpSpPr>
            <a:grpSpLocks/>
          </p:cNvGrpSpPr>
          <p:nvPr/>
        </p:nvGrpSpPr>
        <p:grpSpPr bwMode="auto">
          <a:xfrm>
            <a:off x="-17060" y="5705492"/>
            <a:ext cx="9161060" cy="1152508"/>
            <a:chOff x="-13761" y="5704471"/>
            <a:chExt cx="9161019" cy="1153529"/>
          </a:xfrm>
        </p:grpSpPr>
        <p:grpSp>
          <p:nvGrpSpPr>
            <p:cNvPr id="4" name="กลุ่ม 19"/>
            <p:cNvGrpSpPr>
              <a:grpSpLocks/>
            </p:cNvGrpSpPr>
            <p:nvPr/>
          </p:nvGrpSpPr>
          <p:grpSpPr bwMode="auto">
            <a:xfrm>
              <a:off x="0" y="6405162"/>
              <a:ext cx="9144000" cy="452838"/>
              <a:chOff x="0" y="6405159"/>
              <a:chExt cx="9144000" cy="452841"/>
            </a:xfrm>
          </p:grpSpPr>
          <p:sp>
            <p:nvSpPr>
              <p:cNvPr id="27" name="สี่เหลี่ยมผืนผ้า 26"/>
              <p:cNvSpPr/>
              <p:nvPr/>
            </p:nvSpPr>
            <p:spPr>
              <a:xfrm>
                <a:off x="0" y="6429396"/>
                <a:ext cx="9144000" cy="428604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รูปแบบอิสระ 27"/>
              <p:cNvSpPr/>
              <p:nvPr/>
            </p:nvSpPr>
            <p:spPr>
              <a:xfrm>
                <a:off x="0" y="6405560"/>
                <a:ext cx="9144000" cy="201084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รูปแบบอิสระ 28"/>
              <p:cNvSpPr/>
              <p:nvPr/>
            </p:nvSpPr>
            <p:spPr>
              <a:xfrm flipV="1">
                <a:off x="0" y="6656916"/>
                <a:ext cx="9144000" cy="201084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วงรี 29"/>
              <p:cNvSpPr/>
              <p:nvPr/>
            </p:nvSpPr>
            <p:spPr>
              <a:xfrm>
                <a:off x="8372964" y="6405159"/>
                <a:ext cx="500061" cy="452841"/>
              </a:xfrm>
              <a:prstGeom prst="ellipse">
                <a:avLst/>
              </a:prstGeom>
              <a:blipFill>
                <a:blip r:embed="rId5" cstate="print"/>
                <a:stretch>
                  <a:fillRect/>
                </a:stretch>
              </a:blipFill>
              <a:ln>
                <a:noFill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85852" y="6572272"/>
                <a:ext cx="6786610" cy="14287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th-TH" sz="3600" b="1" kern="10" dirty="0">
                    <a:ln w="12700">
                      <a:solidFill>
                        <a:srgbClr val="5D1F0E"/>
                      </a:solidFill>
                      <a:round/>
                      <a:headEnd/>
                      <a:tailEnd/>
                    </a:ln>
                    <a:solidFill>
                      <a:srgbClr val="F2E6CC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สำนักงานสาธารณสุขจังหวัดสตูล.................................................................................กลุ่มพัฒนายุทธศาสตร์สาธารณสุข</a:t>
                </a:r>
              </a:p>
            </p:txBody>
          </p:sp>
        </p:grpSp>
        <p:grpSp>
          <p:nvGrpSpPr>
            <p:cNvPr id="5" name="กลุ่ม 8"/>
            <p:cNvGrpSpPr>
              <a:grpSpLocks/>
            </p:cNvGrpSpPr>
            <p:nvPr/>
          </p:nvGrpSpPr>
          <p:grpSpPr bwMode="auto">
            <a:xfrm>
              <a:off x="-13761" y="5704471"/>
              <a:ext cx="9161019" cy="1153529"/>
              <a:chOff x="-13761" y="5704471"/>
              <a:chExt cx="9161019" cy="1153529"/>
            </a:xfrm>
          </p:grpSpPr>
          <p:sp>
            <p:nvSpPr>
              <p:cNvPr id="22" name="สี่เหลี่ยมผืนผ้า 21"/>
              <p:cNvSpPr/>
              <p:nvPr/>
            </p:nvSpPr>
            <p:spPr bwMode="auto">
              <a:xfrm>
                <a:off x="3258" y="6429399"/>
                <a:ext cx="9144000" cy="42860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รูปแบบอิสระ 22"/>
              <p:cNvSpPr/>
              <p:nvPr/>
            </p:nvSpPr>
            <p:spPr bwMode="auto">
              <a:xfrm>
                <a:off x="-9029" y="5704471"/>
                <a:ext cx="9143959" cy="201792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รูปแบบอิสระ 23"/>
              <p:cNvSpPr/>
              <p:nvPr/>
            </p:nvSpPr>
            <p:spPr bwMode="auto">
              <a:xfrm flipV="1">
                <a:off x="-13761" y="6632375"/>
                <a:ext cx="9143960" cy="200202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85852" y="6481870"/>
                <a:ext cx="6786610" cy="2332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th-TH" sz="3600" b="1" kern="10" dirty="0">
                    <a:ln w="12700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สำนักงานสาธารณสุขจังหวัดสตูล.................................................................................</a:t>
                </a:r>
                <a:r>
                  <a:rPr lang="th-TH" sz="3600" b="1" kern="10" dirty="0" smtClean="0">
                    <a:ln w="12700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กลุ่มงานอนามัยสิ่งแวดล้อมและอาชีวอนามัย</a:t>
                </a:r>
                <a:endParaRPr lang="th-TH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>
                    <a:outerShdw dist="20320" dir="1799969" algn="tl" rotWithShape="0">
                      <a:srgbClr val="000000">
                        <a:alpha val="39998"/>
                      </a:srgbClr>
                    </a:outerShdw>
                  </a:effectLst>
                  <a:latin typeface="Angsana New"/>
                  <a:cs typeface="Angsana New"/>
                </a:endParaRPr>
              </a:p>
            </p:txBody>
          </p:sp>
        </p:grpSp>
      </p:grpSp>
      <p:sp>
        <p:nvSpPr>
          <p:cNvPr id="45" name="ชื่อเรื่อง 3"/>
          <p:cNvSpPr txBox="1">
            <a:spLocks/>
          </p:cNvSpPr>
          <p:nvPr/>
        </p:nvSpPr>
        <p:spPr>
          <a:xfrm>
            <a:off x="0" y="2285992"/>
            <a:ext cx="9144000" cy="1143008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6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การจัดการมูลฝอยติดเชื้อ จ.สตูล</a:t>
            </a:r>
            <a:endParaRPr lang="th-TH" sz="66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448" y="5929057"/>
            <a:ext cx="1444777" cy="146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 descr="ผลการค้นหารูปภาพสำหรับ โลโก้สาธารณสุข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769" y="6256913"/>
            <a:ext cx="585501" cy="58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164" y="2429599"/>
            <a:ext cx="1750092" cy="1839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" name="Text Box 42"/>
          <p:cNvSpPr txBox="1">
            <a:spLocks noChangeArrowheads="1"/>
          </p:cNvSpPr>
          <p:nvPr/>
        </p:nvSpPr>
        <p:spPr bwMode="auto">
          <a:xfrm>
            <a:off x="3247123" y="1353566"/>
            <a:ext cx="2721173" cy="7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th-TH" b="1" dirty="0" smtClean="0">
                <a:solidFill>
                  <a:srgbClr val="7030A0"/>
                </a:solidFill>
                <a:latin typeface="Cordia New" panose="020B0304020202020204" pitchFamily="34" charset="-34"/>
              </a:rPr>
              <a:t>ปริมาณมูลฝอยติดเชื้อ</a:t>
            </a:r>
            <a:endParaRPr lang="en-US" b="1" dirty="0" smtClean="0">
              <a:solidFill>
                <a:srgbClr val="7030A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b="1" dirty="0" smtClean="0">
                <a:solidFill>
                  <a:srgbClr val="7030A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280  </a:t>
            </a:r>
            <a:r>
              <a:rPr lang="th-TH" b="1" dirty="0" smtClean="0">
                <a:solidFill>
                  <a:srgbClr val="7030A0"/>
                </a:solidFill>
                <a:latin typeface="Cordia New" panose="020B0304020202020204" pitchFamily="34" charset="-34"/>
              </a:rPr>
              <a:t>กก./วัน</a:t>
            </a:r>
            <a:endParaRPr lang="en-US" b="1" dirty="0">
              <a:solidFill>
                <a:srgbClr val="7030A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74" name="ชื่อเรื่อง 3"/>
          <p:cNvSpPr txBox="1">
            <a:spLocks/>
          </p:cNvSpPr>
          <p:nvPr/>
        </p:nvSpPr>
        <p:spPr>
          <a:xfrm>
            <a:off x="33154" y="23837"/>
            <a:ext cx="9144000" cy="85060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3900" b="1" dirty="0" smtClean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39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แหล่งกำเนิดมูลฝอยติดเชื้อ จังหวัดสตูล</a:t>
            </a:r>
            <a:endParaRPr lang="en-US" sz="3900" b="1" dirty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39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rdia New" pitchFamily="34" charset="-34"/>
              <a:cs typeface="Cordia New" panose="020B0304020202020204" pitchFamily="34" charset="-34"/>
            </a:endParaRPr>
          </a:p>
        </p:txBody>
      </p:sp>
      <p:sp>
        <p:nvSpPr>
          <p:cNvPr id="3" name="Right Arrow 2"/>
          <p:cNvSpPr/>
          <p:nvPr/>
        </p:nvSpPr>
        <p:spPr>
          <a:xfrm rot="1555594">
            <a:off x="2741504" y="2138651"/>
            <a:ext cx="1137449" cy="75941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75" name="Right Arrow 74"/>
          <p:cNvSpPr/>
          <p:nvPr/>
        </p:nvSpPr>
        <p:spPr>
          <a:xfrm rot="19093543">
            <a:off x="2869751" y="4217722"/>
            <a:ext cx="1060753" cy="788416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76" name="Right Arrow 75"/>
          <p:cNvSpPr/>
          <p:nvPr/>
        </p:nvSpPr>
        <p:spPr>
          <a:xfrm rot="13540789">
            <a:off x="5067479" y="4178035"/>
            <a:ext cx="1002224" cy="86311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77" name="Right Arrow 76"/>
          <p:cNvSpPr/>
          <p:nvPr/>
        </p:nvSpPr>
        <p:spPr>
          <a:xfrm rot="8773588">
            <a:off x="5180002" y="2185394"/>
            <a:ext cx="1092936" cy="812137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4" name="Picture 2" descr="http://www.iamdr.net/images/hospital/08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95" y="1196752"/>
            <a:ext cx="2549006" cy="191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42"/>
          <p:cNvSpPr txBox="1">
            <a:spLocks noChangeArrowheads="1"/>
          </p:cNvSpPr>
          <p:nvPr/>
        </p:nvSpPr>
        <p:spPr bwMode="auto">
          <a:xfrm>
            <a:off x="107504" y="2785600"/>
            <a:ext cx="2590997" cy="5693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chemeClr val="accent4">
                  <a:lumMod val="75000"/>
                </a:schemeClr>
              </a:solidFill>
              <a:latin typeface="TH SarabunIT๙" pitchFamily="34" charset="-34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chemeClr val="accent4">
                    <a:lumMod val="75000"/>
                  </a:schemeClr>
                </a:solidFill>
                <a:latin typeface="TH SarabunIT๙" pitchFamily="34" charset="-34"/>
              </a:rPr>
              <a:t>โรงพยาบาลของรัฐ</a:t>
            </a:r>
            <a:r>
              <a:rPr lang="th-TH" sz="2400" b="1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</a:rPr>
              <a:t>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</a:rPr>
              <a:t> 7 </a:t>
            </a:r>
            <a:r>
              <a:rPr lang="th-TH" sz="2400" b="1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</a:rPr>
              <a:t>แห่ง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Angsana New" pitchFamily="18" charset="-34"/>
            </a:endParaRPr>
          </a:p>
        </p:txBody>
      </p:sp>
      <p:pic>
        <p:nvPicPr>
          <p:cNvPr id="2050" name="Picture 2" descr="http://static.panoramio.com/photos/large/681734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5" y="3949504"/>
            <a:ext cx="2680174" cy="201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 Box 42"/>
          <p:cNvSpPr txBox="1">
            <a:spLocks noChangeArrowheads="1"/>
          </p:cNvSpPr>
          <p:nvPr/>
        </p:nvSpPr>
        <p:spPr bwMode="auto">
          <a:xfrm>
            <a:off x="33154" y="5733449"/>
            <a:ext cx="2693725" cy="5693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>
              <a:solidFill>
                <a:schemeClr val="accent4">
                  <a:lumMod val="75000"/>
                </a:schemeClr>
              </a:solidFill>
              <a:latin typeface="TH SarabunIT๙" pitchFamily="34" charset="-34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chemeClr val="accent4">
                    <a:lumMod val="75000"/>
                  </a:schemeClr>
                </a:solidFill>
                <a:latin typeface="TH SarabunIT๙" pitchFamily="34" charset="-34"/>
              </a:rPr>
              <a:t>รพ.สต.</a:t>
            </a:r>
            <a:r>
              <a:rPr lang="th-TH" sz="2400" b="1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</a:rPr>
              <a:t>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</a:rPr>
              <a:t> </a:t>
            </a:r>
            <a:r>
              <a:rPr lang="th-TH" sz="2400" b="1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</a:rPr>
              <a:t>55 แห่ง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Angsana New" pitchFamily="18" charset="-34"/>
            </a:endParaRPr>
          </a:p>
        </p:txBody>
      </p:sp>
      <p:pic>
        <p:nvPicPr>
          <p:cNvPr id="2052" name="Picture 4" descr="http://webboard.thai-tour.com/upload/140976725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053" y="4026784"/>
            <a:ext cx="2731443" cy="185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42"/>
          <p:cNvSpPr txBox="1">
            <a:spLocks noChangeArrowheads="1"/>
          </p:cNvSpPr>
          <p:nvPr/>
        </p:nvSpPr>
        <p:spPr bwMode="auto">
          <a:xfrm>
            <a:off x="6300691" y="5811941"/>
            <a:ext cx="2735806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b="1" dirty="0" smtClean="0">
              <a:solidFill>
                <a:schemeClr val="accent4">
                  <a:lumMod val="75000"/>
                </a:schemeClr>
              </a:solidFill>
              <a:latin typeface="TH SarabunIT๙" pitchFamily="34" charset="-34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</a:rPr>
              <a:t>คลินิกเอกชน 77 แห่ง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Angsana New" pitchFamily="18" charset="-34"/>
            </a:endParaRPr>
          </a:p>
        </p:txBody>
      </p:sp>
      <p:pic>
        <p:nvPicPr>
          <p:cNvPr id="2054" name="Picture 6" descr="http://www.epofclinic.com/cfcadmin/images/mContent_Image611255313175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690" y="1221504"/>
            <a:ext cx="2735806" cy="195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6300691" y="3108507"/>
            <a:ext cx="2735806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chemeClr val="accent4">
                  <a:lumMod val="75000"/>
                </a:schemeClr>
              </a:solidFill>
              <a:latin typeface="TH SarabunIT๙" pitchFamily="34" charset="-34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chemeClr val="accent4">
                    <a:lumMod val="75000"/>
                  </a:schemeClr>
                </a:solidFill>
                <a:latin typeface="TH SarabunIT๙" pitchFamily="34" charset="-34"/>
              </a:rPr>
              <a:t>สถานพยาบาลสัตว์</a:t>
            </a:r>
            <a:r>
              <a:rPr lang="th-TH" sz="2400" b="1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</a:rPr>
              <a:t> 5 แห่ง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Angsana New" pitchFamily="18" charset="-34"/>
            </a:endParaRPr>
          </a:p>
        </p:txBody>
      </p:sp>
      <p:grpSp>
        <p:nvGrpSpPr>
          <p:cNvPr id="17" name="กลุ่ม 6"/>
          <p:cNvGrpSpPr>
            <a:grpSpLocks/>
          </p:cNvGrpSpPr>
          <p:nvPr/>
        </p:nvGrpSpPr>
        <p:grpSpPr bwMode="auto">
          <a:xfrm>
            <a:off x="-17060" y="6449291"/>
            <a:ext cx="9161060" cy="352669"/>
            <a:chOff x="-13761" y="6405162"/>
            <a:chExt cx="9161019" cy="452838"/>
          </a:xfrm>
        </p:grpSpPr>
        <p:grpSp>
          <p:nvGrpSpPr>
            <p:cNvPr id="18" name="กลุ่ม 19"/>
            <p:cNvGrpSpPr>
              <a:grpSpLocks/>
            </p:cNvGrpSpPr>
            <p:nvPr/>
          </p:nvGrpSpPr>
          <p:grpSpPr bwMode="auto">
            <a:xfrm>
              <a:off x="0" y="6405162"/>
              <a:ext cx="9144000" cy="452838"/>
              <a:chOff x="0" y="6405159"/>
              <a:chExt cx="9144000" cy="452841"/>
            </a:xfrm>
          </p:grpSpPr>
          <p:sp>
            <p:nvSpPr>
              <p:cNvPr id="26" name="สี่เหลี่ยมผืนผ้า 25"/>
              <p:cNvSpPr/>
              <p:nvPr/>
            </p:nvSpPr>
            <p:spPr>
              <a:xfrm>
                <a:off x="0" y="6429396"/>
                <a:ext cx="9144000" cy="428604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รูปแบบอิสระ 26"/>
              <p:cNvSpPr/>
              <p:nvPr/>
            </p:nvSpPr>
            <p:spPr>
              <a:xfrm>
                <a:off x="0" y="6405560"/>
                <a:ext cx="9144000" cy="201084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รูปแบบอิสระ 27"/>
              <p:cNvSpPr/>
              <p:nvPr/>
            </p:nvSpPr>
            <p:spPr>
              <a:xfrm flipV="1">
                <a:off x="0" y="6656916"/>
                <a:ext cx="9144000" cy="201084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วงรี 28"/>
              <p:cNvSpPr/>
              <p:nvPr/>
            </p:nvSpPr>
            <p:spPr>
              <a:xfrm>
                <a:off x="8372964" y="6405159"/>
                <a:ext cx="500061" cy="452841"/>
              </a:xfrm>
              <a:prstGeom prst="ellipse">
                <a:avLst/>
              </a:prstGeom>
              <a:blipFill>
                <a:blip r:embed="rId8" cstate="print"/>
                <a:stretch>
                  <a:fillRect/>
                </a:stretch>
              </a:blipFill>
              <a:ln>
                <a:noFill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85852" y="6572272"/>
                <a:ext cx="6786610" cy="14287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th-TH" sz="3600" b="1" kern="10">
                    <a:ln w="12700">
                      <a:solidFill>
                        <a:srgbClr val="5D1F0E"/>
                      </a:solidFill>
                      <a:round/>
                      <a:headEnd/>
                      <a:tailEnd/>
                    </a:ln>
                    <a:solidFill>
                      <a:srgbClr val="F2E6CC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สำนักงานสาธารณสุขจังหวัดสตูล.................................................................................กลุ่มพัฒนายุทธศาสตร์สาธารณสุข</a:t>
                </a:r>
              </a:p>
            </p:txBody>
          </p:sp>
        </p:grpSp>
        <p:grpSp>
          <p:nvGrpSpPr>
            <p:cNvPr id="19" name="กลุ่ม 8"/>
            <p:cNvGrpSpPr>
              <a:grpSpLocks/>
            </p:cNvGrpSpPr>
            <p:nvPr/>
          </p:nvGrpSpPr>
          <p:grpSpPr bwMode="auto">
            <a:xfrm>
              <a:off x="-13761" y="6429399"/>
              <a:ext cx="9161019" cy="428601"/>
              <a:chOff x="-13761" y="6429399"/>
              <a:chExt cx="9161019" cy="428601"/>
            </a:xfrm>
          </p:grpSpPr>
          <p:sp>
            <p:nvSpPr>
              <p:cNvPr id="20" name="สี่เหลี่ยมผืนผ้า 19"/>
              <p:cNvSpPr/>
              <p:nvPr/>
            </p:nvSpPr>
            <p:spPr bwMode="auto">
              <a:xfrm>
                <a:off x="3258" y="6429399"/>
                <a:ext cx="9144000" cy="42860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รูปแบบอิสระ 21"/>
              <p:cNvSpPr/>
              <p:nvPr/>
            </p:nvSpPr>
            <p:spPr bwMode="auto">
              <a:xfrm flipV="1">
                <a:off x="-13761" y="6632375"/>
                <a:ext cx="9143960" cy="200202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85852" y="6481870"/>
                <a:ext cx="6786610" cy="2332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th-TH" sz="3600" b="1" kern="10" dirty="0">
                    <a:ln w="12700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สำนักงานสาธารณสุขจังหวัดสตูล.................................................................................</a:t>
                </a:r>
                <a:r>
                  <a:rPr lang="th-TH" sz="3600" b="1" kern="10" dirty="0" smtClean="0">
                    <a:ln w="12700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กลุ่มงานอนามัยสิ่งแวดล้อมและอาชีวอนามัย</a:t>
                </a:r>
                <a:endParaRPr lang="th-TH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>
                    <a:outerShdw dist="20320" dir="1799969" algn="tl" rotWithShape="0">
                      <a:srgbClr val="000000">
                        <a:alpha val="39998"/>
                      </a:srgbClr>
                    </a:outerShdw>
                  </a:effectLst>
                  <a:latin typeface="Angsana New"/>
                  <a:cs typeface="Angsana New"/>
                </a:endParaRPr>
              </a:p>
            </p:txBody>
          </p:sp>
        </p:grpSp>
      </p:grpSp>
      <p:pic>
        <p:nvPicPr>
          <p:cNvPr id="31" name="Picture 2" descr="ผลการค้นหารูปภาพสำหรับ โลโก้สาธารณสุข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653" y="6290218"/>
            <a:ext cx="585501" cy="58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23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Box 42"/>
          <p:cNvSpPr txBox="1">
            <a:spLocks noChangeArrowheads="1"/>
          </p:cNvSpPr>
          <p:nvPr/>
        </p:nvSpPr>
        <p:spPr bwMode="auto">
          <a:xfrm>
            <a:off x="3176490" y="1064383"/>
            <a:ext cx="272117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th-TH" b="1" dirty="0" smtClean="0">
                <a:solidFill>
                  <a:srgbClr val="7030A0"/>
                </a:solidFill>
                <a:latin typeface="Cordia New" panose="020B0304020202020204" pitchFamily="34" charset="-34"/>
              </a:rPr>
              <a:t>ปริมาณมูลฝอยติดเชื้อ</a:t>
            </a:r>
            <a:endParaRPr lang="en-US" b="1" dirty="0" smtClean="0">
              <a:solidFill>
                <a:srgbClr val="7030A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b="1" dirty="0" smtClean="0">
                <a:solidFill>
                  <a:srgbClr val="7030A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0.5  </a:t>
            </a:r>
            <a:r>
              <a:rPr lang="th-TH" b="1" dirty="0" smtClean="0">
                <a:solidFill>
                  <a:srgbClr val="7030A0"/>
                </a:solidFill>
                <a:latin typeface="Cordia New" panose="020B0304020202020204" pitchFamily="34" charset="-34"/>
              </a:rPr>
              <a:t>กก./วัน</a:t>
            </a:r>
            <a:endParaRPr lang="en-US" b="1" dirty="0">
              <a:solidFill>
                <a:srgbClr val="7030A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74" name="ชื่อเรื่อง 3"/>
          <p:cNvSpPr txBox="1">
            <a:spLocks/>
          </p:cNvSpPr>
          <p:nvPr/>
        </p:nvSpPr>
        <p:spPr>
          <a:xfrm>
            <a:off x="33154" y="23837"/>
            <a:ext cx="9144000" cy="85060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3900" b="1" dirty="0" smtClean="0">
              <a:solidFill>
                <a:srgbClr val="FFFF00"/>
              </a:solidFill>
              <a:latin typeface="Cordia New" panose="020B0304020202020204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3900" b="1" dirty="0" smtClean="0">
                <a:solidFill>
                  <a:srgbClr val="FFFF00"/>
                </a:solidFill>
                <a:latin typeface="Cordia New" panose="020B0304020202020204" pitchFamily="34" charset="-34"/>
              </a:rPr>
              <a:t>แหล่งกำเนิดมูลฝอยติด</a:t>
            </a:r>
            <a:r>
              <a:rPr lang="th-TH" sz="3900" b="1" dirty="0" smtClean="0">
                <a:solidFill>
                  <a:srgbClr val="FFFF00"/>
                </a:solidFill>
                <a:latin typeface="Cordia New" panose="020B0304020202020204" pitchFamily="34" charset="-34"/>
              </a:rPr>
              <a:t>เชื้อในพื้นที่เกาะ</a:t>
            </a:r>
            <a:endParaRPr lang="en-US" sz="3900" b="1" dirty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39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rdia New" pitchFamily="34" charset="-34"/>
            </a:endParaRPr>
          </a:p>
        </p:txBody>
      </p:sp>
      <p:sp>
        <p:nvSpPr>
          <p:cNvPr id="3" name="Right Arrow 2"/>
          <p:cNvSpPr/>
          <p:nvPr/>
        </p:nvSpPr>
        <p:spPr>
          <a:xfrm rot="1555594">
            <a:off x="2242281" y="1645539"/>
            <a:ext cx="1137449" cy="75941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75" name="Right Arrow 74"/>
          <p:cNvSpPr/>
          <p:nvPr/>
        </p:nvSpPr>
        <p:spPr>
          <a:xfrm rot="19093543">
            <a:off x="2382279" y="4454415"/>
            <a:ext cx="1060753" cy="672841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76" name="Right Arrow 75"/>
          <p:cNvSpPr/>
          <p:nvPr/>
        </p:nvSpPr>
        <p:spPr>
          <a:xfrm rot="12784370">
            <a:off x="5698050" y="4278900"/>
            <a:ext cx="1002224" cy="605279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77" name="Right Arrow 76"/>
          <p:cNvSpPr/>
          <p:nvPr/>
        </p:nvSpPr>
        <p:spPr>
          <a:xfrm rot="8773588">
            <a:off x="5574237" y="1507196"/>
            <a:ext cx="1092936" cy="812137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4" name="Text Box 42"/>
          <p:cNvSpPr txBox="1">
            <a:spLocks noChangeArrowheads="1"/>
          </p:cNvSpPr>
          <p:nvPr/>
        </p:nvSpPr>
        <p:spPr bwMode="auto">
          <a:xfrm>
            <a:off x="386400" y="4261319"/>
            <a:ext cx="1781633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 รพ.สต.เกาะยาว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6745313" y="2275522"/>
            <a:ext cx="2016926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รพสต.เกาะหลี</a:t>
            </a:r>
            <a:r>
              <a:rPr lang="th-TH" sz="2400" b="1" dirty="0" err="1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เป๊ะ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grpSp>
        <p:nvGrpSpPr>
          <p:cNvPr id="17" name="กลุ่ม 6"/>
          <p:cNvGrpSpPr>
            <a:grpSpLocks/>
          </p:cNvGrpSpPr>
          <p:nvPr/>
        </p:nvGrpSpPr>
        <p:grpSpPr bwMode="auto">
          <a:xfrm>
            <a:off x="-17060" y="6449291"/>
            <a:ext cx="9161060" cy="352669"/>
            <a:chOff x="-13761" y="6405162"/>
            <a:chExt cx="9161019" cy="452838"/>
          </a:xfrm>
        </p:grpSpPr>
        <p:grpSp>
          <p:nvGrpSpPr>
            <p:cNvPr id="18" name="กลุ่ม 19"/>
            <p:cNvGrpSpPr>
              <a:grpSpLocks/>
            </p:cNvGrpSpPr>
            <p:nvPr/>
          </p:nvGrpSpPr>
          <p:grpSpPr bwMode="auto">
            <a:xfrm>
              <a:off x="0" y="6405162"/>
              <a:ext cx="9144000" cy="452838"/>
              <a:chOff x="0" y="6405159"/>
              <a:chExt cx="9144000" cy="452841"/>
            </a:xfrm>
          </p:grpSpPr>
          <p:sp>
            <p:nvSpPr>
              <p:cNvPr id="26" name="สี่เหลี่ยมผืนผ้า 25"/>
              <p:cNvSpPr/>
              <p:nvPr/>
            </p:nvSpPr>
            <p:spPr>
              <a:xfrm>
                <a:off x="0" y="6429396"/>
                <a:ext cx="9144000" cy="428604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รูปแบบอิสระ 26"/>
              <p:cNvSpPr/>
              <p:nvPr/>
            </p:nvSpPr>
            <p:spPr>
              <a:xfrm>
                <a:off x="0" y="6405560"/>
                <a:ext cx="9144000" cy="201084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รูปแบบอิสระ 27"/>
              <p:cNvSpPr/>
              <p:nvPr/>
            </p:nvSpPr>
            <p:spPr>
              <a:xfrm flipV="1">
                <a:off x="0" y="6656916"/>
                <a:ext cx="9144000" cy="201084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วงรี 28"/>
              <p:cNvSpPr/>
              <p:nvPr/>
            </p:nvSpPr>
            <p:spPr>
              <a:xfrm>
                <a:off x="8372964" y="6405159"/>
                <a:ext cx="500061" cy="452841"/>
              </a:xfrm>
              <a:prstGeom prst="ellipse">
                <a:avLst/>
              </a:prstGeom>
              <a:blipFill>
                <a:blip r:embed="rId3" cstate="print"/>
                <a:stretch>
                  <a:fillRect/>
                </a:stretch>
              </a:blipFill>
              <a:ln>
                <a:noFill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85852" y="6572272"/>
                <a:ext cx="6786610" cy="14287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th-TH" sz="3600" b="1" kern="10">
                    <a:ln w="12700">
                      <a:solidFill>
                        <a:srgbClr val="5D1F0E"/>
                      </a:solidFill>
                      <a:round/>
                      <a:headEnd/>
                      <a:tailEnd/>
                    </a:ln>
                    <a:solidFill>
                      <a:srgbClr val="F2E6CC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สำนักงานสาธารณสุขจังหวัดสตูล.................................................................................กลุ่มพัฒนายุทธศาสตร์สาธารณสุข</a:t>
                </a:r>
              </a:p>
            </p:txBody>
          </p:sp>
        </p:grpSp>
        <p:grpSp>
          <p:nvGrpSpPr>
            <p:cNvPr id="19" name="กลุ่ม 8"/>
            <p:cNvGrpSpPr>
              <a:grpSpLocks/>
            </p:cNvGrpSpPr>
            <p:nvPr/>
          </p:nvGrpSpPr>
          <p:grpSpPr bwMode="auto">
            <a:xfrm>
              <a:off x="-13761" y="6429399"/>
              <a:ext cx="9161019" cy="428601"/>
              <a:chOff x="-13761" y="6429399"/>
              <a:chExt cx="9161019" cy="428601"/>
            </a:xfrm>
          </p:grpSpPr>
          <p:sp>
            <p:nvSpPr>
              <p:cNvPr id="20" name="สี่เหลี่ยมผืนผ้า 19"/>
              <p:cNvSpPr/>
              <p:nvPr/>
            </p:nvSpPr>
            <p:spPr bwMode="auto">
              <a:xfrm>
                <a:off x="3258" y="6429399"/>
                <a:ext cx="9144000" cy="42860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รูปแบบอิสระ 21"/>
              <p:cNvSpPr/>
              <p:nvPr/>
            </p:nvSpPr>
            <p:spPr bwMode="auto">
              <a:xfrm flipV="1">
                <a:off x="-13761" y="6632375"/>
                <a:ext cx="9143960" cy="200202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85852" y="6481870"/>
                <a:ext cx="6786610" cy="2332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th-TH" sz="3600" b="1" kern="10" dirty="0">
                    <a:ln w="12700">
                      <a:noFill/>
                      <a:round/>
                      <a:headEnd/>
                      <a:tailEnd/>
                    </a:ln>
                    <a:solidFill>
                      <a:prstClr val="white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สำนักงานสาธารณสุขจังหวัดสตูล.................................................................................</a:t>
                </a:r>
                <a:r>
                  <a:rPr lang="th-TH" sz="3600" b="1" kern="10" dirty="0" smtClean="0">
                    <a:ln w="12700">
                      <a:noFill/>
                      <a:round/>
                      <a:headEnd/>
                      <a:tailEnd/>
                    </a:ln>
                    <a:solidFill>
                      <a:prstClr val="white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กลุ่มงานอนามัยสิ่งแวดล้อมและอาชีวอนามัย</a:t>
                </a:r>
                <a:endParaRPr lang="th-TH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prstClr val="white"/>
                  </a:solidFill>
                  <a:effectLst>
                    <a:outerShdw dist="20320" dir="1799969" algn="tl" rotWithShape="0">
                      <a:srgbClr val="000000">
                        <a:alpha val="39998"/>
                      </a:srgbClr>
                    </a:outerShdw>
                  </a:effectLst>
                  <a:latin typeface="Angsana New"/>
                  <a:cs typeface="Angsana New"/>
                </a:endParaRPr>
              </a:p>
            </p:txBody>
          </p:sp>
        </p:grpSp>
      </p:grpSp>
      <p:pic>
        <p:nvPicPr>
          <p:cNvPr id="31" name="Picture 2" descr="ผลการค้นหารูปภาพสำหรับ โลโก้สาธารณสุ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653" y="6290218"/>
            <a:ext cx="585501" cy="58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25" y="1118087"/>
            <a:ext cx="1867871" cy="1400271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862" y="4425415"/>
            <a:ext cx="1978680" cy="1484345"/>
          </a:xfrm>
          <a:prstGeom prst="rect">
            <a:avLst/>
          </a:prstGeom>
        </p:spPr>
      </p:pic>
      <p:sp>
        <p:nvSpPr>
          <p:cNvPr id="7" name="AutoShape 2" descr="ผลการค้นหารูปภาพสำหรับ รพสต.เกาะหลีเป๊ะ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7080" y="919078"/>
            <a:ext cx="1853392" cy="1388255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15692" y="2985374"/>
            <a:ext cx="2370624" cy="803194"/>
          </a:xfrm>
          <a:prstGeom prst="rect">
            <a:avLst/>
          </a:prstGeom>
        </p:spPr>
      </p:pic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287829" y="6004684"/>
            <a:ext cx="2016926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รพสต.ตำมะลัง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sp>
        <p:nvSpPr>
          <p:cNvPr id="42" name="Text Box 42"/>
          <p:cNvSpPr txBox="1">
            <a:spLocks noChangeArrowheads="1"/>
          </p:cNvSpPr>
          <p:nvPr/>
        </p:nvSpPr>
        <p:spPr bwMode="auto">
          <a:xfrm>
            <a:off x="6745313" y="2271925"/>
            <a:ext cx="2016926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รพสต.เกาะหลี</a:t>
            </a:r>
            <a:r>
              <a:rPr lang="th-TH" sz="2400" b="1" dirty="0" err="1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เป๊ะ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6827616" y="5936255"/>
            <a:ext cx="2016926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รพสต.ตันหยง</a:t>
            </a:r>
            <a:r>
              <a:rPr lang="th-TH" sz="2400" b="1" dirty="0" err="1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กลิง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6692541" y="3783347"/>
            <a:ext cx="2016926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รพสต.เกาะสาหร่าย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pic>
        <p:nvPicPr>
          <p:cNvPr id="14" name="รูปภาพ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29719">
            <a:off x="5392857" y="2786131"/>
            <a:ext cx="1185800" cy="1040020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8359" y="4875916"/>
            <a:ext cx="1906784" cy="1268878"/>
          </a:xfrm>
          <a:prstGeom prst="rect">
            <a:avLst/>
          </a:prstGeom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3825" y="3055074"/>
            <a:ext cx="2021400" cy="1197345"/>
          </a:xfrm>
          <a:prstGeom prst="rect">
            <a:avLst/>
          </a:prstGeom>
        </p:spPr>
      </p:pic>
      <p:pic>
        <p:nvPicPr>
          <p:cNvPr id="32" name="รูปภาพ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449554">
            <a:off x="2255051" y="3145793"/>
            <a:ext cx="1182471" cy="1161069"/>
          </a:xfrm>
          <a:prstGeom prst="rect">
            <a:avLst/>
          </a:prstGeom>
        </p:spPr>
      </p:pic>
      <p:pic>
        <p:nvPicPr>
          <p:cNvPr id="33" name="รูปภาพ 3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50899" y="2217018"/>
            <a:ext cx="2109527" cy="1595560"/>
          </a:xfrm>
          <a:prstGeom prst="rect">
            <a:avLst/>
          </a:prstGeom>
        </p:spPr>
      </p:pic>
      <p:pic>
        <p:nvPicPr>
          <p:cNvPr id="34" name="รูปภาพ 3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8946" y="2513899"/>
            <a:ext cx="1377815" cy="707197"/>
          </a:xfrm>
          <a:prstGeom prst="rect">
            <a:avLst/>
          </a:prstGeom>
        </p:spPr>
      </p:pic>
      <p:sp>
        <p:nvSpPr>
          <p:cNvPr id="55" name="Text Box 42"/>
          <p:cNvSpPr txBox="1">
            <a:spLocks noChangeArrowheads="1"/>
          </p:cNvSpPr>
          <p:nvPr/>
        </p:nvSpPr>
        <p:spPr bwMode="auto">
          <a:xfrm>
            <a:off x="3766313" y="3807345"/>
            <a:ext cx="1396734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th-TH" sz="800" dirty="0" smtClean="0">
              <a:solidFill>
                <a:srgbClr val="8064A2">
                  <a:lumMod val="75000"/>
                </a:srgbClr>
              </a:solidFill>
              <a:latin typeface="TH SarabunIT๙" pitchFamily="34" charset="-34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th-TH" sz="2400" b="1" dirty="0" smtClean="0">
                <a:solidFill>
                  <a:srgbClr val="8064A2">
                    <a:lumMod val="75000"/>
                  </a:srgbClr>
                </a:solidFill>
                <a:latin typeface="TH SarabunIT๙" pitchFamily="34" charset="-34"/>
              </a:rPr>
              <a:t>    รพ.สตูล</a:t>
            </a:r>
            <a:endParaRPr lang="en-US" sz="2400" b="1" dirty="0">
              <a:solidFill>
                <a:srgbClr val="8064A2">
                  <a:lumMod val="75000"/>
                </a:srgbClr>
              </a:solidFill>
              <a:latin typeface="Angsana New" pitchFamily="18" charset="-34"/>
            </a:endParaRPr>
          </a:p>
        </p:txBody>
      </p:sp>
      <p:pic>
        <p:nvPicPr>
          <p:cNvPr id="56" name="รูปภาพ 3" descr="P1090168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65" y="5000448"/>
            <a:ext cx="1904276" cy="1065612"/>
          </a:xfrm>
          <a:prstGeom prst="rect">
            <a:avLst/>
          </a:prstGeom>
          <a:noFill/>
          <a:ln w="9525">
            <a:solidFill>
              <a:srgbClr val="000000">
                <a:alpha val="63000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142"/>
          <p:cNvSpPr txBox="1"/>
          <p:nvPr/>
        </p:nvSpPr>
        <p:spPr>
          <a:xfrm>
            <a:off x="3504934" y="6063639"/>
            <a:ext cx="1935785" cy="400110"/>
          </a:xfrm>
          <a:prstGeom prst="rect">
            <a:avLst/>
          </a:prstGeom>
          <a:solidFill>
            <a:srgbClr val="00FF00"/>
          </a:solidFill>
          <a:ln>
            <a:solidFill>
              <a:srgbClr val="6600FF"/>
            </a:solidFill>
          </a:ln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7030A0"/>
                </a:solidFill>
              </a:rPr>
              <a:t>ส่ง บ.เซฟวันกรีนเทค</a:t>
            </a:r>
            <a:endParaRPr lang="th-TH" sz="2000" b="1" dirty="0">
              <a:solidFill>
                <a:srgbClr val="7030A0"/>
              </a:solidFill>
            </a:endParaRPr>
          </a:p>
        </p:txBody>
      </p:sp>
      <p:pic>
        <p:nvPicPr>
          <p:cNvPr id="58" name="รูปภาพ 5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8093841">
            <a:off x="4022512" y="4260097"/>
            <a:ext cx="941190" cy="78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38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ชื่อเรื่อง 3"/>
          <p:cNvSpPr txBox="1">
            <a:spLocks/>
          </p:cNvSpPr>
          <p:nvPr/>
        </p:nvSpPr>
        <p:spPr>
          <a:xfrm>
            <a:off x="33154" y="23837"/>
            <a:ext cx="9144000" cy="85060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3900" b="1" dirty="0" smtClean="0">
              <a:solidFill>
                <a:srgbClr val="FFFF00"/>
              </a:solidFill>
              <a:latin typeface="Cordia New" panose="020B0304020202020204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3900" b="1" dirty="0" smtClean="0">
                <a:solidFill>
                  <a:srgbClr val="FFFF00"/>
                </a:solidFill>
                <a:latin typeface="Cordia New" panose="020B0304020202020204" pitchFamily="34" charset="-34"/>
              </a:rPr>
              <a:t>ระบบติดตามการดำเนินงานระดับจังหวัด</a:t>
            </a:r>
            <a:endParaRPr lang="en-US" sz="3900" b="1" dirty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39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rdia New" pitchFamily="34" charset="-34"/>
            </a:endParaRPr>
          </a:p>
        </p:txBody>
      </p:sp>
      <p:grpSp>
        <p:nvGrpSpPr>
          <p:cNvPr id="17" name="กลุ่ม 6"/>
          <p:cNvGrpSpPr>
            <a:grpSpLocks/>
          </p:cNvGrpSpPr>
          <p:nvPr/>
        </p:nvGrpSpPr>
        <p:grpSpPr bwMode="auto">
          <a:xfrm>
            <a:off x="-17060" y="6449291"/>
            <a:ext cx="9161060" cy="352669"/>
            <a:chOff x="-13761" y="6405162"/>
            <a:chExt cx="9161019" cy="452838"/>
          </a:xfrm>
        </p:grpSpPr>
        <p:grpSp>
          <p:nvGrpSpPr>
            <p:cNvPr id="18" name="กลุ่ม 19"/>
            <p:cNvGrpSpPr>
              <a:grpSpLocks/>
            </p:cNvGrpSpPr>
            <p:nvPr/>
          </p:nvGrpSpPr>
          <p:grpSpPr bwMode="auto">
            <a:xfrm>
              <a:off x="0" y="6405162"/>
              <a:ext cx="9144000" cy="452838"/>
              <a:chOff x="0" y="6405159"/>
              <a:chExt cx="9144000" cy="452841"/>
            </a:xfrm>
          </p:grpSpPr>
          <p:sp>
            <p:nvSpPr>
              <p:cNvPr id="26" name="สี่เหลี่ยมผืนผ้า 25"/>
              <p:cNvSpPr/>
              <p:nvPr/>
            </p:nvSpPr>
            <p:spPr>
              <a:xfrm>
                <a:off x="0" y="6429396"/>
                <a:ext cx="9144000" cy="428604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รูปแบบอิสระ 26"/>
              <p:cNvSpPr/>
              <p:nvPr/>
            </p:nvSpPr>
            <p:spPr>
              <a:xfrm>
                <a:off x="0" y="6405560"/>
                <a:ext cx="9144000" cy="201084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รูปแบบอิสระ 27"/>
              <p:cNvSpPr/>
              <p:nvPr/>
            </p:nvSpPr>
            <p:spPr>
              <a:xfrm flipV="1">
                <a:off x="0" y="6656916"/>
                <a:ext cx="9144000" cy="201084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วงรี 28"/>
              <p:cNvSpPr/>
              <p:nvPr/>
            </p:nvSpPr>
            <p:spPr>
              <a:xfrm>
                <a:off x="8372964" y="6405159"/>
                <a:ext cx="500061" cy="452841"/>
              </a:xfrm>
              <a:prstGeom prst="ellipse">
                <a:avLst/>
              </a:prstGeom>
              <a:blipFill>
                <a:blip r:embed="rId3" cstate="print"/>
                <a:stretch>
                  <a:fillRect/>
                </a:stretch>
              </a:blipFill>
              <a:ln>
                <a:noFill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85852" y="6572272"/>
                <a:ext cx="6786610" cy="14287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th-TH" sz="3600" b="1" kern="10">
                    <a:ln w="12700">
                      <a:solidFill>
                        <a:srgbClr val="5D1F0E"/>
                      </a:solidFill>
                      <a:round/>
                      <a:headEnd/>
                      <a:tailEnd/>
                    </a:ln>
                    <a:solidFill>
                      <a:srgbClr val="F2E6CC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สำนักงานสาธารณสุขจังหวัดสตูล.................................................................................กลุ่มพัฒนายุทธศาสตร์สาธารณสุข</a:t>
                </a:r>
              </a:p>
            </p:txBody>
          </p:sp>
        </p:grpSp>
        <p:grpSp>
          <p:nvGrpSpPr>
            <p:cNvPr id="19" name="กลุ่ม 8"/>
            <p:cNvGrpSpPr>
              <a:grpSpLocks/>
            </p:cNvGrpSpPr>
            <p:nvPr/>
          </p:nvGrpSpPr>
          <p:grpSpPr bwMode="auto">
            <a:xfrm>
              <a:off x="-13761" y="6429399"/>
              <a:ext cx="9161019" cy="428601"/>
              <a:chOff x="-13761" y="6429399"/>
              <a:chExt cx="9161019" cy="428601"/>
            </a:xfrm>
          </p:grpSpPr>
          <p:sp>
            <p:nvSpPr>
              <p:cNvPr id="20" name="สี่เหลี่ยมผืนผ้า 19"/>
              <p:cNvSpPr/>
              <p:nvPr/>
            </p:nvSpPr>
            <p:spPr bwMode="auto">
              <a:xfrm>
                <a:off x="3258" y="6429399"/>
                <a:ext cx="9144000" cy="42860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รูปแบบอิสระ 21"/>
              <p:cNvSpPr/>
              <p:nvPr/>
            </p:nvSpPr>
            <p:spPr bwMode="auto">
              <a:xfrm flipV="1">
                <a:off x="-13761" y="6632375"/>
                <a:ext cx="9143960" cy="200202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85852" y="6481870"/>
                <a:ext cx="6786610" cy="2332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th-TH" sz="3600" b="1" kern="10" dirty="0">
                    <a:ln w="12700">
                      <a:noFill/>
                      <a:round/>
                      <a:headEnd/>
                      <a:tailEnd/>
                    </a:ln>
                    <a:solidFill>
                      <a:prstClr val="white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สำนักงานสาธารณสุขจังหวัดสตูล.................................................................................</a:t>
                </a:r>
                <a:r>
                  <a:rPr lang="th-TH" sz="3600" b="1" kern="10" dirty="0" smtClean="0">
                    <a:ln w="12700">
                      <a:noFill/>
                      <a:round/>
                      <a:headEnd/>
                      <a:tailEnd/>
                    </a:ln>
                    <a:solidFill>
                      <a:prstClr val="white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กลุ่มงานอนามัยสิ่งแวดล้อมและอาชีวอนามัย</a:t>
                </a:r>
                <a:endParaRPr lang="th-TH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prstClr val="white"/>
                  </a:solidFill>
                  <a:effectLst>
                    <a:outerShdw dist="20320" dir="1799969" algn="tl" rotWithShape="0">
                      <a:srgbClr val="000000">
                        <a:alpha val="39998"/>
                      </a:srgbClr>
                    </a:outerShdw>
                  </a:effectLst>
                  <a:latin typeface="Angsana New"/>
                  <a:cs typeface="Angsana New"/>
                </a:endParaRPr>
              </a:p>
            </p:txBody>
          </p:sp>
        </p:grpSp>
      </p:grpSp>
      <p:pic>
        <p:nvPicPr>
          <p:cNvPr id="31" name="Picture 2" descr="ผลการค้นหารูปภาพสำหรับ โลโก้สาธารณสุ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653" y="6290218"/>
            <a:ext cx="585501" cy="58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2" descr="ผลการค้นหารูปภาพสำหรับ รพสต.เกาะหลีเป๊ะ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8" name="Text Box 3"/>
          <p:cNvSpPr txBox="1">
            <a:spLocks noChangeArrowheads="1"/>
          </p:cNvSpPr>
          <p:nvPr/>
        </p:nvSpPr>
        <p:spPr bwMode="auto">
          <a:xfrm>
            <a:off x="374547" y="1693477"/>
            <a:ext cx="7810151" cy="294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accent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th-TH" sz="32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ใช้แบบประเมินการการจัดการมูล</a:t>
            </a:r>
            <a:r>
              <a:rPr lang="th-TH" sz="3200" b="1" dirty="0" err="1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ฝูอย</a:t>
            </a:r>
            <a:r>
              <a:rPr lang="th-TH" sz="32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สำหรับ รพ.สต. ของกรมอนามัย 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th-TH" sz="32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2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     โดยจะมีการประเมิน ทุก 6 เดือน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th-TH" sz="32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2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           รพ.สต. ประเมินตนเอง  2 ครั้ง  เดือนมีนาคม และ สิงหาคม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th-TH" sz="32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            ระดับ </a:t>
            </a:r>
            <a:r>
              <a:rPr lang="th-TH" sz="3200" b="1" dirty="0" err="1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คป</a:t>
            </a:r>
            <a:r>
              <a:rPr lang="th-TH" sz="32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สอ. ลงประเมิน  2 ครั้ง เดือนมีนาคมและสิงหาคม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th-TH" sz="32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2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           ระดับจังหวัด ลงประเมิน  1 ครั้ง ในเดือน กันยายน</a:t>
            </a:r>
            <a:endParaRPr lang="th-TH" sz="32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9822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6844" cy="683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981223" y="-171400"/>
            <a:ext cx="5195931" cy="3456384"/>
          </a:xfrm>
          <a:prstGeom prst="rect">
            <a:avLst/>
          </a:prstGeom>
          <a:ln>
            <a:noFill/>
          </a:ln>
          <a:effectLst>
            <a:glow>
              <a:schemeClr val="accent1">
                <a:alpha val="40000"/>
              </a:schemeClr>
            </a:glow>
            <a:softEdge rad="584200"/>
          </a:effectLst>
        </p:spPr>
      </p:pic>
      <p:grpSp>
        <p:nvGrpSpPr>
          <p:cNvPr id="3" name="กลุ่ม 6"/>
          <p:cNvGrpSpPr>
            <a:grpSpLocks/>
          </p:cNvGrpSpPr>
          <p:nvPr/>
        </p:nvGrpSpPr>
        <p:grpSpPr bwMode="auto">
          <a:xfrm>
            <a:off x="-17060" y="5705492"/>
            <a:ext cx="9161060" cy="1152508"/>
            <a:chOff x="-13761" y="5704471"/>
            <a:chExt cx="9161019" cy="1153529"/>
          </a:xfrm>
        </p:grpSpPr>
        <p:grpSp>
          <p:nvGrpSpPr>
            <p:cNvPr id="4" name="กลุ่ม 19"/>
            <p:cNvGrpSpPr>
              <a:grpSpLocks/>
            </p:cNvGrpSpPr>
            <p:nvPr/>
          </p:nvGrpSpPr>
          <p:grpSpPr bwMode="auto">
            <a:xfrm>
              <a:off x="0" y="6405162"/>
              <a:ext cx="9144000" cy="452838"/>
              <a:chOff x="0" y="6405159"/>
              <a:chExt cx="9144000" cy="452841"/>
            </a:xfrm>
          </p:grpSpPr>
          <p:sp>
            <p:nvSpPr>
              <p:cNvPr id="27" name="สี่เหลี่ยมผืนผ้า 26"/>
              <p:cNvSpPr/>
              <p:nvPr/>
            </p:nvSpPr>
            <p:spPr>
              <a:xfrm>
                <a:off x="0" y="6429396"/>
                <a:ext cx="9144000" cy="428604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รูปแบบอิสระ 27"/>
              <p:cNvSpPr/>
              <p:nvPr/>
            </p:nvSpPr>
            <p:spPr>
              <a:xfrm>
                <a:off x="0" y="6405560"/>
                <a:ext cx="9144000" cy="201084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รูปแบบอิสระ 28"/>
              <p:cNvSpPr/>
              <p:nvPr/>
            </p:nvSpPr>
            <p:spPr>
              <a:xfrm flipV="1">
                <a:off x="0" y="6656916"/>
                <a:ext cx="9144000" cy="201084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วงรี 29"/>
              <p:cNvSpPr/>
              <p:nvPr/>
            </p:nvSpPr>
            <p:spPr>
              <a:xfrm>
                <a:off x="8372964" y="6405159"/>
                <a:ext cx="500061" cy="452841"/>
              </a:xfrm>
              <a:prstGeom prst="ellipse">
                <a:avLst/>
              </a:prstGeom>
              <a:blipFill>
                <a:blip r:embed="rId5" cstate="print"/>
                <a:stretch>
                  <a:fillRect/>
                </a:stretch>
              </a:blipFill>
              <a:ln>
                <a:noFill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85852" y="6572272"/>
                <a:ext cx="6786610" cy="14287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th-TH" sz="3600" b="1" kern="10">
                    <a:ln w="12700">
                      <a:solidFill>
                        <a:srgbClr val="5D1F0E"/>
                      </a:solidFill>
                      <a:round/>
                      <a:headEnd/>
                      <a:tailEnd/>
                    </a:ln>
                    <a:solidFill>
                      <a:srgbClr val="F2E6CC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สำนักงานสาธารณสุขจังหวัดสตูล.................................................................................กลุ่มพัฒนายุทธศาสตร์สาธารณสุข</a:t>
                </a:r>
              </a:p>
            </p:txBody>
          </p:sp>
        </p:grpSp>
        <p:grpSp>
          <p:nvGrpSpPr>
            <p:cNvPr id="5" name="กลุ่ม 8"/>
            <p:cNvGrpSpPr>
              <a:grpSpLocks/>
            </p:cNvGrpSpPr>
            <p:nvPr/>
          </p:nvGrpSpPr>
          <p:grpSpPr bwMode="auto">
            <a:xfrm>
              <a:off x="-13761" y="5704471"/>
              <a:ext cx="9161019" cy="1153529"/>
              <a:chOff x="-13761" y="5704471"/>
              <a:chExt cx="9161019" cy="1153529"/>
            </a:xfrm>
          </p:grpSpPr>
          <p:sp>
            <p:nvSpPr>
              <p:cNvPr id="22" name="สี่เหลี่ยมผืนผ้า 21"/>
              <p:cNvSpPr/>
              <p:nvPr/>
            </p:nvSpPr>
            <p:spPr bwMode="auto">
              <a:xfrm>
                <a:off x="3258" y="6429399"/>
                <a:ext cx="9144000" cy="42860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รูปแบบอิสระ 22"/>
              <p:cNvSpPr/>
              <p:nvPr/>
            </p:nvSpPr>
            <p:spPr bwMode="auto">
              <a:xfrm>
                <a:off x="-9029" y="5704471"/>
                <a:ext cx="9143959" cy="201792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รูปแบบอิสระ 23"/>
              <p:cNvSpPr/>
              <p:nvPr/>
            </p:nvSpPr>
            <p:spPr bwMode="auto">
              <a:xfrm flipV="1">
                <a:off x="-13761" y="6632375"/>
                <a:ext cx="9143960" cy="200202"/>
              </a:xfrm>
              <a:custGeom>
                <a:avLst/>
                <a:gdLst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0 w 3348056"/>
                  <a:gd name="connsiteY3" fmla="*/ 542928 h 542928"/>
                  <a:gd name="connsiteX4" fmla="*/ 0 w 3348056"/>
                  <a:gd name="connsiteY4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359951 w 3348056"/>
                  <a:gd name="connsiteY3" fmla="*/ 540680 h 542928"/>
                  <a:gd name="connsiteX4" fmla="*/ 0 w 3348056"/>
                  <a:gd name="connsiteY4" fmla="*/ 542928 h 542928"/>
                  <a:gd name="connsiteX5" fmla="*/ 0 w 3348056"/>
                  <a:gd name="connsiteY5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765014 w 3348056"/>
                  <a:gd name="connsiteY3" fmla="*/ 539675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542928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541150 w 3348056"/>
                  <a:gd name="connsiteY3" fmla="*/ 258667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348056"/>
                  <a:gd name="connsiteY0" fmla="*/ 0 h 542928"/>
                  <a:gd name="connsiteX1" fmla="*/ 3348056 w 3348056"/>
                  <a:gd name="connsiteY1" fmla="*/ 0 h 542928"/>
                  <a:gd name="connsiteX2" fmla="*/ 3348056 w 3348056"/>
                  <a:gd name="connsiteY2" fmla="*/ 261920 h 542928"/>
                  <a:gd name="connsiteX3" fmla="*/ 483449 w 3348056"/>
                  <a:gd name="connsiteY3" fmla="*/ 258668 h 542928"/>
                  <a:gd name="connsiteX4" fmla="*/ 359951 w 3348056"/>
                  <a:gd name="connsiteY4" fmla="*/ 540680 h 542928"/>
                  <a:gd name="connsiteX5" fmla="*/ 0 w 3348056"/>
                  <a:gd name="connsiteY5" fmla="*/ 542928 h 542928"/>
                  <a:gd name="connsiteX6" fmla="*/ 0 w 3348056"/>
                  <a:gd name="connsiteY6" fmla="*/ 0 h 542928"/>
                  <a:gd name="connsiteX0" fmla="*/ 0 w 3541736"/>
                  <a:gd name="connsiteY0" fmla="*/ 0 h 542928"/>
                  <a:gd name="connsiteX1" fmla="*/ 334805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  <a:gd name="connsiteX0" fmla="*/ 0 w 3541736"/>
                  <a:gd name="connsiteY0" fmla="*/ 0 h 542928"/>
                  <a:gd name="connsiteX1" fmla="*/ 3541736 w 3541736"/>
                  <a:gd name="connsiteY1" fmla="*/ 0 h 542928"/>
                  <a:gd name="connsiteX2" fmla="*/ 3541736 w 3541736"/>
                  <a:gd name="connsiteY2" fmla="*/ 261919 h 542928"/>
                  <a:gd name="connsiteX3" fmla="*/ 483449 w 3541736"/>
                  <a:gd name="connsiteY3" fmla="*/ 258668 h 542928"/>
                  <a:gd name="connsiteX4" fmla="*/ 359951 w 3541736"/>
                  <a:gd name="connsiteY4" fmla="*/ 540680 h 542928"/>
                  <a:gd name="connsiteX5" fmla="*/ 0 w 3541736"/>
                  <a:gd name="connsiteY5" fmla="*/ 542928 h 542928"/>
                  <a:gd name="connsiteX6" fmla="*/ 0 w 3541736"/>
                  <a:gd name="connsiteY6" fmla="*/ 0 h 54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736" h="542928">
                    <a:moveTo>
                      <a:pt x="0" y="0"/>
                    </a:moveTo>
                    <a:lnTo>
                      <a:pt x="3541736" y="0"/>
                    </a:lnTo>
                    <a:lnTo>
                      <a:pt x="3541736" y="261919"/>
                    </a:lnTo>
                    <a:lnTo>
                      <a:pt x="483449" y="258668"/>
                    </a:lnTo>
                    <a:lnTo>
                      <a:pt x="359951" y="540680"/>
                    </a:lnTo>
                    <a:lnTo>
                      <a:pt x="0" y="5429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ct val="20000"/>
                  </a:spcBef>
                  <a:buFontTx/>
                  <a:buChar char="•"/>
                  <a:defRPr/>
                </a:pPr>
                <a:endParaRPr lang="th-TH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85852" y="6481870"/>
                <a:ext cx="6786610" cy="2332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th-TH" sz="3600" b="1" kern="10" dirty="0">
                    <a:ln w="12700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สำนักงานสาธารณสุขจังหวัดสตูล.................................................................................</a:t>
                </a:r>
                <a:r>
                  <a:rPr lang="th-TH" sz="3600" b="1" kern="10" dirty="0" smtClean="0">
                    <a:ln w="12700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>
                      <a:outerShdw dist="20320" dir="1799969" algn="tl" rotWithShape="0">
                        <a:srgbClr val="000000">
                          <a:alpha val="39998"/>
                        </a:srgbClr>
                      </a:outerShdw>
                    </a:effectLst>
                    <a:latin typeface="Angsana New"/>
                    <a:cs typeface="Angsana New"/>
                  </a:rPr>
                  <a:t>กลุ่มงานอนามัยสิ่งแวดล้อมและอาชีวอนามัย</a:t>
                </a:r>
                <a:endParaRPr lang="th-TH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>
                    <a:outerShdw dist="20320" dir="1799969" algn="tl" rotWithShape="0">
                      <a:srgbClr val="000000">
                        <a:alpha val="39998"/>
                      </a:srgbClr>
                    </a:outerShdw>
                  </a:effectLst>
                  <a:latin typeface="Angsana New"/>
                  <a:cs typeface="Angsana New"/>
                </a:endParaRPr>
              </a:p>
            </p:txBody>
          </p:sp>
        </p:grpSp>
      </p:grpSp>
      <p:sp>
        <p:nvSpPr>
          <p:cNvPr id="65" name="AutoShape 7"/>
          <p:cNvSpPr>
            <a:spLocks noChangeArrowheads="1"/>
          </p:cNvSpPr>
          <p:nvPr/>
        </p:nvSpPr>
        <p:spPr bwMode="gray">
          <a:xfrm>
            <a:off x="0" y="593432"/>
            <a:ext cx="4286248" cy="4989528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t"/>
          <a:lstStyle/>
          <a:p>
            <a:pPr algn="thaiDist"/>
            <a:endParaRPr lang="th-TH" sz="1800" b="1" dirty="0">
              <a:solidFill>
                <a:schemeClr val="bg1"/>
              </a:solidFill>
            </a:endParaRPr>
          </a:p>
        </p:txBody>
      </p:sp>
      <p:pic>
        <p:nvPicPr>
          <p:cNvPr id="66" name="Picture 8" descr="Picture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785794"/>
            <a:ext cx="945230" cy="834235"/>
          </a:xfrm>
          <a:prstGeom prst="rect">
            <a:avLst/>
          </a:prstGeom>
          <a:noFill/>
        </p:spPr>
      </p:pic>
      <p:pic>
        <p:nvPicPr>
          <p:cNvPr id="4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448" y="5929057"/>
            <a:ext cx="1444777" cy="146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ชื่อเรื่อง 3"/>
          <p:cNvSpPr txBox="1">
            <a:spLocks/>
          </p:cNvSpPr>
          <p:nvPr/>
        </p:nvSpPr>
        <p:spPr>
          <a:xfrm>
            <a:off x="0" y="9031"/>
            <a:ext cx="4071934" cy="56244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3900" b="1" dirty="0" smtClean="0">
              <a:solidFill>
                <a:srgbClr val="FFFF00"/>
              </a:solidFill>
              <a:latin typeface="TH SarabunIT๙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3900" b="1" dirty="0" smtClean="0">
                <a:solidFill>
                  <a:srgbClr val="FFFF00"/>
                </a:solidFill>
                <a:latin typeface="TH SarabunIT๙" pitchFamily="34" charset="-34"/>
              </a:rPr>
              <a:t>ปัญหา อุปสรรค</a:t>
            </a:r>
            <a:endParaRPr lang="en-US" sz="3900" b="1" dirty="0">
              <a:solidFill>
                <a:srgbClr val="FFFF00"/>
              </a:solidFill>
              <a:latin typeface="TH SarabunIT๙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39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rdia New" pitchFamily="34" charset="-34"/>
            </a:endParaRPr>
          </a:p>
        </p:txBody>
      </p:sp>
      <p:pic>
        <p:nvPicPr>
          <p:cNvPr id="46" name="Picture 8" descr="Picture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800000">
            <a:off x="7240943" y="4868209"/>
            <a:ext cx="945230" cy="834235"/>
          </a:xfrm>
          <a:prstGeom prst="rect">
            <a:avLst/>
          </a:prstGeom>
          <a:noFill/>
        </p:spPr>
      </p:pic>
      <p:sp>
        <p:nvSpPr>
          <p:cNvPr id="32" name="AutoShape 3"/>
          <p:cNvSpPr>
            <a:spLocks noChangeArrowheads="1"/>
          </p:cNvSpPr>
          <p:nvPr/>
        </p:nvSpPr>
        <p:spPr bwMode="black">
          <a:xfrm rot="5400000">
            <a:off x="3759793" y="2883885"/>
            <a:ext cx="1624414" cy="285752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  <a:tileRect/>
          </a:gradFill>
          <a:ln w="38100">
            <a:solidFill>
              <a:schemeClr val="bg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3" name="กลุ่ม 42"/>
          <p:cNvGrpSpPr/>
          <p:nvPr/>
        </p:nvGrpSpPr>
        <p:grpSpPr>
          <a:xfrm>
            <a:off x="0" y="785794"/>
            <a:ext cx="4113323" cy="881428"/>
            <a:chOff x="1928794" y="1785925"/>
            <a:chExt cx="7052445" cy="1595545"/>
          </a:xfrm>
        </p:grpSpPr>
        <p:grpSp>
          <p:nvGrpSpPr>
            <p:cNvPr id="35" name="Group 4"/>
            <p:cNvGrpSpPr>
              <a:grpSpLocks/>
            </p:cNvGrpSpPr>
            <p:nvPr/>
          </p:nvGrpSpPr>
          <p:grpSpPr bwMode="auto">
            <a:xfrm>
              <a:off x="1928794" y="1785925"/>
              <a:ext cx="7000924" cy="1556455"/>
              <a:chOff x="720" y="1392"/>
              <a:chExt cx="4058" cy="498"/>
            </a:xfrm>
          </p:grpSpPr>
          <p:sp>
            <p:nvSpPr>
              <p:cNvPr id="38" name="AutoShape 5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92157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 sz="2000" dirty="0"/>
              </a:p>
            </p:txBody>
          </p:sp>
          <p:grpSp>
            <p:nvGrpSpPr>
              <p:cNvPr id="39" name="Group 6"/>
              <p:cNvGrpSpPr>
                <a:grpSpLocks/>
              </p:cNvGrpSpPr>
              <p:nvPr/>
            </p:nvGrpSpPr>
            <p:grpSpPr bwMode="auto">
              <a:xfrm>
                <a:off x="730" y="1409"/>
                <a:ext cx="4043" cy="481"/>
                <a:chOff x="744" y="1409"/>
                <a:chExt cx="3988" cy="481"/>
              </a:xfrm>
            </p:grpSpPr>
            <p:sp>
              <p:nvSpPr>
                <p:cNvPr id="40" name="AutoShape 7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54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 sz="2000" dirty="0"/>
                </a:p>
              </p:txBody>
            </p:sp>
            <p:sp>
              <p:nvSpPr>
                <p:cNvPr id="43" name="AutoShape 8"/>
                <p:cNvSpPr>
                  <a:spLocks noChangeArrowheads="1"/>
                </p:cNvSpPr>
                <p:nvPr/>
              </p:nvSpPr>
              <p:spPr bwMode="gray">
                <a:xfrm>
                  <a:off x="744" y="1409"/>
                  <a:ext cx="3988" cy="113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gamma/>
                        <a:tint val="15686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 sz="2000" dirty="0"/>
                </a:p>
              </p:txBody>
            </p:sp>
          </p:grpSp>
        </p:grpSp>
        <p:pic>
          <p:nvPicPr>
            <p:cNvPr id="36" name="Picture 24" descr="1"/>
            <p:cNvPicPr>
              <a:picLocks noChangeAspect="1" noChangeArrowheads="1"/>
            </p:cNvPicPr>
            <p:nvPr/>
          </p:nvPicPr>
          <p:blipFill>
            <a:blip r:embed="rId9" cstate="print">
              <a:lum bright="-6000" contrast="24000"/>
              <a:grayscl/>
            </a:blip>
            <a:srcRect l="42606" t="64474" r="19473"/>
            <a:stretch>
              <a:fillRect/>
            </a:stretch>
          </p:blipFill>
          <p:spPr bwMode="gray">
            <a:xfrm>
              <a:off x="1928794" y="2044558"/>
              <a:ext cx="634000" cy="690561"/>
            </a:xfrm>
            <a:prstGeom prst="rect">
              <a:avLst/>
            </a:prstGeom>
            <a:noFill/>
          </p:spPr>
        </p:pic>
        <p:sp>
          <p:nvSpPr>
            <p:cNvPr id="37" name="Text Box 19"/>
            <p:cNvSpPr txBox="1">
              <a:spLocks noChangeArrowheads="1"/>
            </p:cNvSpPr>
            <p:nvPr/>
          </p:nvSpPr>
          <p:spPr bwMode="gray">
            <a:xfrm>
              <a:off x="2122240" y="1877213"/>
              <a:ext cx="6858999" cy="1504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sz="2400" b="1" dirty="0" smtClean="0">
                  <a:solidFill>
                    <a:srgbClr val="FFFFFF"/>
                  </a:solidFill>
                </a:rPr>
                <a:t>1. </a:t>
              </a:r>
              <a:r>
                <a:rPr lang="th-TH" sz="2400" b="1" dirty="0" smtClean="0">
                  <a:solidFill>
                    <a:srgbClr val="FFFFFF"/>
                  </a:solidFill>
                </a:rPr>
                <a:t>การขนส่งขยะติดเชื้อจากพื้นที่เกาะมาบนฝั่ง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5" name="กลุ่ม 60"/>
          <p:cNvGrpSpPr/>
          <p:nvPr/>
        </p:nvGrpSpPr>
        <p:grpSpPr>
          <a:xfrm>
            <a:off x="0" y="1714488"/>
            <a:ext cx="4103886" cy="928694"/>
            <a:chOff x="1928794" y="5000636"/>
            <a:chExt cx="7000924" cy="1571636"/>
          </a:xfrm>
          <a:solidFill>
            <a:schemeClr val="accent4">
              <a:lumMod val="60000"/>
              <a:lumOff val="40000"/>
            </a:schemeClr>
          </a:solidFill>
        </p:grpSpPr>
        <p:grpSp>
          <p:nvGrpSpPr>
            <p:cNvPr id="56" name="Group 14"/>
            <p:cNvGrpSpPr>
              <a:grpSpLocks/>
            </p:cNvGrpSpPr>
            <p:nvPr/>
          </p:nvGrpSpPr>
          <p:grpSpPr bwMode="auto">
            <a:xfrm>
              <a:off x="1928794" y="5000636"/>
              <a:ext cx="7000924" cy="1571636"/>
              <a:chOff x="720" y="1392"/>
              <a:chExt cx="4058" cy="480"/>
            </a:xfrm>
            <a:grpFill/>
          </p:grpSpPr>
          <p:sp>
            <p:nvSpPr>
              <p:cNvPr id="58" name="AutoShape 15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th-TH" sz="3600" b="1" dirty="0" smtClean="0">
                    <a:solidFill>
                      <a:srgbClr val="7030A0"/>
                    </a:solidFill>
                  </a:rPr>
                  <a:t>      </a:t>
                </a:r>
                <a:endParaRPr lang="th-TH" sz="36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59" name="Group 16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  <a:grpFill/>
            </p:grpSpPr>
            <p:sp>
              <p:nvSpPr>
                <p:cNvPr id="60" name="AutoShape 17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 sz="3600" b="1" dirty="0"/>
                </a:p>
              </p:txBody>
            </p:sp>
            <p:sp>
              <p:nvSpPr>
                <p:cNvPr id="61" name="AutoShape 18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 sz="3600" b="1" dirty="0"/>
                </a:p>
              </p:txBody>
            </p:sp>
          </p:grpSp>
        </p:grpSp>
        <p:pic>
          <p:nvPicPr>
            <p:cNvPr id="57" name="Picture 26" descr="1"/>
            <p:cNvPicPr>
              <a:picLocks noChangeAspect="1" noChangeArrowheads="1"/>
            </p:cNvPicPr>
            <p:nvPr/>
          </p:nvPicPr>
          <p:blipFill>
            <a:blip r:embed="rId10" cstate="print">
              <a:lum bright="-6000" contrast="24000"/>
              <a:grayscl/>
            </a:blip>
            <a:srcRect l="42606" t="64474" r="19473"/>
            <a:stretch>
              <a:fillRect/>
            </a:stretch>
          </p:blipFill>
          <p:spPr bwMode="gray">
            <a:xfrm>
              <a:off x="1928794" y="5121531"/>
              <a:ext cx="634000" cy="690563"/>
            </a:xfrm>
            <a:prstGeom prst="rect">
              <a:avLst/>
            </a:prstGeom>
            <a:grpFill/>
          </p:spPr>
        </p:pic>
      </p:grpSp>
      <p:sp>
        <p:nvSpPr>
          <p:cNvPr id="62" name="Text Box 19"/>
          <p:cNvSpPr txBox="1">
            <a:spLocks noChangeArrowheads="1"/>
          </p:cNvSpPr>
          <p:nvPr/>
        </p:nvSpPr>
        <p:spPr bwMode="gray">
          <a:xfrm>
            <a:off x="0" y="1785926"/>
            <a:ext cx="42148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400" b="1" dirty="0" smtClean="0">
                <a:solidFill>
                  <a:srgbClr val="002060"/>
                </a:solidFill>
              </a:rPr>
              <a:t>2. ที่พักมูล</a:t>
            </a:r>
            <a:r>
              <a:rPr lang="th-TH" sz="2400" b="1" dirty="0" smtClean="0">
                <a:solidFill>
                  <a:srgbClr val="002060"/>
                </a:solidFill>
              </a:rPr>
              <a:t>ฝอยติดเชื้อที่ยังไม่ได้มาตรฐาน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63" name="AutoShape 7"/>
          <p:cNvSpPr>
            <a:spLocks noChangeArrowheads="1"/>
          </p:cNvSpPr>
          <p:nvPr/>
        </p:nvSpPr>
        <p:spPr bwMode="gray">
          <a:xfrm>
            <a:off x="0" y="2428868"/>
            <a:ext cx="4068180" cy="19855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 sz="2000" dirty="0"/>
          </a:p>
        </p:txBody>
      </p:sp>
      <p:sp>
        <p:nvSpPr>
          <p:cNvPr id="64" name="AutoShape 8"/>
          <p:cNvSpPr>
            <a:spLocks noChangeArrowheads="1"/>
          </p:cNvSpPr>
          <p:nvPr/>
        </p:nvSpPr>
        <p:spPr bwMode="gray">
          <a:xfrm>
            <a:off x="0" y="1714488"/>
            <a:ext cx="4068180" cy="19855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tint val="15686"/>
                  <a:invGamma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 sz="2000" dirty="0"/>
          </a:p>
        </p:txBody>
      </p:sp>
      <p:grpSp>
        <p:nvGrpSpPr>
          <p:cNvPr id="67" name="กลุ่ม 58"/>
          <p:cNvGrpSpPr/>
          <p:nvPr/>
        </p:nvGrpSpPr>
        <p:grpSpPr>
          <a:xfrm>
            <a:off x="-15349" y="2605599"/>
            <a:ext cx="4103886" cy="863439"/>
            <a:chOff x="2714612" y="3347741"/>
            <a:chExt cx="6215106" cy="1628672"/>
          </a:xfrm>
        </p:grpSpPr>
        <p:grpSp>
          <p:nvGrpSpPr>
            <p:cNvPr id="70" name="Group 9"/>
            <p:cNvGrpSpPr>
              <a:grpSpLocks/>
            </p:cNvGrpSpPr>
            <p:nvPr/>
          </p:nvGrpSpPr>
          <p:grpSpPr bwMode="auto">
            <a:xfrm>
              <a:off x="2714612" y="3347741"/>
              <a:ext cx="6215106" cy="1591282"/>
              <a:chOff x="720" y="1389"/>
              <a:chExt cx="4058" cy="486"/>
            </a:xfrm>
          </p:grpSpPr>
          <p:sp>
            <p:nvSpPr>
              <p:cNvPr id="73" name="AutoShape 10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EC7A24"/>
                  </a:gs>
                  <a:gs pos="50000">
                    <a:srgbClr val="EC7A24">
                      <a:gamma/>
                      <a:shade val="92157"/>
                      <a:invGamma/>
                    </a:srgbClr>
                  </a:gs>
                  <a:gs pos="100000">
                    <a:srgbClr val="EC7A24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grpSp>
            <p:nvGrpSpPr>
              <p:cNvPr id="74" name="Group 11"/>
              <p:cNvGrpSpPr>
                <a:grpSpLocks/>
              </p:cNvGrpSpPr>
              <p:nvPr/>
            </p:nvGrpSpPr>
            <p:grpSpPr bwMode="auto">
              <a:xfrm>
                <a:off x="730" y="1389"/>
                <a:ext cx="4043" cy="486"/>
                <a:chOff x="744" y="1389"/>
                <a:chExt cx="3988" cy="486"/>
              </a:xfrm>
            </p:grpSpPr>
            <p:sp>
              <p:nvSpPr>
                <p:cNvPr id="75" name="AutoShape 12"/>
                <p:cNvSpPr>
                  <a:spLocks noChangeArrowheads="1"/>
                </p:cNvSpPr>
                <p:nvPr/>
              </p:nvSpPr>
              <p:spPr bwMode="gray">
                <a:xfrm>
                  <a:off x="744" y="1760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EC7A24">
                        <a:alpha val="0"/>
                      </a:srgbClr>
                    </a:gs>
                    <a:gs pos="100000">
                      <a:srgbClr val="EC7A24">
                        <a:gamma/>
                        <a:tint val="0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h-TH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</a:endParaRPr>
                </a:p>
              </p:txBody>
            </p:sp>
            <p:sp>
              <p:nvSpPr>
                <p:cNvPr id="76" name="AutoShape 13"/>
                <p:cNvSpPr>
                  <a:spLocks noChangeArrowheads="1"/>
                </p:cNvSpPr>
                <p:nvPr/>
              </p:nvSpPr>
              <p:spPr bwMode="gray">
                <a:xfrm>
                  <a:off x="744" y="1389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EC7A24">
                        <a:gamma/>
                        <a:tint val="25490"/>
                        <a:invGamma/>
                      </a:srgbClr>
                    </a:gs>
                    <a:gs pos="100000">
                      <a:srgbClr val="EC7A24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th-TH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92D050"/>
                    </a:solidFill>
                    <a:effectLst/>
                    <a:uLnTx/>
                    <a:uFillTx/>
                    <a:latin typeface="Arial" charset="0"/>
                  </a:endParaRPr>
                </a:p>
              </p:txBody>
            </p:sp>
          </p:grpSp>
        </p:grpSp>
        <p:sp>
          <p:nvSpPr>
            <p:cNvPr id="71" name="Text Box 20"/>
            <p:cNvSpPr txBox="1">
              <a:spLocks noChangeArrowheads="1"/>
            </p:cNvSpPr>
            <p:nvPr/>
          </p:nvSpPr>
          <p:spPr bwMode="gray">
            <a:xfrm>
              <a:off x="2822752" y="3698012"/>
              <a:ext cx="5659859" cy="870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charset="0"/>
                </a:rPr>
                <a:t>3. </a:t>
              </a:r>
              <a:r>
                <a:rPr kumimoji="0" lang="th-TH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charset="0"/>
                </a:rPr>
                <a:t>งบประมาณ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</a:endParaRPr>
            </a:p>
          </p:txBody>
        </p:sp>
        <p:pic>
          <p:nvPicPr>
            <p:cNvPr id="72" name="Picture 25" descr="1"/>
            <p:cNvPicPr>
              <a:picLocks noChangeAspect="1" noChangeArrowheads="1"/>
            </p:cNvPicPr>
            <p:nvPr/>
          </p:nvPicPr>
          <p:blipFill>
            <a:blip r:embed="rId11" cstate="print">
              <a:lum bright="-6000" contrast="24000"/>
              <a:grayscl/>
            </a:blip>
            <a:srcRect l="42606" t="64474" r="19473"/>
            <a:stretch>
              <a:fillRect/>
            </a:stretch>
          </p:blipFill>
          <p:spPr bwMode="gray">
            <a:xfrm rot="1602989">
              <a:off x="8155784" y="4285850"/>
              <a:ext cx="633999" cy="690563"/>
            </a:xfrm>
            <a:prstGeom prst="rect">
              <a:avLst/>
            </a:prstGeom>
            <a:noFill/>
          </p:spPr>
        </p:pic>
      </p:grpSp>
      <p:pic>
        <p:nvPicPr>
          <p:cNvPr id="77" name="Picture 25" descr="1"/>
          <p:cNvPicPr>
            <a:picLocks noChangeAspect="1" noChangeArrowheads="1"/>
          </p:cNvPicPr>
          <p:nvPr/>
        </p:nvPicPr>
        <p:blipFill>
          <a:blip r:embed="rId11" cstate="print">
            <a:lum bright="-6000" contrast="24000"/>
            <a:grayscl/>
          </a:blip>
          <a:srcRect l="42606" t="64474" r="19473"/>
          <a:stretch>
            <a:fillRect/>
          </a:stretch>
        </p:blipFill>
        <p:spPr bwMode="gray">
          <a:xfrm rot="685627">
            <a:off x="3488941" y="4289380"/>
            <a:ext cx="418635" cy="366101"/>
          </a:xfrm>
          <a:prstGeom prst="rect">
            <a:avLst/>
          </a:prstGeom>
          <a:noFill/>
        </p:spPr>
      </p:pic>
      <p:sp>
        <p:nvSpPr>
          <p:cNvPr id="78" name="AutoShape 12"/>
          <p:cNvSpPr>
            <a:spLocks noChangeArrowheads="1"/>
          </p:cNvSpPr>
          <p:nvPr/>
        </p:nvSpPr>
        <p:spPr bwMode="gray">
          <a:xfrm rot="10800000">
            <a:off x="0" y="3786189"/>
            <a:ext cx="4000496" cy="21431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C7A24">
                  <a:alpha val="0"/>
                </a:srgbClr>
              </a:gs>
              <a:gs pos="100000">
                <a:srgbClr val="EC7A24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9" name="AutoShape 12"/>
          <p:cNvSpPr>
            <a:spLocks noChangeArrowheads="1"/>
          </p:cNvSpPr>
          <p:nvPr/>
        </p:nvSpPr>
        <p:spPr bwMode="gray">
          <a:xfrm>
            <a:off x="0" y="4572008"/>
            <a:ext cx="4088716" cy="19962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C7A24">
                  <a:alpha val="0"/>
                </a:srgbClr>
              </a:gs>
              <a:gs pos="100000">
                <a:srgbClr val="EC7A24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13" name="AutoShape 7"/>
          <p:cNvSpPr>
            <a:spLocks noChangeArrowheads="1"/>
          </p:cNvSpPr>
          <p:nvPr/>
        </p:nvSpPr>
        <p:spPr bwMode="gray">
          <a:xfrm>
            <a:off x="4786818" y="684981"/>
            <a:ext cx="4286248" cy="4940042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t"/>
          <a:lstStyle/>
          <a:p>
            <a:pPr algn="thaiDist"/>
            <a:endParaRPr lang="th-TH" sz="1800" b="1" dirty="0">
              <a:solidFill>
                <a:schemeClr val="bg1"/>
              </a:solidFill>
            </a:endParaRPr>
          </a:p>
        </p:txBody>
      </p:sp>
      <p:sp>
        <p:nvSpPr>
          <p:cNvPr id="114" name="ชื่อเรื่อง 3"/>
          <p:cNvSpPr txBox="1">
            <a:spLocks/>
          </p:cNvSpPr>
          <p:nvPr/>
        </p:nvSpPr>
        <p:spPr>
          <a:xfrm>
            <a:off x="4929190" y="0"/>
            <a:ext cx="4071934" cy="56244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3900" b="1" dirty="0" smtClean="0">
              <a:solidFill>
                <a:srgbClr val="FFFF00"/>
              </a:solidFill>
              <a:latin typeface="TH SarabunIT๙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3900" b="1" dirty="0" smtClean="0">
                <a:solidFill>
                  <a:srgbClr val="FFFF00"/>
                </a:solidFill>
                <a:latin typeface="TH SarabunIT๙" pitchFamily="34" charset="-34"/>
              </a:rPr>
              <a:t>ข้อเสนอแนะ</a:t>
            </a:r>
            <a:endParaRPr lang="en-US" sz="3900" b="1" dirty="0">
              <a:solidFill>
                <a:srgbClr val="FFFF00"/>
              </a:solidFill>
              <a:latin typeface="TH SarabunIT๙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39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rdia New" pitchFamily="34" charset="-34"/>
            </a:endParaRPr>
          </a:p>
        </p:txBody>
      </p:sp>
      <p:grpSp>
        <p:nvGrpSpPr>
          <p:cNvPr id="115" name="กลุ่ม 42"/>
          <p:cNvGrpSpPr/>
          <p:nvPr/>
        </p:nvGrpSpPr>
        <p:grpSpPr>
          <a:xfrm>
            <a:off x="4895852" y="776268"/>
            <a:ext cx="4105304" cy="1447681"/>
            <a:chOff x="1928794" y="1785926"/>
            <a:chExt cx="7000924" cy="1811185"/>
          </a:xfrm>
          <a:solidFill>
            <a:schemeClr val="tx2"/>
          </a:solidFill>
        </p:grpSpPr>
        <p:grpSp>
          <p:nvGrpSpPr>
            <p:cNvPr id="116" name="Group 4"/>
            <p:cNvGrpSpPr>
              <a:grpSpLocks/>
            </p:cNvGrpSpPr>
            <p:nvPr/>
          </p:nvGrpSpPr>
          <p:grpSpPr bwMode="auto">
            <a:xfrm>
              <a:off x="1928794" y="1785926"/>
              <a:ext cx="7000924" cy="1500198"/>
              <a:chOff x="720" y="1392"/>
              <a:chExt cx="4058" cy="480"/>
            </a:xfrm>
            <a:grpFill/>
          </p:grpSpPr>
          <p:sp>
            <p:nvSpPr>
              <p:cNvPr id="119" name="AutoShape 5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 sz="2000" dirty="0"/>
              </a:p>
            </p:txBody>
          </p:sp>
          <p:grpSp>
            <p:nvGrpSpPr>
              <p:cNvPr id="120" name="Group 6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  <a:grpFill/>
            </p:grpSpPr>
            <p:sp>
              <p:nvSpPr>
                <p:cNvPr id="121" name="AutoShape 7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 sz="2000" dirty="0"/>
                </a:p>
              </p:txBody>
            </p:sp>
            <p:sp>
              <p:nvSpPr>
                <p:cNvPr id="122" name="AutoShape 8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 sz="2000" dirty="0"/>
                </a:p>
              </p:txBody>
            </p:sp>
          </p:grpSp>
        </p:grpSp>
        <p:pic>
          <p:nvPicPr>
            <p:cNvPr id="117" name="Picture 24" descr="1"/>
            <p:cNvPicPr>
              <a:picLocks noChangeAspect="1" noChangeArrowheads="1"/>
            </p:cNvPicPr>
            <p:nvPr/>
          </p:nvPicPr>
          <p:blipFill>
            <a:blip r:embed="rId9" cstate="print">
              <a:lum bright="-6000" contrast="24000"/>
              <a:grayscl/>
            </a:blip>
            <a:srcRect l="42606" t="64474" r="19473"/>
            <a:stretch>
              <a:fillRect/>
            </a:stretch>
          </p:blipFill>
          <p:spPr bwMode="gray">
            <a:xfrm>
              <a:off x="1928794" y="2044558"/>
              <a:ext cx="634000" cy="690561"/>
            </a:xfrm>
            <a:prstGeom prst="rect">
              <a:avLst/>
            </a:prstGeom>
            <a:grpFill/>
          </p:spPr>
        </p:pic>
        <p:sp>
          <p:nvSpPr>
            <p:cNvPr id="118" name="Text Box 19"/>
            <p:cNvSpPr txBox="1">
              <a:spLocks noChangeArrowheads="1"/>
            </p:cNvSpPr>
            <p:nvPr/>
          </p:nvSpPr>
          <p:spPr bwMode="gray">
            <a:xfrm>
              <a:off x="1928794" y="2092855"/>
              <a:ext cx="6859001" cy="150425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sz="2400" b="1" dirty="0" smtClean="0">
                  <a:solidFill>
                    <a:srgbClr val="FFFFFF"/>
                  </a:solidFill>
                </a:rPr>
                <a:t> 1. จัด</a:t>
              </a:r>
              <a:r>
                <a:rPr lang="th-TH" sz="2400" b="1" dirty="0" smtClean="0">
                  <a:solidFill>
                    <a:srgbClr val="FFFFFF"/>
                  </a:solidFill>
                </a:rPr>
                <a:t>หาเตาเผาสำหรับพื้นที่เกาะเพื่อลดการขนส่ง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23" name="AutoShape 8"/>
          <p:cNvSpPr>
            <a:spLocks noChangeArrowheads="1"/>
          </p:cNvSpPr>
          <p:nvPr/>
        </p:nvSpPr>
        <p:spPr bwMode="gray">
          <a:xfrm>
            <a:off x="4895852" y="785794"/>
            <a:ext cx="4068180" cy="19855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tint val="15686"/>
                  <a:invGamma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 sz="2000" dirty="0"/>
          </a:p>
        </p:txBody>
      </p:sp>
      <p:pic>
        <p:nvPicPr>
          <p:cNvPr id="124" name="Picture 25" descr="1"/>
          <p:cNvPicPr>
            <a:picLocks noChangeAspect="1" noChangeArrowheads="1"/>
          </p:cNvPicPr>
          <p:nvPr/>
        </p:nvPicPr>
        <p:blipFill>
          <a:blip r:embed="rId11" cstate="print">
            <a:lum bright="-6000" contrast="24000"/>
            <a:grayscl/>
          </a:blip>
          <a:srcRect l="42606" t="64474" r="19473"/>
          <a:stretch>
            <a:fillRect/>
          </a:stretch>
        </p:blipFill>
        <p:spPr bwMode="gray">
          <a:xfrm rot="1602989">
            <a:off x="8451134" y="1217547"/>
            <a:ext cx="418635" cy="366101"/>
          </a:xfrm>
          <a:prstGeom prst="rect">
            <a:avLst/>
          </a:prstGeom>
          <a:noFill/>
        </p:spPr>
      </p:pic>
      <p:sp>
        <p:nvSpPr>
          <p:cNvPr id="125" name="AutoShape 7"/>
          <p:cNvSpPr>
            <a:spLocks noChangeArrowheads="1"/>
          </p:cNvSpPr>
          <p:nvPr/>
        </p:nvSpPr>
        <p:spPr bwMode="gray">
          <a:xfrm>
            <a:off x="4872802" y="1386896"/>
            <a:ext cx="4068180" cy="5612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 sz="2000" dirty="0"/>
          </a:p>
        </p:txBody>
      </p:sp>
      <p:grpSp>
        <p:nvGrpSpPr>
          <p:cNvPr id="126" name="กลุ่ม 42"/>
          <p:cNvGrpSpPr/>
          <p:nvPr/>
        </p:nvGrpSpPr>
        <p:grpSpPr>
          <a:xfrm>
            <a:off x="4834660" y="1971985"/>
            <a:ext cx="4083273" cy="1071570"/>
            <a:chOff x="1928794" y="1785926"/>
            <a:chExt cx="7000924" cy="1500198"/>
          </a:xfrm>
          <a:solidFill>
            <a:srgbClr val="6600FF"/>
          </a:solidFill>
        </p:grpSpPr>
        <p:grpSp>
          <p:nvGrpSpPr>
            <p:cNvPr id="127" name="Group 4"/>
            <p:cNvGrpSpPr>
              <a:grpSpLocks/>
            </p:cNvGrpSpPr>
            <p:nvPr/>
          </p:nvGrpSpPr>
          <p:grpSpPr bwMode="auto">
            <a:xfrm>
              <a:off x="1928794" y="1785926"/>
              <a:ext cx="7000924" cy="1500198"/>
              <a:chOff x="720" y="1392"/>
              <a:chExt cx="4058" cy="480"/>
            </a:xfrm>
            <a:grpFill/>
          </p:grpSpPr>
          <p:sp>
            <p:nvSpPr>
              <p:cNvPr id="130" name="AutoShape 5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h-TH" sz="2000" dirty="0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131" name="Group 6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  <a:grpFill/>
            </p:grpSpPr>
            <p:sp>
              <p:nvSpPr>
                <p:cNvPr id="132" name="AutoShape 7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 sz="2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33" name="AutoShape 8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 sz="2000" dirty="0">
                    <a:solidFill>
                      <a:srgbClr val="FF0000"/>
                    </a:solidFill>
                  </a:endParaRPr>
                </a:p>
              </p:txBody>
            </p:sp>
          </p:grpSp>
        </p:grpSp>
        <p:pic>
          <p:nvPicPr>
            <p:cNvPr id="128" name="Picture 24" descr="1"/>
            <p:cNvPicPr>
              <a:picLocks noChangeAspect="1" noChangeArrowheads="1"/>
            </p:cNvPicPr>
            <p:nvPr/>
          </p:nvPicPr>
          <p:blipFill>
            <a:blip r:embed="rId9" cstate="print">
              <a:lum bright="-6000" contrast="24000"/>
              <a:grayscl/>
            </a:blip>
            <a:srcRect l="42606" t="64474" r="19473"/>
            <a:stretch>
              <a:fillRect/>
            </a:stretch>
          </p:blipFill>
          <p:spPr bwMode="gray">
            <a:xfrm>
              <a:off x="1928794" y="2044558"/>
              <a:ext cx="634000" cy="690561"/>
            </a:xfrm>
            <a:prstGeom prst="rect">
              <a:avLst/>
            </a:prstGeom>
            <a:grpFill/>
          </p:spPr>
        </p:pic>
        <p:sp>
          <p:nvSpPr>
            <p:cNvPr id="129" name="Text Box 19"/>
            <p:cNvSpPr txBox="1">
              <a:spLocks noChangeArrowheads="1"/>
            </p:cNvSpPr>
            <p:nvPr/>
          </p:nvSpPr>
          <p:spPr bwMode="gray">
            <a:xfrm>
              <a:off x="1956189" y="2113624"/>
              <a:ext cx="6859000" cy="116339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sz="2400" b="1" dirty="0" smtClean="0">
                  <a:solidFill>
                    <a:srgbClr val="00FF00"/>
                  </a:solidFill>
                </a:rPr>
                <a:t> 2. </a:t>
              </a:r>
              <a:r>
                <a:rPr lang="th-TH" sz="2400" b="1" dirty="0" smtClean="0">
                  <a:solidFill>
                    <a:srgbClr val="00FF00"/>
                  </a:solidFill>
                </a:rPr>
                <a:t>จัดสรรงบประมาณในการบริหารจัดการมูลฝอยติดเชื้อ</a:t>
              </a:r>
              <a:endParaRPr lang="en-US" sz="2400" b="1" dirty="0">
                <a:solidFill>
                  <a:srgbClr val="00FF00"/>
                </a:solidFill>
              </a:endParaRPr>
            </a:p>
          </p:txBody>
        </p:sp>
      </p:grpSp>
      <p:sp>
        <p:nvSpPr>
          <p:cNvPr id="134" name="AutoShape 8"/>
          <p:cNvSpPr>
            <a:spLocks noChangeArrowheads="1"/>
          </p:cNvSpPr>
          <p:nvPr/>
        </p:nvSpPr>
        <p:spPr bwMode="gray">
          <a:xfrm>
            <a:off x="4827969" y="1943178"/>
            <a:ext cx="4068180" cy="19855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tint val="15686"/>
                  <a:invGamma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 sz="2000" dirty="0"/>
          </a:p>
        </p:txBody>
      </p:sp>
      <p:sp>
        <p:nvSpPr>
          <p:cNvPr id="135" name="AutoShape 7"/>
          <p:cNvSpPr>
            <a:spLocks noChangeArrowheads="1"/>
          </p:cNvSpPr>
          <p:nvPr/>
        </p:nvSpPr>
        <p:spPr bwMode="gray">
          <a:xfrm>
            <a:off x="4929190" y="2505069"/>
            <a:ext cx="4068180" cy="66101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 sz="2000" dirty="0"/>
          </a:p>
        </p:txBody>
      </p:sp>
      <p:pic>
        <p:nvPicPr>
          <p:cNvPr id="136" name="Picture 25" descr="1"/>
          <p:cNvPicPr>
            <a:picLocks noChangeAspect="1" noChangeArrowheads="1"/>
          </p:cNvPicPr>
          <p:nvPr/>
        </p:nvPicPr>
        <p:blipFill>
          <a:blip r:embed="rId11" cstate="print">
            <a:lum bright="-6000" contrast="24000"/>
            <a:grayscl/>
          </a:blip>
          <a:srcRect l="42606" t="64474" r="19473"/>
          <a:stretch>
            <a:fillRect/>
          </a:stretch>
        </p:blipFill>
        <p:spPr bwMode="gray">
          <a:xfrm rot="1602989">
            <a:off x="8451134" y="2345394"/>
            <a:ext cx="418635" cy="366101"/>
          </a:xfrm>
          <a:prstGeom prst="rect">
            <a:avLst/>
          </a:prstGeom>
          <a:noFill/>
        </p:spPr>
      </p:pic>
      <p:sp>
        <p:nvSpPr>
          <p:cNvPr id="153" name="AutoShape 12"/>
          <p:cNvSpPr>
            <a:spLocks noChangeArrowheads="1"/>
          </p:cNvSpPr>
          <p:nvPr/>
        </p:nvSpPr>
        <p:spPr bwMode="gray">
          <a:xfrm>
            <a:off x="4929190" y="4143380"/>
            <a:ext cx="4088521" cy="23703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C7A24">
                  <a:alpha val="0"/>
                </a:srgbClr>
              </a:gs>
              <a:gs pos="100000">
                <a:srgbClr val="EC7A24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94" name="Picture 2" descr="ผลการค้นหารูปภาพสำหรับ โลโก้สาธารณสุข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015" y="6273635"/>
            <a:ext cx="585501" cy="58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1479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ประดิษฐ์\รูปภาพ\วิว\SUNSET BEACH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750" b="81400" l="2500" r="97633">
                        <a14:foregroundMark x1="3433" y1="58850" x2="3433" y2="58850"/>
                        <a14:foregroundMark x1="4000" y1="62300" x2="4000" y2="62300"/>
                        <a14:foregroundMark x1="9367" y1="69700" x2="9367" y2="69700"/>
                        <a14:foregroundMark x1="15467" y1="79850" x2="15467" y2="79850"/>
                        <a14:foregroundMark x1="63700" y1="59900" x2="63700" y2="59900"/>
                        <a14:foregroundMark x1="17433" y1="67800" x2="17433" y2="67800"/>
                        <a14:foregroundMark x1="59667" y1="80200" x2="59667" y2="80200"/>
                        <a14:foregroundMark x1="74867" y1="53950" x2="74867" y2="53950"/>
                        <a14:foregroundMark x1="78733" y1="52850" x2="78733" y2="52850"/>
                        <a14:foregroundMark x1="50233" y1="52650" x2="50233" y2="52650"/>
                        <a14:foregroundMark x1="47900" y1="57650" x2="47900" y2="57650"/>
                        <a14:foregroundMark x1="59833" y1="52650" x2="59833" y2="52650"/>
                        <a14:foregroundMark x1="21300" y1="67900" x2="21300" y2="67900"/>
                        <a14:foregroundMark x1="14133" y1="68750" x2="14133" y2="68750"/>
                        <a14:foregroundMark x1="9833" y1="66000" x2="9833" y2="66000"/>
                        <a14:foregroundMark x1="21567" y1="70200" x2="21567" y2="70200"/>
                        <a14:foregroundMark x1="19967" y1="71500" x2="19967" y2="71500"/>
                        <a14:foregroundMark x1="15367" y1="72200" x2="15367" y2="72200"/>
                        <a14:foregroundMark x1="13100" y1="72800" x2="13100" y2="72800"/>
                        <a14:foregroundMark x1="9267" y1="79250" x2="9267" y2="79250"/>
                        <a14:foregroundMark x1="60867" y1="49750" x2="60867" y2="49750"/>
                        <a14:foregroundMark x1="63500" y1="50150" x2="63500" y2="50150"/>
                        <a14:foregroundMark x1="66333" y1="50700" x2="66333" y2="50700"/>
                        <a14:foregroundMark x1="90033" y1="42850" x2="90033" y2="42850"/>
                        <a14:foregroundMark x1="88900" y1="43800" x2="88900" y2="43800"/>
                        <a14:foregroundMark x1="69900" y1="50250" x2="69900" y2="50250"/>
                        <a14:foregroundMark x1="72167" y1="51100" x2="72167" y2="51100"/>
                        <a14:foregroundMark x1="73000" y1="48800" x2="73000" y2="48800"/>
                        <a14:foregroundMark x1="73567" y1="51200" x2="73567" y2="51200"/>
                        <a14:foregroundMark x1="76400" y1="52050" x2="76400" y2="52050"/>
                        <a14:foregroundMark x1="73833" y1="59650" x2="73833" y2="59650"/>
                        <a14:foregroundMark x1="84567" y1="52650" x2="84567" y2="52650"/>
                        <a14:foregroundMark x1="91600" y1="39850" x2="91600" y2="39850"/>
                        <a14:foregroundMark x1="90200" y1="40100" x2="90200" y2="40100"/>
                        <a14:foregroundMark x1="90500" y1="37450" x2="90500" y2="37450"/>
                        <a14:foregroundMark x1="88900" y1="39500" x2="88900" y2="39500"/>
                        <a14:foregroundMark x1="92167" y1="41400" x2="92167" y2="41400"/>
                        <a14:foregroundMark x1="88233" y1="50250" x2="88233" y2="50250"/>
                        <a14:foregroundMark x1="91533" y1="50850" x2="91533" y2="50850"/>
                        <a14:foregroundMark x1="88700" y1="52650" x2="88700" y2="52650"/>
                        <a14:foregroundMark x1="88600" y1="48450" x2="88600" y2="48450"/>
                        <a14:foregroundMark x1="86367" y1="56800" x2="86367" y2="56800"/>
                        <a14:foregroundMark x1="91800" y1="60150" x2="91800" y2="60150"/>
                        <a14:foregroundMark x1="84267" y1="59100" x2="84267" y2="59100"/>
                        <a14:foregroundMark x1="45267" y1="78650" x2="45267" y2="78650"/>
                        <a14:foregroundMark x1="51200" y1="78750" x2="51200" y2="78750"/>
                        <a14:foregroundMark x1="48167" y1="78550" x2="48467" y2="78650"/>
                        <a14:foregroundMark x1="55900" y1="77950" x2="55900" y2="77950"/>
                        <a14:foregroundMark x1="61533" y1="71600" x2="61533" y2="71600"/>
                        <a14:foregroundMark x1="59000" y1="75900" x2="59000" y2="75900"/>
                        <a14:foregroundMark x1="57400" y1="79950" x2="57400" y2="79950"/>
                        <a14:foregroundMark x1="67067" y1="71500" x2="67067" y2="71500"/>
                        <a14:foregroundMark x1="64900" y1="69350" x2="64900" y2="69350"/>
                        <a14:foregroundMark x1="62100" y1="74850" x2="62100" y2="74850"/>
                        <a14:foregroundMark x1="53167" y1="77100" x2="53167" y2="77100"/>
                        <a14:foregroundMark x1="65467" y1="76850" x2="65467" y2="76850"/>
                        <a14:foregroundMark x1="72333" y1="71150" x2="72333" y2="71150"/>
                        <a14:foregroundMark x1="43321" y1="56037" x2="43321" y2="56037"/>
                        <a14:foregroundMark x1="46894" y1="56914" x2="46894" y2="56914"/>
                        <a14:foregroundMark x1="48802" y1="57276" x2="48802" y2="57276"/>
                        <a14:foregroundMark x1="49980" y1="72549" x2="49980" y2="72549"/>
                        <a14:foregroundMark x1="66870" y1="78277" x2="66870" y2="78277"/>
                        <a14:foregroundMark x1="75721" y1="67389" x2="75721" y2="67389"/>
                        <a14:foregroundMark x1="77507" y1="60681" x2="77507" y2="60681"/>
                        <a14:foregroundMark x1="76817" y1="60681" x2="76817" y2="60681"/>
                        <a14:foregroundMark x1="67885" y1="80031" x2="67885" y2="80031"/>
                        <a14:foregroundMark x1="76045" y1="72962" x2="76045" y2="72962"/>
                        <a14:foregroundMark x1="74340" y1="77245" x2="74340" y2="77245"/>
                        <a14:foregroundMark x1="72067" y1="76987" x2="72351" y2="77141"/>
                        <a14:foregroundMark x1="79700" y1="58566" x2="79700" y2="58566"/>
                        <a14:foregroundMark x1="81324" y1="54386" x2="81324" y2="54386"/>
                        <a14:foregroundMark x1="84490" y1="63725" x2="84490" y2="63725"/>
                        <a14:backgroundMark x1="87211" y1="53044" x2="87211" y2="53044"/>
                        <a14:backgroundMark x1="88672" y1="52683" x2="88672" y2="52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0" t="4884" r="7423" b="10065"/>
          <a:stretch/>
        </p:blipFill>
        <p:spPr bwMode="auto">
          <a:xfrm>
            <a:off x="251520" y="0"/>
            <a:ext cx="9086489" cy="738419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softEdge rad="635000"/>
          </a:effectLst>
          <a:extLst/>
        </p:spPr>
      </p:pic>
      <p:grpSp>
        <p:nvGrpSpPr>
          <p:cNvPr id="4" name="กลุ่ม 3"/>
          <p:cNvGrpSpPr/>
          <p:nvPr/>
        </p:nvGrpSpPr>
        <p:grpSpPr>
          <a:xfrm>
            <a:off x="0" y="6432944"/>
            <a:ext cx="9144000" cy="452440"/>
            <a:chOff x="0" y="6504952"/>
            <a:chExt cx="9144000" cy="452440"/>
          </a:xfrm>
        </p:grpSpPr>
        <p:sp>
          <p:nvSpPr>
            <p:cNvPr id="18" name="สี่เหลี่ยมผืนผ้า 17"/>
            <p:cNvSpPr/>
            <p:nvPr/>
          </p:nvSpPr>
          <p:spPr>
            <a:xfrm>
              <a:off x="0" y="6528788"/>
              <a:ext cx="9144000" cy="428604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030A0">
                    <a:lumMod val="79000"/>
                    <a:lumOff val="21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190500" dist="228600" dir="2700000" sy="90000" rotWithShape="0">
                <a:srgbClr val="000000">
                  <a:alpha val="25500"/>
                </a:srgbClr>
              </a:outerShdw>
            </a:effectLst>
            <a:scene3d>
              <a:camera prst="orthographicFront" fov="0">
                <a:rot lat="0" lon="0" rev="0"/>
              </a:camera>
              <a:lightRig rig="soft" dir="tl">
                <a:rot lat="0" lon="0" rev="20100000"/>
              </a:lightRig>
            </a:scene3d>
            <a:sp3d>
              <a:bevelT w="50800" h="50800"/>
            </a:sp3d>
          </p:spPr>
          <p:txBody>
            <a:bodyPr rtlCol="0" anchor="ctr"/>
            <a:lstStyle/>
            <a:p>
              <a:pPr algn="ctr">
                <a:defRPr/>
              </a:pPr>
              <a:endParaRPr lang="th-TH" sz="1800" kern="0" dirty="0">
                <a:solidFill>
                  <a:prstClr val="black"/>
                </a:solidFill>
                <a:latin typeface="Rockwell"/>
                <a:cs typeface="JasmineUPC"/>
              </a:endParaRPr>
            </a:p>
          </p:txBody>
        </p:sp>
        <p:sp>
          <p:nvSpPr>
            <p:cNvPr id="19" name="รูปแบบอิสระ 18"/>
            <p:cNvSpPr/>
            <p:nvPr/>
          </p:nvSpPr>
          <p:spPr>
            <a:xfrm>
              <a:off x="0" y="6504952"/>
              <a:ext cx="9144000" cy="201084"/>
            </a:xfrm>
            <a:custGeom>
              <a:avLst/>
              <a:gdLst>
                <a:gd name="connsiteX0" fmla="*/ 0 w 3348056"/>
                <a:gd name="connsiteY0" fmla="*/ 0 h 542928"/>
                <a:gd name="connsiteX1" fmla="*/ 3348056 w 3348056"/>
                <a:gd name="connsiteY1" fmla="*/ 0 h 542928"/>
                <a:gd name="connsiteX2" fmla="*/ 3348056 w 3348056"/>
                <a:gd name="connsiteY2" fmla="*/ 542928 h 542928"/>
                <a:gd name="connsiteX3" fmla="*/ 0 w 3348056"/>
                <a:gd name="connsiteY3" fmla="*/ 542928 h 542928"/>
                <a:gd name="connsiteX4" fmla="*/ 0 w 3348056"/>
                <a:gd name="connsiteY4" fmla="*/ 0 h 542928"/>
                <a:gd name="connsiteX0" fmla="*/ 0 w 3348056"/>
                <a:gd name="connsiteY0" fmla="*/ 0 h 542928"/>
                <a:gd name="connsiteX1" fmla="*/ 3348056 w 3348056"/>
                <a:gd name="connsiteY1" fmla="*/ 0 h 542928"/>
                <a:gd name="connsiteX2" fmla="*/ 3348056 w 3348056"/>
                <a:gd name="connsiteY2" fmla="*/ 542928 h 542928"/>
                <a:gd name="connsiteX3" fmla="*/ 359951 w 3348056"/>
                <a:gd name="connsiteY3" fmla="*/ 540680 h 542928"/>
                <a:gd name="connsiteX4" fmla="*/ 0 w 3348056"/>
                <a:gd name="connsiteY4" fmla="*/ 542928 h 542928"/>
                <a:gd name="connsiteX5" fmla="*/ 0 w 3348056"/>
                <a:gd name="connsiteY5" fmla="*/ 0 h 542928"/>
                <a:gd name="connsiteX0" fmla="*/ 0 w 3348056"/>
                <a:gd name="connsiteY0" fmla="*/ 0 h 542928"/>
                <a:gd name="connsiteX1" fmla="*/ 3348056 w 3348056"/>
                <a:gd name="connsiteY1" fmla="*/ 0 h 542928"/>
                <a:gd name="connsiteX2" fmla="*/ 3348056 w 3348056"/>
                <a:gd name="connsiteY2" fmla="*/ 542928 h 542928"/>
                <a:gd name="connsiteX3" fmla="*/ 765014 w 3348056"/>
                <a:gd name="connsiteY3" fmla="*/ 539675 h 542928"/>
                <a:gd name="connsiteX4" fmla="*/ 359951 w 3348056"/>
                <a:gd name="connsiteY4" fmla="*/ 540680 h 542928"/>
                <a:gd name="connsiteX5" fmla="*/ 0 w 3348056"/>
                <a:gd name="connsiteY5" fmla="*/ 542928 h 542928"/>
                <a:gd name="connsiteX6" fmla="*/ 0 w 3348056"/>
                <a:gd name="connsiteY6" fmla="*/ 0 h 542928"/>
                <a:gd name="connsiteX0" fmla="*/ 0 w 3348056"/>
                <a:gd name="connsiteY0" fmla="*/ 0 h 542928"/>
                <a:gd name="connsiteX1" fmla="*/ 3348056 w 3348056"/>
                <a:gd name="connsiteY1" fmla="*/ 0 h 542928"/>
                <a:gd name="connsiteX2" fmla="*/ 3348056 w 3348056"/>
                <a:gd name="connsiteY2" fmla="*/ 542928 h 542928"/>
                <a:gd name="connsiteX3" fmla="*/ 541150 w 3348056"/>
                <a:gd name="connsiteY3" fmla="*/ 258667 h 542928"/>
                <a:gd name="connsiteX4" fmla="*/ 359951 w 3348056"/>
                <a:gd name="connsiteY4" fmla="*/ 540680 h 542928"/>
                <a:gd name="connsiteX5" fmla="*/ 0 w 3348056"/>
                <a:gd name="connsiteY5" fmla="*/ 542928 h 542928"/>
                <a:gd name="connsiteX6" fmla="*/ 0 w 3348056"/>
                <a:gd name="connsiteY6" fmla="*/ 0 h 542928"/>
                <a:gd name="connsiteX0" fmla="*/ 0 w 3348056"/>
                <a:gd name="connsiteY0" fmla="*/ 0 h 542928"/>
                <a:gd name="connsiteX1" fmla="*/ 3348056 w 3348056"/>
                <a:gd name="connsiteY1" fmla="*/ 0 h 542928"/>
                <a:gd name="connsiteX2" fmla="*/ 3348056 w 3348056"/>
                <a:gd name="connsiteY2" fmla="*/ 261920 h 542928"/>
                <a:gd name="connsiteX3" fmla="*/ 541150 w 3348056"/>
                <a:gd name="connsiteY3" fmla="*/ 258667 h 542928"/>
                <a:gd name="connsiteX4" fmla="*/ 359951 w 3348056"/>
                <a:gd name="connsiteY4" fmla="*/ 540680 h 542928"/>
                <a:gd name="connsiteX5" fmla="*/ 0 w 3348056"/>
                <a:gd name="connsiteY5" fmla="*/ 542928 h 542928"/>
                <a:gd name="connsiteX6" fmla="*/ 0 w 3348056"/>
                <a:gd name="connsiteY6" fmla="*/ 0 h 542928"/>
                <a:gd name="connsiteX0" fmla="*/ 0 w 3348056"/>
                <a:gd name="connsiteY0" fmla="*/ 0 h 542928"/>
                <a:gd name="connsiteX1" fmla="*/ 3348056 w 3348056"/>
                <a:gd name="connsiteY1" fmla="*/ 0 h 542928"/>
                <a:gd name="connsiteX2" fmla="*/ 3348056 w 3348056"/>
                <a:gd name="connsiteY2" fmla="*/ 261920 h 542928"/>
                <a:gd name="connsiteX3" fmla="*/ 483449 w 3348056"/>
                <a:gd name="connsiteY3" fmla="*/ 258668 h 542928"/>
                <a:gd name="connsiteX4" fmla="*/ 359951 w 3348056"/>
                <a:gd name="connsiteY4" fmla="*/ 540680 h 542928"/>
                <a:gd name="connsiteX5" fmla="*/ 0 w 3348056"/>
                <a:gd name="connsiteY5" fmla="*/ 542928 h 542928"/>
                <a:gd name="connsiteX6" fmla="*/ 0 w 3348056"/>
                <a:gd name="connsiteY6" fmla="*/ 0 h 542928"/>
                <a:gd name="connsiteX0" fmla="*/ 0 w 3541736"/>
                <a:gd name="connsiteY0" fmla="*/ 0 h 542928"/>
                <a:gd name="connsiteX1" fmla="*/ 3348056 w 3541736"/>
                <a:gd name="connsiteY1" fmla="*/ 0 h 542928"/>
                <a:gd name="connsiteX2" fmla="*/ 3541736 w 3541736"/>
                <a:gd name="connsiteY2" fmla="*/ 261919 h 542928"/>
                <a:gd name="connsiteX3" fmla="*/ 483449 w 3541736"/>
                <a:gd name="connsiteY3" fmla="*/ 258668 h 542928"/>
                <a:gd name="connsiteX4" fmla="*/ 359951 w 3541736"/>
                <a:gd name="connsiteY4" fmla="*/ 540680 h 542928"/>
                <a:gd name="connsiteX5" fmla="*/ 0 w 3541736"/>
                <a:gd name="connsiteY5" fmla="*/ 542928 h 542928"/>
                <a:gd name="connsiteX6" fmla="*/ 0 w 3541736"/>
                <a:gd name="connsiteY6" fmla="*/ 0 h 542928"/>
                <a:gd name="connsiteX0" fmla="*/ 0 w 3541736"/>
                <a:gd name="connsiteY0" fmla="*/ 0 h 542928"/>
                <a:gd name="connsiteX1" fmla="*/ 3541736 w 3541736"/>
                <a:gd name="connsiteY1" fmla="*/ 0 h 542928"/>
                <a:gd name="connsiteX2" fmla="*/ 3541736 w 3541736"/>
                <a:gd name="connsiteY2" fmla="*/ 261919 h 542928"/>
                <a:gd name="connsiteX3" fmla="*/ 483449 w 3541736"/>
                <a:gd name="connsiteY3" fmla="*/ 258668 h 542928"/>
                <a:gd name="connsiteX4" fmla="*/ 359951 w 3541736"/>
                <a:gd name="connsiteY4" fmla="*/ 540680 h 542928"/>
                <a:gd name="connsiteX5" fmla="*/ 0 w 3541736"/>
                <a:gd name="connsiteY5" fmla="*/ 542928 h 542928"/>
                <a:gd name="connsiteX6" fmla="*/ 0 w 3541736"/>
                <a:gd name="connsiteY6" fmla="*/ 0 h 54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1736" h="542928">
                  <a:moveTo>
                    <a:pt x="0" y="0"/>
                  </a:moveTo>
                  <a:lnTo>
                    <a:pt x="3541736" y="0"/>
                  </a:lnTo>
                  <a:lnTo>
                    <a:pt x="3541736" y="261919"/>
                  </a:lnTo>
                  <a:lnTo>
                    <a:pt x="483449" y="258668"/>
                  </a:lnTo>
                  <a:lnTo>
                    <a:pt x="359951" y="540680"/>
                  </a:lnTo>
                  <a:lnTo>
                    <a:pt x="0" y="54292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0"/>
            </a:gradFill>
            <a:ln w="9525" cap="flat" cmpd="sng" algn="ctr">
              <a:noFill/>
              <a:prstDash val="solid"/>
            </a:ln>
            <a:effectLst>
              <a:outerShdw blurRad="130000" dist="101600" dir="2700000" algn="tl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th-TH" sz="1800" kern="0" dirty="0">
                <a:solidFill>
                  <a:sysClr val="windowText" lastClr="000000"/>
                </a:solidFill>
                <a:latin typeface="Rockwell"/>
                <a:cs typeface="JasmineUPC"/>
              </a:endParaRPr>
            </a:p>
          </p:txBody>
        </p:sp>
        <p:sp>
          <p:nvSpPr>
            <p:cNvPr id="20" name="รูปแบบอิสระ 19"/>
            <p:cNvSpPr/>
            <p:nvPr/>
          </p:nvSpPr>
          <p:spPr>
            <a:xfrm flipV="1">
              <a:off x="0" y="6756308"/>
              <a:ext cx="9144000" cy="201084"/>
            </a:xfrm>
            <a:custGeom>
              <a:avLst/>
              <a:gdLst>
                <a:gd name="connsiteX0" fmla="*/ 0 w 3348056"/>
                <a:gd name="connsiteY0" fmla="*/ 0 h 542928"/>
                <a:gd name="connsiteX1" fmla="*/ 3348056 w 3348056"/>
                <a:gd name="connsiteY1" fmla="*/ 0 h 542928"/>
                <a:gd name="connsiteX2" fmla="*/ 3348056 w 3348056"/>
                <a:gd name="connsiteY2" fmla="*/ 542928 h 542928"/>
                <a:gd name="connsiteX3" fmla="*/ 0 w 3348056"/>
                <a:gd name="connsiteY3" fmla="*/ 542928 h 542928"/>
                <a:gd name="connsiteX4" fmla="*/ 0 w 3348056"/>
                <a:gd name="connsiteY4" fmla="*/ 0 h 542928"/>
                <a:gd name="connsiteX0" fmla="*/ 0 w 3348056"/>
                <a:gd name="connsiteY0" fmla="*/ 0 h 542928"/>
                <a:gd name="connsiteX1" fmla="*/ 3348056 w 3348056"/>
                <a:gd name="connsiteY1" fmla="*/ 0 h 542928"/>
                <a:gd name="connsiteX2" fmla="*/ 3348056 w 3348056"/>
                <a:gd name="connsiteY2" fmla="*/ 542928 h 542928"/>
                <a:gd name="connsiteX3" fmla="*/ 359951 w 3348056"/>
                <a:gd name="connsiteY3" fmla="*/ 540680 h 542928"/>
                <a:gd name="connsiteX4" fmla="*/ 0 w 3348056"/>
                <a:gd name="connsiteY4" fmla="*/ 542928 h 542928"/>
                <a:gd name="connsiteX5" fmla="*/ 0 w 3348056"/>
                <a:gd name="connsiteY5" fmla="*/ 0 h 542928"/>
                <a:gd name="connsiteX0" fmla="*/ 0 w 3348056"/>
                <a:gd name="connsiteY0" fmla="*/ 0 h 542928"/>
                <a:gd name="connsiteX1" fmla="*/ 3348056 w 3348056"/>
                <a:gd name="connsiteY1" fmla="*/ 0 h 542928"/>
                <a:gd name="connsiteX2" fmla="*/ 3348056 w 3348056"/>
                <a:gd name="connsiteY2" fmla="*/ 542928 h 542928"/>
                <a:gd name="connsiteX3" fmla="*/ 765014 w 3348056"/>
                <a:gd name="connsiteY3" fmla="*/ 539675 h 542928"/>
                <a:gd name="connsiteX4" fmla="*/ 359951 w 3348056"/>
                <a:gd name="connsiteY4" fmla="*/ 540680 h 542928"/>
                <a:gd name="connsiteX5" fmla="*/ 0 w 3348056"/>
                <a:gd name="connsiteY5" fmla="*/ 542928 h 542928"/>
                <a:gd name="connsiteX6" fmla="*/ 0 w 3348056"/>
                <a:gd name="connsiteY6" fmla="*/ 0 h 542928"/>
                <a:gd name="connsiteX0" fmla="*/ 0 w 3348056"/>
                <a:gd name="connsiteY0" fmla="*/ 0 h 542928"/>
                <a:gd name="connsiteX1" fmla="*/ 3348056 w 3348056"/>
                <a:gd name="connsiteY1" fmla="*/ 0 h 542928"/>
                <a:gd name="connsiteX2" fmla="*/ 3348056 w 3348056"/>
                <a:gd name="connsiteY2" fmla="*/ 542928 h 542928"/>
                <a:gd name="connsiteX3" fmla="*/ 541150 w 3348056"/>
                <a:gd name="connsiteY3" fmla="*/ 258667 h 542928"/>
                <a:gd name="connsiteX4" fmla="*/ 359951 w 3348056"/>
                <a:gd name="connsiteY4" fmla="*/ 540680 h 542928"/>
                <a:gd name="connsiteX5" fmla="*/ 0 w 3348056"/>
                <a:gd name="connsiteY5" fmla="*/ 542928 h 542928"/>
                <a:gd name="connsiteX6" fmla="*/ 0 w 3348056"/>
                <a:gd name="connsiteY6" fmla="*/ 0 h 542928"/>
                <a:gd name="connsiteX0" fmla="*/ 0 w 3348056"/>
                <a:gd name="connsiteY0" fmla="*/ 0 h 542928"/>
                <a:gd name="connsiteX1" fmla="*/ 3348056 w 3348056"/>
                <a:gd name="connsiteY1" fmla="*/ 0 h 542928"/>
                <a:gd name="connsiteX2" fmla="*/ 3348056 w 3348056"/>
                <a:gd name="connsiteY2" fmla="*/ 261920 h 542928"/>
                <a:gd name="connsiteX3" fmla="*/ 541150 w 3348056"/>
                <a:gd name="connsiteY3" fmla="*/ 258667 h 542928"/>
                <a:gd name="connsiteX4" fmla="*/ 359951 w 3348056"/>
                <a:gd name="connsiteY4" fmla="*/ 540680 h 542928"/>
                <a:gd name="connsiteX5" fmla="*/ 0 w 3348056"/>
                <a:gd name="connsiteY5" fmla="*/ 542928 h 542928"/>
                <a:gd name="connsiteX6" fmla="*/ 0 w 3348056"/>
                <a:gd name="connsiteY6" fmla="*/ 0 h 542928"/>
                <a:gd name="connsiteX0" fmla="*/ 0 w 3348056"/>
                <a:gd name="connsiteY0" fmla="*/ 0 h 542928"/>
                <a:gd name="connsiteX1" fmla="*/ 3348056 w 3348056"/>
                <a:gd name="connsiteY1" fmla="*/ 0 h 542928"/>
                <a:gd name="connsiteX2" fmla="*/ 3348056 w 3348056"/>
                <a:gd name="connsiteY2" fmla="*/ 261920 h 542928"/>
                <a:gd name="connsiteX3" fmla="*/ 483449 w 3348056"/>
                <a:gd name="connsiteY3" fmla="*/ 258668 h 542928"/>
                <a:gd name="connsiteX4" fmla="*/ 359951 w 3348056"/>
                <a:gd name="connsiteY4" fmla="*/ 540680 h 542928"/>
                <a:gd name="connsiteX5" fmla="*/ 0 w 3348056"/>
                <a:gd name="connsiteY5" fmla="*/ 542928 h 542928"/>
                <a:gd name="connsiteX6" fmla="*/ 0 w 3348056"/>
                <a:gd name="connsiteY6" fmla="*/ 0 h 542928"/>
                <a:gd name="connsiteX0" fmla="*/ 0 w 3541736"/>
                <a:gd name="connsiteY0" fmla="*/ 0 h 542928"/>
                <a:gd name="connsiteX1" fmla="*/ 3348056 w 3541736"/>
                <a:gd name="connsiteY1" fmla="*/ 0 h 542928"/>
                <a:gd name="connsiteX2" fmla="*/ 3541736 w 3541736"/>
                <a:gd name="connsiteY2" fmla="*/ 261919 h 542928"/>
                <a:gd name="connsiteX3" fmla="*/ 483449 w 3541736"/>
                <a:gd name="connsiteY3" fmla="*/ 258668 h 542928"/>
                <a:gd name="connsiteX4" fmla="*/ 359951 w 3541736"/>
                <a:gd name="connsiteY4" fmla="*/ 540680 h 542928"/>
                <a:gd name="connsiteX5" fmla="*/ 0 w 3541736"/>
                <a:gd name="connsiteY5" fmla="*/ 542928 h 542928"/>
                <a:gd name="connsiteX6" fmla="*/ 0 w 3541736"/>
                <a:gd name="connsiteY6" fmla="*/ 0 h 542928"/>
                <a:gd name="connsiteX0" fmla="*/ 0 w 3541736"/>
                <a:gd name="connsiteY0" fmla="*/ 0 h 542928"/>
                <a:gd name="connsiteX1" fmla="*/ 3541736 w 3541736"/>
                <a:gd name="connsiteY1" fmla="*/ 0 h 542928"/>
                <a:gd name="connsiteX2" fmla="*/ 3541736 w 3541736"/>
                <a:gd name="connsiteY2" fmla="*/ 261919 h 542928"/>
                <a:gd name="connsiteX3" fmla="*/ 483449 w 3541736"/>
                <a:gd name="connsiteY3" fmla="*/ 258668 h 542928"/>
                <a:gd name="connsiteX4" fmla="*/ 359951 w 3541736"/>
                <a:gd name="connsiteY4" fmla="*/ 540680 h 542928"/>
                <a:gd name="connsiteX5" fmla="*/ 0 w 3541736"/>
                <a:gd name="connsiteY5" fmla="*/ 542928 h 542928"/>
                <a:gd name="connsiteX6" fmla="*/ 0 w 3541736"/>
                <a:gd name="connsiteY6" fmla="*/ 0 h 54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1736" h="542928">
                  <a:moveTo>
                    <a:pt x="0" y="0"/>
                  </a:moveTo>
                  <a:lnTo>
                    <a:pt x="3541736" y="0"/>
                  </a:lnTo>
                  <a:lnTo>
                    <a:pt x="3541736" y="261919"/>
                  </a:lnTo>
                  <a:lnTo>
                    <a:pt x="483449" y="258668"/>
                  </a:lnTo>
                  <a:lnTo>
                    <a:pt x="359951" y="540680"/>
                  </a:lnTo>
                  <a:lnTo>
                    <a:pt x="0" y="54292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20000">
                  <a:schemeClr val="tx2">
                    <a:lumMod val="60000"/>
                    <a:lumOff val="40000"/>
                  </a:schemeClr>
                </a:gs>
                <a:gs pos="100000">
                  <a:srgbClr val="84AA33">
                    <a:tint val="70000"/>
                    <a:satMod val="100000"/>
                  </a:srgbClr>
                </a:gs>
              </a:gsLst>
              <a:path path="circle">
                <a:fillToRect l="-15000" t="-15000" r="115000" b="115000"/>
              </a:path>
            </a:gradFill>
            <a:ln w="9525" cap="flat" cmpd="sng" algn="ctr">
              <a:noFill/>
              <a:prstDash val="solid"/>
            </a:ln>
            <a:effectLst>
              <a:outerShdw blurRad="130000" dist="101600" dir="2700000" algn="tl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th-TH" sz="1800" kern="0" dirty="0">
                <a:solidFill>
                  <a:sysClr val="windowText" lastClr="000000"/>
                </a:solidFill>
                <a:latin typeface="Rockwell"/>
                <a:cs typeface="JasmineUPC"/>
              </a:endParaRPr>
            </a:p>
          </p:txBody>
        </p:sp>
        <p:sp>
          <p:nvSpPr>
            <p:cNvPr id="22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285852" y="6671664"/>
              <a:ext cx="6786610" cy="1428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th-TH" sz="3600" b="1" kern="10" spc="50" dirty="0" smtClean="0">
                  <a:ln w="13500">
                    <a:solidFill>
                      <a:srgbClr val="3891A7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prstClr val="black">
                      <a:alpha val="9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 New" pitchFamily="18" charset="-34"/>
                  <a:cs typeface="Angsana New" pitchFamily="18" charset="-34"/>
                </a:rPr>
                <a:t>สำนักงานสาธารณสุขจังหวัดสตูล.................................................................................กลุ่มงานอนามัยสิ่งแวดล้อมและอาชีวอนามัย</a:t>
              </a:r>
              <a:endParaRPr lang="th-TH" sz="3600" b="1" kern="10" spc="50" dirty="0">
                <a:ln w="13500">
                  <a:solidFill>
                    <a:srgbClr val="3891A7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>
                    <a:alpha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endParaRPr>
            </a:p>
          </p:txBody>
        </p:sp>
      </p:grp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965" y="-269546"/>
            <a:ext cx="3526821" cy="35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59" b="95862" l="9434" r="955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80" y="1774472"/>
            <a:ext cx="1083024" cy="97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654" y="1138845"/>
            <a:ext cx="708093" cy="635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460" y="1456658"/>
            <a:ext cx="507418" cy="455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WordArt 4"/>
          <p:cNvSpPr>
            <a:spLocks noChangeArrowheads="1" noChangeShapeType="1" noTextEdit="1"/>
          </p:cNvSpPr>
          <p:nvPr/>
        </p:nvSpPr>
        <p:spPr bwMode="auto">
          <a:xfrm>
            <a:off x="2323165" y="2325249"/>
            <a:ext cx="5976938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th-TH" sz="3600" b="1" kern="10" dirty="0" smtClean="0">
                <a:ln w="12700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63500" dir="2212194" algn="ctr" rotWithShape="0">
                    <a:sysClr val="windowText" lastClr="000000">
                      <a:alpha val="50000"/>
                    </a:sysClr>
                  </a:outerShdw>
                </a:effectLst>
                <a:latin typeface="Angsana New"/>
                <a:cs typeface="Angsana New"/>
              </a:rPr>
              <a:t>ขอบคุณครับ</a:t>
            </a:r>
            <a:endParaRPr lang="th-TH" sz="3600" b="1" kern="10" dirty="0">
              <a:ln w="12700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63500" dir="2212194" algn="ctr" rotWithShape="0">
                  <a:sysClr val="windowText" lastClr="000000">
                    <a:alpha val="50000"/>
                  </a:sysClr>
                </a:outerShdw>
              </a:effectLst>
              <a:latin typeface="Angsana New"/>
              <a:cs typeface="Angsana New"/>
            </a:endParaRPr>
          </a:p>
        </p:txBody>
      </p:sp>
      <p:pic>
        <p:nvPicPr>
          <p:cNvPr id="33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828" y="5056295"/>
            <a:ext cx="2193149" cy="2216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59" b="95862" l="9434" r="955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079" y="5538393"/>
            <a:ext cx="1083024" cy="97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329" y="5066335"/>
            <a:ext cx="708093" cy="635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591" y="5288901"/>
            <a:ext cx="507418" cy="455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448" y="5929057"/>
            <a:ext cx="1444777" cy="146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ผลการค้นหารูปภาพสำหรับ โลโก้สาธารณสุข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326" y="6217434"/>
            <a:ext cx="639176" cy="64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64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1928</TotalTime>
  <Words>402</Words>
  <Application>Microsoft Office PowerPoint</Application>
  <PresentationFormat>นำเสนอทางหน้าจอ (4:3)</PresentationFormat>
  <Paragraphs>66</Paragraphs>
  <Slides>7</Slides>
  <Notes>3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7</vt:i4>
      </vt:variant>
    </vt:vector>
  </HeadingPairs>
  <TitlesOfParts>
    <vt:vector size="16" baseType="lpstr">
      <vt:lpstr>Angsana New</vt:lpstr>
      <vt:lpstr>AngsanaUPC</vt:lpstr>
      <vt:lpstr>Arial</vt:lpstr>
      <vt:lpstr>Calibri</vt:lpstr>
      <vt:lpstr>Cordia New</vt:lpstr>
      <vt:lpstr>JasmineUPC</vt:lpstr>
      <vt:lpstr>Rockwell</vt:lpstr>
      <vt:lpstr>TH SarabunIT๙</vt:lpstr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SUTAT</dc:creator>
  <cp:lastModifiedBy>NCD_11</cp:lastModifiedBy>
  <cp:revision>142</cp:revision>
  <cp:lastPrinted>2016-03-03T09:32:11Z</cp:lastPrinted>
  <dcterms:created xsi:type="dcterms:W3CDTF">2016-02-29T18:28:34Z</dcterms:created>
  <dcterms:modified xsi:type="dcterms:W3CDTF">2018-02-09T04:20:00Z</dcterms:modified>
</cp:coreProperties>
</file>