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8" r:id="rId2"/>
    <p:sldId id="260" r:id="rId3"/>
    <p:sldId id="261" r:id="rId4"/>
    <p:sldId id="259" r:id="rId5"/>
    <p:sldId id="262" r:id="rId6"/>
    <p:sldId id="264" r:id="rId7"/>
    <p:sldId id="263" r:id="rId8"/>
    <p:sldId id="265" r:id="rId9"/>
    <p:sldId id="266" r:id="rId10"/>
    <p:sldId id="267" r:id="rId11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3300"/>
    <a:srgbClr val="2A3386"/>
    <a:srgbClr val="ABB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5507" autoAdjust="0"/>
  </p:normalViewPr>
  <p:slideViewPr>
    <p:cSldViewPr snapToGrid="0">
      <p:cViewPr>
        <p:scale>
          <a:sx n="69" d="100"/>
          <a:sy n="69" d="100"/>
        </p:scale>
        <p:origin x="-768" y="-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D73B0-F0E4-44E6-8BB1-2A00A7D544FE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E2975-0B7E-4D3A-A472-BCDA5629AB9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872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8F827-7344-4A1A-9892-85C6D00B94B6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728CD-B810-410C-9C1E-57957C3A65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467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9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10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177B-C8E7-45F6-95A1-E0E38718AFB9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3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879F-5784-4848-9D16-81CE0717648A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355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7F06-817C-42D3-9483-086173F026C3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5308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5F44-B35B-47EA-B7E4-3996944A7204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6B1C681F-ECE7-40F6-BBF4-6F8953BD6BA6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97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9960A-EB3F-4EC7-AD3C-B912B820423A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048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C7C4C-0F97-4C03-AEA2-B79877852CA9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24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3AC21-459E-443E-B662-979C2F74D60D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4282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E6A2B-C1F3-4308-AA52-514B9993E80F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3726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CF3-35AC-4765-84C5-0489F11BA820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1721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6F52B-B488-47D3-A3D4-4E310A91E16E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225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AF17-F512-44C9-BFD6-53BCDA3F4715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301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B716B-E87B-46EE-B4B2-DB82F492EBBF}" type="datetime1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C681F-ECE7-40F6-BBF4-6F8953BD6BA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4433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3854" y="4391378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การจัดการมูลฝอยติด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เชื้อของ รพ.สต.พื้นที่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เกาะ 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t="22114" b="25593"/>
          <a:stretch>
            <a:fillRect/>
          </a:stretch>
        </p:blipFill>
        <p:spPr bwMode="auto">
          <a:xfrm>
            <a:off x="948600" y="5149331"/>
            <a:ext cx="2805922" cy="1416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868" y="1980243"/>
            <a:ext cx="3685309" cy="2121444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155" y="1961671"/>
            <a:ext cx="2853355" cy="21400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23245" y="5295032"/>
            <a:ext cx="37961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อาคม หนูเหมือน</a:t>
            </a:r>
          </a:p>
          <a:p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นักวิชาการสาธารณสุขชำนาญการ สสจ.ตรัง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452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3854" y="4391874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1905902"/>
            <a:ext cx="117763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จบการนำเสนอ</a:t>
            </a:r>
          </a:p>
          <a:p>
            <a:pPr algn="ctr"/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en-US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Thank you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391378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การจัดการมูลฝอยติดเชื้อพื้นที่เกาะ 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/>
              <a:pPr/>
              <a:t>2</a:t>
            </a:fld>
            <a:endParaRPr lang="th-TH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t="22114" b="25593"/>
          <a:stretch>
            <a:fillRect/>
          </a:stretch>
        </p:blipFill>
        <p:spPr bwMode="auto">
          <a:xfrm>
            <a:off x="-7362" y="5514109"/>
            <a:ext cx="2805922" cy="1416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78856" y="1482428"/>
            <a:ext cx="238298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อำเภอปะเหลียน</a:t>
            </a:r>
          </a:p>
          <a:p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.รพ.สต.เกาะสุกร</a:t>
            </a:r>
            <a:endParaRPr lang="th-TH" sz="3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95402" y="1468569"/>
            <a:ext cx="36576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อำเภอกันตัง</a:t>
            </a:r>
          </a:p>
          <a:p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.รพ.สต.เกาะลิลง</a:t>
            </a:r>
          </a:p>
          <a:p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. รพ.สต.เกาะมุกด์</a:t>
            </a:r>
          </a:p>
          <a:p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. รพ.สต.มดตะนอย</a:t>
            </a:r>
            <a:endParaRPr lang="th-TH" sz="30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2" y="2748282"/>
            <a:ext cx="3685309" cy="2121444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873" y="3479904"/>
            <a:ext cx="4058789" cy="2573979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07" y="1482428"/>
            <a:ext cx="3500584" cy="2625438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364" y="4303289"/>
            <a:ext cx="3228125" cy="24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9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391378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โรงพยาบาลส่งเสริมสุขภาพตำบลเกาะสุกร </a:t>
            </a:r>
          </a:p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อำเภอปะเหลียน 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412" t="2895" r="4442" b="6745"/>
          <a:stretch>
            <a:fillRect/>
          </a:stretch>
        </p:blipFill>
        <p:spPr bwMode="auto">
          <a:xfrm>
            <a:off x="4267205" y="2124693"/>
            <a:ext cx="2847104" cy="20499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22114" b="25593"/>
          <a:stretch>
            <a:fillRect/>
          </a:stretch>
        </p:blipFill>
        <p:spPr bwMode="auto">
          <a:xfrm>
            <a:off x="221673" y="4748539"/>
            <a:ext cx="4322618" cy="2181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59" y="2147459"/>
            <a:ext cx="4156370" cy="214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:\ \น้องแพร\งาน\ขยะติดเชื้อ\ประเมินมูลฝอยติดเชื้อ\รพ.สต\เกาะสุกร\2050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00655" y="4488613"/>
            <a:ext cx="3491345" cy="227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 r="33233"/>
          <a:stretch>
            <a:fillRect/>
          </a:stretch>
        </p:blipFill>
        <p:spPr bwMode="auto">
          <a:xfrm>
            <a:off x="9753617" y="2189020"/>
            <a:ext cx="1953492" cy="2064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2" name="Picture 8" descr="H:\ \น้องแพร\งาน\ขยะติดเชื้อ\ประเมินมูลฝอยติดเชื้อ\รพ.สต\เกาะสุกร\205058.jpg"/>
          <p:cNvPicPr>
            <a:picLocks noChangeAspect="1" noChangeArrowheads="1"/>
          </p:cNvPicPr>
          <p:nvPr/>
        </p:nvPicPr>
        <p:blipFill>
          <a:blip r:embed="rId8" cstate="print"/>
          <a:srcRect t="15486"/>
          <a:stretch>
            <a:fillRect/>
          </a:stretch>
        </p:blipFill>
        <p:spPr bwMode="auto">
          <a:xfrm>
            <a:off x="4779819" y="4606176"/>
            <a:ext cx="3574472" cy="2216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:\ \น้องแพร\งาน\ขยะติดเชื้อ\ประเมินมูลฝอยติดเชื้อ\รพ.สต\ลำแคลง\25600724_๑๗๐๗๒๔_0013.jpg"/>
          <p:cNvPicPr>
            <a:picLocks noChangeAspect="1" noChangeArrowheads="1"/>
          </p:cNvPicPr>
          <p:nvPr/>
        </p:nvPicPr>
        <p:blipFill>
          <a:blip r:embed="rId9" cstate="print"/>
          <a:srcRect t="20031" r="49910" b="3168"/>
          <a:stretch>
            <a:fillRect/>
          </a:stretch>
        </p:blipFill>
        <p:spPr bwMode="auto">
          <a:xfrm>
            <a:off x="7529959" y="2175166"/>
            <a:ext cx="1842652" cy="20920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5860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527123"/>
            <a:ext cx="12192000" cy="365760"/>
          </a:xfrm>
          <a:custGeom>
            <a:avLst/>
            <a:gdLst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0 w 12192000"/>
              <a:gd name="connsiteY3" fmla="*/ 365760 h 365760"/>
              <a:gd name="connsiteX4" fmla="*/ 0 w 12192000"/>
              <a:gd name="connsiteY4" fmla="*/ 0 h 365760"/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11629017 w 12192000"/>
              <a:gd name="connsiteY3" fmla="*/ 129092 h 365760"/>
              <a:gd name="connsiteX4" fmla="*/ 0 w 12192000"/>
              <a:gd name="connsiteY4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65760">
                <a:moveTo>
                  <a:pt x="0" y="0"/>
                </a:moveTo>
                <a:lnTo>
                  <a:pt x="12192000" y="0"/>
                </a:lnTo>
                <a:lnTo>
                  <a:pt x="12192000" y="365760"/>
                </a:lnTo>
                <a:lnTo>
                  <a:pt x="11629017" y="1290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สี่เหลี่ยมผืนผ้า 1"/>
          <p:cNvSpPr/>
          <p:nvPr/>
        </p:nvSpPr>
        <p:spPr>
          <a:xfrm>
            <a:off x="10155382" y="568035"/>
            <a:ext cx="2036618" cy="6289965"/>
          </a:xfrm>
          <a:custGeom>
            <a:avLst/>
            <a:gdLst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0 w 2460978"/>
              <a:gd name="connsiteY3" fmla="*/ 4728519 h 4728519"/>
              <a:gd name="connsiteX4" fmla="*/ 0 w 2460978"/>
              <a:gd name="connsiteY4" fmla="*/ 0 h 4728519"/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948267 w 2460978"/>
              <a:gd name="connsiteY3" fmla="*/ 4209230 h 4728519"/>
              <a:gd name="connsiteX4" fmla="*/ 0 w 2460978"/>
              <a:gd name="connsiteY4" fmla="*/ 0 h 47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978" h="4728519">
                <a:moveTo>
                  <a:pt x="0" y="0"/>
                </a:moveTo>
                <a:lnTo>
                  <a:pt x="2460978" y="0"/>
                </a:lnTo>
                <a:lnTo>
                  <a:pt x="2460978" y="4728519"/>
                </a:lnTo>
                <a:lnTo>
                  <a:pt x="948267" y="4209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sz="4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“การจัดการ     </a:t>
            </a: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   มูลฝอย          </a:t>
            </a: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     ติดเชื้อ”</a:t>
            </a:r>
            <a:endParaRPr lang="th-TH" sz="3600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ectangle 18"/>
          <p:cNvSpPr/>
          <p:nvPr/>
        </p:nvSpPr>
        <p:spPr>
          <a:xfrm>
            <a:off x="256678" y="817410"/>
            <a:ext cx="9912558" cy="9941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	</a:t>
            </a:r>
            <a:r>
              <a:rPr lang="th-TH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โรงพยาบาลส่งเสริมสุขภาพตำบลเกาะสุกร อำเภอปะเหลียน จังหวัดตรัง เป็นสถานบริการสาธารณสุขบนพื้นที่พิเศษ (เกาะ) ที่มีการดำเนินการจัดการมูลฝอยติดเชื้อ ตามกฎกระทรวงว่าด้วยการกำจัดมูลฝอยติดเชื้อ พ.ศ. </a:t>
            </a:r>
            <a:r>
              <a:rPr lang="en-US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2545</a:t>
            </a:r>
          </a:p>
          <a:p>
            <a:pPr algn="thaiDist"/>
            <a:endParaRPr lang="th-TH" sz="800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algn="thaiDist"/>
            <a:r>
              <a:rPr lang="th-TH" sz="800" dirty="0" smtClean="0"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ปริมาณมูลฝอยติดเชื้อที่เกิดขึ้น </a:t>
            </a:r>
            <a:r>
              <a:rPr lang="th-TH" dirty="0">
                <a:latin typeface="TH SarabunIT๙" pitchFamily="34" charset="-34"/>
                <a:cs typeface="TH SarabunIT๙" pitchFamily="34" charset="-34"/>
              </a:rPr>
              <a:t>เฉลี่ย </a:t>
            </a:r>
            <a:r>
              <a:rPr lang="en-US" u="sng" dirty="0">
                <a:latin typeface="TH SarabunIT๙" pitchFamily="34" charset="-34"/>
                <a:cs typeface="TH SarabunIT๙" pitchFamily="34" charset="-34"/>
              </a:rPr>
              <a:t>10 </a:t>
            </a:r>
            <a:r>
              <a:rPr lang="th-TH" u="sng" dirty="0">
                <a:latin typeface="TH SarabunIT๙" pitchFamily="34" charset="-34"/>
                <a:cs typeface="TH SarabunIT๙" pitchFamily="34" charset="-34"/>
              </a:rPr>
              <a:t>กิโลกรัม/</a:t>
            </a:r>
            <a:r>
              <a:rPr lang="th-TH" u="sng" dirty="0" smtClean="0">
                <a:latin typeface="TH SarabunIT๙" pitchFamily="34" charset="-34"/>
                <a:cs typeface="TH SarabunIT๙" pitchFamily="34" charset="-34"/>
              </a:rPr>
              <a:t>เดือน</a:t>
            </a:r>
          </a:p>
          <a:p>
            <a:pPr algn="thaiDist"/>
            <a:endParaRPr lang="th-TH" sz="800" dirty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          แนว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ทางการจัดการมูลฝอยติดเชื้อ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ตั้งแต่กระบวนการคัดแยก ณ แหล่งกำเนิด มีการเก็บ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รวบรวมมูลฝอยติดเชื้อลงในภาชนะรองรับแยกระหว่างประเภทของมีคมและไม่มีคม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มีการเคลื่อนย้ายภาชนะบรรจุมูลฝอยติดเชื้อไปเก็บกักที่พักรวมทุกวัน 	และมีการขนส่ง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มากำจัด </a:t>
            </a:r>
            <a:r>
              <a:rPr lang="th-TH" u="sng" dirty="0" smtClean="0">
                <a:latin typeface="TH SarabunIT๙" pitchFamily="34" charset="-34"/>
                <a:cs typeface="TH SarabunIT๙" pitchFamily="34" charset="-34"/>
              </a:rPr>
              <a:t>ณ </a:t>
            </a:r>
            <a:r>
              <a:rPr lang="th-TH" u="sng" dirty="0" err="1" smtClean="0">
                <a:latin typeface="TH SarabunIT๙" pitchFamily="34" charset="-34"/>
                <a:cs typeface="TH SarabunIT๙" pitchFamily="34" charset="-34"/>
              </a:rPr>
              <a:t>อบต</a:t>
            </a:r>
            <a:r>
              <a:rPr lang="en-US" u="sng" dirty="0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u="sng" dirty="0" smtClean="0">
                <a:latin typeface="TH SarabunIT๙" pitchFamily="34" charset="-34"/>
                <a:cs typeface="TH SarabunIT๙" pitchFamily="34" charset="-34"/>
              </a:rPr>
              <a:t>เกาะสุกร โดยวิธีการทำลายเชื้อด้วยการเผาในเตาเผา</a:t>
            </a:r>
            <a:r>
              <a:rPr lang="th-TH" dirty="0" smtClean="0"/>
              <a:t>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แล้วนำไปกำจัดต่อ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ด้วยวิธีการฝัง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กลบ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800" dirty="0" smtClean="0"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ปัญหา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อุปสรรคในการดำเนินงาน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–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ไม่สะดวกในการรวบรวมและขนส่งมาไว้ที่</a:t>
            </a:r>
          </a:p>
          <a:p>
            <a:pPr algn="thaiDist"/>
            <a:r>
              <a:rPr lang="th-TH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       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รพ.ปะเหลียน (รพ.แม่ข่าย) เพื่อส่งต่อบริษัท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เอกชนที่รับเก็บขนและกำจัด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ข้อเสนอแนะ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– 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ขอรับงบประมาณสนับสนุนเพิ่มเติมสำหรับใช้เก็บขน</a:t>
            </a:r>
            <a:endParaRPr lang="th-TH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endParaRPr lang="th-TH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algn="thaiDist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	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endParaRPr lang="th-TH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10473780" y="692828"/>
            <a:ext cx="1621235" cy="1500152"/>
          </a:xfrm>
          <a:prstGeom prst="rect">
            <a:avLst/>
          </a:prstGeom>
        </p:spPr>
      </p:pic>
      <p:sp>
        <p:nvSpPr>
          <p:cNvPr id="16" name="สี่เหลี่ยมผืนผ้า 12"/>
          <p:cNvSpPr/>
          <p:nvPr/>
        </p:nvSpPr>
        <p:spPr>
          <a:xfrm>
            <a:off x="-13855" y="-1"/>
            <a:ext cx="5140036" cy="789709"/>
          </a:xfrm>
          <a:custGeom>
            <a:avLst/>
            <a:gdLst>
              <a:gd name="connsiteX0" fmla="*/ 0 w 3095175"/>
              <a:gd name="connsiteY0" fmla="*/ 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0 w 3095175"/>
              <a:gd name="connsiteY4" fmla="*/ 0 h 516496"/>
              <a:gd name="connsiteX0" fmla="*/ 66675 w 3095175"/>
              <a:gd name="connsiteY0" fmla="*/ 11430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66675 w 3095175"/>
              <a:gd name="connsiteY4" fmla="*/ 114300 h 5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175" h="516496">
                <a:moveTo>
                  <a:pt x="66675" y="114300"/>
                </a:moveTo>
                <a:lnTo>
                  <a:pt x="3095175" y="0"/>
                </a:lnTo>
                <a:lnTo>
                  <a:pt x="3095175" y="516496"/>
                </a:lnTo>
                <a:lnTo>
                  <a:pt x="0" y="516496"/>
                </a:lnTo>
                <a:lnTo>
                  <a:pt x="66675" y="1143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ผลการดำเนินงาน</a:t>
            </a:r>
            <a:endParaRPr lang="th-TH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46373" y="4350330"/>
            <a:ext cx="803562" cy="789708"/>
          </a:xfrm>
          <a:prstGeom prst="rect">
            <a:avLst/>
          </a:prstGeom>
          <a:noFill/>
        </p:spPr>
      </p:pic>
      <p:pic>
        <p:nvPicPr>
          <p:cNvPr id="19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74075" y="5583384"/>
            <a:ext cx="803562" cy="789708"/>
          </a:xfrm>
          <a:prstGeom prst="rect">
            <a:avLst/>
          </a:prstGeom>
          <a:noFill/>
        </p:spPr>
      </p:pic>
      <p:pic>
        <p:nvPicPr>
          <p:cNvPr id="20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32517" y="2951020"/>
            <a:ext cx="803562" cy="789708"/>
          </a:xfrm>
          <a:prstGeom prst="rect">
            <a:avLst/>
          </a:prstGeom>
          <a:noFill/>
        </p:spPr>
      </p:pic>
      <p:pic>
        <p:nvPicPr>
          <p:cNvPr id="21" name="รูปภาพ 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32787" y="4385962"/>
            <a:ext cx="2257425" cy="1820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7058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391378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โรงพยาบาลส่งเสริมสุขภาพ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ตำบลบ้านมดตะนอย </a:t>
            </a:r>
            <a:endParaRPr lang="th-TH" sz="4800" b="1" dirty="0" smtClean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อำเภอกันตัง 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737" y="2167047"/>
            <a:ext cx="2965105" cy="2224331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282" y="4655127"/>
            <a:ext cx="2941291" cy="2202873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489" y="2168452"/>
            <a:ext cx="3148603" cy="222292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72" y="4749352"/>
            <a:ext cx="2727048" cy="215021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12" y="2168450"/>
            <a:ext cx="2791669" cy="222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527123"/>
            <a:ext cx="12192000" cy="365760"/>
          </a:xfrm>
          <a:custGeom>
            <a:avLst/>
            <a:gdLst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0 w 12192000"/>
              <a:gd name="connsiteY3" fmla="*/ 365760 h 365760"/>
              <a:gd name="connsiteX4" fmla="*/ 0 w 12192000"/>
              <a:gd name="connsiteY4" fmla="*/ 0 h 365760"/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11629017 w 12192000"/>
              <a:gd name="connsiteY3" fmla="*/ 129092 h 365760"/>
              <a:gd name="connsiteX4" fmla="*/ 0 w 12192000"/>
              <a:gd name="connsiteY4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65760">
                <a:moveTo>
                  <a:pt x="0" y="0"/>
                </a:moveTo>
                <a:lnTo>
                  <a:pt x="12192000" y="0"/>
                </a:lnTo>
                <a:lnTo>
                  <a:pt x="12192000" y="365760"/>
                </a:lnTo>
                <a:lnTo>
                  <a:pt x="11629017" y="1290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1" name="สี่เหลี่ยมผืนผ้า 1"/>
          <p:cNvSpPr/>
          <p:nvPr/>
        </p:nvSpPr>
        <p:spPr>
          <a:xfrm>
            <a:off x="10155382" y="568035"/>
            <a:ext cx="2036618" cy="6289965"/>
          </a:xfrm>
          <a:custGeom>
            <a:avLst/>
            <a:gdLst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0 w 2460978"/>
              <a:gd name="connsiteY3" fmla="*/ 4728519 h 4728519"/>
              <a:gd name="connsiteX4" fmla="*/ 0 w 2460978"/>
              <a:gd name="connsiteY4" fmla="*/ 0 h 4728519"/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948267 w 2460978"/>
              <a:gd name="connsiteY3" fmla="*/ 4209230 h 4728519"/>
              <a:gd name="connsiteX4" fmla="*/ 0 w 2460978"/>
              <a:gd name="connsiteY4" fmla="*/ 0 h 47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978" h="4728519">
                <a:moveTo>
                  <a:pt x="0" y="0"/>
                </a:moveTo>
                <a:lnTo>
                  <a:pt x="2460978" y="0"/>
                </a:lnTo>
                <a:lnTo>
                  <a:pt x="2460978" y="4728519"/>
                </a:lnTo>
                <a:lnTo>
                  <a:pt x="948267" y="4209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sz="4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“การจัดการ     </a:t>
            </a: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    มูลฝอย          </a:t>
            </a: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      ติดเชื้อ”</a:t>
            </a:r>
            <a:endParaRPr lang="th-TH" sz="3600" dirty="0">
              <a:solidFill>
                <a:prstClr val="white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ectangle 18"/>
          <p:cNvSpPr/>
          <p:nvPr/>
        </p:nvSpPr>
        <p:spPr>
          <a:xfrm>
            <a:off x="256678" y="817410"/>
            <a:ext cx="9912558" cy="9941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	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โรงพยาบาลส่งเสริมสุขภาพ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ตำบลบ้านมดตะนอย อำเภอกันตัง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จังหวัดตรัง เป็นสถานบริการ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สาธารณสุข</a:t>
            </a:r>
            <a:r>
              <a:rPr lang="th-TH" u="sng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ที่ปัจจุบันสามารถเดินทางถึงได้โดยรถยนต์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ที่มีการดำเนินการจัดการมูลฝอยติดเชื้อ ตามกฎกระทรวงว่าด้วยการกำจัดมูลฝอยติดเชื้อ พ.ศ.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2545</a:t>
            </a:r>
          </a:p>
          <a:p>
            <a:pPr algn="thaiDist"/>
            <a:endParaRPr lang="th-TH" sz="800" dirty="0" smtClean="0">
              <a:solidFill>
                <a:prstClr val="black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algn="thaiDist"/>
            <a:r>
              <a:rPr lang="th-TH" sz="800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ปริมาณมูลฝอยติดเชื้อที่เกิดขึ้น </a:t>
            </a:r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เฉลี่ย </a:t>
            </a:r>
            <a:r>
              <a:rPr lang="en-US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7</a:t>
            </a:r>
            <a:r>
              <a:rPr lang="th-TH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en-US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5 </a:t>
            </a:r>
            <a:r>
              <a:rPr lang="th-TH" u="sng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กิโลกรัม/</a:t>
            </a:r>
            <a:r>
              <a:rPr lang="th-TH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เดือน</a:t>
            </a:r>
          </a:p>
          <a:p>
            <a:pPr algn="thaiDist"/>
            <a:endParaRPr lang="th-TH" sz="800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แนวทางการจัดการมูลฝอยติดเชื้อ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ตั้งแต่กระบวนการคัดแยก ณ แหล่งกำเนิด มีการเก็บ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รวบรวมมูลฝอยติดเชื้อลงในภาชนะรองรับแยกระหว่างประเภทของมีคมและไม่มีคม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มีการเคลื่อนย้ายภาชนะบรรจุมูลฝอยติดเชื้อไปเก็บกักที่พักรวมทุกวัน 	และ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มีเก็บขนมูลฝอย</a:t>
            </a:r>
          </a:p>
          <a:p>
            <a:pPr algn="thaiDist"/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ติดเชื้อโดยรถบริการของโรงพยาบาลแม่ข่าย ได้แก่ </a:t>
            </a:r>
            <a:r>
              <a:rPr lang="th-TH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รพ.กันตัง มาเก็บขนทุกสัปดาห์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ทั้งนี้ </a:t>
            </a:r>
          </a:p>
          <a:p>
            <a:pPr algn="thaiDist"/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รพ.กันตัง จะจ้างบริษัทเอกชนนำมูลฝอยดังกล่าวส่งไปกำจัดต่อไป           </a:t>
            </a:r>
            <a:endParaRPr lang="en-US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800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ปัญหาอุปสรรคในการดำเนินงาน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–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ยังมีถุงของรับมูลฝอยที่สัญลักษณ์ตามที่กฎกระทรวง</a:t>
            </a:r>
          </a:p>
          <a:p>
            <a:pPr algn="thaiDist"/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กำหนดไม่เพียงพอ</a:t>
            </a:r>
            <a:endParaRPr lang="en-US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ข้อเสนอแนะ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–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ขอรับงบประมาณสนับสนุน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เพิ่มเติม</a:t>
            </a:r>
            <a:endParaRPr lang="th-TH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endParaRPr lang="th-TH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en-US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endParaRPr lang="th-TH" dirty="0" smtClean="0">
              <a:solidFill>
                <a:prstClr val="black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10473780" y="692828"/>
            <a:ext cx="1621235" cy="1500152"/>
          </a:xfrm>
          <a:prstGeom prst="rect">
            <a:avLst/>
          </a:prstGeom>
        </p:spPr>
      </p:pic>
      <p:sp>
        <p:nvSpPr>
          <p:cNvPr id="16" name="สี่เหลี่ยมผืนผ้า 12"/>
          <p:cNvSpPr/>
          <p:nvPr/>
        </p:nvSpPr>
        <p:spPr>
          <a:xfrm>
            <a:off x="-13855" y="-1"/>
            <a:ext cx="5140036" cy="789709"/>
          </a:xfrm>
          <a:custGeom>
            <a:avLst/>
            <a:gdLst>
              <a:gd name="connsiteX0" fmla="*/ 0 w 3095175"/>
              <a:gd name="connsiteY0" fmla="*/ 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0 w 3095175"/>
              <a:gd name="connsiteY4" fmla="*/ 0 h 516496"/>
              <a:gd name="connsiteX0" fmla="*/ 66675 w 3095175"/>
              <a:gd name="connsiteY0" fmla="*/ 11430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66675 w 3095175"/>
              <a:gd name="connsiteY4" fmla="*/ 114300 h 5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175" h="516496">
                <a:moveTo>
                  <a:pt x="66675" y="114300"/>
                </a:moveTo>
                <a:lnTo>
                  <a:pt x="3095175" y="0"/>
                </a:lnTo>
                <a:lnTo>
                  <a:pt x="3095175" y="516496"/>
                </a:lnTo>
                <a:lnTo>
                  <a:pt x="0" y="516496"/>
                </a:lnTo>
                <a:lnTo>
                  <a:pt x="66675" y="1143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ผลการดำเนินงาน</a:t>
            </a:r>
            <a:endParaRPr lang="th-TH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46373" y="4350330"/>
            <a:ext cx="803562" cy="789708"/>
          </a:xfrm>
          <a:prstGeom prst="rect">
            <a:avLst/>
          </a:prstGeom>
          <a:noFill/>
        </p:spPr>
      </p:pic>
      <p:pic>
        <p:nvPicPr>
          <p:cNvPr id="19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74075" y="5583384"/>
            <a:ext cx="803562" cy="789708"/>
          </a:xfrm>
          <a:prstGeom prst="rect">
            <a:avLst/>
          </a:prstGeom>
          <a:noFill/>
        </p:spPr>
      </p:pic>
      <p:pic>
        <p:nvPicPr>
          <p:cNvPr id="20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32517" y="2951020"/>
            <a:ext cx="803562" cy="7897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858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391378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โรงพยาบาลส่งเสริมสุขภาพตำบล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เกาะลิบง </a:t>
            </a:r>
            <a:endParaRPr lang="th-TH" sz="4800" b="1" dirty="0" smtClean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อำเภอกันตัง 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210" y="4391379"/>
            <a:ext cx="2047471" cy="246662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226" y="1994757"/>
            <a:ext cx="3407810" cy="2396621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39" y="2195794"/>
            <a:ext cx="2424753" cy="2360367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48" y="4556161"/>
            <a:ext cx="2814781" cy="2301839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1994757"/>
            <a:ext cx="3243534" cy="243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78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527123"/>
            <a:ext cx="12192000" cy="365760"/>
          </a:xfrm>
          <a:custGeom>
            <a:avLst/>
            <a:gdLst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0 w 12192000"/>
              <a:gd name="connsiteY3" fmla="*/ 365760 h 365760"/>
              <a:gd name="connsiteX4" fmla="*/ 0 w 12192000"/>
              <a:gd name="connsiteY4" fmla="*/ 0 h 365760"/>
              <a:gd name="connsiteX0" fmla="*/ 0 w 12192000"/>
              <a:gd name="connsiteY0" fmla="*/ 0 h 365760"/>
              <a:gd name="connsiteX1" fmla="*/ 12192000 w 12192000"/>
              <a:gd name="connsiteY1" fmla="*/ 0 h 365760"/>
              <a:gd name="connsiteX2" fmla="*/ 12192000 w 12192000"/>
              <a:gd name="connsiteY2" fmla="*/ 365760 h 365760"/>
              <a:gd name="connsiteX3" fmla="*/ 11629017 w 12192000"/>
              <a:gd name="connsiteY3" fmla="*/ 129092 h 365760"/>
              <a:gd name="connsiteX4" fmla="*/ 0 w 12192000"/>
              <a:gd name="connsiteY4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65760">
                <a:moveTo>
                  <a:pt x="0" y="0"/>
                </a:moveTo>
                <a:lnTo>
                  <a:pt x="12192000" y="0"/>
                </a:lnTo>
                <a:lnTo>
                  <a:pt x="12192000" y="365760"/>
                </a:lnTo>
                <a:lnTo>
                  <a:pt x="11629017" y="1290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1" name="สี่เหลี่ยมผืนผ้า 1"/>
          <p:cNvSpPr/>
          <p:nvPr/>
        </p:nvSpPr>
        <p:spPr>
          <a:xfrm>
            <a:off x="10155382" y="568035"/>
            <a:ext cx="2036618" cy="6289965"/>
          </a:xfrm>
          <a:custGeom>
            <a:avLst/>
            <a:gdLst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0 w 2460978"/>
              <a:gd name="connsiteY3" fmla="*/ 4728519 h 4728519"/>
              <a:gd name="connsiteX4" fmla="*/ 0 w 2460978"/>
              <a:gd name="connsiteY4" fmla="*/ 0 h 4728519"/>
              <a:gd name="connsiteX0" fmla="*/ 0 w 2460978"/>
              <a:gd name="connsiteY0" fmla="*/ 0 h 4728519"/>
              <a:gd name="connsiteX1" fmla="*/ 2460978 w 2460978"/>
              <a:gd name="connsiteY1" fmla="*/ 0 h 4728519"/>
              <a:gd name="connsiteX2" fmla="*/ 2460978 w 2460978"/>
              <a:gd name="connsiteY2" fmla="*/ 4728519 h 4728519"/>
              <a:gd name="connsiteX3" fmla="*/ 948267 w 2460978"/>
              <a:gd name="connsiteY3" fmla="*/ 4209230 h 4728519"/>
              <a:gd name="connsiteX4" fmla="*/ 0 w 2460978"/>
              <a:gd name="connsiteY4" fmla="*/ 0 h 47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978" h="4728519">
                <a:moveTo>
                  <a:pt x="0" y="0"/>
                </a:moveTo>
                <a:lnTo>
                  <a:pt x="2460978" y="0"/>
                </a:lnTo>
                <a:lnTo>
                  <a:pt x="2460978" y="4728519"/>
                </a:lnTo>
                <a:lnTo>
                  <a:pt x="948267" y="4209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r"/>
            <a:endParaRPr lang="th-TH" sz="4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“การจัดการ     </a:t>
            </a: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    มูลฝอย          </a:t>
            </a: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      ติดเชื้อ”</a:t>
            </a:r>
            <a:endParaRPr lang="th-TH" sz="3600" dirty="0">
              <a:solidFill>
                <a:prstClr val="white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ectangle 18"/>
          <p:cNvSpPr/>
          <p:nvPr/>
        </p:nvSpPr>
        <p:spPr>
          <a:xfrm>
            <a:off x="256678" y="817410"/>
            <a:ext cx="9912558" cy="981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	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โรงพยาบาลส่งเสริมสุขภาพ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ตำบลเกาะลิบง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อำเภอกันตัง จังหวัดตรัง เป็นสถานบริการ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สาธารณสุขในพื้นที่เกาะ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ที่มีการดำเนินการจัดการมูลฝอยติดเชื้อ ตามกฎกระทรวงว่าด้วยการกำจัดมูลฝอยติดเชื้อ พ.ศ.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2545</a:t>
            </a:r>
          </a:p>
          <a:p>
            <a:pPr algn="thaiDist"/>
            <a:endParaRPr lang="th-TH" sz="800" dirty="0" smtClean="0">
              <a:solidFill>
                <a:prstClr val="black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algn="thaiDist"/>
            <a:r>
              <a:rPr lang="th-TH" sz="800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ปริมาณมูลฝอยติดเชื้อที่เกิดขึ้น </a:t>
            </a:r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เฉลี่ย </a:t>
            </a:r>
            <a:r>
              <a:rPr lang="en-US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30 </a:t>
            </a:r>
            <a:r>
              <a:rPr lang="th-TH" u="sng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กิโลกรัม/</a:t>
            </a:r>
            <a:r>
              <a:rPr lang="th-TH" u="sng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เดือน</a:t>
            </a:r>
          </a:p>
          <a:p>
            <a:pPr algn="thaiDist"/>
            <a:endParaRPr lang="th-TH" sz="800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แนวทางการจัดการมูลฝอยติดเชื้อ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ตั้งแต่กระบวนการคัดแยก ณ แหล่งกำเนิด มีการเก็บ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รวบรวมมูลฝอยติดเชื้อลงในภาชนะรองรับแยกระหว่างประเภทของมีคมและไม่มีคม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โดย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) ขยะประเภทของมีคมและขวดวัคซีน จะรวบรวบส่ง รพ.กันตัง</a:t>
            </a:r>
          </a:p>
          <a:p>
            <a:pPr algn="thaiDist"/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    ๒) ของไม่มีคม รพ.สต.เกาะลิบงจะทำการเผาเอง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2-3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วัน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ครั้ง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มีการ</a:t>
            </a:r>
            <a:r>
              <a:rPr lang="th-TH" sz="800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800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ปัญหาอุปสรรคในการดำเนินงาน 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– 1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 เตาเผาไม่ได้มาตรฐาน</a:t>
            </a:r>
          </a:p>
          <a:p>
            <a:pPr algn="thaiDist"/>
            <a:r>
              <a:rPr lang="th-TH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๒.ไม่มีที่พักมูลฝอยติดเชื้อ และวัสดุอื่นๆที่ใช้ไม่เพียงพอ</a:t>
            </a:r>
            <a:endParaRPr lang="en-US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ข้อเสนอแนะ</a:t>
            </a:r>
            <a:r>
              <a:rPr lang="en-US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– </a:t>
            </a:r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ขอรับงบประมาณสนับสนุนเพิ่มเติม</a:t>
            </a:r>
          </a:p>
          <a:p>
            <a:pPr algn="thaiDist"/>
            <a:endParaRPr lang="th-TH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algn="thaiDist"/>
            <a:r>
              <a:rPr lang="th-TH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en-US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endParaRPr lang="th-TH" dirty="0" smtClean="0">
              <a:solidFill>
                <a:prstClr val="black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endParaRPr lang="th-TH" sz="2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10473780" y="692828"/>
            <a:ext cx="1621235" cy="1500152"/>
          </a:xfrm>
          <a:prstGeom prst="rect">
            <a:avLst/>
          </a:prstGeom>
        </p:spPr>
      </p:pic>
      <p:sp>
        <p:nvSpPr>
          <p:cNvPr id="16" name="สี่เหลี่ยมผืนผ้า 12"/>
          <p:cNvSpPr/>
          <p:nvPr/>
        </p:nvSpPr>
        <p:spPr>
          <a:xfrm>
            <a:off x="-13855" y="-1"/>
            <a:ext cx="5140036" cy="789709"/>
          </a:xfrm>
          <a:custGeom>
            <a:avLst/>
            <a:gdLst>
              <a:gd name="connsiteX0" fmla="*/ 0 w 3095175"/>
              <a:gd name="connsiteY0" fmla="*/ 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0 w 3095175"/>
              <a:gd name="connsiteY4" fmla="*/ 0 h 516496"/>
              <a:gd name="connsiteX0" fmla="*/ 66675 w 3095175"/>
              <a:gd name="connsiteY0" fmla="*/ 114300 h 516496"/>
              <a:gd name="connsiteX1" fmla="*/ 3095175 w 3095175"/>
              <a:gd name="connsiteY1" fmla="*/ 0 h 516496"/>
              <a:gd name="connsiteX2" fmla="*/ 3095175 w 3095175"/>
              <a:gd name="connsiteY2" fmla="*/ 516496 h 516496"/>
              <a:gd name="connsiteX3" fmla="*/ 0 w 3095175"/>
              <a:gd name="connsiteY3" fmla="*/ 516496 h 516496"/>
              <a:gd name="connsiteX4" fmla="*/ 66675 w 3095175"/>
              <a:gd name="connsiteY4" fmla="*/ 114300 h 5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175" h="516496">
                <a:moveTo>
                  <a:pt x="66675" y="114300"/>
                </a:moveTo>
                <a:lnTo>
                  <a:pt x="3095175" y="0"/>
                </a:lnTo>
                <a:lnTo>
                  <a:pt x="3095175" y="516496"/>
                </a:lnTo>
                <a:lnTo>
                  <a:pt x="0" y="516496"/>
                </a:lnTo>
                <a:lnTo>
                  <a:pt x="66675" y="1143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ผลการดำเนินงาน</a:t>
            </a:r>
            <a:endParaRPr lang="th-TH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46373" y="4350330"/>
            <a:ext cx="803562" cy="789708"/>
          </a:xfrm>
          <a:prstGeom prst="rect">
            <a:avLst/>
          </a:prstGeom>
          <a:noFill/>
        </p:spPr>
      </p:pic>
      <p:pic>
        <p:nvPicPr>
          <p:cNvPr id="19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74075" y="5583384"/>
            <a:ext cx="803562" cy="789708"/>
          </a:xfrm>
          <a:prstGeom prst="rect">
            <a:avLst/>
          </a:prstGeom>
          <a:noFill/>
        </p:spPr>
      </p:pic>
      <p:pic>
        <p:nvPicPr>
          <p:cNvPr id="20" name="รูปภาพ 55"/>
          <p:cNvPicPr>
            <a:picLocks noChangeArrowheads="1"/>
          </p:cNvPicPr>
          <p:nvPr/>
        </p:nvPicPr>
        <p:blipFill>
          <a:blip r:embed="rId3" cstate="print"/>
          <a:srcRect l="3824" t="7892" r="74870" b="30703"/>
          <a:stretch>
            <a:fillRect/>
          </a:stretch>
        </p:blipFill>
        <p:spPr bwMode="auto">
          <a:xfrm>
            <a:off x="332517" y="2951020"/>
            <a:ext cx="803562" cy="7897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756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3854" y="4391874"/>
            <a:ext cx="12192000" cy="2466622"/>
          </a:xfrm>
          <a:custGeom>
            <a:avLst/>
            <a:gdLst>
              <a:gd name="connsiteX0" fmla="*/ 0 w 12192000"/>
              <a:gd name="connsiteY0" fmla="*/ 0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0 w 12192000"/>
              <a:gd name="connsiteY4" fmla="*/ 0 h 3453204"/>
              <a:gd name="connsiteX0" fmla="*/ 4453666 w 12192000"/>
              <a:gd name="connsiteY0" fmla="*/ 1398494 h 3453204"/>
              <a:gd name="connsiteX1" fmla="*/ 12192000 w 12192000"/>
              <a:gd name="connsiteY1" fmla="*/ 0 h 3453204"/>
              <a:gd name="connsiteX2" fmla="*/ 12192000 w 12192000"/>
              <a:gd name="connsiteY2" fmla="*/ 3453204 h 3453204"/>
              <a:gd name="connsiteX3" fmla="*/ 0 w 12192000"/>
              <a:gd name="connsiteY3" fmla="*/ 3453204 h 3453204"/>
              <a:gd name="connsiteX4" fmla="*/ 4453666 w 12192000"/>
              <a:gd name="connsiteY4" fmla="*/ 1398494 h 34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53204">
                <a:moveTo>
                  <a:pt x="4453666" y="1398494"/>
                </a:moveTo>
                <a:lnTo>
                  <a:pt x="12192000" y="0"/>
                </a:lnTo>
                <a:lnTo>
                  <a:pt x="12192000" y="3453204"/>
                </a:lnTo>
                <a:lnTo>
                  <a:pt x="0" y="3453204"/>
                </a:lnTo>
                <a:lnTo>
                  <a:pt x="4453666" y="13984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21673" y="257157"/>
            <a:ext cx="11776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โรงพยาบาลส่งเสริมสุขภาพตำบล</a:t>
            </a:r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เกาะมุกด์</a:t>
            </a:r>
            <a:endParaRPr lang="th-TH" sz="4800" b="1" dirty="0" smtClean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4800" b="1" dirty="0" smtClean="0">
                <a:ln w="19050">
                  <a:solidFill>
                    <a:srgbClr val="002060"/>
                  </a:solidFill>
                </a:ln>
                <a:solidFill>
                  <a:srgbClr val="0000FF"/>
                </a:solidFill>
                <a:effectLst>
                  <a:glow rad="63500">
                    <a:srgbClr val="4472C4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อำเภอกันตัง จังหวัดตรัง</a:t>
            </a:r>
            <a:endParaRPr lang="th-TH" sz="4800" b="1" dirty="0">
              <a:ln w="19050">
                <a:solidFill>
                  <a:srgbClr val="002060"/>
                </a:solidFill>
              </a:ln>
              <a:solidFill>
                <a:srgbClr val="0000FF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33" y="2033163"/>
            <a:ext cx="3532909" cy="21093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9818" y="4308744"/>
            <a:ext cx="8215746" cy="13849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ปริมาณมูลฝอยติดเชื้อที่เกิดขึ้น เฉลี่ย </a:t>
            </a:r>
            <a:r>
              <a:rPr lang="en-US" b="1" dirty="0">
                <a:latin typeface="TH SarabunIT๙" pitchFamily="34" charset="-34"/>
                <a:cs typeface="TH SarabunIT๙" pitchFamily="34" charset="-34"/>
              </a:rPr>
              <a:t>5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กิโลกรัม/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เดือน</a:t>
            </a:r>
          </a:p>
          <a:p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สถานการณ์การจัดการมูลฝอยติดเชื้อ เหมือน รพ.สต.เกาะลิบง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3640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191</Words>
  <Application>Microsoft Office PowerPoint</Application>
  <PresentationFormat>กำหนดเอง</PresentationFormat>
  <Paragraphs>132</Paragraphs>
  <Slides>10</Slides>
  <Notes>7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NSO</dc:creator>
  <cp:lastModifiedBy>Admin</cp:lastModifiedBy>
  <cp:revision>148</cp:revision>
  <cp:lastPrinted>2015-07-23T10:54:41Z</cp:lastPrinted>
  <dcterms:created xsi:type="dcterms:W3CDTF">2015-07-17T07:42:25Z</dcterms:created>
  <dcterms:modified xsi:type="dcterms:W3CDTF">2018-02-14T00:11:25Z</dcterms:modified>
</cp:coreProperties>
</file>