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notesMasterIdLst>
    <p:notesMasterId r:id="rId7"/>
  </p:notesMasterIdLst>
  <p:handoutMasterIdLst>
    <p:handoutMasterId r:id="rId8"/>
  </p:handoutMasterIdLst>
  <p:sldIdLst>
    <p:sldId id="295" r:id="rId2"/>
    <p:sldId id="298" r:id="rId3"/>
    <p:sldId id="301" r:id="rId4"/>
    <p:sldId id="299" r:id="rId5"/>
    <p:sldId id="302" r:id="rId6"/>
  </p:sldIdLst>
  <p:sldSz cx="9144000" cy="6858000" type="screen4x3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6600FF"/>
    <a:srgbClr val="6600CC"/>
    <a:srgbClr val="00FF00"/>
    <a:srgbClr val="66FF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ลักษณะสีปานกลาง 4 - เน้น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ลักษณะสีปานกลาง 4 - เน้น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ลักษณะสีปานกลาง 4 - เน้น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ลักษณะสีปานกลาง 4 - เน้น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ลักษณะสีปานกลาง 4 - เน้น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ลักษณะสีปานกลาง 4 - เน้น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ลักษณะ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ลักษณะสีปานกลาง 3 - เน้น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ลักษณะสีปานกลาง 3 - เน้น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64" y="-5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3649;&#3612;&#3609;&#3616;&#3641;&#3617;&#3636;%20&#3651;&#3609;%20Microsoft%20Office%20PowerPoint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3649;&#3612;&#3609;&#3616;&#3641;&#3617;&#3636;%20&#3651;&#3609;%20Microsoft%20Office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title>
      <c:tx>
        <c:rich>
          <a:bodyPr/>
          <a:lstStyle/>
          <a:p>
            <a:pPr>
              <a:defRPr sz="1800"/>
            </a:pPr>
            <a:r>
              <a:rPr lang="th-TH" sz="1800" dirty="0"/>
              <a:t>ปริมาณมูลฝอยติด</a:t>
            </a:r>
            <a:r>
              <a:rPr lang="th-TH" sz="1800" dirty="0" smtClean="0"/>
              <a:t>เชื้อ(กก./วัน)เขตอำเภอเมือง </a:t>
            </a:r>
            <a:endParaRPr lang="th-TH" sz="1800" dirty="0"/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'[แผนภูมิ ใน Microsoft Office PowerPoint]Sheet1'!$B$9</c:f>
              <c:strCache>
                <c:ptCount val="1"/>
                <c:pt idx="0">
                  <c:v>ปริมาณมูลฝอยติดเชื้อ </c:v>
                </c:pt>
              </c:strCache>
            </c:strRef>
          </c:tx>
          <c:dLbls>
            <c:showVal val="1"/>
            <c:showLeaderLines val="1"/>
          </c:dLbls>
          <c:cat>
            <c:strRef>
              <c:f>'[แผนภูมิ ใน Microsoft Office PowerPoint]Sheet1'!$A$10:$A$18</c:f>
              <c:strCache>
                <c:ptCount val="9"/>
                <c:pt idx="0">
                  <c:v>โรงพยาบาลวชิระ/รพ.สต. </c:v>
                </c:pt>
                <c:pt idx="1">
                  <c:v>โรงพยาบาลกรุงเทพภูเก็ต </c:v>
                </c:pt>
                <c:pt idx="2">
                  <c:v>โรงพยาบาลสิริโรจน์ </c:v>
                </c:pt>
                <c:pt idx="3">
                  <c:v>โรงพยาบาล อบจ.ภูเก็ต </c:v>
                </c:pt>
                <c:pt idx="4">
                  <c:v>โรงพยาบาลมิชชั่น </c:v>
                </c:pt>
                <c:pt idx="5">
                  <c:v>ภาคบริการโลหิตแห่งชาติ </c:v>
                </c:pt>
                <c:pt idx="6">
                  <c:v>โรงพยาบาลดีบุก </c:v>
                </c:pt>
                <c:pt idx="7">
                  <c:v>ศูนย์บริการสธ.ทน.ภูเก็ต </c:v>
                </c:pt>
                <c:pt idx="8">
                  <c:v>สาธารณสุขจังหวัดภูเก็ต </c:v>
                </c:pt>
              </c:strCache>
            </c:strRef>
          </c:cat>
          <c:val>
            <c:numRef>
              <c:f>'[แผนภูมิ ใน Microsoft Office PowerPoint]Sheet1'!$B$10:$B$18</c:f>
              <c:numCache>
                <c:formatCode>General</c:formatCode>
                <c:ptCount val="9"/>
                <c:pt idx="0">
                  <c:v>775</c:v>
                </c:pt>
                <c:pt idx="1">
                  <c:v>460</c:v>
                </c:pt>
                <c:pt idx="2">
                  <c:v>201</c:v>
                </c:pt>
                <c:pt idx="3">
                  <c:v>63</c:v>
                </c:pt>
                <c:pt idx="4">
                  <c:v>67</c:v>
                </c:pt>
                <c:pt idx="5">
                  <c:v>43</c:v>
                </c:pt>
                <c:pt idx="6">
                  <c:v>45</c:v>
                </c:pt>
                <c:pt idx="7">
                  <c:v>1.5</c:v>
                </c:pt>
                <c:pt idx="8">
                  <c:v>0.5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title>
      <c:tx>
        <c:rich>
          <a:bodyPr/>
          <a:lstStyle/>
          <a:p>
            <a:pPr>
              <a:defRPr sz="1800"/>
            </a:pPr>
            <a:r>
              <a:rPr lang="th-TH" sz="1800" dirty="0"/>
              <a:t>ปริมาณมูลฝอยติด</a:t>
            </a:r>
            <a:r>
              <a:rPr lang="th-TH" sz="1800" dirty="0" smtClean="0"/>
              <a:t>เชื้อ(กก./วัน)เขตพื้นที่อื้นๆ </a:t>
            </a:r>
            <a:endParaRPr lang="th-TH" sz="1800" dirty="0"/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'[แผนภูมิ ใน Microsoft Office PowerPoint]Sheet1'!$B$10</c:f>
              <c:strCache>
                <c:ptCount val="1"/>
                <c:pt idx="0">
                  <c:v>ปริมาณมูลฝอยติดเชื้อ </c:v>
                </c:pt>
              </c:strCache>
            </c:strRef>
          </c:tx>
          <c:dLbls>
            <c:showVal val="1"/>
            <c:showLeaderLines val="1"/>
          </c:dLbls>
          <c:cat>
            <c:strRef>
              <c:f>'[แผนภูมิ ใน Microsoft Office PowerPoint]Sheet1'!$A$11:$A$13</c:f>
              <c:strCache>
                <c:ptCount val="3"/>
                <c:pt idx="0">
                  <c:v>โรงพยาบาลป่าตอง/รพ.สต. </c:v>
                </c:pt>
                <c:pt idx="1">
                  <c:v>โรงพยาบาลถลาง/รพ.สต. </c:v>
                </c:pt>
                <c:pt idx="2">
                  <c:v>เอกชน (เก็บเงินสด) </c:v>
                </c:pt>
              </c:strCache>
            </c:strRef>
          </c:cat>
          <c:val>
            <c:numRef>
              <c:f>'[แผนภูมิ ใน Microsoft Office PowerPoint]Sheet1'!$B$11:$B$13</c:f>
              <c:numCache>
                <c:formatCode>General</c:formatCode>
                <c:ptCount val="3"/>
                <c:pt idx="0">
                  <c:v>35</c:v>
                </c:pt>
                <c:pt idx="1">
                  <c:v>47</c:v>
                </c:pt>
                <c:pt idx="2">
                  <c:v>22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0" cy="501015"/>
          </a:xfrm>
          <a:prstGeom prst="rect">
            <a:avLst/>
          </a:prstGeom>
        </p:spPr>
        <p:txBody>
          <a:bodyPr vert="horz" lIns="93150" tIns="46575" rIns="93150" bIns="4657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1699" y="0"/>
            <a:ext cx="2984870" cy="501015"/>
          </a:xfrm>
          <a:prstGeom prst="rect">
            <a:avLst/>
          </a:prstGeom>
        </p:spPr>
        <p:txBody>
          <a:bodyPr vert="horz" lIns="93150" tIns="46575" rIns="93150" bIns="46575" rtlCol="0"/>
          <a:lstStyle>
            <a:lvl1pPr algn="r">
              <a:defRPr sz="1200"/>
            </a:lvl1pPr>
          </a:lstStyle>
          <a:p>
            <a:fld id="{928A04DF-C7A6-45F9-BB56-D0455D836E85}" type="datetimeFigureOut">
              <a:rPr lang="th-TH" smtClean="0"/>
              <a:pPr/>
              <a:t>12/02/61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17547"/>
            <a:ext cx="2984870" cy="501015"/>
          </a:xfrm>
          <a:prstGeom prst="rect">
            <a:avLst/>
          </a:prstGeom>
        </p:spPr>
        <p:txBody>
          <a:bodyPr vert="horz" lIns="93150" tIns="46575" rIns="93150" bIns="4657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1699" y="9517547"/>
            <a:ext cx="2984870" cy="501015"/>
          </a:xfrm>
          <a:prstGeom prst="rect">
            <a:avLst/>
          </a:prstGeom>
        </p:spPr>
        <p:txBody>
          <a:bodyPr vert="horz" lIns="93150" tIns="46575" rIns="93150" bIns="46575" rtlCol="0" anchor="b"/>
          <a:lstStyle>
            <a:lvl1pPr algn="r">
              <a:defRPr sz="1200"/>
            </a:lvl1pPr>
          </a:lstStyle>
          <a:p>
            <a:fld id="{DD6C70E8-41FF-4F78-8C91-459AC4C591D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7240153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0" cy="501015"/>
          </a:xfrm>
          <a:prstGeom prst="rect">
            <a:avLst/>
          </a:prstGeom>
        </p:spPr>
        <p:txBody>
          <a:bodyPr vert="horz" lIns="93150" tIns="46575" rIns="93150" bIns="4657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501015"/>
          </a:xfrm>
          <a:prstGeom prst="rect">
            <a:avLst/>
          </a:prstGeom>
        </p:spPr>
        <p:txBody>
          <a:bodyPr vert="horz" lIns="93150" tIns="46575" rIns="93150" bIns="46575" rtlCol="0"/>
          <a:lstStyle>
            <a:lvl1pPr algn="r">
              <a:defRPr sz="1200"/>
            </a:lvl1pPr>
          </a:lstStyle>
          <a:p>
            <a:fld id="{27141957-19BE-4743-84E0-C1ADCAA1034F}" type="datetimeFigureOut">
              <a:rPr lang="th-TH" smtClean="0"/>
              <a:pPr/>
              <a:t>12/02/61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11737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50" tIns="46575" rIns="93150" bIns="46575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3150" tIns="46575" rIns="93150" bIns="4657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7547"/>
            <a:ext cx="2984870" cy="501015"/>
          </a:xfrm>
          <a:prstGeom prst="rect">
            <a:avLst/>
          </a:prstGeom>
        </p:spPr>
        <p:txBody>
          <a:bodyPr vert="horz" lIns="93150" tIns="46575" rIns="93150" bIns="4657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517547"/>
            <a:ext cx="2984870" cy="501015"/>
          </a:xfrm>
          <a:prstGeom prst="rect">
            <a:avLst/>
          </a:prstGeom>
        </p:spPr>
        <p:txBody>
          <a:bodyPr vert="horz" lIns="93150" tIns="46575" rIns="93150" bIns="46575" rtlCol="0" anchor="b"/>
          <a:lstStyle>
            <a:lvl1pPr algn="r">
              <a:defRPr sz="1200"/>
            </a:lvl1pPr>
          </a:lstStyle>
          <a:p>
            <a:fld id="{23AF465B-BB15-4C87-B316-2EE2C353DD2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73710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C744B-6673-49F1-9567-35E9BCB8762D}" type="slidenum">
              <a:rPr lang="th-TH" smtClean="0"/>
              <a:pPr/>
              <a:t>2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AF465B-BB15-4C87-B316-2EE2C353DD2A}" type="slidenum">
              <a:rPr lang="th-TH" smtClean="0"/>
              <a:pPr/>
              <a:t>4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6401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4770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6210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4438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8828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167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0407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4647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6694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2810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5361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1895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 descr="phuket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-142900"/>
            <a:ext cx="9334533" cy="7000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42976" y="1214422"/>
            <a:ext cx="8143932" cy="923330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th-TH" sz="5400" b="1" normalizeH="1" dirty="0" smtClean="0">
                <a:solidFill>
                  <a:srgbClr val="FFFF00"/>
                </a:solidFill>
                <a:latin typeface="Albertus Medium" pitchFamily="34" charset="0"/>
              </a:rPr>
              <a:t>การจัดการมูลฝอยติดเชื้อจังหวัด</a:t>
            </a:r>
            <a:r>
              <a:rPr lang="th-TH" sz="5400" b="1" normalizeH="1" dirty="0" smtClean="0">
                <a:solidFill>
                  <a:srgbClr val="FFFF00"/>
                </a:solidFill>
                <a:latin typeface="Albertus Medium" pitchFamily="34" charset="0"/>
              </a:rPr>
              <a:t>ภูเก็ต          </a:t>
            </a:r>
            <a:endParaRPr lang="th-TH" sz="5400" b="1" normalizeH="1" dirty="0">
              <a:solidFill>
                <a:srgbClr val="FFFF00"/>
              </a:solidFill>
              <a:latin typeface="Albertus Medium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>
            <a:spLocks noChangeArrowheads="1"/>
          </p:cNvSpPr>
          <p:nvPr/>
        </p:nvSpPr>
        <p:spPr bwMode="auto">
          <a:xfrm>
            <a:off x="0" y="21364"/>
            <a:ext cx="9144000" cy="646331"/>
          </a:xfrm>
          <a:prstGeom prst="rect">
            <a:avLst/>
          </a:prstGeom>
          <a:solidFill>
            <a:srgbClr val="92D050"/>
          </a:solidFill>
          <a:ln w="9525">
            <a:solidFill>
              <a:schemeClr val="bg1"/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แหล่งกำเนิดมูล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ฝอยติดเชื้อ จังหวัดภูเก็ต</a:t>
            </a:r>
            <a:endParaRPr lang="en-US" sz="3600" b="1" dirty="0"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/>
        </p:nvGraphicFramePr>
        <p:xfrm>
          <a:off x="0" y="785794"/>
          <a:ext cx="9144000" cy="271464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787864"/>
                <a:gridCol w="930729"/>
                <a:gridCol w="761505"/>
                <a:gridCol w="1333365"/>
                <a:gridCol w="1099952"/>
                <a:gridCol w="676893"/>
                <a:gridCol w="846118"/>
                <a:gridCol w="1946069"/>
                <a:gridCol w="761505"/>
              </a:tblGrid>
              <a:tr h="4406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H SarabunIT๙" pitchFamily="34" charset="-34"/>
                          <a:cs typeface="TH SarabunIT๙" pitchFamily="34" charset="-34"/>
                        </a:rPr>
                        <a:t>อำเภอ</a:t>
                      </a:r>
                      <a:endParaRPr lang="en-US" sz="24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 anchor="ctr">
                    <a:solidFill>
                      <a:srgbClr val="FF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H SarabunIT๙" pitchFamily="34" charset="-34"/>
                          <a:cs typeface="TH SarabunIT๙" pitchFamily="34" charset="-34"/>
                        </a:rPr>
                        <a:t>กระทรวงสาธารณสุข</a:t>
                      </a:r>
                      <a:endParaRPr lang="en-US" sz="24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กระทรวง</a:t>
                      </a:r>
                      <a:r>
                        <a:rPr lang="th-TH" sz="2400" b="1" dirty="0">
                          <a:latin typeface="TH SarabunIT๙" pitchFamily="34" charset="-34"/>
                          <a:cs typeface="TH SarabunIT๙" pitchFamily="34" charset="-34"/>
                        </a:rPr>
                        <a:t>อื่น</a:t>
                      </a:r>
                      <a:endParaRPr lang="en-US" sz="24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>
                    <a:solidFill>
                      <a:srgbClr val="FF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H SarabunIT๙" pitchFamily="34" charset="-34"/>
                          <a:cs typeface="TH SarabunIT๙" pitchFamily="34" charset="-34"/>
                        </a:rPr>
                        <a:t>เอกชน</a:t>
                      </a:r>
                      <a:endParaRPr lang="en-US" sz="24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รวม</a:t>
                      </a:r>
                      <a:endParaRPr lang="en-US" sz="24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FF"/>
                    </a:solidFill>
                  </a:tcPr>
                </a:tc>
              </a:tr>
              <a:tr h="511492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H SarabunIT๙" pitchFamily="34" charset="-34"/>
                          <a:cs typeface="TH SarabunIT๙" pitchFamily="34" charset="-34"/>
                        </a:rPr>
                        <a:t>รพ.ศ.</a:t>
                      </a:r>
                      <a:endParaRPr lang="en-US" sz="24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 err="1">
                          <a:latin typeface="TH SarabunIT๙" pitchFamily="34" charset="-34"/>
                          <a:cs typeface="TH SarabunIT๙" pitchFamily="34" charset="-34"/>
                        </a:rPr>
                        <a:t>รพช.</a:t>
                      </a:r>
                      <a:endParaRPr lang="en-US" sz="24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H SarabunIT๙" pitchFamily="34" charset="-34"/>
                          <a:cs typeface="TH SarabunIT๙" pitchFamily="34" charset="-34"/>
                        </a:rPr>
                        <a:t>รพ.สต./</a:t>
                      </a:r>
                      <a:r>
                        <a:rPr lang="en-US" sz="2400" b="1" dirty="0">
                          <a:latin typeface="TH SarabunIT๙" pitchFamily="34" charset="-34"/>
                          <a:cs typeface="TH SarabunIT๙" pitchFamily="34" charset="-34"/>
                        </a:rPr>
                        <a:t>PCU</a:t>
                      </a:r>
                      <a:endParaRPr lang="en-US" sz="24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H SarabunIT๙" pitchFamily="34" charset="-34"/>
                          <a:cs typeface="TH SarabunIT๙" pitchFamily="34" charset="-34"/>
                        </a:rPr>
                        <a:t>รพ.</a:t>
                      </a:r>
                      <a:endParaRPr lang="en-US" sz="24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H SarabunIT๙" pitchFamily="34" charset="-34"/>
                          <a:cs typeface="TH SarabunIT๙" pitchFamily="34" charset="-34"/>
                        </a:rPr>
                        <a:t>คลินิก</a:t>
                      </a:r>
                      <a:endParaRPr lang="en-US" sz="24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สถานพยาบาลสัตว์</a:t>
                      </a:r>
                      <a:endParaRPr lang="en-US" sz="24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FF"/>
                    </a:solidFill>
                  </a:tcPr>
                </a:tc>
              </a:tr>
              <a:tr h="44063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TH SarabunIT๙" pitchFamily="34" charset="-34"/>
                          <a:cs typeface="TH SarabunIT๙" pitchFamily="34" charset="-34"/>
                        </a:rPr>
                        <a:t>เมือง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TH SarabunIT๙" pitchFamily="34" charset="-34"/>
                          <a:cs typeface="TH SarabunIT๙" pitchFamily="34" charset="-34"/>
                        </a:rPr>
                        <a:t>10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TH SarabunIT๙" pitchFamily="34" charset="-34"/>
                          <a:cs typeface="TH SarabunIT๙" pitchFamily="34" charset="-34"/>
                        </a:rPr>
                        <a:t>3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TH SarabunIT๙" pitchFamily="34" charset="-34"/>
                          <a:cs typeface="TH SarabunIT๙" pitchFamily="34" charset="-34"/>
                        </a:rPr>
                        <a:t>4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TH SarabunIT๙" pitchFamily="34" charset="-34"/>
                          <a:cs typeface="TH SarabunIT๙" pitchFamily="34" charset="-34"/>
                        </a:rPr>
                        <a:t>255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TH SarabunIT๙" pitchFamily="34" charset="-34"/>
                          <a:cs typeface="TH SarabunIT๙" pitchFamily="34" charset="-34"/>
                        </a:rPr>
                        <a:t>17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290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4063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TH SarabunIT๙" pitchFamily="34" charset="-34"/>
                          <a:cs typeface="TH SarabunIT๙" pitchFamily="34" charset="-34"/>
                        </a:rPr>
                        <a:t>กะทู้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TH SarabunIT๙" pitchFamily="34" charset="-34"/>
                          <a:cs typeface="TH SarabunIT๙" pitchFamily="34" charset="-34"/>
                        </a:rPr>
                        <a:t>2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TH SarabunIT๙" pitchFamily="34" charset="-34"/>
                          <a:cs typeface="TH SarabunIT๙" pitchFamily="34" charset="-34"/>
                        </a:rPr>
                        <a:t>61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65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4063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2400">
                          <a:latin typeface="TH SarabunIT๙" pitchFamily="34" charset="-34"/>
                          <a:cs typeface="TH SarabunIT๙" pitchFamily="34" charset="-34"/>
                        </a:rPr>
                        <a:t>ถลาง</a:t>
                      </a:r>
                      <a:endParaRPr lang="en-US" sz="240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  <a:endParaRPr lang="en-US" sz="240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TH SarabunIT๙" pitchFamily="34" charset="-34"/>
                          <a:cs typeface="TH SarabunIT๙" pitchFamily="34" charset="-34"/>
                        </a:rPr>
                        <a:t>12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TH SarabunIT๙" pitchFamily="34" charset="-34"/>
                          <a:cs typeface="TH SarabunIT๙" pitchFamily="34" charset="-34"/>
                        </a:rPr>
                        <a:t>32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TH SarabunIT๙" pitchFamily="34" charset="-34"/>
                          <a:cs typeface="TH SarabunIT๙" pitchFamily="34" charset="-34"/>
                        </a:rPr>
                        <a:t>5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50</a:t>
                      </a:r>
                      <a:endParaRPr lang="en-US" sz="24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4063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H SarabunIT๙" pitchFamily="34" charset="-34"/>
                          <a:cs typeface="TH SarabunIT๙" pitchFamily="34" charset="-34"/>
                        </a:rPr>
                        <a:t>รวม</a:t>
                      </a:r>
                      <a:endParaRPr lang="en-US" sz="24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en-US" sz="24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H SarabunIT๙" pitchFamily="34" charset="-34"/>
                          <a:cs typeface="TH SarabunIT๙" pitchFamily="34" charset="-34"/>
                        </a:rPr>
                        <a:t>2</a:t>
                      </a:r>
                      <a:endParaRPr lang="en-US" sz="24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H SarabunIT๙" pitchFamily="34" charset="-34"/>
                          <a:cs typeface="TH SarabunIT๙" pitchFamily="34" charset="-34"/>
                        </a:rPr>
                        <a:t>24</a:t>
                      </a:r>
                      <a:endParaRPr lang="en-US" sz="24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H SarabunIT๙" pitchFamily="34" charset="-34"/>
                          <a:cs typeface="TH SarabunIT๙" pitchFamily="34" charset="-34"/>
                        </a:rPr>
                        <a:t>3</a:t>
                      </a:r>
                      <a:endParaRPr lang="en-US" sz="24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H SarabunIT๙" pitchFamily="34" charset="-34"/>
                          <a:cs typeface="TH SarabunIT๙" pitchFamily="34" charset="-34"/>
                        </a:rPr>
                        <a:t>4</a:t>
                      </a:r>
                      <a:endParaRPr lang="en-US" sz="24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H SarabunIT๙" pitchFamily="34" charset="-34"/>
                          <a:cs typeface="TH SarabunIT๙" pitchFamily="34" charset="-34"/>
                        </a:rPr>
                        <a:t>348</a:t>
                      </a:r>
                      <a:endParaRPr lang="en-US" sz="24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H SarabunIT๙" pitchFamily="34" charset="-34"/>
                          <a:cs typeface="TH SarabunIT๙" pitchFamily="34" charset="-34"/>
                        </a:rPr>
                        <a:t>23</a:t>
                      </a:r>
                      <a:endParaRPr lang="en-US" sz="24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405</a:t>
                      </a:r>
                      <a:endParaRPr lang="en-US" sz="24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21" name="แผนภูมิ 20"/>
          <p:cNvGraphicFramePr/>
          <p:nvPr/>
        </p:nvGraphicFramePr>
        <p:xfrm>
          <a:off x="0" y="4507395"/>
          <a:ext cx="4429124" cy="23506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2" name="แผนภูมิ 21"/>
          <p:cNvGraphicFramePr/>
          <p:nvPr/>
        </p:nvGraphicFramePr>
        <p:xfrm>
          <a:off x="4500562" y="4429132"/>
          <a:ext cx="4643438" cy="2428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สี่เหลี่ยมผืนผ้า 22"/>
          <p:cNvSpPr/>
          <p:nvPr/>
        </p:nvSpPr>
        <p:spPr>
          <a:xfrm>
            <a:off x="0" y="3571876"/>
            <a:ext cx="9144000" cy="857256"/>
          </a:xfrm>
          <a:prstGeom prst="rect">
            <a:avLst/>
          </a:prstGeom>
          <a:solidFill>
            <a:srgbClr val="FFCCFF"/>
          </a:solidFill>
          <a:ln w="6350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rgbClr val="7030A0"/>
                </a:solidFill>
                <a:latin typeface="TH SarabunIT๙" pitchFamily="34" charset="-34"/>
                <a:cs typeface="TH SarabunIT๙" pitchFamily="34" charset="-34"/>
              </a:rPr>
              <a:t>คาดการณ์ ปริมาณมูลฝอยติดเชื้อ 1.79 ตัน/</a:t>
            </a:r>
            <a:r>
              <a:rPr lang="th-TH" sz="2400" b="1" dirty="0" smtClean="0">
                <a:solidFill>
                  <a:srgbClr val="7030A0"/>
                </a:solidFill>
                <a:latin typeface="TH SarabunIT๙" pitchFamily="34" charset="-34"/>
                <a:cs typeface="TH SarabunIT๙" pitchFamily="34" charset="-34"/>
              </a:rPr>
              <a:t>วัน (เก็บได้จริง 1.16 ตัน/วัน)</a:t>
            </a:r>
            <a:endParaRPr lang="th-TH" sz="2400" b="1" dirty="0">
              <a:solidFill>
                <a:srgbClr val="7030A0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rgbClr val="7030A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2400" b="1" u="sng" dirty="0" smtClean="0">
                <a:solidFill>
                  <a:srgbClr val="7030A0"/>
                </a:solidFill>
                <a:latin typeface="TH SarabunIT๙" pitchFamily="34" charset="-34"/>
                <a:cs typeface="TH SarabunIT๙" pitchFamily="34" charset="-34"/>
              </a:rPr>
              <a:t>(เผาได้0.8- 1 ตัน/วัน โดยเป็นมูลฝอยจาก รพ .และคลินิกเอกชน </a:t>
            </a:r>
            <a:r>
              <a:rPr lang="th-TH" sz="2400" b="1" u="sng" dirty="0">
                <a:solidFill>
                  <a:srgbClr val="7030A0"/>
                </a:solidFill>
                <a:latin typeface="TH SarabunIT๙" pitchFamily="34" charset="-34"/>
                <a:cs typeface="TH SarabunIT๙" pitchFamily="34" charset="-34"/>
              </a:rPr>
              <a:t>ที่</a:t>
            </a:r>
            <a:r>
              <a:rPr lang="th-TH" sz="2400" b="1" u="sng" dirty="0" smtClean="0">
                <a:solidFill>
                  <a:srgbClr val="7030A0"/>
                </a:solidFill>
                <a:latin typeface="TH SarabunIT๙" pitchFamily="34" charset="-34"/>
                <a:cs typeface="TH SarabunIT๙" pitchFamily="34" charset="-34"/>
              </a:rPr>
              <a:t>ได้รับการกำจัดคิดเป็นร้อย</a:t>
            </a:r>
            <a:r>
              <a:rPr lang="th-TH" sz="2400" b="1" u="sng" dirty="0">
                <a:solidFill>
                  <a:srgbClr val="7030A0"/>
                </a:solidFill>
                <a:latin typeface="TH SarabunIT๙" pitchFamily="34" charset="-34"/>
                <a:cs typeface="TH SarabunIT๙" pitchFamily="34" charset="-34"/>
              </a:rPr>
              <a:t>ละ 73 </a:t>
            </a:r>
            <a:r>
              <a:rPr lang="th-TH" sz="2400" b="1" dirty="0" smtClean="0">
                <a:solidFill>
                  <a:srgbClr val="7030A0"/>
                </a:solidFill>
                <a:latin typeface="TH SarabunIT๙" pitchFamily="34" charset="-34"/>
                <a:cs typeface="TH SarabunIT๙" pitchFamily="34" charset="-34"/>
              </a:rPr>
              <a:t>)</a:t>
            </a:r>
            <a:endParaRPr lang="th-TH" sz="2400" b="1" dirty="0">
              <a:solidFill>
                <a:srgbClr val="7030A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Arrow 2"/>
          <p:cNvSpPr/>
          <p:nvPr/>
        </p:nvSpPr>
        <p:spPr>
          <a:xfrm>
            <a:off x="2357422" y="2357430"/>
            <a:ext cx="714381" cy="7594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4" name="Text Box 42"/>
          <p:cNvSpPr txBox="1">
            <a:spLocks noChangeArrowheads="1"/>
          </p:cNvSpPr>
          <p:nvPr/>
        </p:nvSpPr>
        <p:spPr bwMode="auto">
          <a:xfrm>
            <a:off x="71406" y="2857496"/>
            <a:ext cx="2214546" cy="52322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endParaRPr lang="th-TH" sz="800" dirty="0" smtClean="0">
              <a:solidFill>
                <a:srgbClr val="8064A2">
                  <a:lumMod val="75000"/>
                </a:srgbClr>
              </a:solidFill>
              <a:latin typeface="TH SarabunIT๙" pitchFamily="34" charset="-34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th-TH" sz="2400" b="1" dirty="0" smtClean="0">
                <a:solidFill>
                  <a:srgbClr val="8064A2">
                    <a:lumMod val="75000"/>
                  </a:srgbClr>
                </a:solidFill>
                <a:latin typeface="TH SarabunIT๙" pitchFamily="34" charset="-34"/>
              </a:rPr>
              <a:t> รพ.สต.เกาะ</a:t>
            </a:r>
            <a:r>
              <a:rPr lang="th-TH" sz="2400" b="1" dirty="0" err="1" smtClean="0">
                <a:solidFill>
                  <a:srgbClr val="8064A2">
                    <a:lumMod val="75000"/>
                  </a:srgbClr>
                </a:solidFill>
                <a:latin typeface="TH SarabunIT๙" pitchFamily="34" charset="-34"/>
              </a:rPr>
              <a:t>โหลน</a:t>
            </a:r>
            <a:endParaRPr lang="en-US" sz="2400" b="1" dirty="0">
              <a:solidFill>
                <a:srgbClr val="8064A2">
                  <a:lumMod val="75000"/>
                </a:srgbClr>
              </a:solidFill>
              <a:latin typeface="Angsana New" pitchFamily="18" charset="-34"/>
            </a:endParaRPr>
          </a:p>
        </p:txBody>
      </p:sp>
      <p:sp>
        <p:nvSpPr>
          <p:cNvPr id="7" name="AutoShape 2" descr="ผลการค้นหารูปภาพสำหรับ รพสต.เกาะหลีเป๊ะ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36" name="Text Box 42"/>
          <p:cNvSpPr txBox="1">
            <a:spLocks noChangeArrowheads="1"/>
          </p:cNvSpPr>
          <p:nvPr/>
        </p:nvSpPr>
        <p:spPr bwMode="auto">
          <a:xfrm>
            <a:off x="71438" y="5500702"/>
            <a:ext cx="2071670" cy="52322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endParaRPr lang="th-TH" sz="800" dirty="0" smtClean="0">
              <a:solidFill>
                <a:srgbClr val="8064A2">
                  <a:lumMod val="75000"/>
                </a:srgbClr>
              </a:solidFill>
              <a:latin typeface="TH SarabunIT๙" pitchFamily="34" charset="-34"/>
            </a:endParaRP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th-TH" sz="2400" b="1" dirty="0" smtClean="0">
                <a:solidFill>
                  <a:srgbClr val="8064A2">
                    <a:lumMod val="75000"/>
                  </a:srgbClr>
                </a:solidFill>
                <a:latin typeface="TH SarabunIT๙" pitchFamily="34" charset="-34"/>
              </a:rPr>
              <a:t>รพ.สต.เกาะนาคา</a:t>
            </a:r>
            <a:endParaRPr lang="en-US" sz="2400" b="1" dirty="0">
              <a:solidFill>
                <a:srgbClr val="8064A2">
                  <a:lumMod val="75000"/>
                </a:srgbClr>
              </a:solidFill>
              <a:latin typeface="Angsana New" pitchFamily="18" charset="-34"/>
            </a:endParaRPr>
          </a:p>
        </p:txBody>
      </p:sp>
      <p:sp>
        <p:nvSpPr>
          <p:cNvPr id="55" name="Text Box 42"/>
          <p:cNvSpPr txBox="1">
            <a:spLocks noChangeArrowheads="1"/>
          </p:cNvSpPr>
          <p:nvPr/>
        </p:nvSpPr>
        <p:spPr bwMode="auto">
          <a:xfrm>
            <a:off x="3357554" y="1142984"/>
            <a:ext cx="185738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accent1">
                <a:lumMod val="20000"/>
                <a:lumOff val="80000"/>
              </a:schemeClr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endParaRPr lang="th-TH" sz="800" dirty="0" smtClean="0">
              <a:solidFill>
                <a:srgbClr val="8064A2">
                  <a:lumMod val="75000"/>
                </a:srgbClr>
              </a:solidFill>
              <a:latin typeface="TH SarabunIT๙" pitchFamily="34" charset="-34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th-TH" sz="2400" b="1" dirty="0" smtClean="0">
                <a:solidFill>
                  <a:srgbClr val="8064A2">
                    <a:lumMod val="75000"/>
                  </a:srgbClr>
                </a:solidFill>
                <a:latin typeface="TH SarabunIT๙" pitchFamily="34" charset="-34"/>
              </a:rPr>
              <a:t>    รพ.วชิระภูเก็ต</a:t>
            </a:r>
            <a:endParaRPr lang="en-US" sz="2400" b="1" dirty="0">
              <a:solidFill>
                <a:srgbClr val="8064A2">
                  <a:lumMod val="75000"/>
                </a:srgbClr>
              </a:solidFill>
              <a:latin typeface="Angsana New" pitchFamily="18" charset="-34"/>
            </a:endParaRPr>
          </a:p>
        </p:txBody>
      </p:sp>
      <p:sp>
        <p:nvSpPr>
          <p:cNvPr id="41" name="Text Box 42"/>
          <p:cNvSpPr txBox="1">
            <a:spLocks noChangeArrowheads="1"/>
          </p:cNvSpPr>
          <p:nvPr/>
        </p:nvSpPr>
        <p:spPr bwMode="auto">
          <a:xfrm>
            <a:off x="71406" y="2000240"/>
            <a:ext cx="2214546" cy="523220"/>
          </a:xfrm>
          <a:prstGeom prst="rect">
            <a:avLst/>
          </a:prstGeom>
          <a:solidFill>
            <a:srgbClr val="FFFF00"/>
          </a:solidFill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endParaRPr lang="th-TH" sz="800" dirty="0" smtClean="0">
              <a:solidFill>
                <a:srgbClr val="8064A2">
                  <a:lumMod val="75000"/>
                </a:srgbClr>
              </a:solidFill>
              <a:latin typeface="TH SarabunIT๙" pitchFamily="34" charset="-34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th-TH" sz="2400" b="1" dirty="0" smtClean="0">
                <a:solidFill>
                  <a:srgbClr val="8064A2">
                    <a:lumMod val="75000"/>
                  </a:srgbClr>
                </a:solidFill>
                <a:latin typeface="TH SarabunIT๙" pitchFamily="34" charset="-34"/>
              </a:rPr>
              <a:t> </a:t>
            </a:r>
            <a:r>
              <a:rPr lang="th-TH" sz="2400" b="1" dirty="0" smtClean="0">
                <a:solidFill>
                  <a:srgbClr val="8064A2">
                    <a:lumMod val="75000"/>
                  </a:srgbClr>
                </a:solidFill>
                <a:latin typeface="TH SarabunIT๙" pitchFamily="34" charset="-34"/>
              </a:rPr>
              <a:t>รพ.</a:t>
            </a:r>
            <a:r>
              <a:rPr lang="th-TH" sz="2400" b="1" dirty="0" smtClean="0">
                <a:solidFill>
                  <a:srgbClr val="8064A2">
                    <a:lumMod val="75000"/>
                  </a:srgbClr>
                </a:solidFill>
                <a:latin typeface="TH SarabunIT๙" pitchFamily="34" charset="-34"/>
              </a:rPr>
              <a:t>สต.เกาะมะพร้าว</a:t>
            </a:r>
            <a:endParaRPr lang="en-US" sz="2400" b="1" dirty="0">
              <a:solidFill>
                <a:srgbClr val="8064A2">
                  <a:lumMod val="75000"/>
                </a:srgbClr>
              </a:solidFill>
              <a:latin typeface="Angsana New" pitchFamily="18" charset="-34"/>
            </a:endParaRPr>
          </a:p>
        </p:txBody>
      </p:sp>
      <p:sp>
        <p:nvSpPr>
          <p:cNvPr id="1026" name="AutoShape 2" descr="ผลการค้นหารูปภาพสำหรับ รพ.วชิระภูเก็ต"/>
          <p:cNvSpPr>
            <a:spLocks noChangeAspect="1" noChangeArrowheads="1"/>
          </p:cNvSpPr>
          <p:nvPr/>
        </p:nvSpPr>
        <p:spPr bwMode="auto">
          <a:xfrm>
            <a:off x="190500" y="-2127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43" name="รูปภาพ 42" descr="hqdefaul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3071802" y="1785926"/>
            <a:ext cx="2357454" cy="135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" name="รูปภาพ 44" descr="2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64" y="4643446"/>
            <a:ext cx="2428892" cy="1739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8" name="Text Box 42"/>
          <p:cNvSpPr txBox="1">
            <a:spLocks noChangeArrowheads="1"/>
          </p:cNvSpPr>
          <p:nvPr/>
        </p:nvSpPr>
        <p:spPr bwMode="auto">
          <a:xfrm>
            <a:off x="3500430" y="4000504"/>
            <a:ext cx="1396735" cy="5693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endParaRPr lang="th-TH" sz="800" dirty="0" smtClean="0">
              <a:solidFill>
                <a:srgbClr val="8064A2">
                  <a:lumMod val="75000"/>
                </a:srgbClr>
              </a:solidFill>
              <a:latin typeface="TH SarabunIT๙" pitchFamily="34" charset="-34"/>
            </a:endParaRP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th-TH" sz="2400" b="1" dirty="0" smtClean="0">
                <a:solidFill>
                  <a:srgbClr val="8064A2">
                    <a:lumMod val="75000"/>
                  </a:srgbClr>
                </a:solidFill>
                <a:latin typeface="TH SarabunIT๙" pitchFamily="34" charset="-34"/>
              </a:rPr>
              <a:t>รพ.</a:t>
            </a:r>
            <a:r>
              <a:rPr lang="th-TH" sz="2400" b="1" dirty="0" err="1" smtClean="0">
                <a:solidFill>
                  <a:srgbClr val="8064A2">
                    <a:lumMod val="75000"/>
                  </a:srgbClr>
                </a:solidFill>
                <a:latin typeface="TH SarabunIT๙" pitchFamily="34" charset="-34"/>
              </a:rPr>
              <a:t>ถลาง</a:t>
            </a:r>
            <a:endParaRPr lang="en-US" sz="2400" b="1" dirty="0">
              <a:solidFill>
                <a:srgbClr val="8064A2">
                  <a:lumMod val="75000"/>
                </a:srgbClr>
              </a:solidFill>
              <a:latin typeface="Angsana New" pitchFamily="18" charset="-34"/>
            </a:endParaRPr>
          </a:p>
        </p:txBody>
      </p:sp>
      <p:sp>
        <p:nvSpPr>
          <p:cNvPr id="49" name="Right Arrow 2"/>
          <p:cNvSpPr/>
          <p:nvPr/>
        </p:nvSpPr>
        <p:spPr>
          <a:xfrm>
            <a:off x="2285983" y="5357826"/>
            <a:ext cx="714381" cy="7594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pic>
        <p:nvPicPr>
          <p:cNvPr id="50" name="รูปภาพ 49" descr="bur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3357562"/>
            <a:ext cx="2838037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" name="Text Box 42"/>
          <p:cNvSpPr txBox="1">
            <a:spLocks noChangeArrowheads="1"/>
          </p:cNvSpPr>
          <p:nvPr/>
        </p:nvSpPr>
        <p:spPr bwMode="auto">
          <a:xfrm>
            <a:off x="6643702" y="2714620"/>
            <a:ext cx="2214578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endParaRPr lang="th-TH" sz="800" dirty="0" smtClean="0">
              <a:solidFill>
                <a:srgbClr val="8064A2">
                  <a:lumMod val="75000"/>
                </a:srgbClr>
              </a:solidFill>
              <a:latin typeface="TH SarabunIT๙" pitchFamily="34" charset="-34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th-TH" sz="2400" b="1" dirty="0" smtClean="0">
                <a:solidFill>
                  <a:srgbClr val="8064A2">
                    <a:lumMod val="75000"/>
                  </a:srgbClr>
                </a:solidFill>
                <a:latin typeface="TH SarabunIT๙" pitchFamily="34" charset="-34"/>
              </a:rPr>
              <a:t>    เตาเผา ทน.ภูเก็ต</a:t>
            </a:r>
            <a:endParaRPr lang="en-US" sz="2400" b="1" dirty="0">
              <a:solidFill>
                <a:srgbClr val="8064A2">
                  <a:lumMod val="75000"/>
                </a:srgbClr>
              </a:solidFill>
              <a:latin typeface="Angsana New" pitchFamily="18" charset="-34"/>
            </a:endParaRPr>
          </a:p>
        </p:txBody>
      </p:sp>
      <p:sp>
        <p:nvSpPr>
          <p:cNvPr id="54" name="TextBox 142"/>
          <p:cNvSpPr txBox="1"/>
          <p:nvPr/>
        </p:nvSpPr>
        <p:spPr>
          <a:xfrm>
            <a:off x="3071802" y="6357958"/>
            <a:ext cx="2286016" cy="400110"/>
          </a:xfrm>
          <a:prstGeom prst="rect">
            <a:avLst/>
          </a:prstGeom>
          <a:solidFill>
            <a:srgbClr val="00FF00"/>
          </a:solidFill>
          <a:ln>
            <a:solidFill>
              <a:srgbClr val="66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7030A0"/>
                </a:solidFill>
              </a:rPr>
              <a:t>เก็บขน โดย ทน.ภูเก็ต</a:t>
            </a:r>
            <a:endParaRPr lang="th-TH" sz="2000" b="1" dirty="0">
              <a:solidFill>
                <a:srgbClr val="7030A0"/>
              </a:solidFill>
            </a:endParaRPr>
          </a:p>
        </p:txBody>
      </p:sp>
      <p:sp>
        <p:nvSpPr>
          <p:cNvPr id="59" name="TextBox 142"/>
          <p:cNvSpPr txBox="1"/>
          <p:nvPr/>
        </p:nvSpPr>
        <p:spPr>
          <a:xfrm>
            <a:off x="3071802" y="3071810"/>
            <a:ext cx="2286016" cy="400110"/>
          </a:xfrm>
          <a:prstGeom prst="rect">
            <a:avLst/>
          </a:prstGeom>
          <a:solidFill>
            <a:srgbClr val="00FF00"/>
          </a:solidFill>
          <a:ln>
            <a:solidFill>
              <a:srgbClr val="66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7030A0"/>
                </a:solidFill>
              </a:rPr>
              <a:t>เก็บขน โดย ทน.ภูเก็ต</a:t>
            </a:r>
            <a:endParaRPr lang="th-TH" sz="2000" b="1" dirty="0">
              <a:solidFill>
                <a:srgbClr val="7030A0"/>
              </a:solidFill>
            </a:endParaRPr>
          </a:p>
        </p:txBody>
      </p:sp>
      <p:sp>
        <p:nvSpPr>
          <p:cNvPr id="20" name="สี่เหลี่ยมมุมมน 19"/>
          <p:cNvSpPr/>
          <p:nvPr/>
        </p:nvSpPr>
        <p:spPr>
          <a:xfrm>
            <a:off x="0" y="142852"/>
            <a:ext cx="9144000" cy="85725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prstDash val="sysDash"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th-TH" sz="3600" b="1" dirty="0" smtClean="0">
                <a:solidFill>
                  <a:schemeClr val="accent6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การจัดการมูลฝอยติดเชื้อบนพื้นที่เกาะ</a:t>
            </a:r>
            <a:endParaRPr lang="th-TH" sz="3600" b="1" dirty="0" smtClean="0">
              <a:solidFill>
                <a:schemeClr val="accent6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5124" name="Picture 4" descr="ผลการค้นหารูปภาพสำหรับ ขยะติดเชื้อ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714752"/>
            <a:ext cx="785817" cy="825287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0" y="4429132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/>
              <a:t>0.5 กก./วัน/แห่ง</a:t>
            </a:r>
            <a:endParaRPr lang="th-TH" sz="2400" b="1" dirty="0"/>
          </a:p>
        </p:txBody>
      </p:sp>
      <p:sp>
        <p:nvSpPr>
          <p:cNvPr id="26" name="Right Arrow 2"/>
          <p:cNvSpPr/>
          <p:nvPr/>
        </p:nvSpPr>
        <p:spPr>
          <a:xfrm rot="2128972">
            <a:off x="5775250" y="2318453"/>
            <a:ext cx="714381" cy="7594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7" name="Right Arrow 2"/>
          <p:cNvSpPr/>
          <p:nvPr/>
        </p:nvSpPr>
        <p:spPr>
          <a:xfrm rot="20061889">
            <a:off x="5728766" y="5409946"/>
            <a:ext cx="714381" cy="7594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538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มุมมน 3"/>
          <p:cNvSpPr/>
          <p:nvPr/>
        </p:nvSpPr>
        <p:spPr>
          <a:xfrm>
            <a:off x="0" y="-24"/>
            <a:ext cx="9144000" cy="64295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latin typeface="TH SarabunIT๙" pitchFamily="34" charset="-34"/>
                <a:cs typeface="TH SarabunIT๙" pitchFamily="34" charset="-34"/>
              </a:rPr>
              <a:t>ผลการดำเนินงานจัดการมูลฝอย</a:t>
            </a:r>
            <a:r>
              <a:rPr lang="th-TH" sz="2400" b="1" dirty="0" smtClean="0">
                <a:latin typeface="TH SarabunIT๙" pitchFamily="34" charset="-34"/>
                <a:cs typeface="TH SarabunIT๙" pitchFamily="34" charset="-34"/>
              </a:rPr>
              <a:t>ติดเชื้อจังหวัดภูเก็ต 2560</a:t>
            </a:r>
            <a:endParaRPr lang="th-TH" sz="24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142876" y="3143248"/>
            <a:ext cx="4357686" cy="8572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latin typeface="TH SarabunIT๙" pitchFamily="34" charset="-34"/>
                <a:cs typeface="TH SarabunIT๙" pitchFamily="34" charset="-34"/>
              </a:rPr>
              <a:t>การจัดการมูลฝอยติดเชื้อขององค์กร</a:t>
            </a:r>
          </a:p>
          <a:p>
            <a:pPr algn="ctr"/>
            <a:r>
              <a:rPr lang="th-TH" sz="2400" b="1" dirty="0" smtClean="0">
                <a:latin typeface="TH SarabunIT๙" pitchFamily="34" charset="-34"/>
                <a:cs typeface="TH SarabunIT๙" pitchFamily="34" charset="-34"/>
              </a:rPr>
              <a:t>ปกครองส่วนท้องถิ่น ( 18 แห่ง)</a:t>
            </a:r>
            <a:endParaRPr lang="th-TH" sz="2400" dirty="0"/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71438" y="4071942"/>
            <a:ext cx="4357686" cy="27146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th-TH" sz="2400" b="1" dirty="0" smtClean="0">
                <a:solidFill>
                  <a:schemeClr val="accent6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มีเตาเผามูลฝอยติดเชื้อ 1 แห่ง</a:t>
            </a:r>
          </a:p>
          <a:p>
            <a:pPr>
              <a:buNone/>
            </a:pPr>
            <a:r>
              <a:rPr lang="th-TH" sz="2400" b="1" dirty="0" smtClean="0">
                <a:solidFill>
                  <a:schemeClr val="accent6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ประกาศใช้เทศบัญญัติ/ข้อบัญญัติ  10 แห่ง</a:t>
            </a:r>
            <a:endParaRPr lang="th-TH" sz="2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>
              <a:buNone/>
            </a:pPr>
            <a:r>
              <a:rPr lang="th-TH" sz="2400" b="1" dirty="0" smtClean="0">
                <a:solidFill>
                  <a:schemeClr val="accent6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มีที่พักมูลฝอยติดเชื้อ   2  แห่ง</a:t>
            </a:r>
            <a:r>
              <a:rPr lang="th-TH" sz="2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             </a:t>
            </a:r>
          </a:p>
          <a:p>
            <a:pPr>
              <a:buNone/>
            </a:pPr>
            <a:r>
              <a:rPr lang="th-TH" sz="2400" b="1" dirty="0" smtClean="0">
                <a:solidFill>
                  <a:schemeClr val="accent6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มีรถเก็บขนมูลฝอยติดเชื้อ  5  แห่ง ( 6 คัน)</a:t>
            </a:r>
            <a:r>
              <a:rPr lang="th-TH" sz="2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>
              <a:buNone/>
            </a:pPr>
            <a:endParaRPr lang="th-TH" sz="2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4643438" y="3143248"/>
            <a:ext cx="4286248" cy="8572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24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th-TH" sz="2400" b="1" dirty="0" smtClean="0">
                <a:latin typeface="TH SarabunIT๙" pitchFamily="34" charset="-34"/>
                <a:cs typeface="TH SarabunIT๙" pitchFamily="34" charset="-34"/>
              </a:rPr>
              <a:t>ปัญหา</a:t>
            </a:r>
            <a:r>
              <a:rPr lang="th-TH" sz="2400" b="1" dirty="0" smtClean="0">
                <a:latin typeface="TH SarabunIT๙" pitchFamily="34" charset="-34"/>
                <a:cs typeface="TH SarabunIT๙" pitchFamily="34" charset="-34"/>
              </a:rPr>
              <a:t>อุปสรรคและข้อจำกัดในการดำเนินการ</a:t>
            </a:r>
          </a:p>
          <a:p>
            <a:pPr algn="ctr"/>
            <a:endParaRPr lang="th-TH" sz="2400" dirty="0"/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4572000" y="4071942"/>
            <a:ext cx="4429156" cy="27146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thaiDist"/>
            <a:r>
              <a:rPr lang="th-TH" sz="2000" b="1" dirty="0" smtClean="0">
                <a:solidFill>
                  <a:schemeClr val="accent6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1.</a:t>
            </a:r>
            <a:r>
              <a:rPr lang="th-TH" sz="2000" b="1" dirty="0" err="1" smtClean="0">
                <a:solidFill>
                  <a:schemeClr val="accent6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อปท.</a:t>
            </a:r>
            <a:r>
              <a:rPr lang="th-TH" sz="2000" b="1" dirty="0" smtClean="0">
                <a:solidFill>
                  <a:schemeClr val="accent6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บางพื้นที่ยังไม่มีการออกข้อกำหนดเรื่องการจัดการมูลฝอยติดเชื้อรวมถึงการบังคับใช้กฎหมายยังไม่เคร่งครัด</a:t>
            </a:r>
          </a:p>
          <a:p>
            <a:pPr algn="thaiDist"/>
            <a:r>
              <a:rPr lang="th-TH" sz="2000" b="1" dirty="0" smtClean="0">
                <a:solidFill>
                  <a:schemeClr val="accent6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2.ขาดความพร้อมด้านบุคลากรที่มีความชำนาญหรือผ่านการอมรบการปฏิบัติงานเกี่ยวกับมูลฝอยติดเชื้อ</a:t>
            </a:r>
          </a:p>
          <a:p>
            <a:pPr algn="thaiDist"/>
            <a:r>
              <a:rPr lang="th-TH" sz="2000" b="1" dirty="0" smtClean="0">
                <a:solidFill>
                  <a:schemeClr val="accent6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3.การจัดการมูลฝอยติดเชื้อของสถานพยาบาลประเภทคลินิกมีข้อจำกัด</a:t>
            </a:r>
          </a:p>
          <a:p>
            <a:pPr algn="thaiDist"/>
            <a:r>
              <a:rPr lang="th-TH" sz="2000" b="1" dirty="0" smtClean="0">
                <a:solidFill>
                  <a:schemeClr val="accent6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4.จังหวัดภูเก็ตมีสถานพยาบาลจำนวนมากทำให้การจัดการเก็บขนไม่ครอบคลุมทุกพื้นที่</a:t>
            </a:r>
            <a:endParaRPr lang="th-TH" sz="2000" b="1" dirty="0">
              <a:solidFill>
                <a:schemeClr val="accent6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13" name="ตาราง 12"/>
          <p:cNvGraphicFramePr>
            <a:graphicFrameLocks noGrp="1"/>
          </p:cNvGraphicFramePr>
          <p:nvPr/>
        </p:nvGraphicFramePr>
        <p:xfrm>
          <a:off x="71438" y="714356"/>
          <a:ext cx="9001156" cy="228600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643174"/>
                <a:gridCol w="1857404"/>
                <a:gridCol w="2250289"/>
                <a:gridCol w="225028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</a:rPr>
                        <a:t>ประเภท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จำนวนทั้งหมด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จัดการถูกต้อง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</a:rPr>
                        <a:t>ร้อยละ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โรงพยาบาลสังกัดกระทรวงสาธารณสุข/รพ.สต./</a:t>
                      </a:r>
                      <a:r>
                        <a:rPr lang="en-US" sz="2000" dirty="0" smtClean="0"/>
                        <a:t>PCU </a:t>
                      </a:r>
                      <a:endParaRPr lang="th-TH" sz="20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27 แห่ง </a:t>
                      </a:r>
                      <a:endParaRPr lang="th-TH" sz="20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27 แห่ง </a:t>
                      </a:r>
                      <a:endParaRPr lang="th-TH" sz="20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100 </a:t>
                      </a:r>
                      <a:r>
                        <a:rPr lang="en-US" sz="2000" dirty="0" smtClean="0"/>
                        <a:t>%</a:t>
                      </a:r>
                      <a:endParaRPr lang="th-TH" sz="20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โรงพยาบาลเอกชน </a:t>
                      </a:r>
                      <a:endParaRPr lang="th-TH" sz="20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4  แห่ง</a:t>
                      </a:r>
                      <a:r>
                        <a:rPr lang="en-US" sz="2000" dirty="0" smtClean="0"/>
                        <a:t> </a:t>
                      </a:r>
                      <a:endParaRPr lang="th-TH" sz="20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4  แห่ง</a:t>
                      </a:r>
                      <a:r>
                        <a:rPr lang="en-US" sz="2000" dirty="0" smtClean="0"/>
                        <a:t> </a:t>
                      </a:r>
                      <a:endParaRPr lang="th-TH" sz="20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100 </a:t>
                      </a:r>
                      <a:r>
                        <a:rPr lang="en-US" sz="2000" dirty="0" smtClean="0"/>
                        <a:t>%</a:t>
                      </a:r>
                      <a:endParaRPr lang="th-TH" sz="20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สถานพยาบาลกระทรวงอื่นๆ </a:t>
                      </a:r>
                      <a:endParaRPr lang="th-TH" sz="20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3  แห่ง </a:t>
                      </a:r>
                      <a:endParaRPr lang="th-TH" sz="20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3  แห่ง </a:t>
                      </a:r>
                      <a:endParaRPr lang="th-TH" sz="20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100 </a:t>
                      </a:r>
                      <a:r>
                        <a:rPr lang="en-US" sz="2000" dirty="0" smtClean="0"/>
                        <a:t>%</a:t>
                      </a:r>
                      <a:endParaRPr lang="th-TH" sz="20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/>
                        <a:t>คลินิกเอกชน/สถานพยาบาลสัตว์ </a:t>
                      </a:r>
                      <a:endParaRPr lang="th-TH" sz="20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371 </a:t>
                      </a:r>
                      <a:r>
                        <a:rPr lang="th-TH" sz="2000" dirty="0" smtClean="0"/>
                        <a:t>แห่ง </a:t>
                      </a:r>
                      <a:endParaRPr lang="th-TH" sz="20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138</a:t>
                      </a:r>
                      <a:r>
                        <a:rPr lang="th-TH" sz="2000" baseline="0" dirty="0" smtClean="0"/>
                        <a:t> </a:t>
                      </a:r>
                      <a:r>
                        <a:rPr lang="th-TH" sz="2000" dirty="0" smtClean="0"/>
                        <a:t>แห่ง </a:t>
                      </a:r>
                      <a:endParaRPr lang="th-TH" sz="20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37.2 </a:t>
                      </a:r>
                      <a:r>
                        <a:rPr lang="en-US" sz="2000" dirty="0" smtClean="0"/>
                        <a:t>%</a:t>
                      </a:r>
                      <a:endParaRPr lang="th-TH" sz="20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1374650062-o0260225-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8632" y="0"/>
            <a:ext cx="9161424" cy="6858000"/>
          </a:xfrm>
          <a:prstGeom prst="rect">
            <a:avLst/>
          </a:prstGeom>
        </p:spPr>
      </p:pic>
      <p:pic>
        <p:nvPicPr>
          <p:cNvPr id="2050" name="Picture 2" descr="ผลการค้นหารูปภาพสำหรับ ขอบคุณค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2357430"/>
            <a:ext cx="5214974" cy="1266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2130</TotalTime>
  <Words>379</Words>
  <Application>Microsoft Office PowerPoint</Application>
  <PresentationFormat>นำเสนอทางหน้าจอ (4:3)</PresentationFormat>
  <Paragraphs>104</Paragraphs>
  <Slides>5</Slides>
  <Notes>2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5</vt:i4>
      </vt:variant>
    </vt:vector>
  </HeadingPairs>
  <TitlesOfParts>
    <vt:vector size="6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SUTAT</dc:creator>
  <cp:lastModifiedBy>Admin2</cp:lastModifiedBy>
  <cp:revision>168</cp:revision>
  <cp:lastPrinted>2016-03-03T09:32:11Z</cp:lastPrinted>
  <dcterms:created xsi:type="dcterms:W3CDTF">2016-02-29T18:28:34Z</dcterms:created>
  <dcterms:modified xsi:type="dcterms:W3CDTF">2018-02-12T09:10:30Z</dcterms:modified>
</cp:coreProperties>
</file>