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5"/>
  </p:notesMasterIdLst>
  <p:sldIdLst>
    <p:sldId id="256" r:id="rId2"/>
    <p:sldId id="261" r:id="rId3"/>
    <p:sldId id="258" r:id="rId4"/>
    <p:sldId id="267" r:id="rId5"/>
    <p:sldId id="260" r:id="rId6"/>
    <p:sldId id="259" r:id="rId7"/>
    <p:sldId id="268" r:id="rId8"/>
    <p:sldId id="262" r:id="rId9"/>
    <p:sldId id="263" r:id="rId10"/>
    <p:sldId id="264" r:id="rId11"/>
    <p:sldId id="265" r:id="rId12"/>
    <p:sldId id="266" r:id="rId13"/>
    <p:sldId id="269" r:id="rId1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th-TH" sz="2400"/>
              <a:t>ปริมาณมูลฝอยติดเชื้อสถานพยาบาลของรัฐ</a:t>
            </a:r>
            <a:endParaRPr lang="en-US" sz="2400"/>
          </a:p>
          <a:p>
            <a:pPr>
              <a:defRPr sz="2400"/>
            </a:pPr>
            <a:r>
              <a:rPr lang="th-TH" sz="2400"/>
              <a:t>ระหว่างปี </a:t>
            </a:r>
            <a:r>
              <a:rPr lang="en-US" sz="2400"/>
              <a:t>2556-</a:t>
            </a:r>
            <a:r>
              <a:rPr lang="th-TH" sz="2400"/>
              <a:t> </a:t>
            </a:r>
            <a:r>
              <a:rPr lang="en-US" sz="2400"/>
              <a:t>2560</a:t>
            </a:r>
            <a:endParaRPr lang="th-TH" sz="240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วิเคราะห์!$B$16</c:f>
              <c:strCache>
                <c:ptCount val="1"/>
                <c:pt idx="0">
                  <c:v>2556</c:v>
                </c:pt>
              </c:strCache>
            </c:strRef>
          </c:tx>
          <c:cat>
            <c:strRef>
              <c:f>วิเคราะห์!$A$17:$A$28</c:f>
              <c:strCache>
                <c:ptCount val="12"/>
                <c:pt idx="0">
                  <c:v>ต.ค.</c:v>
                </c:pt>
                <c:pt idx="1">
                  <c:v>พ.ย.</c:v>
                </c:pt>
                <c:pt idx="2">
                  <c:v>ธ.ค.</c:v>
                </c:pt>
                <c:pt idx="3">
                  <c:v>ม.ค.</c:v>
                </c:pt>
                <c:pt idx="4">
                  <c:v>ก.พ.</c:v>
                </c:pt>
                <c:pt idx="5">
                  <c:v>มี.ค.</c:v>
                </c:pt>
                <c:pt idx="6">
                  <c:v>เม.ย.</c:v>
                </c:pt>
                <c:pt idx="7">
                  <c:v>พ.ค.</c:v>
                </c:pt>
                <c:pt idx="8">
                  <c:v>มิ.ย.</c:v>
                </c:pt>
                <c:pt idx="9">
                  <c:v>ก.ค.</c:v>
                </c:pt>
                <c:pt idx="10">
                  <c:v>ส.ค.</c:v>
                </c:pt>
                <c:pt idx="11">
                  <c:v>ก.ย.</c:v>
                </c:pt>
              </c:strCache>
            </c:strRef>
          </c:cat>
          <c:val>
            <c:numRef>
              <c:f>วิเคราะห์!$B$17:$B$28</c:f>
              <c:numCache>
                <c:formatCode>#,##0.00</c:formatCode>
                <c:ptCount val="12"/>
                <c:pt idx="0">
                  <c:v>14.6982</c:v>
                </c:pt>
                <c:pt idx="1">
                  <c:v>15.1236</c:v>
                </c:pt>
                <c:pt idx="2">
                  <c:v>13.917999999999999</c:v>
                </c:pt>
                <c:pt idx="3">
                  <c:v>16.878900000000002</c:v>
                </c:pt>
                <c:pt idx="4">
                  <c:v>14.545200000000001</c:v>
                </c:pt>
                <c:pt idx="5">
                  <c:v>14.135</c:v>
                </c:pt>
                <c:pt idx="6">
                  <c:v>16.502200000000002</c:v>
                </c:pt>
                <c:pt idx="7">
                  <c:v>15.9193</c:v>
                </c:pt>
                <c:pt idx="8">
                  <c:v>14.2</c:v>
                </c:pt>
                <c:pt idx="9">
                  <c:v>15.276999999999999</c:v>
                </c:pt>
                <c:pt idx="10">
                  <c:v>14.586</c:v>
                </c:pt>
                <c:pt idx="11">
                  <c:v>14.666799999999999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วิเคราะห์!$C$16</c:f>
              <c:strCache>
                <c:ptCount val="1"/>
                <c:pt idx="0">
                  <c:v>2557</c:v>
                </c:pt>
              </c:strCache>
            </c:strRef>
          </c:tx>
          <c:cat>
            <c:strRef>
              <c:f>วิเคราะห์!$A$17:$A$28</c:f>
              <c:strCache>
                <c:ptCount val="12"/>
                <c:pt idx="0">
                  <c:v>ต.ค.</c:v>
                </c:pt>
                <c:pt idx="1">
                  <c:v>พ.ย.</c:v>
                </c:pt>
                <c:pt idx="2">
                  <c:v>ธ.ค.</c:v>
                </c:pt>
                <c:pt idx="3">
                  <c:v>ม.ค.</c:v>
                </c:pt>
                <c:pt idx="4">
                  <c:v>ก.พ.</c:v>
                </c:pt>
                <c:pt idx="5">
                  <c:v>มี.ค.</c:v>
                </c:pt>
                <c:pt idx="6">
                  <c:v>เม.ย.</c:v>
                </c:pt>
                <c:pt idx="7">
                  <c:v>พ.ค.</c:v>
                </c:pt>
                <c:pt idx="8">
                  <c:v>มิ.ย.</c:v>
                </c:pt>
                <c:pt idx="9">
                  <c:v>ก.ค.</c:v>
                </c:pt>
                <c:pt idx="10">
                  <c:v>ส.ค.</c:v>
                </c:pt>
                <c:pt idx="11">
                  <c:v>ก.ย.</c:v>
                </c:pt>
              </c:strCache>
            </c:strRef>
          </c:cat>
          <c:val>
            <c:numRef>
              <c:f>วิเคราะห์!$C$17:$C$28</c:f>
              <c:numCache>
                <c:formatCode>#,##0.00</c:formatCode>
                <c:ptCount val="12"/>
                <c:pt idx="0">
                  <c:v>3.8695999999999997</c:v>
                </c:pt>
                <c:pt idx="1">
                  <c:v>3.4903000000000004</c:v>
                </c:pt>
                <c:pt idx="2">
                  <c:v>3.3469000000000002</c:v>
                </c:pt>
                <c:pt idx="3">
                  <c:v>3.8458999999999999</c:v>
                </c:pt>
                <c:pt idx="4">
                  <c:v>3.4076</c:v>
                </c:pt>
                <c:pt idx="5">
                  <c:v>3.0563000000000002</c:v>
                </c:pt>
                <c:pt idx="6">
                  <c:v>2.8454999999999999</c:v>
                </c:pt>
                <c:pt idx="7">
                  <c:v>3.68</c:v>
                </c:pt>
                <c:pt idx="8">
                  <c:v>3.1986999999999997</c:v>
                </c:pt>
                <c:pt idx="9">
                  <c:v>3.6948000000000003</c:v>
                </c:pt>
                <c:pt idx="10">
                  <c:v>3.3313999999999999</c:v>
                </c:pt>
                <c:pt idx="11">
                  <c:v>3.4401999999999999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วิเคราะห์!$D$16</c:f>
              <c:strCache>
                <c:ptCount val="1"/>
                <c:pt idx="0">
                  <c:v>2558</c:v>
                </c:pt>
              </c:strCache>
            </c:strRef>
          </c:tx>
          <c:cat>
            <c:strRef>
              <c:f>วิเคราะห์!$A$17:$A$28</c:f>
              <c:strCache>
                <c:ptCount val="12"/>
                <c:pt idx="0">
                  <c:v>ต.ค.</c:v>
                </c:pt>
                <c:pt idx="1">
                  <c:v>พ.ย.</c:v>
                </c:pt>
                <c:pt idx="2">
                  <c:v>ธ.ค.</c:v>
                </c:pt>
                <c:pt idx="3">
                  <c:v>ม.ค.</c:v>
                </c:pt>
                <c:pt idx="4">
                  <c:v>ก.พ.</c:v>
                </c:pt>
                <c:pt idx="5">
                  <c:v>มี.ค.</c:v>
                </c:pt>
                <c:pt idx="6">
                  <c:v>เม.ย.</c:v>
                </c:pt>
                <c:pt idx="7">
                  <c:v>พ.ค.</c:v>
                </c:pt>
                <c:pt idx="8">
                  <c:v>มิ.ย.</c:v>
                </c:pt>
                <c:pt idx="9">
                  <c:v>ก.ค.</c:v>
                </c:pt>
                <c:pt idx="10">
                  <c:v>ส.ค.</c:v>
                </c:pt>
                <c:pt idx="11">
                  <c:v>ก.ย.</c:v>
                </c:pt>
              </c:strCache>
            </c:strRef>
          </c:cat>
          <c:val>
            <c:numRef>
              <c:f>วิเคราะห์!$D$17:$D$28</c:f>
              <c:numCache>
                <c:formatCode>#,##0.00</c:formatCode>
                <c:ptCount val="12"/>
                <c:pt idx="0">
                  <c:v>9.6943000000000001</c:v>
                </c:pt>
                <c:pt idx="1">
                  <c:v>9.8367000000000004</c:v>
                </c:pt>
                <c:pt idx="2">
                  <c:v>9.8450000000000006</c:v>
                </c:pt>
                <c:pt idx="3">
                  <c:v>8.3445999999999998</c:v>
                </c:pt>
                <c:pt idx="4">
                  <c:v>10.118600000000001</c:v>
                </c:pt>
                <c:pt idx="5">
                  <c:v>6.3502000000000001</c:v>
                </c:pt>
                <c:pt idx="6">
                  <c:v>7.7202000000000002</c:v>
                </c:pt>
                <c:pt idx="7">
                  <c:v>9.5289000000000001</c:v>
                </c:pt>
                <c:pt idx="8">
                  <c:v>9.7364999999999995</c:v>
                </c:pt>
                <c:pt idx="9">
                  <c:v>9.6793999999999993</c:v>
                </c:pt>
                <c:pt idx="10">
                  <c:v>9.1362999999999985</c:v>
                </c:pt>
                <c:pt idx="11">
                  <c:v>9.5637999999999987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วิเคราะห์!$E$16</c:f>
              <c:strCache>
                <c:ptCount val="1"/>
                <c:pt idx="0">
                  <c:v>2559</c:v>
                </c:pt>
              </c:strCache>
            </c:strRef>
          </c:tx>
          <c:cat>
            <c:strRef>
              <c:f>วิเคราะห์!$A$17:$A$28</c:f>
              <c:strCache>
                <c:ptCount val="12"/>
                <c:pt idx="0">
                  <c:v>ต.ค.</c:v>
                </c:pt>
                <c:pt idx="1">
                  <c:v>พ.ย.</c:v>
                </c:pt>
                <c:pt idx="2">
                  <c:v>ธ.ค.</c:v>
                </c:pt>
                <c:pt idx="3">
                  <c:v>ม.ค.</c:v>
                </c:pt>
                <c:pt idx="4">
                  <c:v>ก.พ.</c:v>
                </c:pt>
                <c:pt idx="5">
                  <c:v>มี.ค.</c:v>
                </c:pt>
                <c:pt idx="6">
                  <c:v>เม.ย.</c:v>
                </c:pt>
                <c:pt idx="7">
                  <c:v>พ.ค.</c:v>
                </c:pt>
                <c:pt idx="8">
                  <c:v>มิ.ย.</c:v>
                </c:pt>
                <c:pt idx="9">
                  <c:v>ก.ค.</c:v>
                </c:pt>
                <c:pt idx="10">
                  <c:v>ส.ค.</c:v>
                </c:pt>
                <c:pt idx="11">
                  <c:v>ก.ย.</c:v>
                </c:pt>
              </c:strCache>
            </c:strRef>
          </c:cat>
          <c:val>
            <c:numRef>
              <c:f>วิเคราะห์!$E$17:$E$28</c:f>
              <c:numCache>
                <c:formatCode>#,##0.00</c:formatCode>
                <c:ptCount val="12"/>
                <c:pt idx="0">
                  <c:v>8.0670999999999999</c:v>
                </c:pt>
                <c:pt idx="1">
                  <c:v>5.5362</c:v>
                </c:pt>
                <c:pt idx="2">
                  <c:v>4.4702000000000002</c:v>
                </c:pt>
                <c:pt idx="3">
                  <c:v>7.0754000000000001</c:v>
                </c:pt>
                <c:pt idx="4">
                  <c:v>5.8538000000000006</c:v>
                </c:pt>
                <c:pt idx="5">
                  <c:v>6.754599999999999</c:v>
                </c:pt>
                <c:pt idx="6">
                  <c:v>5.5964000000000009</c:v>
                </c:pt>
                <c:pt idx="7">
                  <c:v>5.5593000000000004</c:v>
                </c:pt>
                <c:pt idx="8">
                  <c:v>6.6326000000000001</c:v>
                </c:pt>
                <c:pt idx="9">
                  <c:v>6.5280999999999993</c:v>
                </c:pt>
                <c:pt idx="10">
                  <c:v>10.879200000000001</c:v>
                </c:pt>
                <c:pt idx="11">
                  <c:v>10.360099999999999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วิเคราะห์!$F$16</c:f>
              <c:strCache>
                <c:ptCount val="1"/>
                <c:pt idx="0">
                  <c:v>2560</c:v>
                </c:pt>
              </c:strCache>
            </c:strRef>
          </c:tx>
          <c:cat>
            <c:strRef>
              <c:f>วิเคราะห์!$A$17:$A$28</c:f>
              <c:strCache>
                <c:ptCount val="12"/>
                <c:pt idx="0">
                  <c:v>ต.ค.</c:v>
                </c:pt>
                <c:pt idx="1">
                  <c:v>พ.ย.</c:v>
                </c:pt>
                <c:pt idx="2">
                  <c:v>ธ.ค.</c:v>
                </c:pt>
                <c:pt idx="3">
                  <c:v>ม.ค.</c:v>
                </c:pt>
                <c:pt idx="4">
                  <c:v>ก.พ.</c:v>
                </c:pt>
                <c:pt idx="5">
                  <c:v>มี.ค.</c:v>
                </c:pt>
                <c:pt idx="6">
                  <c:v>เม.ย.</c:v>
                </c:pt>
                <c:pt idx="7">
                  <c:v>พ.ค.</c:v>
                </c:pt>
                <c:pt idx="8">
                  <c:v>มิ.ย.</c:v>
                </c:pt>
                <c:pt idx="9">
                  <c:v>ก.ค.</c:v>
                </c:pt>
                <c:pt idx="10">
                  <c:v>ส.ค.</c:v>
                </c:pt>
                <c:pt idx="11">
                  <c:v>ก.ย.</c:v>
                </c:pt>
              </c:strCache>
            </c:strRef>
          </c:cat>
          <c:val>
            <c:numRef>
              <c:f>วิเคราะห์!$F$17:$F$28</c:f>
              <c:numCache>
                <c:formatCode>#,##0.00</c:formatCode>
                <c:ptCount val="12"/>
                <c:pt idx="0">
                  <c:v>13.093500000000001</c:v>
                </c:pt>
                <c:pt idx="1">
                  <c:v>12.776819999999999</c:v>
                </c:pt>
                <c:pt idx="2">
                  <c:v>12.3797</c:v>
                </c:pt>
                <c:pt idx="3">
                  <c:v>12.922600000000001</c:v>
                </c:pt>
                <c:pt idx="4">
                  <c:v>11.137499999999999</c:v>
                </c:pt>
                <c:pt idx="5">
                  <c:v>14.054799999999998</c:v>
                </c:pt>
                <c:pt idx="6">
                  <c:v>12.9071</c:v>
                </c:pt>
                <c:pt idx="7">
                  <c:v>13.5753</c:v>
                </c:pt>
                <c:pt idx="8">
                  <c:v>12.677100000000001</c:v>
                </c:pt>
                <c:pt idx="9">
                  <c:v>11.4496</c:v>
                </c:pt>
                <c:pt idx="10">
                  <c:v>11.943800000000001</c:v>
                </c:pt>
                <c:pt idx="11">
                  <c:v>12.72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0625920"/>
        <c:axId val="90627456"/>
      </c:lineChart>
      <c:catAx>
        <c:axId val="90625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000" b="1"/>
            </a:pPr>
            <a:endParaRPr lang="th-TH"/>
          </a:p>
        </c:txPr>
        <c:crossAx val="90627456"/>
        <c:crosses val="autoZero"/>
        <c:auto val="1"/>
        <c:lblAlgn val="ctr"/>
        <c:lblOffset val="100"/>
        <c:noMultiLvlLbl val="0"/>
      </c:catAx>
      <c:valAx>
        <c:axId val="90627456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th-TH"/>
                  <a:t>ตัน</a:t>
                </a:r>
              </a:p>
            </c:rich>
          </c:tx>
          <c:layout/>
          <c:overlay val="0"/>
        </c:title>
        <c:numFmt formatCode="#,##0.00" sourceLinked="1"/>
        <c:majorTickMark val="none"/>
        <c:minorTickMark val="none"/>
        <c:tickLblPos val="nextTo"/>
        <c:txPr>
          <a:bodyPr/>
          <a:lstStyle/>
          <a:p>
            <a:pPr>
              <a:defRPr sz="1800" b="1"/>
            </a:pPr>
            <a:endParaRPr lang="th-TH"/>
          </a:p>
        </c:txPr>
        <c:crossAx val="9062592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800" b="1"/>
          </a:pPr>
          <a:endParaRPr lang="th-TH"/>
        </a:p>
      </c:txPr>
    </c:legend>
    <c:plotVisOnly val="1"/>
    <c:dispBlanksAs val="gap"/>
    <c:showDLblsOverMax val="0"/>
  </c:chart>
  <c:txPr>
    <a:bodyPr/>
    <a:lstStyle/>
    <a:p>
      <a:pPr>
        <a:defRPr sz="1600">
          <a:latin typeface="TH SarabunPSK" panose="020B0500040200020003" pitchFamily="34" charset="-34"/>
          <a:cs typeface="TH SarabunPSK" panose="020B0500040200020003" pitchFamily="34" charset="-34"/>
        </a:defRPr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="0">
                <a:latin typeface="TH SarabunPSK" panose="020B0500040200020003" pitchFamily="34" charset="-34"/>
                <a:cs typeface="TH SarabunPSK" panose="020B0500040200020003" pitchFamily="34" charset="-34"/>
              </a:defRPr>
            </a:pPr>
            <a:r>
              <a:rPr lang="th-TH" sz="1400" b="0">
                <a:latin typeface="TH SarabunPSK" panose="020B0500040200020003" pitchFamily="34" charset="-34"/>
                <a:cs typeface="TH SarabunPSK" panose="020B0500040200020003" pitchFamily="34" charset="-34"/>
              </a:rPr>
              <a:t>สัดส่วนมูลฝอยติดเชื้อจากแหล่งกำเนิด</a:t>
            </a:r>
            <a:r>
              <a:rPr lang="en-US" sz="1400" b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b="0">
                <a:latin typeface="TH SarabunPSK" panose="020B0500040200020003" pitchFamily="34" charset="-34"/>
                <a:cs typeface="TH SarabunPSK" panose="020B0500040200020003" pitchFamily="34" charset="-34"/>
              </a:rPr>
              <a:t>ปี</a:t>
            </a:r>
            <a:r>
              <a:rPr lang="th-TH" sz="1400" b="0" baseline="0">
                <a:latin typeface="TH SarabunPSK" panose="020B0500040200020003" pitchFamily="34" charset="-34"/>
                <a:cs typeface="TH SarabunPSK" panose="020B0500040200020003" pitchFamily="34" charset="-34"/>
              </a:rPr>
              <a:t> ๒๕๖๐</a:t>
            </a:r>
            <a:endParaRPr lang="th-TH" sz="1400" b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Lbls>
            <c:dLbl>
              <c:idx val="0"/>
              <c:layout>
                <c:manualLayout>
                  <c:x val="3.6271761111828234E-2"/>
                  <c:y val="-9.399162007549714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วิเคราะห์!$A$43:$A$47</c:f>
              <c:strCache>
                <c:ptCount val="5"/>
                <c:pt idx="0">
                  <c:v>รพ.รัฐ</c:v>
                </c:pt>
                <c:pt idx="1">
                  <c:v>รพ.เอกชน</c:v>
                </c:pt>
                <c:pt idx="2">
                  <c:v>รพ.สต.</c:v>
                </c:pt>
                <c:pt idx="3">
                  <c:v>คลินิก</c:v>
                </c:pt>
                <c:pt idx="4">
                  <c:v>สถานพยายาลสัตว์</c:v>
                </c:pt>
              </c:strCache>
            </c:strRef>
          </c:cat>
          <c:val>
            <c:numRef>
              <c:f>วิเคราะห์!$C$43:$C$47</c:f>
              <c:numCache>
                <c:formatCode>#,##0.00</c:formatCode>
                <c:ptCount val="5"/>
                <c:pt idx="0">
                  <c:v>81.213344380813908</c:v>
                </c:pt>
                <c:pt idx="1">
                  <c:v>10.009642038604399</c:v>
                </c:pt>
                <c:pt idx="2">
                  <c:v>5.2092655214993275</c:v>
                </c:pt>
                <c:pt idx="3">
                  <c:v>2.5076823418470284</c:v>
                </c:pt>
                <c:pt idx="4">
                  <c:v>1.0600657172353347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58416980486134884"/>
          <c:y val="0.19689803834761618"/>
          <c:w val="0.38216011536107397"/>
          <c:h val="0.35794495567572127"/>
        </c:manualLayout>
      </c:layout>
      <c:overlay val="0"/>
      <c:txPr>
        <a:bodyPr/>
        <a:lstStyle/>
        <a:p>
          <a:pPr>
            <a:defRPr sz="1050">
              <a:latin typeface="TH SarabunPSK" panose="020B0500040200020003" pitchFamily="34" charset="-34"/>
              <a:cs typeface="TH SarabunPSK" panose="020B0500040200020003" pitchFamily="34" charset="-34"/>
            </a:defRPr>
          </a:pPr>
          <a:endParaRPr lang="th-TH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162BA-9BDE-4583-8897-F952E4F3DA50}" type="datetimeFigureOut">
              <a:rPr lang="th-TH" smtClean="0"/>
              <a:t>12/02/61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DDBC3F-69AA-4F97-965A-012479EA07B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2339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h-TH" smtClean="0"/>
              <a:t>ยุทธศาสตร์จังหวัด</a:t>
            </a:r>
          </a:p>
        </p:txBody>
      </p:sp>
      <p:sp>
        <p:nvSpPr>
          <p:cNvPr id="14340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3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3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3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3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>
              <a:spcBef>
                <a:spcPct val="0"/>
              </a:spcBef>
            </a:pPr>
            <a:fld id="{71B22495-F961-4736-8865-CFC7BB8E5914}" type="slidenum">
              <a:rPr lang="th-TH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6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แทนวันที่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F5F293D-20BF-487A-BFA7-792ABC73B8A5}" type="datetimeFigureOut">
              <a:rPr lang="th-TH" smtClean="0"/>
              <a:t>12/02/61</a:t>
            </a:fld>
            <a:endParaRPr lang="th-TH"/>
          </a:p>
        </p:txBody>
      </p:sp>
      <p:sp>
        <p:nvSpPr>
          <p:cNvPr id="17" name="ตัวแทนท้ายกระดา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สี่เหลี่ยมผืนผ้า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ตัวเชื่อมต่อตรง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ตัวเชื่อมต่อตรง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สี่เหลี่ยมผืนผ้า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วงรี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วงรี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วงรี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ตัวแทนหมายเลขภาพนิ่ง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12/02/61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12/02/61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F5F293D-20BF-487A-BFA7-792ABC73B8A5}" type="datetimeFigureOut">
              <a:rPr lang="th-TH" smtClean="0"/>
              <a:t>12/02/61</a:t>
            </a:fld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  <p:sp>
        <p:nvSpPr>
          <p:cNvPr id="10" name="ตัวแทน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F5F293D-20BF-487A-BFA7-792ABC73B8A5}" type="datetimeFigureOut">
              <a:rPr lang="th-TH" smtClean="0"/>
              <a:t>12/02/61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h-TH"/>
          </a:p>
        </p:txBody>
      </p:sp>
      <p:sp>
        <p:nvSpPr>
          <p:cNvPr id="9" name="สี่เหลี่ยมผืนผ้า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ตัวเชื่อมต่อตรง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ตัวเชื่อมต่อตรง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วงรี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วงรี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วงรี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ตัวเชื่อมต่อตรง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12/02/61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  <p:sp>
        <p:nvSpPr>
          <p:cNvPr id="9" name="ตัวแทนเนื้อหา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12/02/61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แทนเนื้อหา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แทนข้อความ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4" name="ตัวแทนข้อความ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6" name="ตัวแทนวันที่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F5F293D-20BF-487A-BFA7-792ABC73B8A5}" type="datetimeFigureOut">
              <a:rPr lang="th-TH" smtClean="0"/>
              <a:t>12/02/61</a:t>
            </a:fld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12/02/61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ตัวแทนเนื้อหา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1" name="ตัวแทนวันที่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F5F293D-20BF-487A-BFA7-792ABC73B8A5}" type="datetimeFigureOut">
              <a:rPr lang="th-TH" smtClean="0"/>
              <a:t>12/02/61</a:t>
            </a:fld>
            <a:endParaRPr lang="th-TH"/>
          </a:p>
        </p:txBody>
      </p:sp>
      <p:sp>
        <p:nvSpPr>
          <p:cNvPr id="22" name="ตัวแทนหมายเลขภาพนิ่ง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  <p:sp>
        <p:nvSpPr>
          <p:cNvPr id="23" name="ตัวแทนท้ายกระดา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เชื่อมต่อตรง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ตัวเชื่อมต่อตรง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ตัวแทนวันที่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F5F293D-20BF-487A-BFA7-792ABC73B8A5}" type="datetimeFigureOut">
              <a:rPr lang="th-TH" smtClean="0"/>
              <a:t>12/02/61</a:t>
            </a:fld>
            <a:endParaRPr lang="th-TH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  <p:sp>
        <p:nvSpPr>
          <p:cNvPr id="21" name="ตัวแทนท้ายกระดา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ตัวแทนชื่อเรื่อง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แทนข้อความ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แทนวันที่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95CBB5D-322F-42F1-8610-485ED228547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ตัวแทน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64B226-4114-4166-933A-8593350713AD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2&#3585;&#3634;&#3619;&#3592;&#3633;&#3604;&#3626;&#3619;&#3619;&#3591;&#3610;&#3648;&#3593;&#3614;&#3634;&#3632;&#3585;&#3636;&#3592;%20&#3629;&#3623;&#3621;.&#3649;&#3612;&#3609;&#3611;&#3599;&#3636;&#3610;&#3633;&#3605;&#3636;&#3585;&#3634;&#3619;&#3591;&#3634;&#3629;&#3609;&#3634;&#3617;&#3633;&#3618;&#3626;&#3636;&#3656;&#3591;&#3649;&#3623;&#3604;&#3621;&#3657;&#3629;&#3617;%20&#3611;&#3637;%2061%20.xls" TargetMode="External"/><Relationship Id="rId7" Type="http://schemas.openxmlformats.org/officeDocument/2006/relationships/image" Target="../media/image27.jpeg"/><Relationship Id="rId2" Type="http://schemas.openxmlformats.org/officeDocument/2006/relationships/hyperlink" Target="1&#3585;&#3634;&#3619;&#3592;&#3633;&#3604;&#3626;&#3619;&#3619;&#3591;&#3610;&#3648;&#3593;&#3614;&#3634;&#3632;&#3585;&#3636;&#3592;%20&#3629;&#3623;&#3621;.&#3649;&#3612;&#3609;&#3611;&#3599;&#3636;&#3610;&#3633;&#3605;&#3636;&#3585;&#3634;&#3619;&#3591;&#3634;&#3629;&#3609;&#3634;&#3617;&#3633;&#3618;&#3626;&#3636;&#3656;&#3591;&#3649;&#3623;&#3604;&#3621;&#3657;&#3629;&#3617;%20&#3611;&#3637;%2061%20.xl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hyperlink" Target="&#3609;&#3635;&#3648;&#3626;&#3609;&#3629;&#3626;&#3656;&#3623;&#3609;&#3585;&#3621;&#3634;&#3591;&#3617;&#3641;&#3621;&#3613;&#3629;&#3618;&#3605;&#3636;&#3604;&#3648;&#3594;&#3639;&#3657;&#3629;/&#3611;&#3619;&#3632;&#3648;&#3616;&#3607;&#3649;&#3627;&#3621;&#3656;&#3591;&#3585;&#3635;&#3648;&#3609;&#3636;&#3604;&#3617;&#3641;&#3621;&#3613;&#3629;&#3618;&#3605;&#3636;&#3604;&#3648;&#3594;&#3639;&#3657;&#3629;.xls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apps.hpc.go.th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APPEN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403648" y="188640"/>
            <a:ext cx="7416824" cy="2016224"/>
          </a:xfrm>
        </p:spPr>
        <p:txBody>
          <a:bodyPr>
            <a:normAutofit fontScale="90000"/>
          </a:bodyPr>
          <a:lstStyle/>
          <a:p>
            <a:pPr algn="ctr"/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การบริหารจัดการขยะและสิ่งแวดล้อม </a:t>
            </a:r>
            <a:br>
              <a:rPr lang="th-TH" sz="440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sz="44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มูลฝอยติดเชื้อ</a:t>
            </a:r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” จังหวัดกระบี่</a:t>
            </a:r>
            <a:br>
              <a:rPr lang="th-TH" sz="440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ประจำปี งบประมาณ พ.ศ. ๒๕๖๑</a:t>
            </a:r>
            <a:endParaRPr lang="th-TH" sz="4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35696" y="4869160"/>
            <a:ext cx="7048872" cy="1752600"/>
          </a:xfrm>
        </p:spPr>
        <p:txBody>
          <a:bodyPr>
            <a:normAutofit/>
          </a:bodyPr>
          <a:lstStyle/>
          <a:p>
            <a:pPr algn="ctr"/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โดย   </a:t>
            </a:r>
          </a:p>
          <a:p>
            <a:pPr algn="ctr"/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สำนักงานสาธารณสุขจังหวัดกระบี่</a:t>
            </a:r>
            <a:endParaRPr lang="th-TH" sz="44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ผลการค้นหารูปภาพสำหรับ มูลฝอยติดเชื้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348880"/>
            <a:ext cx="460851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09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156"/>
            <a:ext cx="9036496" cy="907564"/>
          </a:xfrm>
        </p:spPr>
        <p:txBody>
          <a:bodyPr>
            <a:normAutofit/>
          </a:bodyPr>
          <a:lstStyle/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การควบคุมกำกับ ระบบ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Manifest system</a:t>
            </a:r>
            <a:endParaRPr lang="th-TH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074" name="Picture 2" descr="C:\Users\KRABI\Pictures\6capture-20180211-23184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8856984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ลูกศรขวาท้ายขีด 3"/>
          <p:cNvSpPr/>
          <p:nvPr/>
        </p:nvSpPr>
        <p:spPr>
          <a:xfrm>
            <a:off x="6156176" y="5157192"/>
            <a:ext cx="1656184" cy="360040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213" y="6237313"/>
            <a:ext cx="3981450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875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RABI\Pictures\7S__355778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92896"/>
            <a:ext cx="2880320" cy="363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50686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พื้นที่เกาะบางแห่งไม่สามารถดำเนินการจัดการมูลฝอยได้อย่างมีประสิทธิภาพ</a:t>
            </a:r>
            <a:endParaRPr lang="th-TH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390364" y="1196752"/>
            <a:ext cx="3610744" cy="1036712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สนับสนุนสร้างที่พักมูลฝอย</a:t>
            </a:r>
          </a:p>
          <a:p>
            <a:pPr marL="0" indent="0" algn="ctr">
              <a:buNone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รพ.เกาะพีพี 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4653734" y="1170185"/>
            <a:ext cx="4176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สนับสนุนสร้างที่พักมูล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ฝอย </a:t>
            </a:r>
          </a:p>
          <a:p>
            <a:pPr algn="ctr"/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รพ.สต.พื้นที่เกาะ 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5" name="กลุ่ม 4"/>
          <p:cNvGrpSpPr/>
          <p:nvPr/>
        </p:nvGrpSpPr>
        <p:grpSpPr>
          <a:xfrm>
            <a:off x="4932040" y="2492896"/>
            <a:ext cx="3744416" cy="3634128"/>
            <a:chOff x="5076056" y="2636912"/>
            <a:chExt cx="3744416" cy="3634128"/>
          </a:xfrm>
        </p:grpSpPr>
        <p:pic>
          <p:nvPicPr>
            <p:cNvPr id="4099" name="Picture 3" descr="C:\Users\KRABI\Pictures\77S__35577866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56" y="2636912"/>
              <a:ext cx="1944216" cy="1812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0" name="Picture 4" descr="C:\Users\KRABI\Pictures\8189361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001235" y="4451803"/>
              <a:ext cx="1813273" cy="1825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1" name="Picture 5" descr="C:\Users\KRABI\Pictures\9189363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001754" y="2630430"/>
              <a:ext cx="1812236" cy="1825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2" name="Picture 6" descr="C:\Users\KRABI\Pictures\10189362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155756" y="4406525"/>
              <a:ext cx="1813273" cy="191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755576" y="6127025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งบเฉพาะกิจ อวล. ปี ๖๐</a:t>
            </a:r>
            <a:endParaRPr lang="th-TH" dirty="0"/>
          </a:p>
        </p:txBody>
      </p:sp>
      <p:sp>
        <p:nvSpPr>
          <p:cNvPr id="12" name="TextBox 11"/>
          <p:cNvSpPr txBox="1"/>
          <p:nvPr/>
        </p:nvSpPr>
        <p:spPr>
          <a:xfrm>
            <a:off x="5436096" y="6218148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งบจังหวัด ปี ๖๒  (๑๐ แห่ง)</a:t>
            </a:r>
            <a:endParaRPr lang="th-TH" dirty="0"/>
          </a:p>
        </p:txBody>
      </p:sp>
      <p:sp>
        <p:nvSpPr>
          <p:cNvPr id="7" name="ลูกศรขวาท้ายบาก 6"/>
          <p:cNvSpPr/>
          <p:nvPr/>
        </p:nvSpPr>
        <p:spPr>
          <a:xfrm>
            <a:off x="3635896" y="3789040"/>
            <a:ext cx="1296144" cy="115212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7028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32792" y="188640"/>
            <a:ext cx="7467600" cy="864096"/>
          </a:xfrm>
        </p:spPr>
        <p:txBody>
          <a:bodyPr/>
          <a:lstStyle/>
          <a:p>
            <a:pPr algn="ctr"/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สนับสนุนงบประมาณด้านสิ่งแวดล้อม (การจัดการมูลฝอย)</a:t>
            </a:r>
            <a:endParaRPr lang="th-TH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611561" y="1094011"/>
            <a:ext cx="7488831" cy="45259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การจัดการขยะและสิ่งแวดล้อมพื้นที่ทั่วไป</a:t>
            </a:r>
            <a:endParaRPr lang="th-TH" sz="36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  <a:hlinkClick r:id="rId3" action="ppaction://hlinkfile"/>
              </a:rPr>
              <a:t>การจัดการขยะและสิ่งแวดล้อมพื้นที่เกาะ </a:t>
            </a:r>
            <a:endParaRPr lang="th-TH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Picture 2" descr="C:\Users\KRABI\Pictures\96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3068960"/>
            <a:ext cx="2747421" cy="197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5040899"/>
            <a:ext cx="2808312" cy="1700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 descr="C:\Users\KRABI\Pictures\968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119" y="3356992"/>
            <a:ext cx="2880319" cy="33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KRABI\Pictures\968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5" y="3356993"/>
            <a:ext cx="1872207" cy="338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874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7504" y="0"/>
            <a:ext cx="8640960" cy="1484784"/>
          </a:xfrm>
        </p:spPr>
        <p:txBody>
          <a:bodyPr/>
          <a:lstStyle/>
          <a:p>
            <a:endParaRPr lang="th-TH" dirty="0"/>
          </a:p>
        </p:txBody>
      </p:sp>
      <p:pic>
        <p:nvPicPr>
          <p:cNvPr id="2053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23340"/>
            <a:ext cx="8640960" cy="530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07"/>
            <a:ext cx="864096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244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76064"/>
          </a:xfrm>
        </p:spPr>
        <p:txBody>
          <a:bodyPr>
            <a:noAutofit/>
          </a:bodyPr>
          <a:lstStyle/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สถานการณ์มูลฝอยติดเชื้อจังหวัดกระบี่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11560" y="4365104"/>
            <a:ext cx="7416824" cy="22322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ปริมาณมูลฝอยติดเชื้อมีแนวโน้มเพิ่มขึ้น เนื่องจาก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การขยาย (เพิ่ม)จำนวนเตียงผู้ป่วย รพ.ของรัฐ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โรงพยาบาลเอกชน คลินิก สถานพยาบาลสัตว์ เพิ่มขึ้น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มูลฝอยติดเชื้อใน ชุมชน ครัวเรือนมากขึ้น </a:t>
            </a:r>
          </a:p>
          <a:p>
            <a:endParaRPr lang="th-TH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9" name="แผนภูมิ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196370"/>
              </p:ext>
            </p:extLst>
          </p:nvPr>
        </p:nvGraphicFramePr>
        <p:xfrm>
          <a:off x="138127" y="764704"/>
          <a:ext cx="8646074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4306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720251"/>
              </p:ext>
            </p:extLst>
          </p:nvPr>
        </p:nvGraphicFramePr>
        <p:xfrm>
          <a:off x="0" y="692697"/>
          <a:ext cx="9143999" cy="37842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30526"/>
                <a:gridCol w="2050990"/>
                <a:gridCol w="2173072"/>
                <a:gridCol w="1489411"/>
              </a:tblGrid>
              <a:tr h="7080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hlinkClick r:id="rId2" action="ppaction://hlinkfile"/>
                        </a:rPr>
                        <a:t>แหล่งกำเนิดมูลฝอยติดเชื้อ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accent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จำนวนแหล่งกำเนิด </a:t>
                      </a:r>
                      <a:endParaRPr lang="th-TH" sz="2000" dirty="0" smtClean="0">
                        <a:solidFill>
                          <a:schemeClr val="accent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solidFill>
                            <a:schemeClr val="accent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000" dirty="0">
                          <a:solidFill>
                            <a:schemeClr val="accent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แห่ง)</a:t>
                      </a:r>
                      <a:endParaRPr lang="en-US" sz="2000" dirty="0">
                        <a:solidFill>
                          <a:schemeClr val="accent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solidFill>
                            <a:schemeClr val="accent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ปริมาณมูลฝอย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solidFill>
                            <a:schemeClr val="accent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(ตัน/ปี)</a:t>
                      </a:r>
                      <a:endParaRPr lang="en-US" sz="2000" dirty="0">
                        <a:solidFill>
                          <a:schemeClr val="accent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solidFill>
                            <a:schemeClr val="accent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อัตรามูลฝอยกก./เตียง/วัน</a:t>
                      </a:r>
                      <a:endParaRPr lang="en-US" sz="2000" dirty="0">
                        <a:solidFill>
                          <a:schemeClr val="accent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687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โรงพยาบาลรัฐ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</a:t>
                      </a: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142.50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0.68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</a:tr>
              <a:tr h="3540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โรงพยาบาลส่งเสริมสุขภาพตำบล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72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9.14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</a:tr>
              <a:tr h="443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err="1" smtClean="0"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ศสช</a:t>
                      </a: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th-TH" sz="2400" dirty="0" err="1" smtClean="0"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ศสมช</a:t>
                      </a: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9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0.38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</a:tr>
              <a:tr h="3540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รพ./สถานพยาบาลเอกชน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17.56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</a:tr>
              <a:tr h="4498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คลินิก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208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4.40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</a:tr>
              <a:tr h="3926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สถานพยาบาลสัตว์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18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1.86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</a:tr>
              <a:tr h="3540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รวม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318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175.46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0.53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</a:tr>
              <a:tr h="283215"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อัตราเกิดมูลฝอยติดเชื้อต่อเตียงระดับประเทศ</a:t>
                      </a:r>
                      <a:r>
                        <a:rPr lang="th-TH" sz="160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60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= 0.5 </a:t>
                      </a:r>
                      <a:r>
                        <a:rPr lang="th-TH" sz="160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กก./เตียง/วัน</a:t>
                      </a:r>
                      <a:endParaRPr lang="en-US" sz="16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785889"/>
              </p:ext>
            </p:extLst>
          </p:nvPr>
        </p:nvGraphicFramePr>
        <p:xfrm>
          <a:off x="4067944" y="4221088"/>
          <a:ext cx="5076056" cy="2639736"/>
        </p:xfrm>
        <a:graphic>
          <a:graphicData uri="http://schemas.openxmlformats.org/drawingml/2006/table">
            <a:tbl>
              <a:tblPr firstRow="1" firstCol="1" bandRow="1"/>
              <a:tblGrid>
                <a:gridCol w="952772"/>
                <a:gridCol w="1439490"/>
                <a:gridCol w="1568178"/>
                <a:gridCol w="1115616"/>
              </a:tblGrid>
              <a:tr h="2944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วิธีกำจัด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สถานที่ดำเนินการ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สภาพการใช้งาน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137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การเผา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รพ.อ่าวลึก,    </a:t>
                      </a:r>
                      <a:r>
                        <a:rPr lang="th-TH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เกาะลันตา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ใช้</a:t>
                      </a:r>
                      <a:r>
                        <a:rPr lang="th-TH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งาน</a:t>
                      </a:r>
                      <a:r>
                        <a:rPr lang="th-TH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ได้ปกติ </a:t>
                      </a:r>
                      <a:r>
                        <a:rPr lang="th-TH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๒ แห่ง 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เตาเผา</a:t>
                      </a:r>
                      <a:r>
                        <a:rPr lang="th-TH" sz="18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มูลฝอยติดเชื้อ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6316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บริษัทเอก</a:t>
                      </a:r>
                      <a:r>
                        <a:rPr lang="en-US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ชน</a:t>
                      </a:r>
                      <a:r>
                        <a:rPr lang="th-TH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ขนส่งไปกำจัด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รพ.กระบี่, </a:t>
                      </a:r>
                      <a:r>
                        <a:rPr lang="th-TH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เหนือ</a:t>
                      </a:r>
                      <a:r>
                        <a:rPr lang="th-TH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คลอง, </a:t>
                      </a:r>
                      <a:r>
                        <a:rPr lang="th-TH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คลอง</a:t>
                      </a:r>
                      <a:r>
                        <a:rPr lang="th-TH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ท่อม, </a:t>
                      </a:r>
                      <a:r>
                        <a:rPr lang="th-TH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เขา</a:t>
                      </a:r>
                      <a:r>
                        <a:rPr lang="th-TH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พนม, ปลาย พระยา, </a:t>
                      </a:r>
                      <a:r>
                        <a:rPr lang="th-TH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ลำทับ และเกาะพีพี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ใช้มาตรการเอกสารควบคุมกำกับตามแนวทางของกรมอนามัย (</a:t>
                      </a: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Manifest System)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บริษัทไฟ</a:t>
                      </a:r>
                      <a:r>
                        <a:rPr lang="th-TH" sz="1600" b="1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ศอล</a:t>
                      </a:r>
                      <a:r>
                        <a:rPr lang="th-TH" sz="16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 อี</a:t>
                      </a:r>
                      <a:r>
                        <a:rPr lang="th-TH" sz="1600" b="1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เนอร์</a:t>
                      </a:r>
                      <a:r>
                        <a:rPr lang="th-TH" sz="16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จี้ กำจัด ณ จังหวัด นครสวรรค์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8" y="1"/>
            <a:ext cx="8358187" cy="83671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การจัดการมูลฝอยติดเชื้อจังหวัดกระบี่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8" name="แผนภูมิ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2367155"/>
              </p:ext>
            </p:extLst>
          </p:nvPr>
        </p:nvGraphicFramePr>
        <p:xfrm>
          <a:off x="25330" y="4365104"/>
          <a:ext cx="4042614" cy="2492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9243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แผนผังลำดับงาน: กระบวนการ 6"/>
          <p:cNvSpPr/>
          <p:nvPr/>
        </p:nvSpPr>
        <p:spPr>
          <a:xfrm>
            <a:off x="4378557" y="1313311"/>
            <a:ext cx="189417" cy="100069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699792" y="241296"/>
            <a:ext cx="3528392" cy="692622"/>
          </a:xfrm>
        </p:spPr>
        <p:txBody>
          <a:bodyPr>
            <a:normAutofit/>
          </a:bodyPr>
          <a:lstStyle/>
          <a:p>
            <a:pPr algn="ctr"/>
            <a:r>
              <a:rPr lang="th-TH" sz="3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การจัดการมูลฝอยติดเชื้อ</a:t>
            </a:r>
            <a:endParaRPr lang="th-TH" sz="32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122" name="Picture 2" descr="C:\Users\KRABI\Pictures\S__1088718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1584176" cy="211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KRABI\Pictures\S__108871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92" y="1988840"/>
            <a:ext cx="158417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943" y="3501008"/>
            <a:ext cx="1682750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รูปภาพ 9" descr="C:\Users\KRABI\Pictures\S__1088718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195" y="4869160"/>
            <a:ext cx="1414145" cy="1581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รูปภาพ 11" descr="C:\Users\KRABI\Pictures\S__1088718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829" y="5166699"/>
            <a:ext cx="1414145" cy="1581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รูปภาพ 12" descr="C:\Users\KRABI\Pictures\88369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217" y="260648"/>
            <a:ext cx="1752600" cy="2105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036" y="1988840"/>
            <a:ext cx="1731713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411651"/>
            <a:ext cx="1731713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รูปภาพ 15" descr="C:\Users\KRABI\Pictures\887171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166698"/>
            <a:ext cx="1731713" cy="1581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332" y="2326360"/>
            <a:ext cx="14287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ลูกศรซ้าย-ขวา 5"/>
          <p:cNvSpPr/>
          <p:nvPr/>
        </p:nvSpPr>
        <p:spPr>
          <a:xfrm>
            <a:off x="2123728" y="1137101"/>
            <a:ext cx="4765489" cy="43204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ผืนผ้ามุมมน 2"/>
          <p:cNvSpPr/>
          <p:nvPr/>
        </p:nvSpPr>
        <p:spPr>
          <a:xfrm>
            <a:off x="2555776" y="1512242"/>
            <a:ext cx="1728192" cy="4765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พื้นที่ทั่วไป</a:t>
            </a:r>
            <a:endParaRPr lang="th-TH" dirty="0"/>
          </a:p>
        </p:txBody>
      </p:sp>
      <p:sp>
        <p:nvSpPr>
          <p:cNvPr id="17" name="สี่เหลี่ยมผืนผ้ามุมมน 16"/>
          <p:cNvSpPr/>
          <p:nvPr/>
        </p:nvSpPr>
        <p:spPr>
          <a:xfrm>
            <a:off x="4644008" y="1512242"/>
            <a:ext cx="1728192" cy="4765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พื้นที่เกาะ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2222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7668" y="116632"/>
            <a:ext cx="8964488" cy="648072"/>
          </a:xfrm>
        </p:spPr>
        <p:txBody>
          <a:bodyPr>
            <a:noAutofit/>
          </a:bodyPr>
          <a:lstStyle/>
          <a:p>
            <a:pPr algn="ctr"/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การขับเคลื่อนการจัดการมูลฝอยติดเชื้อจังหวัดกระบี่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คำบรรยายภาพแบบลูกศรขวา 7"/>
          <p:cNvSpPr/>
          <p:nvPr/>
        </p:nvSpPr>
        <p:spPr>
          <a:xfrm>
            <a:off x="3995936" y="2780928"/>
            <a:ext cx="2880320" cy="2592288"/>
          </a:xfrm>
          <a:prstGeom prst="rightArrowCallou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latin typeface="TH SarabunPSK" pitchFamily="34" charset="-34"/>
                <a:cs typeface="TH SarabunPSK" pitchFamily="34" charset="-34"/>
              </a:rPr>
              <a:t>Krabi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Goes Green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green service)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แผนผังลำดับงาน: หน่วงเวลา 8"/>
          <p:cNvSpPr/>
          <p:nvPr/>
        </p:nvSpPr>
        <p:spPr>
          <a:xfrm>
            <a:off x="6890111" y="2852936"/>
            <a:ext cx="2088232" cy="2448272"/>
          </a:xfrm>
          <a:prstGeom prst="flowChartDelay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Krabi</a:t>
            </a:r>
            <a:r>
              <a:rPr lang="en-US" dirty="0" smtClean="0"/>
              <a:t> Global </a:t>
            </a:r>
          </a:p>
          <a:p>
            <a:pPr algn="ctr"/>
            <a:r>
              <a:rPr lang="en-US" dirty="0" smtClean="0"/>
              <a:t>City</a:t>
            </a:r>
            <a:endParaRPr lang="th-TH" dirty="0"/>
          </a:p>
        </p:txBody>
      </p:sp>
      <p:grpSp>
        <p:nvGrpSpPr>
          <p:cNvPr id="26" name="กลุ่ม 25"/>
          <p:cNvGrpSpPr/>
          <p:nvPr/>
        </p:nvGrpSpPr>
        <p:grpSpPr>
          <a:xfrm>
            <a:off x="379062" y="2198828"/>
            <a:ext cx="3616874" cy="4182500"/>
            <a:chOff x="379062" y="1772816"/>
            <a:chExt cx="3616874" cy="4182500"/>
          </a:xfrm>
        </p:grpSpPr>
        <p:sp>
          <p:nvSpPr>
            <p:cNvPr id="4" name="สี่เหลี่ยมผืนผ้ามุมมน 3"/>
            <p:cNvSpPr/>
            <p:nvPr/>
          </p:nvSpPr>
          <p:spPr>
            <a:xfrm>
              <a:off x="379062" y="1772816"/>
              <a:ext cx="2160240" cy="72008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>
                  <a:solidFill>
                    <a:srgbClr val="002060"/>
                  </a:solidFill>
                  <a:latin typeface="TH SarabunPSK" pitchFamily="34" charset="-34"/>
                  <a:cs typeface="TH SarabunPSK" pitchFamily="34" charset="-34"/>
                </a:rPr>
                <a:t>คณะกรรมการสาธารณสุขจังหวัด</a:t>
              </a:r>
              <a:endParaRPr lang="th-TH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" name="สี่เหลี่ยมผืนผ้ามุมมน 4"/>
            <p:cNvSpPr/>
            <p:nvPr/>
          </p:nvSpPr>
          <p:spPr>
            <a:xfrm>
              <a:off x="379062" y="2492896"/>
              <a:ext cx="2160240" cy="1296144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b="1" dirty="0" smtClean="0">
                  <a:solidFill>
                    <a:srgbClr val="002060"/>
                  </a:solidFill>
                  <a:latin typeface="TH SarabunPSK" pitchFamily="34" charset="-34"/>
                  <a:cs typeface="TH SarabunPSK" pitchFamily="34" charset="-34"/>
                </a:rPr>
                <a:t>คณะทำงานการบริหารจัดการมูลฝอยติดเชื้อจังหวัด</a:t>
              </a:r>
              <a:endParaRPr lang="th-TH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" name="สี่เหลี่ยมผืนผ้ามุมมน 5"/>
            <p:cNvSpPr/>
            <p:nvPr/>
          </p:nvSpPr>
          <p:spPr>
            <a:xfrm>
              <a:off x="379062" y="3789040"/>
              <a:ext cx="2160240" cy="108012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b="1" dirty="0" err="1" smtClean="0">
                  <a:solidFill>
                    <a:srgbClr val="002060"/>
                  </a:solidFill>
                  <a:latin typeface="TH SarabunPSK" pitchFamily="34" charset="-34"/>
                  <a:cs typeface="TH SarabunPSK" pitchFamily="34" charset="-34"/>
                </a:rPr>
                <a:t>อปท</a:t>
              </a:r>
              <a:r>
                <a:rPr lang="th-TH" b="1" dirty="0" smtClean="0">
                  <a:solidFill>
                    <a:srgbClr val="002060"/>
                  </a:solidFill>
                  <a:latin typeface="TH SarabunPSK" pitchFamily="34" charset="-34"/>
                  <a:cs typeface="TH SarabunPSK" pitchFamily="34" charset="-34"/>
                </a:rPr>
                <a:t>. </a:t>
              </a:r>
            </a:p>
            <a:p>
              <a:r>
                <a:rPr lang="th-TH" b="1" dirty="0" smtClean="0">
                  <a:solidFill>
                    <a:srgbClr val="002060"/>
                  </a:solidFill>
                  <a:latin typeface="TH SarabunPSK" pitchFamily="34" charset="-34"/>
                  <a:cs typeface="TH SarabunPSK" pitchFamily="34" charset="-34"/>
                </a:rPr>
                <a:t>(เทศบาล </a:t>
              </a:r>
              <a:r>
                <a:rPr lang="th-TH" b="1" dirty="0" err="1" smtClean="0">
                  <a:solidFill>
                    <a:srgbClr val="002060"/>
                  </a:solidFill>
                  <a:latin typeface="TH SarabunPSK" pitchFamily="34" charset="-34"/>
                  <a:cs typeface="TH SarabunPSK" pitchFamily="34" charset="-34"/>
                </a:rPr>
                <a:t>อบต</a:t>
              </a:r>
              <a:r>
                <a:rPr lang="th-TH" b="1" dirty="0" smtClean="0">
                  <a:solidFill>
                    <a:srgbClr val="002060"/>
                  </a:solidFill>
                  <a:latin typeface="TH SarabunPSK" pitchFamily="34" charset="-34"/>
                  <a:cs typeface="TH SarabunPSK" pitchFamily="34" charset="-34"/>
                </a:rPr>
                <a:t>.)</a:t>
              </a:r>
              <a:endParaRPr lang="th-TH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7" name="สี่เหลี่ยมผืนผ้ามุมมน 6"/>
            <p:cNvSpPr/>
            <p:nvPr/>
          </p:nvSpPr>
          <p:spPr>
            <a:xfrm>
              <a:off x="379062" y="4875196"/>
              <a:ext cx="2160240" cy="108012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b="1" dirty="0" smtClean="0">
                  <a:solidFill>
                    <a:srgbClr val="002060"/>
                  </a:solidFill>
                  <a:latin typeface="TH SarabunPSK" pitchFamily="34" charset="-34"/>
                  <a:cs typeface="TH SarabunPSK" pitchFamily="34" charset="-34"/>
                </a:rPr>
                <a:t>ผู้ประกอบการ/ครัวเรือน/ชุมชน</a:t>
              </a:r>
              <a:endParaRPr lang="th-TH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cxnSp>
          <p:nvCxnSpPr>
            <p:cNvPr id="12" name="ลูกศรเชื่อมต่อแบบตรง 11"/>
            <p:cNvCxnSpPr>
              <a:stCxn id="4" idx="3"/>
            </p:cNvCxnSpPr>
            <p:nvPr/>
          </p:nvCxnSpPr>
          <p:spPr>
            <a:xfrm>
              <a:off x="2539302" y="2132856"/>
              <a:ext cx="1456634" cy="15121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ลูกศรเชื่อมต่อแบบตรง 13"/>
            <p:cNvCxnSpPr>
              <a:stCxn id="5" idx="3"/>
            </p:cNvCxnSpPr>
            <p:nvPr/>
          </p:nvCxnSpPr>
          <p:spPr>
            <a:xfrm>
              <a:off x="2539302" y="3140968"/>
              <a:ext cx="1456634" cy="50405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ลูกศรเชื่อมต่อแบบตรง 14"/>
            <p:cNvCxnSpPr/>
            <p:nvPr/>
          </p:nvCxnSpPr>
          <p:spPr>
            <a:xfrm flipV="1">
              <a:off x="2539302" y="3645024"/>
              <a:ext cx="1456634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ลูกศรเชื่อมต่อแบบตรง 16"/>
            <p:cNvCxnSpPr/>
            <p:nvPr/>
          </p:nvCxnSpPr>
          <p:spPr>
            <a:xfrm flipV="1">
              <a:off x="2539302" y="3645024"/>
              <a:ext cx="1456634" cy="183620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สี่เหลี่ยมผืนผ้ามุมมน 23"/>
          <p:cNvSpPr/>
          <p:nvPr/>
        </p:nvSpPr>
        <p:spPr>
          <a:xfrm>
            <a:off x="3995936" y="1149330"/>
            <a:ext cx="180020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ยุทธศาสตร์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5" name="สี่เหลี่ยมผืนผ้ามุมมน 24"/>
          <p:cNvSpPr/>
          <p:nvPr/>
        </p:nvSpPr>
        <p:spPr>
          <a:xfrm>
            <a:off x="6804248" y="1138599"/>
            <a:ext cx="180020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เป้าหมาย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สี่เหลี่ยมผืนผ้ามุมมน 26"/>
          <p:cNvSpPr/>
          <p:nvPr/>
        </p:nvSpPr>
        <p:spPr>
          <a:xfrm>
            <a:off x="441020" y="1149330"/>
            <a:ext cx="180020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หน่วยงานขับเคลื่อน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ลูกศรขวาท้ายขีด 27"/>
          <p:cNvSpPr/>
          <p:nvPr/>
        </p:nvSpPr>
        <p:spPr>
          <a:xfrm rot="5400000">
            <a:off x="4633070" y="1970951"/>
            <a:ext cx="630396" cy="455759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9" name="ลูกศรขวาท้ายขีด 28"/>
          <p:cNvSpPr/>
          <p:nvPr/>
        </p:nvSpPr>
        <p:spPr>
          <a:xfrm rot="5400000">
            <a:off x="7406224" y="1966906"/>
            <a:ext cx="630396" cy="455759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0" name="ลูกศรขวาท้ายขีด 29"/>
          <p:cNvSpPr/>
          <p:nvPr/>
        </p:nvSpPr>
        <p:spPr>
          <a:xfrm rot="5400000">
            <a:off x="1183519" y="1813351"/>
            <a:ext cx="315199" cy="455759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203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81297740"/>
              </p:ext>
            </p:extLst>
          </p:nvPr>
        </p:nvGraphicFramePr>
        <p:xfrm>
          <a:off x="-1" y="0"/>
          <a:ext cx="9156073" cy="2864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093"/>
                <a:gridCol w="3101603"/>
                <a:gridCol w="2473377"/>
              </a:tblGrid>
              <a:tr h="598095">
                <a:tc gridSpan="3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/>
                        <a:t>ผลการดำเนินงานการจัดการมูลฝอยติดเชื้อปี ๒๕๖๐</a:t>
                      </a:r>
                      <a:endParaRPr lang="th-TH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2266527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spc="-4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ขับเคลื่อนการจัดการมูลฝอยติดเชื้อ</a:t>
                      </a:r>
                      <a:r>
                        <a:rPr lang="th-TH" sz="2400" b="1" spc="-4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spc="-4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โดย</a:t>
                      </a:r>
                      <a:r>
                        <a:rPr lang="th-TH" sz="2400" b="1" spc="-4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ประชุม </a:t>
                      </a:r>
                      <a:r>
                        <a:rPr lang="th-TH" sz="2400" b="1" spc="-40" dirty="0" err="1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อสธจ</a:t>
                      </a:r>
                      <a:r>
                        <a:rPr lang="th-TH" sz="2400" b="1" spc="-4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th-TH" sz="2400" b="1" spc="-4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๔ ครั้ง และ</a:t>
                      </a:r>
                      <a:r>
                        <a:rPr lang="th-TH" sz="2400" b="1" spc="-4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TH SarabunPSK" panose="020B0500040200020003" pitchFamily="34" charset="-34"/>
                        </a:rPr>
                        <a:t>ประชุมคณะทำงานบริหารจัดการมูลฝอยติดเชื้อจังหวัด ๒  ครั้ง </a:t>
                      </a:r>
                      <a:endParaRPr lang="th-TH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spc="-40" dirty="0" smtClean="0">
                          <a:effectLst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โรงพยาบาลรัฐบันทึก</a:t>
                      </a:r>
                      <a:r>
                        <a:rPr lang="th-TH" sz="2400" b="1" spc="-40" dirty="0" smtClean="0">
                          <a:effectLst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ข้อมูล </a:t>
                      </a:r>
                    </a:p>
                    <a:p>
                      <a:pPr algn="l"/>
                      <a:r>
                        <a:rPr lang="th-TH" sz="2400" b="1" spc="-40" dirty="0" smtClean="0">
                          <a:effectLst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มูลฝอยติดเชื้อ </a:t>
                      </a:r>
                      <a:r>
                        <a:rPr lang="th-TH" sz="2400" b="1" spc="-40" dirty="0" smtClean="0">
                          <a:solidFill>
                            <a:srgbClr val="FF0000"/>
                          </a:solidFill>
                          <a:effectLst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ระบบ </a:t>
                      </a:r>
                      <a:r>
                        <a:rPr lang="en-US" sz="2400" b="1" spc="-40" dirty="0" smtClean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ea typeface="Calibri" panose="020F0502020204030204" pitchFamily="34" charset="0"/>
                          <a:cs typeface="TH SarabunPSK" pitchFamily="34" charset="-34"/>
                        </a:rPr>
                        <a:t>manifest</a:t>
                      </a:r>
                      <a:r>
                        <a:rPr lang="en-US" sz="2400" b="1" spc="-40" baseline="0" dirty="0" smtClean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ea typeface="Calibri" panose="020F0502020204030204" pitchFamily="34" charset="0"/>
                          <a:cs typeface="TH SarabunPSK" pitchFamily="34" charset="-34"/>
                        </a:rPr>
                        <a:t> system</a:t>
                      </a:r>
                      <a:r>
                        <a:rPr lang="th-TH" sz="2400" b="1" spc="-40" baseline="0" dirty="0" smtClean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ea typeface="Calibri" panose="020F0502020204030204" pitchFamily="34" charset="0"/>
                          <a:cs typeface="TH SarabunPSK" pitchFamily="34" charset="-34"/>
                        </a:rPr>
                        <a:t> </a:t>
                      </a:r>
                      <a:r>
                        <a:rPr lang="th-TH" sz="2400" b="1" spc="-40" dirty="0" smtClean="0">
                          <a:solidFill>
                            <a:srgbClr val="FF0000"/>
                          </a:solidFill>
                          <a:effectLst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ผ่านเว็บไซต์</a:t>
                      </a:r>
                      <a:r>
                        <a:rPr lang="en-US" sz="2400" b="1" spc="-40" baseline="0" dirty="0" smtClean="0">
                          <a:solidFill>
                            <a:srgbClr val="FF0000"/>
                          </a:solidFill>
                          <a:effectLst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400" b="1" u="sng" strike="noStrike" spc="-4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  <a:hlinkClick r:id="rId3"/>
                        </a:rPr>
                        <a:t>http://apps.hpc.go.th/</a:t>
                      </a:r>
                      <a:r>
                        <a:rPr lang="en-US" sz="2400" b="1" u="sng" strike="noStrike" spc="-4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 waste/</a:t>
                      </a:r>
                      <a:r>
                        <a:rPr lang="th-TH" sz="2400" b="1" u="sng" strike="noStrike" spc="-4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 </a:t>
                      </a:r>
                      <a:r>
                        <a:rPr lang="th-TH" sz="2400" b="1" u="none" strike="noStrike" spc="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400" b="1" dirty="0" smtClean="0">
                          <a:solidFill>
                            <a:srgbClr val="FF0000"/>
                          </a:solidFill>
                          <a:effectLst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๙</a:t>
                      </a:r>
                      <a:r>
                        <a:rPr lang="th-TH" sz="2400" b="1" baseline="0" dirty="0" smtClean="0">
                          <a:solidFill>
                            <a:srgbClr val="FF0000"/>
                          </a:solidFill>
                          <a:effectLst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400" b="1" dirty="0" smtClean="0">
                          <a:solidFill>
                            <a:srgbClr val="FF0000"/>
                          </a:solidFill>
                          <a:effectLst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แห่ง คิดเป็นร้อยละ ๑๐๐</a:t>
                      </a:r>
                      <a:endParaRPr lang="th-TH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สถานพยาบาล (</a:t>
                      </a:r>
                      <a:r>
                        <a:rPr kumimoji="0" lang="th-TH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รพ.สต./รพ.) ๘๑ แห่ง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มีการจัดการมูลฝอยแบบศูนย์รวม  ๗๙ แห่ง คิดเป็นร้อยละ ๙๗.๕๓</a:t>
                      </a:r>
                      <a:endParaRPr kumimoji="0" lang="th-TH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12073" y="2936630"/>
            <a:ext cx="9144000" cy="4923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b="1" dirty="0">
                <a:solidFill>
                  <a:prstClr val="white"/>
                </a:solidFill>
              </a:rPr>
              <a:t>ปัญหา ข้อจำกัดในการดำเนินการจัดการขยะมูล</a:t>
            </a:r>
            <a:r>
              <a:rPr lang="th-TH" b="1" dirty="0" smtClean="0">
                <a:solidFill>
                  <a:prstClr val="white"/>
                </a:solidFill>
              </a:rPr>
              <a:t>ฝอย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-2" y="3356992"/>
            <a:ext cx="9156075" cy="1277850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 fontAlgn="base">
              <a:lnSpc>
                <a:spcPct val="107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th-TH" sz="2400" b="1" dirty="0" smtClean="0">
                <a:solidFill>
                  <a:prstClr val="white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พื้นที่เกาะบางแห่งไม่สามารถดำเนินการจัดการมูลฝอยติดเชื้อที่มีประสิทธิภาพ (เกาะจำ เกาะพีพี)</a:t>
            </a:r>
            <a:endParaRPr lang="th-TH" sz="2400" b="1" dirty="0">
              <a:solidFill>
                <a:prstClr val="white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342900" indent="-342900" fontAlgn="base">
              <a:lnSpc>
                <a:spcPct val="107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th-TH" sz="2400" b="1" dirty="0" smtClean="0">
                <a:solidFill>
                  <a:prstClr val="white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การจัดการมูลฝอยติดเชื้อภาคเอกชน โรงพยาบาลสัตว์ ยังไม่ถูกหลักวิชาการ</a:t>
            </a:r>
          </a:p>
          <a:p>
            <a:pPr marL="342900" indent="-342900" fontAlgn="base">
              <a:lnSpc>
                <a:spcPct val="107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th-TH" sz="2400" b="1" dirty="0" smtClean="0">
                <a:solidFill>
                  <a:prstClr val="white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ไม่มีระบบกำจัดแบบรวมศูนย์สำหรับมูลฝอยติดเชื้อภายในจังหวัดต้องส่งไปกำจัดต่างจังหวัดแทน </a:t>
            </a:r>
            <a:endParaRPr lang="en-US" sz="2400" b="1" dirty="0">
              <a:solidFill>
                <a:prstClr val="white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074" y="5154922"/>
            <a:ext cx="9143999" cy="1673022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glow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algn="thaiDist" fontAlgn="base">
              <a:lnSpc>
                <a:spcPct val="107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th-TH" sz="2400" b="1" dirty="0" smtClean="0">
                <a:solidFill>
                  <a:prstClr val="white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ส่งเสริม</a:t>
            </a:r>
            <a:r>
              <a:rPr lang="th-TH" sz="2400" b="1" dirty="0">
                <a:solidFill>
                  <a:prstClr val="white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ให้ </a:t>
            </a:r>
            <a:r>
              <a:rPr lang="th-TH" sz="2400" b="1" dirty="0" err="1">
                <a:solidFill>
                  <a:prstClr val="white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อปท</a:t>
            </a:r>
            <a:r>
              <a:rPr lang="th-TH" sz="2400" b="1" dirty="0">
                <a:solidFill>
                  <a:prstClr val="white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. ออกข้อบัญญัติการจัดการมูลฝอยติดเชื้อผ่านคณะกรรมการสาธารณสุขจังหวัด</a:t>
            </a:r>
          </a:p>
          <a:p>
            <a:pPr marL="342900" indent="-342900" algn="thaiDist" fontAlgn="base">
              <a:lnSpc>
                <a:spcPct val="107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th-TH" sz="2400" b="1" dirty="0" smtClean="0">
                <a:solidFill>
                  <a:prstClr val="white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สนับสนุน</a:t>
            </a:r>
            <a:r>
              <a:rPr lang="th-TH" sz="2400" b="1" dirty="0">
                <a:solidFill>
                  <a:prstClr val="white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พื้นที่พิเศษ (พื้นที่เกาะ) มีที่พักมูลฝอยติดเชื้อที่เหมาะสมและได้มาตรฐาน</a:t>
            </a:r>
          </a:p>
          <a:p>
            <a:pPr marL="342900" indent="-342900" algn="thaiDist" fontAlgn="base">
              <a:lnSpc>
                <a:spcPct val="107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th-TH" sz="2400" b="1" dirty="0" smtClean="0">
                <a:solidFill>
                  <a:prstClr val="white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ส่งเสริม</a:t>
            </a:r>
            <a:r>
              <a:rPr lang="th-TH" sz="2400" b="1" dirty="0">
                <a:solidFill>
                  <a:prstClr val="white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ให้สถานพยาบาลมีกิจกรรม/นวัตกรรม เพื่อลดปริมาณมูลฝอยติดเชื้อ</a:t>
            </a:r>
          </a:p>
          <a:p>
            <a:pPr marL="342900" indent="-342900" algn="thaiDist" fontAlgn="base">
              <a:lnSpc>
                <a:spcPct val="107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th-TH" sz="2400" b="1" dirty="0" smtClean="0">
                <a:solidFill>
                  <a:prstClr val="white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กำหนดให้</a:t>
            </a:r>
            <a:r>
              <a:rPr lang="th-TH" sz="2400" b="1" dirty="0">
                <a:solidFill>
                  <a:prstClr val="white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มีมาตรการรวบรวมมูลฝอยติดเชื้อจากครัวเรือน/ชุมชนที่ถูกหลักวิชาการ </a:t>
            </a:r>
            <a:endParaRPr lang="en-US" sz="1600" b="1" dirty="0">
              <a:solidFill>
                <a:prstClr val="white"/>
              </a:solidFill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7" name="Rounded Rectangle 8"/>
          <p:cNvSpPr/>
          <p:nvPr/>
        </p:nvSpPr>
        <p:spPr>
          <a:xfrm>
            <a:off x="-2" y="4634842"/>
            <a:ext cx="9144000" cy="4923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b="1" dirty="0" smtClean="0">
                <a:solidFill>
                  <a:prstClr val="white"/>
                </a:solidFill>
              </a:rPr>
              <a:t>โอกาสการพัฒนา</a:t>
            </a:r>
            <a:endParaRPr lang="th-TH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00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1550" y="0"/>
            <a:ext cx="8788922" cy="620688"/>
          </a:xfrm>
        </p:spPr>
        <p:txBody>
          <a:bodyPr>
            <a:normAutofit/>
          </a:bodyPr>
          <a:lstStyle/>
          <a:p>
            <a:pPr algn="ctr"/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ระบบติดตามผลการดำเนินงานสามารถตรวจสอบระดับจังหวัด/เขตสุขภาพ 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323528" y="692696"/>
            <a:ext cx="3888432" cy="5904656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ติดต่อสื่อสารผ่านระบบกลุ่ม</a:t>
            </a:r>
            <a:r>
              <a:rPr lang="th-TH" sz="28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ไลน์</a:t>
            </a:r>
            <a:endParaRPr lang="th-TH" sz="28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en-US" sz="2800" b="1" u="sng" dirty="0" smtClean="0">
                <a:solidFill>
                  <a:schemeClr val="accent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ENVH11</a:t>
            </a:r>
            <a:r>
              <a:rPr lang="th-TH" sz="2800" b="1" u="sng" dirty="0" smtClean="0">
                <a:solidFill>
                  <a:schemeClr val="accent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endParaRPr lang="th-TH" sz="28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Font typeface="Wingdings" panose="05000000000000000000" pitchFamily="2" charset="2"/>
              <a:buChar char="q"/>
            </a:pP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Font typeface="Wingdings" panose="05000000000000000000" pitchFamily="2" charset="2"/>
              <a:buChar char="q"/>
            </a:pP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http://apps.hpc.go.th/waste/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การนิเทศ กำหนดเป็นตัวชี้วัด ผู้ตรวจราชการ  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146" name="Picture 2" descr="C:\Users\KRABI\Pictures\99capture-20180212-0035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242996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ตัวแทนเนื้อหา 2"/>
          <p:cNvSpPr txBox="1">
            <a:spLocks/>
          </p:cNvSpPr>
          <p:nvPr/>
        </p:nvSpPr>
        <p:spPr>
          <a:xfrm>
            <a:off x="4067944" y="693414"/>
            <a:ext cx="4834880" cy="6047954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การประเมิน ผ่าน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GREEN &amp; CLEAN Hospital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ปี ๖๐ ผ่านการประเมินระดับพื้นฐาน ๙ แห่ง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ผ่านระดับดี  ๓ แห่ง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ปี ๖๑ ตั้งเป้ายกระดับดีมาก ๓ แห่ง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ระดับดี ร้อยละ ๕๐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  <a:hlinkClick r:id="rId3" action="ppaction://hlinkfile"/>
              </a:rPr>
              <a:t>กำหนดปฏิญญาศรีวิชัย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  <a:hlinkClick r:id="rId3" action="ppaction://hlinkfile"/>
              </a:rPr>
              <a:t> HAPPEN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  <a:hlinkClick r:id="rId3" action="ppaction://hlinkfile"/>
              </a:rPr>
              <a:t>ศอ.เขต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  <a:hlinkClick r:id="rId3" action="ppaction://hlinkfile"/>
              </a:rPr>
              <a:t>๑๑ </a:t>
            </a:r>
            <a:endParaRPr lang="en-US" sz="28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H = Health Literacy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A = Appreciate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P = Partnership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P = PIRAB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E= Empowerment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N = </a:t>
            </a:r>
            <a:r>
              <a:rPr lang="en-US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NeO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Health</a:t>
            </a:r>
            <a:endPara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endParaRPr lang="th-TH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endParaRPr lang="th-TH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7288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76" y="1156"/>
            <a:ext cx="9143123" cy="763548"/>
          </a:xfrm>
        </p:spPr>
        <p:txBody>
          <a:bodyPr>
            <a:normAutofit/>
          </a:bodyPr>
          <a:lstStyle/>
          <a:p>
            <a:pPr algn="ctr">
              <a:tabLst>
                <a:tab pos="85725" algn="l"/>
              </a:tabLst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การควบคุมกำกับ ระบบ </a:t>
            </a:r>
            <a:r>
              <a:rPr lang="en-US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Manifest system</a:t>
            </a:r>
            <a:endParaRPr lang="th-TH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C:\Users\KRABI\Pictures\4capture-20180211-23102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4" y="922412"/>
            <a:ext cx="9144000" cy="53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ลูกศรขวาท้ายขีด 3"/>
          <p:cNvSpPr/>
          <p:nvPr/>
        </p:nvSpPr>
        <p:spPr>
          <a:xfrm>
            <a:off x="7226073" y="3163548"/>
            <a:ext cx="792088" cy="360040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292079" y="6237312"/>
            <a:ext cx="38519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Ref: http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://apps.hpc.go.th/waste/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7441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-34500" y="0"/>
            <a:ext cx="9178499" cy="836712"/>
          </a:xfrm>
        </p:spPr>
        <p:txBody>
          <a:bodyPr>
            <a:normAutofit/>
          </a:bodyPr>
          <a:lstStyle/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การควบคุมกำกับ ระบบ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Manifest system</a:t>
            </a:r>
            <a:endParaRPr lang="th-TH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050" name="Picture 2" descr="C:\Users\KRABI\Pictures\5capture-20180211-23140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903649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50" y="6165304"/>
            <a:ext cx="398145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941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เฉลียง">
  <a:themeElements>
    <a:clrScheme name="เฉลียง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เฉลียง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เฉลียง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956</TotalTime>
  <Words>712</Words>
  <Application>Microsoft Office PowerPoint</Application>
  <PresentationFormat>นำเสนอทางหน้าจอ (4:3)</PresentationFormat>
  <Paragraphs>138</Paragraphs>
  <Slides>13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13</vt:i4>
      </vt:variant>
    </vt:vector>
  </HeadingPairs>
  <TitlesOfParts>
    <vt:vector size="14" baseType="lpstr">
      <vt:lpstr>เฉลียง</vt:lpstr>
      <vt:lpstr>การบริหารจัดการขยะและสิ่งแวดล้อม  “มูลฝอยติดเชื้อ” จังหวัดกระบี่ ประจำปี งบประมาณ พ.ศ. ๒๕๖๑</vt:lpstr>
      <vt:lpstr>สถานการณ์มูลฝอยติดเชื้อจังหวัดกระบี่</vt:lpstr>
      <vt:lpstr>การจัดการมูลฝอยติดเชื้อจังหวัดกระบี่</vt:lpstr>
      <vt:lpstr>การจัดการมูลฝอยติดเชื้อ</vt:lpstr>
      <vt:lpstr>การขับเคลื่อนการจัดการมูลฝอยติดเชื้อจังหวัดกระบี่</vt:lpstr>
      <vt:lpstr>งานนำเสนอ PowerPoint</vt:lpstr>
      <vt:lpstr>ระบบติดตามผลการดำเนินงานสามารถตรวจสอบระดับจังหวัด/เขตสุขภาพ </vt:lpstr>
      <vt:lpstr>การควบคุมกำกับ ระบบ Manifest system</vt:lpstr>
      <vt:lpstr>การควบคุมกำกับ ระบบ Manifest system</vt:lpstr>
      <vt:lpstr>การควบคุมกำกับ ระบบ Manifest system</vt:lpstr>
      <vt:lpstr>พื้นที่เกาะบางแห่งไม่สามารถดำเนินการจัดการมูลฝอยได้อย่างมีประสิทธิภาพ</vt:lpstr>
      <vt:lpstr>สนับสนุนงบประมาณด้านสิ่งแวดล้อม (การจัดการมูลฝอย)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การบริหารจัดการขยะและสิ่งแวดล้อม  “มูลฝอยติดเชื้อ” ประจำปี งบประมาณ พ.ศ. ๒๕๖๐ รอบที่ ๑</dc:title>
  <dc:creator>Adminiztrator</dc:creator>
  <cp:lastModifiedBy>KRABI</cp:lastModifiedBy>
  <cp:revision>72</cp:revision>
  <dcterms:created xsi:type="dcterms:W3CDTF">2017-03-06T09:56:45Z</dcterms:created>
  <dcterms:modified xsi:type="dcterms:W3CDTF">2018-02-12T00:14:39Z</dcterms:modified>
</cp:coreProperties>
</file>