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5" r:id="rId3"/>
    <p:sldMasterId id="2147483697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4" r:id="rId6"/>
    <p:sldId id="325" r:id="rId7"/>
    <p:sldId id="327" r:id="rId8"/>
    <p:sldId id="326" r:id="rId9"/>
    <p:sldId id="321" r:id="rId10"/>
    <p:sldId id="313" r:id="rId11"/>
    <p:sldId id="319" r:id="rId12"/>
    <p:sldId id="328" r:id="rId13"/>
    <p:sldId id="329" r:id="rId14"/>
    <p:sldId id="330" r:id="rId15"/>
    <p:sldId id="331" r:id="rId16"/>
    <p:sldId id="332" r:id="rId17"/>
    <p:sldId id="333" r:id="rId18"/>
    <p:sldId id="334" r:id="rId19"/>
  </p:sldIdLst>
  <p:sldSz cx="9144000" cy="6858000" type="screen4x3"/>
  <p:notesSz cx="9926638" cy="6797675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E00"/>
    <a:srgbClr val="00FF0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86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สมุทรปราการ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Sheet1!$B$2:$B$6</c:f>
              <c:numCache>
                <c:formatCode>0.00</c:formatCode>
                <c:ptCount val="5"/>
                <c:pt idx="0">
                  <c:v>42.466488388553934</c:v>
                </c:pt>
                <c:pt idx="1">
                  <c:v>48.497244490481151</c:v>
                </c:pt>
                <c:pt idx="2">
                  <c:v>59.95280183294124</c:v>
                </c:pt>
                <c:pt idx="3">
                  <c:v>64.19097476791697</c:v>
                </c:pt>
                <c:pt idx="4">
                  <c:v>58.92126836302387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ฉะเชิงเทรา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Sheet1!$C$2:$C$6</c:f>
              <c:numCache>
                <c:formatCode>0.00</c:formatCode>
                <c:ptCount val="5"/>
                <c:pt idx="0">
                  <c:v>45.685482544414057</c:v>
                </c:pt>
                <c:pt idx="1">
                  <c:v>47.531383920833427</c:v>
                </c:pt>
                <c:pt idx="2">
                  <c:v>46.286490475044083</c:v>
                </c:pt>
                <c:pt idx="3">
                  <c:v>49.724430807701566</c:v>
                </c:pt>
                <c:pt idx="4">
                  <c:v>55.320235149746011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ปราจีนบุรี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Sheet1!$D$2:$D$6</c:f>
              <c:numCache>
                <c:formatCode>0.00</c:formatCode>
                <c:ptCount val="5"/>
                <c:pt idx="0">
                  <c:v>31.283967117167293</c:v>
                </c:pt>
                <c:pt idx="1">
                  <c:v>32.17436179646694</c:v>
                </c:pt>
                <c:pt idx="2">
                  <c:v>50.62280344762074</c:v>
                </c:pt>
                <c:pt idx="3">
                  <c:v>53.717901394907969</c:v>
                </c:pt>
                <c:pt idx="4">
                  <c:v>52.5789949979089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สระแก้ว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Sheet1!$E$2:$E$6</c:f>
              <c:numCache>
                <c:formatCode>0.00</c:formatCode>
                <c:ptCount val="5"/>
                <c:pt idx="0">
                  <c:v>55.939393726977357</c:v>
                </c:pt>
                <c:pt idx="1">
                  <c:v>51.425718816225071</c:v>
                </c:pt>
                <c:pt idx="2">
                  <c:v>62.490750328666302</c:v>
                </c:pt>
                <c:pt idx="3">
                  <c:v>56.628722493377722</c:v>
                </c:pt>
                <c:pt idx="4">
                  <c:v>55.33201495236947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ชลบุรี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Sheet1!$F$2:$F$6</c:f>
              <c:numCache>
                <c:formatCode>0.00</c:formatCode>
                <c:ptCount val="5"/>
                <c:pt idx="0">
                  <c:v>32.200820122167528</c:v>
                </c:pt>
                <c:pt idx="1">
                  <c:v>32.697971486412172</c:v>
                </c:pt>
                <c:pt idx="2">
                  <c:v>34.496417756729187</c:v>
                </c:pt>
                <c:pt idx="3">
                  <c:v>48.373096779330915</c:v>
                </c:pt>
                <c:pt idx="4">
                  <c:v>43.223763670867186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ระยอง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Sheet1!$G$2:$G$6</c:f>
              <c:numCache>
                <c:formatCode>0.00</c:formatCode>
                <c:ptCount val="5"/>
                <c:pt idx="0">
                  <c:v>43.234552542752638</c:v>
                </c:pt>
                <c:pt idx="1">
                  <c:v>47.517682247803961</c:v>
                </c:pt>
                <c:pt idx="2">
                  <c:v>52.189217832851952</c:v>
                </c:pt>
                <c:pt idx="3">
                  <c:v>55.286869237258372</c:v>
                </c:pt>
                <c:pt idx="4">
                  <c:v>51.556526749668173</c:v>
                </c:pt>
              </c:numCache>
            </c:numRef>
          </c:val>
          <c:smooth val="0"/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จันทบุรี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Sheet1!$H$2:$H$6</c:f>
              <c:numCache>
                <c:formatCode>0.00</c:formatCode>
                <c:ptCount val="5"/>
                <c:pt idx="0">
                  <c:v>33.285546253634891</c:v>
                </c:pt>
                <c:pt idx="1">
                  <c:v>33.749908858240644</c:v>
                </c:pt>
                <c:pt idx="2">
                  <c:v>34.579382609325705</c:v>
                </c:pt>
                <c:pt idx="3">
                  <c:v>44.892554764591509</c:v>
                </c:pt>
                <c:pt idx="4">
                  <c:v>48.50428126690818</c:v>
                </c:pt>
              </c:numCache>
            </c:numRef>
          </c:val>
          <c:smooth val="0"/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ตราด</c:v>
                </c:pt>
              </c:strCache>
            </c:strRef>
          </c:tx>
          <c:cat>
            <c:numRef>
              <c:f>Sheet1!$A$2:$A$6</c:f>
              <c:numCache>
                <c:formatCode>General</c:formatCode>
                <c:ptCount val="5"/>
                <c:pt idx="0">
                  <c:v>2553</c:v>
                </c:pt>
                <c:pt idx="1">
                  <c:v>2554</c:v>
                </c:pt>
                <c:pt idx="2">
                  <c:v>2555</c:v>
                </c:pt>
                <c:pt idx="3">
                  <c:v>2556</c:v>
                </c:pt>
                <c:pt idx="4">
                  <c:v>2557</c:v>
                </c:pt>
              </c:numCache>
            </c:numRef>
          </c:cat>
          <c:val>
            <c:numRef>
              <c:f>Sheet1!$I$2:$I$6</c:f>
              <c:numCache>
                <c:formatCode>0.00</c:formatCode>
                <c:ptCount val="5"/>
                <c:pt idx="0">
                  <c:v>40.668472954753256</c:v>
                </c:pt>
                <c:pt idx="1">
                  <c:v>42.862989577880363</c:v>
                </c:pt>
                <c:pt idx="2">
                  <c:v>43.086102996509901</c:v>
                </c:pt>
                <c:pt idx="3">
                  <c:v>41.107332273023502</c:v>
                </c:pt>
                <c:pt idx="4">
                  <c:v>38.092812597567907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683584"/>
        <c:axId val="147701760"/>
      </c:lineChart>
      <c:catAx>
        <c:axId val="147683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7701760"/>
        <c:crosses val="autoZero"/>
        <c:auto val="1"/>
        <c:lblAlgn val="ctr"/>
        <c:lblOffset val="100"/>
        <c:noMultiLvlLbl val="0"/>
      </c:catAx>
      <c:valAx>
        <c:axId val="147701760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476835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th-TH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70FD38-4B40-4701-90E4-8BEC84739EEE}" type="doc">
      <dgm:prSet loTypeId="urn:microsoft.com/office/officeart/2005/8/layout/vList2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th-TH"/>
        </a:p>
      </dgm:t>
    </dgm:pt>
    <dgm:pt modelId="{9CC4552B-7799-4481-872E-1C4CE1482886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แผนพัฒนาระบบบริการสุขภาพ </a:t>
          </a:r>
        </a:p>
        <a:p>
          <a:pPr algn="dist" rtl="0">
            <a:lnSpc>
              <a:spcPct val="100000"/>
            </a:lnSpc>
            <a:spcAft>
              <a:spcPts val="0"/>
            </a:spcAft>
          </a:pPr>
          <a:r>
            <a: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 plan)</a:t>
          </a:r>
          <a:endParaRPr lang="th-TH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F4EFCC-0414-4F7E-BE08-A9F8F6733B34}" type="sibTrans" cxnId="{6FD0D5DB-4DF7-4A85-B131-70FBCA604575}">
      <dgm:prSet/>
      <dgm:spPr/>
      <dgm:t>
        <a:bodyPr/>
        <a:lstStyle/>
        <a:p>
          <a:pPr algn="ctr"/>
          <a:endParaRPr lang="th-TH" sz="400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497951-6471-4335-B42A-DC0E41F48F08}" type="parTrans" cxnId="{6FD0D5DB-4DF7-4A85-B131-70FBCA604575}">
      <dgm:prSet/>
      <dgm:spPr/>
      <dgm:t>
        <a:bodyPr/>
        <a:lstStyle/>
        <a:p>
          <a:pPr algn="ctr"/>
          <a:endParaRPr lang="th-TH" sz="400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EE8795-7CCE-45F5-83B4-2DD64B7EDE31}" type="pres">
      <dgm:prSet presAssocID="{C070FD38-4B40-4701-90E4-8BEC84739E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BE593F43-90CA-4094-AF5D-F5DB2B5AAE63}" type="pres">
      <dgm:prSet presAssocID="{9CC4552B-7799-4481-872E-1C4CE1482886}" presName="parentText" presStyleLbl="node1" presStyleIdx="0" presStyleCnt="1" custScaleY="390277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269507D-F8D8-4AF6-B56F-9C6180E30846}" type="presOf" srcId="{9CC4552B-7799-4481-872E-1C4CE1482886}" destId="{BE593F43-90CA-4094-AF5D-F5DB2B5AAE63}" srcOrd="0" destOrd="0" presId="urn:microsoft.com/office/officeart/2005/8/layout/vList2"/>
    <dgm:cxn modelId="{6FD0D5DB-4DF7-4A85-B131-70FBCA604575}" srcId="{C070FD38-4B40-4701-90E4-8BEC84739EEE}" destId="{9CC4552B-7799-4481-872E-1C4CE1482886}" srcOrd="0" destOrd="0" parTransId="{3E497951-6471-4335-B42A-DC0E41F48F08}" sibTransId="{EFF4EFCC-0414-4F7E-BE08-A9F8F6733B34}"/>
    <dgm:cxn modelId="{317E5E7E-1F87-4257-A702-3511F395616F}" type="presOf" srcId="{C070FD38-4B40-4701-90E4-8BEC84739EEE}" destId="{6BEE8795-7CCE-45F5-83B4-2DD64B7EDE31}" srcOrd="0" destOrd="0" presId="urn:microsoft.com/office/officeart/2005/8/layout/vList2"/>
    <dgm:cxn modelId="{ADEB1599-2EDE-490B-871B-2E9F58A93A57}" type="presParOf" srcId="{6BEE8795-7CCE-45F5-83B4-2DD64B7EDE31}" destId="{BE593F43-90CA-4094-AF5D-F5DB2B5AAE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593F43-90CA-4094-AF5D-F5DB2B5AAE63}">
      <dsp:nvSpPr>
        <dsp:cNvPr id="0" name=""/>
        <dsp:cNvSpPr/>
      </dsp:nvSpPr>
      <dsp:spPr>
        <a:xfrm>
          <a:off x="0" y="100754"/>
          <a:ext cx="5904656" cy="205280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5000"/>
                <a:satMod val="253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tint val="42000"/>
                <a:satMod val="255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53000"/>
                <a:satMod val="26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แผนพัฒนาระบบบริการสุขภาพ </a:t>
          </a:r>
        </a:p>
        <a:p>
          <a:pPr lvl="0" algn="dist" defTabSz="17780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th-TH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n-US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service plan)</a:t>
          </a:r>
          <a:endParaRPr lang="th-TH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00209" y="200963"/>
        <a:ext cx="5704238" cy="18523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7CDC0C-03A4-4576-B69F-E1AC8CB227DE}" type="datetimeFigureOut">
              <a:rPr lang="th-TH" smtClean="0"/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6FD2C-332B-48CE-B236-000ACFBC059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3335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C0A55-CEF6-4A07-B000-3998FF9FD029}" type="datetimeFigureOut">
              <a:rPr lang="th-TH" smtClean="0"/>
              <a:t>31/03/58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E52D9-04A6-40A6-93A1-8FE1628D317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0803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2822D-3925-4C75-BAA3-8139E14C02A7}" type="slidenum">
              <a:rPr lang="th-TH" smtClean="0">
                <a:solidFill>
                  <a:prstClr val="black"/>
                </a:solidFill>
              </a:rPr>
              <a:pPr/>
              <a:t>9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ชื่อเรื่อง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  <a:prstGeom prst="rect">
            <a:avLst/>
          </a:prstGeo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2" name="ชื่อเรื่องรอง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  <a:prstGeom prst="rect">
            <a:avLst/>
          </a:prstGeo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E6EBC58-110B-4899-B55E-EAF6688DEBCB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20" name="ตัวแทนท้ายกระดา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0" name="ตัวแทนหมายเลขภาพนิ่ง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F962E4E-B16F-42E6-9CE1-05FF4B0749AE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วงรี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8A6A70-DE28-4267-9F86-319CEDB28336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DA55AAA-4A81-4F98-A63F-A9987DE20DA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  <a:prstGeom prst="rect">
            <a:avLst/>
          </a:prstGeo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4105F69-9FBA-434C-9885-354D56EBB1A1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2534117-A883-449C-B292-230B0916689B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CA815-9E43-46BC-B6C9-26E81B6C19C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72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0FC301-5219-4CE1-B0F2-022FC521FA85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2267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C959A-A2E4-44AB-B132-140B8940FCC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957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CC593-04AA-4853-90BB-4B1ECFCA06F6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44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7E8B3-E4BC-4F29-A98A-9CE8AD0A40F2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888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4872D-D50E-430B-B44F-342E5C47341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320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14940-3CC7-4719-B9F6-A995ED73F17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71145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0E0ED-6E39-4A1D-869F-4EA265FC8BF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58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C9FCF97-7285-4E36-A86B-78CDD7237EAC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AB8EEF6-DCF9-4E3F-8409-5D89565BCE7B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87436-E5F3-43E5-B402-296DB38B660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3931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AD0BEC-93AD-4F49-AA7A-DEAFC3D0B9E3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1907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2DE78F-D90F-4CFC-99A6-A44C7A0647B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891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73492-F235-48A6-9373-4EB8DFE498FE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8333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28BEC47-3EAC-487D-91BA-86EF018D3C05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8ED914A-5A83-4256-8831-90B724BF443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02510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583CED7-1164-4538-A6BE-732CF5717D89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8A34634-8B06-47E4-A397-27A0D47BDE3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23396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D8166A6-2243-4EB0-A957-B0EF64FD144A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18431A4-9B1E-40D4-9E67-303DF85FC38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184417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9D25904-E503-4554-80A9-F5E6952B3889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862A98A-7D3C-4DF9-8CA4-7CC290400D0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452816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E475A9C-3BFC-43A0-9831-4D302D1E4193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0F530C2-0D5F-4BE7-9646-022F7B43D4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75552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57EF526-A51E-461A-9C1E-F5EBCA2BF0A7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B49E1DB-068F-4466-B16C-DE6219B34F6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85488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  <a:prstGeom prst="rect">
            <a:avLst/>
          </a:prstGeo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CA7FA8D-7A94-4066-B123-1531F7796607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170759-0F65-4ADF-AD6B-07E0DC161CDD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วงรี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วงรี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994F165-A67E-457E-98DA-6FEF522AB68E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9001AA0-88F3-418E-B89C-12383659CD3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6770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A7B8A13-D95B-463F-B6C9-CEFCAB8AD750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1E75347-9834-436C-A8C2-1AC3C594B3D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0132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61A1B26-77B8-4A06-95B3-F4AF1FD2C984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068DFF5-5339-43CF-9AAB-F6686AB78D8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57880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4A2710E-8627-4A81-A838-742F8CBDB55C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3876AA9-48B1-48D4-890D-C2E0BA4D8D7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656484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5C237A6-9B9C-4DF0-B829-E52D4F8ADF6C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B52FB45-DEBE-433B-BB97-D35930B91B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464772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D55883F-6BA4-4AB2-B231-089E52B35D66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7CBE591-32FD-44FE-A304-67E9811A4D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4549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C11D0A9-2563-49E2-A447-9F5163CE212C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E2660FF-44D0-4F22-83A9-D514633B3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956434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F0F938B-070F-42F0-B830-C475D44DA5B6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116001D-CFDC-4F3C-AB73-5EC0825C47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69846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EFA820E-6FC1-484E-9AB9-3B73EA70C1FD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7AEEE6A-3A59-4D76-9853-BA28E4F988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858713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15177EA-712E-474C-917E-230E1EB89DD3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7C5469E-5E01-4172-BBA5-905284068A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311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B7E75147-20A3-4B3E-B6D0-EF6850EBE798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E808E5C-FDDE-4EA6-BD3C-E0D27173BD44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B41117E-12D5-4393-89F7-5A0581A80170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644BF47-9E71-4601-AA8B-9E41F1527E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363552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5A6A1D9-3AE3-4A79-A1EB-D389C070D216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95F2D65-98E0-4DDC-A261-AFD775CC573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477271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D5E9445-0A80-4F7B-A045-8C9125A4362A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516DDEE-6FDF-4321-A71E-2925AD3683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16301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D546410-8231-4093-850B-385FC5F51384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7AA60BD-B40C-48D8-A7CA-DF04E13E1C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034355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183029B-FA4B-4B95-92E0-0E1A4B091189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0F2A084-8D82-4DA4-9002-3C3D16D085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4339172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9453F22-215B-480A-9A03-9F5C17D94710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B2FF69E-D1C2-434E-802B-EB1E68D8ED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21781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  <a:prstGeom prst="rect">
            <a:avLst/>
          </a:prstGeo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prstGeom prst="rect">
            <a:avLst/>
          </a:prstGeo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prstGeom prst="rect">
            <a:avLst/>
          </a:prstGeo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prstGeom prst="rect">
            <a:avLst/>
          </a:prstGeo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D0047B6-F13D-4B84-B55B-30787C26EFC6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FE865B1-926D-4BE0-93AE-F001B31D1F0C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  <a:prstGeom prst="rect">
            <a:avLst/>
          </a:prstGeom>
        </p:spPr>
        <p:txBody>
          <a:bodyPr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D63F214-A722-4541-A8E2-B13BCAC4C611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DC5EE7E-3729-4DF3-AD9D-3BDA6EAB93FE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892E01-6EF0-470E-BACE-3A6BD91253D6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6FA3AB2-AF8C-4A3E-8A2D-B856EEB5EDAB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prstGeom prst="rect">
            <a:avLst/>
          </a:prstGeo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  <a:prstGeom prst="rect">
            <a:avLst/>
          </a:prstGeo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A87C59E-9F35-49A1-93F8-BEEBB2F31065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E1546FC-BCA2-4B13-AA45-273A4E000439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6836406-42AC-41D2-8620-82723487A06E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66E3FB0-5EA1-4A2A-B7B4-9CD35AACE030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9" name="แผนผังลำดับงาน: กระบวนการ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แผนผังลำดับงาน: กระบวนการ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กลม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4" name="ตัวแทนวันที่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66E1746F-3058-408F-88BA-903247B1361B}" type="datetimeFigureOut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EC5C0B5-37DB-48F1-8353-61F8EE95AD81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th-TH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AE046B0-AE09-4792-A2E4-3B45A4C7F87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th-TH">
              <a:solidFill>
                <a:prstClr val="black"/>
              </a:solidFill>
            </a:endParaRPr>
          </a:p>
        </p:txBody>
      </p:sp>
      <p:pic>
        <p:nvPicPr>
          <p:cNvPr id="1031" name="Picture 7" descr="STAR01 copy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96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36F45CB9-3740-4079-95D5-28657BA4EFA3}" type="datetime1">
              <a:rPr lang="th-TH" smtClean="0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r>
              <a:rPr lang="th-TH" smtClean="0"/>
              <a:t>งานพัฒนาคุณภาพบริการ สสจ.ปราจีนบุรี</a:t>
            </a: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32C701AA-A3EA-4A44-8BF6-8E0CF01985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72188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2051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44C24017-F539-4165-A756-D8FF3DFC7D39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16309214-C9E3-48FC-B4E6-4FEFA7B308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667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ไดอะแกรม 4"/>
          <p:cNvGraphicFramePr/>
          <p:nvPr>
            <p:extLst>
              <p:ext uri="{D42A27DB-BD31-4B8C-83A1-F6EECF244321}">
                <p14:modId xmlns:p14="http://schemas.microsoft.com/office/powerpoint/2010/main" val="4100204243"/>
              </p:ext>
            </p:extLst>
          </p:nvPr>
        </p:nvGraphicFramePr>
        <p:xfrm>
          <a:off x="1475656" y="620688"/>
          <a:ext cx="5904656" cy="2254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สี่เหลี่ยมผืนผ้า 3"/>
          <p:cNvSpPr/>
          <p:nvPr/>
        </p:nvSpPr>
        <p:spPr>
          <a:xfrm>
            <a:off x="2195736" y="3212976"/>
            <a:ext cx="6588807" cy="14465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400" b="1" dirty="0">
                <a:solidFill>
                  <a:schemeClr val="tx1"/>
                </a:solidFill>
              </a:rPr>
              <a:t>สา</a:t>
            </a:r>
            <a:r>
              <a:rPr lang="th-TH" sz="4400" b="1" dirty="0" smtClean="0">
                <a:solidFill>
                  <a:schemeClr val="tx1"/>
                </a:solidFill>
              </a:rPr>
              <a:t>ขาการพัฒนาระบบบริการปฐม</a:t>
            </a:r>
            <a:r>
              <a:rPr lang="th-TH" sz="4400" b="1" dirty="0">
                <a:solidFill>
                  <a:schemeClr val="tx1"/>
                </a:solidFill>
              </a:rPr>
              <a:t>ภูมิ </a:t>
            </a:r>
            <a:r>
              <a:rPr lang="th-TH" sz="4400" b="1" dirty="0" smtClean="0">
                <a:solidFill>
                  <a:schemeClr val="tx1"/>
                </a:solidFill>
              </a:rPr>
              <a:t>และระบบสุขภาพอำเภอ</a:t>
            </a:r>
            <a:endParaRPr lang="th-TH" sz="4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3" name="AutoShape 4" descr="https://encrypted-tbn2.gstatic.com/images?q=tbn:ANd9GcSUB3lJHsHNdooBdMCRin-IHCiVpbkgLS9BXXFkLz-z79Sf-kJt-A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4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ผลการพัฒนาเครือข่ายสุขภาพอำเภอ(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DHS)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เพื่อระบบสุขภาพของ</a:t>
            </a:r>
          </a:p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    ประชาชาชนที่เหมาะสม(</a:t>
            </a:r>
            <a:r>
              <a:rPr lang="en-US" sz="3200" b="1" dirty="0" smtClean="0">
                <a:latin typeface="TH SarabunPSK" pitchFamily="34" charset="-34"/>
                <a:cs typeface="TH SarabunPSK" pitchFamily="34" charset="-34"/>
              </a:rPr>
              <a:t>UCARE)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ตามบันใด 5 ขั้น </a:t>
            </a:r>
          </a:p>
          <a:p>
            <a:pPr algn="ctr"/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เขตบริการสุขภาพที่ 6 ปี 2557</a:t>
            </a:r>
            <a:endParaRPr lang="th-TH" sz="32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349949"/>
              </p:ext>
            </p:extLst>
          </p:nvPr>
        </p:nvGraphicFramePr>
        <p:xfrm>
          <a:off x="35496" y="-27384"/>
          <a:ext cx="9108504" cy="685840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791140"/>
                <a:gridCol w="587822"/>
                <a:gridCol w="587587"/>
                <a:gridCol w="587704"/>
                <a:gridCol w="587704"/>
                <a:gridCol w="1101945"/>
                <a:gridCol w="734631"/>
                <a:gridCol w="785573"/>
                <a:gridCol w="757150"/>
                <a:gridCol w="587248"/>
              </a:tblGrid>
              <a:tr h="45918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ประเด็นติดตาม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3210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จันทบุรี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ระยอง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ชลบุรี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สมุทรปราการ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สระแก้ว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ฉะเชิงเทรา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ปราจีนบุรี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</a:t>
                      </a:r>
                    </a:p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เขต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93639"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โครงการพัฒนาเครือข่ายสุขภาพอำเภอ(</a:t>
                      </a:r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DHS)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เพื่อระบบสุขภาพชุมชนที่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เหมาะสม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049963">
                <a:tc>
                  <a:txBody>
                    <a:bodyPr/>
                    <a:lstStyle/>
                    <a:p>
                      <a:pPr marL="0" marR="0" lvl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</a:t>
                      </a:r>
                      <a:r>
                        <a:rPr kumimoji="0" lang="th-TH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จำนวนอำเภอที่มีการพัฒนาระบบบริการสุขภาพอำเภอ(</a:t>
                      </a:r>
                      <a:r>
                        <a:rPr kumimoji="0" lang="en-US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DHS)</a:t>
                      </a:r>
                      <a:r>
                        <a:rPr kumimoji="0" lang="th-TH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ตามแนวทางกลไกบันได </a:t>
                      </a:r>
                      <a:r>
                        <a:rPr kumimoji="0" lang="en-US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kumimoji="0" lang="th-TH" sz="2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ขั้น</a:t>
                      </a:r>
                      <a:endParaRPr kumimoji="0" lang="th-TH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</a:tr>
              <a:tr h="469703">
                <a:tc>
                  <a:txBody>
                    <a:bodyPr/>
                    <a:lstStyle/>
                    <a:p>
                      <a:pPr algn="just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จำนวน..........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</a:tr>
              <a:tr h="469703">
                <a:tc>
                  <a:txBody>
                    <a:bodyPr/>
                    <a:lstStyle/>
                    <a:p>
                      <a:pPr algn="just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ผ่านเกณฑ์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</a:tr>
              <a:tr h="469703">
                <a:tc>
                  <a:txBody>
                    <a:bodyPr/>
                    <a:lstStyle/>
                    <a:p>
                      <a:pPr algn="just" fontAlgn="ctr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ผ่านเกณฑ์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.......อำเภอ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</a:tr>
              <a:tr h="709280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จัดการสุขภาพ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ดีวิสาหกิจ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ชุมชน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ยั่งยืน</a:t>
                      </a:r>
                    </a:p>
                    <a:p>
                      <a:pPr algn="just" fontAlgn="ctr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จำนวน...........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 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(เป้าหมาย)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18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196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4" marR="9524" marT="9527" marB="0" anchor="b"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1.3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ผลงาน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ODOP</a:t>
                      </a:r>
                      <a:endParaRPr lang="th-TH" sz="2800" u="none" strike="noStrike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just" fontAlgn="ctr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จำนวน........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ผลงาน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4" marR="7184" marT="7186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7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07704"/>
              </p:ext>
            </p:extLst>
          </p:nvPr>
        </p:nvGraphicFramePr>
        <p:xfrm>
          <a:off x="0" y="-3"/>
          <a:ext cx="9144000" cy="6858002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339752"/>
                <a:gridCol w="733231"/>
                <a:gridCol w="674558"/>
                <a:gridCol w="1049312"/>
                <a:gridCol w="674558"/>
                <a:gridCol w="653872"/>
                <a:gridCol w="770194"/>
                <a:gridCol w="898885"/>
                <a:gridCol w="622910"/>
                <a:gridCol w="726728"/>
              </a:tblGrid>
              <a:tr h="7298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ประเด็นติดตาม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8598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จันทบุรี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ระยอง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ชลบุรี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สมุทรปราการ</a:t>
                      </a:r>
                      <a:endParaRPr lang="th-TH" sz="1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สระแก้ว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ฉะเชิงเทรา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ปราจีนบุรี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รวมเขต ๖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59391">
                <a:tc gridSpan="10">
                  <a:txBody>
                    <a:bodyPr/>
                    <a:lstStyle/>
                    <a:p>
                      <a:pPr algn="just" fontAlgn="ctr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โครงการพัฒนาศูนย์สุขภาพชุมชนเขตเมืองให้ได้มาตรฐาน ลดความแออัดของ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988085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2.1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ศสม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</a:tr>
              <a:tr h="1741326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2.2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สัดส่วน </a:t>
                      </a:r>
                      <a:r>
                        <a:rPr lang="en-US" sz="28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OP.visit</a:t>
                      </a:r>
                      <a:r>
                        <a:rPr lang="en-US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ของ </a:t>
                      </a:r>
                      <a:endParaRPr lang="th-TH" sz="2800" u="none" strike="noStrike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2800" u="none" strike="noStrike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ศสม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: รพ.แม่ข่าย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17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</a:tr>
              <a:tr h="1953412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มากกว่า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หรือ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เท่ากับ    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65:35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ผ่าน..........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44.91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ไม่ผ่าน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50.00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58:42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ไม่ผ่าน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ยังไม่ผ่านเกณฑ์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5" marR="7185" marT="7186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87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005670"/>
              </p:ext>
            </p:extLst>
          </p:nvPr>
        </p:nvGraphicFramePr>
        <p:xfrm>
          <a:off x="-1" y="0"/>
          <a:ext cx="9144001" cy="6967969"/>
        </p:xfrm>
        <a:graphic>
          <a:graphicData uri="http://schemas.openxmlformats.org/drawingml/2006/table">
            <a:tbl>
              <a:tblPr firstRow="1">
                <a:tableStyleId>{16D9F66E-5EB9-4882-86FB-DCBF35E3C3E4}</a:tableStyleId>
              </a:tblPr>
              <a:tblGrid>
                <a:gridCol w="2627785"/>
                <a:gridCol w="720080"/>
                <a:gridCol w="648072"/>
                <a:gridCol w="648072"/>
                <a:gridCol w="576064"/>
                <a:gridCol w="864096"/>
                <a:gridCol w="720080"/>
                <a:gridCol w="648072"/>
                <a:gridCol w="720080"/>
                <a:gridCol w="971600"/>
              </a:tblGrid>
              <a:tr h="42631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ประเด็นติดตาม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9683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จันทบุรี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ระยอง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ชลบุรี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สมุทรปราการ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สระแก้ว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ฉะเชิงเทรา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ปราจีนบุรี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รวมเขต </a:t>
                      </a:r>
                      <a:r>
                        <a:rPr lang="en-US" sz="16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94392">
                <a:tc gridSpan="10"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โครงการพัฒนาหน่วยบริการปฐมภูมิให้ได้มาตรฐานพร้อมให้บริการ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ประชาชน</a:t>
                      </a:r>
                      <a:endParaRPr lang="th-TH" sz="1800" u="none" strike="noStrike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b"/>
                      <a:endParaRPr lang="th-TH" sz="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52407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3.1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บริการปฐมภูมิในพื้นที่รับผิดชอบ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107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136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70/15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109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119/14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93/9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866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1040885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3.2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สัดส่วน </a:t>
                      </a:r>
                      <a:r>
                        <a:rPr lang="en-US" sz="18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OP.visit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ของ รพ.สต.: </a:t>
                      </a:r>
                      <a:endParaRPr lang="en-US" sz="1800" u="none" strike="noStrike" dirty="0" smtClean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just" fontAlgn="ctr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แม่ข่ายมากกว่าหรือ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เท่ากับ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๖๕:๓๕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60.82:39.18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74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70.24:29.76</a:t>
                      </a:r>
                      <a:endParaRPr lang="th-TH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72:25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64.75:35.25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53.87:46.13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ผ่านเกณฑ์ </a:t>
                      </a:r>
                      <a:r>
                        <a:rPr lang="en-US" sz="16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6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</a:t>
                      </a:r>
                      <a:r>
                        <a:rPr lang="th-TH" sz="16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ชลบุรี,สมุทรปราการ</a:t>
                      </a:r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58834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3.3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บริการปฐมภูมิผ่านเกณฑ์คุณภาพมาตรฐานที่กำหนด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34990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-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ผ่านเกณฑ์ขึ้นทะเบียน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</a:t>
                      </a:r>
                    </a:p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 จำนวน.......... แห่ง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106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470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371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</a:t>
                      </a:r>
                      <a:r>
                        <a:rPr lang="en-US" sz="1800" u="none" strike="noStrike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ไม่ผ่าน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8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4000" dirty="0"/>
                    </a:p>
                  </a:txBody>
                  <a:tcPr marL="6125" marR="6125" marT="6126" marB="0" anchor="ctr">
                    <a:solidFill>
                      <a:schemeClr val="bg1"/>
                    </a:solidFill>
                  </a:tcPr>
                </a:tc>
              </a:tr>
              <a:tr h="47456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-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ผ่านเกณฑ์คุณภาพ </a:t>
                      </a:r>
                      <a:r>
                        <a:rPr lang="en-US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PCA    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47456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..............แห่ง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474569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..............แห่ง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-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109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59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506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  <a:tr h="574592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ขั้นที่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</a:t>
                      </a:r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..............แห่ง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118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98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402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25" marR="6125" marT="6126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1158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505892"/>
              </p:ext>
            </p:extLst>
          </p:nvPr>
        </p:nvGraphicFramePr>
        <p:xfrm>
          <a:off x="-1" y="0"/>
          <a:ext cx="9144003" cy="685800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555777"/>
                <a:gridCol w="648072"/>
                <a:gridCol w="809140"/>
                <a:gridCol w="123582"/>
                <a:gridCol w="441423"/>
                <a:gridCol w="485327"/>
                <a:gridCol w="960109"/>
                <a:gridCol w="798286"/>
                <a:gridCol w="798286"/>
                <a:gridCol w="798286"/>
                <a:gridCol w="725715"/>
              </a:tblGrid>
              <a:tr h="6113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ประเด็นติดตาม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ผลการดำเนินงาน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4793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จันทบุรี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ระยอง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ชลบุรี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สมุทรปราการ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สระแก้ว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ฉะเชิงเทรา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ปราจีนบุรี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รวมเขต ๖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80763">
                <a:tc gridSpan="11">
                  <a:txBody>
                    <a:bodyPr/>
                    <a:lstStyle/>
                    <a:p>
                      <a:pPr algn="l" fontAlgn="ctr"/>
                      <a:endParaRPr lang="th-TH" sz="1800" b="1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7185" marR="7185" marT="71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999172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4.2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มีแพทย์ที่ปรึกษาของ </a:t>
                      </a:r>
                      <a:r>
                        <a:rPr lang="th-TH" sz="2800" u="none" strike="noStrike" dirty="0" err="1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ศสม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./ รพ.สต. ไม่น้อยกว่าร้อยละ ๒๕</a:t>
                      </a:r>
                      <a:endParaRPr lang="th-TH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</a:tr>
              <a:tr h="106203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จำนวน............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 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  </a:t>
                      </a:r>
                    </a:p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คิด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เป็นร้อย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......................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NA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125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71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65.13)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130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(100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96</a:t>
                      </a:r>
                    </a:p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100)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655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</a:tr>
              <a:tr h="815534">
                <a:tc gridSpan="11">
                  <a:txBody>
                    <a:bodyPr/>
                    <a:lstStyle/>
                    <a:p>
                      <a:pPr algn="l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4.3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หน่วยบริการปฐมภูมิ/    รพ.สต.มีระบบรับส่งต่อเชื่อมโยงระหว่าง รพ.แม่ข่ายและชุมชน</a:t>
                      </a:r>
                      <a:endParaRPr lang="th-TH" sz="2800" b="0" i="0" u="none" strike="noStrike" dirty="0" smtClean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/>
                </a:tc>
              </a:tr>
              <a:tr h="66935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จำนวน......................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แห่ง   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119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125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66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109</a:t>
                      </a:r>
                      <a:endParaRPr lang="th-TH" sz="2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130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96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645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</a:tr>
              <a:tr h="1571853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รพ.แม่ข่าย 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ที่</a:t>
                      </a:r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มีศูนย์รับส่งต่อ</a:t>
                      </a:r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...........แห่ง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15</a:t>
                      </a:r>
                      <a:r>
                        <a:rPr lang="en-US" sz="2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186" marR="7186" marT="718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961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667869"/>
              </p:ext>
            </p:extLst>
          </p:nvPr>
        </p:nvGraphicFramePr>
        <p:xfrm>
          <a:off x="35496" y="44624"/>
          <a:ext cx="9036050" cy="6741367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448272"/>
                <a:gridCol w="864096"/>
                <a:gridCol w="648072"/>
                <a:gridCol w="720080"/>
                <a:gridCol w="576064"/>
                <a:gridCol w="987842"/>
                <a:gridCol w="668342"/>
                <a:gridCol w="789577"/>
                <a:gridCol w="722591"/>
                <a:gridCol w="611114"/>
              </a:tblGrid>
              <a:tr h="66388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ประเด็นติดตาม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ผลการดำเนินงาน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31300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จันทบุรี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ระยอง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ชลบุรี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ตราด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สมุทรปราการ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สระแก้ว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ฉะเชิงเทรา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ปราจีนบุรี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รวมเขต </a:t>
                      </a:r>
                      <a:r>
                        <a:rPr lang="en-US" sz="18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644384">
                <a:tc gridSpan="10">
                  <a:txBody>
                    <a:bodyPr/>
                    <a:lstStyle/>
                    <a:p>
                      <a:pPr algn="just" fontAlgn="ctr"/>
                      <a:r>
                        <a:rPr lang="en-US" sz="32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  <a:r>
                        <a:rPr lang="th-TH" sz="32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. </a:t>
                      </a:r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โครงการพัฒนาศักยภาพบุคลากรของหน่วยบริการปฐม</a:t>
                      </a:r>
                      <a:r>
                        <a:rPr lang="th-TH" sz="32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ภูมิ</a:t>
                      </a:r>
                      <a:r>
                        <a:rPr lang="th-TH" sz="3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3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5548" marR="5548" marT="5548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131300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5.1 </a:t>
                      </a:r>
                      <a:r>
                        <a:rPr lang="th-TH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พัฒนาบุคลากรตามส่วนขาดในประเด็นการจัดบริการแบบองค์รวม ครอบคลุมกลุ่ม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100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</a:tr>
              <a:tr h="815409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5.2 </a:t>
                      </a:r>
                      <a:r>
                        <a:rPr lang="th-TH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ครั้งของการจัดเวทีแลกเปลี่ยนเรียนรู้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</a:tr>
              <a:tr h="6638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</a:t>
                      </a:r>
                      <a:r>
                        <a:rPr lang="th-TH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ระดับ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อำเภอ..................ครั้ง  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</a:tr>
              <a:tr h="6638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</a:t>
                      </a:r>
                      <a:r>
                        <a:rPr lang="th-TH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ระดับจังหวัด..................ครั้ง 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</a:tr>
              <a:tr h="663889"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</a:t>
                      </a:r>
                      <a:r>
                        <a:rPr lang="th-TH" sz="2000" u="none" strike="noStrike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ระดับเขต........................ครั้ง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5548" marR="5548" marT="5548" marB="0" anchor="b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68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221427"/>
              </p:ext>
            </p:extLst>
          </p:nvPr>
        </p:nvGraphicFramePr>
        <p:xfrm>
          <a:off x="201152" y="886073"/>
          <a:ext cx="8750206" cy="5785553"/>
        </p:xfrm>
        <a:graphic>
          <a:graphicData uri="http://schemas.openxmlformats.org/drawingml/2006/table">
            <a:tbl>
              <a:tblPr firstRow="1" firstCol="1" bandRow="1"/>
              <a:tblGrid>
                <a:gridCol w="1706552"/>
                <a:gridCol w="7043654"/>
              </a:tblGrid>
              <a:tr h="5256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8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จังหวัด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+mn-ea"/>
                          <a:cs typeface="TH SarabunIT๙" pitchFamily="34" charset="-34"/>
                        </a:rPr>
                        <a:t>ODOP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24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จันทบุรี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การดูแลผู้ป่วยเบาหวานความดัน อ.แหลมสิงห์</a:t>
                      </a:r>
                      <a:r>
                        <a:rPr lang="th-TH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จ.จันทบุรี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48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ชลบุรี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DHS </a:t>
                      </a: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ระบบสุขภาพ อ.เมืองชลบุรี </a:t>
                      </a:r>
                      <a:r>
                        <a:rPr lang="en-US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ODOP </a:t>
                      </a: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เบาหวาน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56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ระยอง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การสร้างนาวทางการจัดการตามประเด็น 1 อำเภอ</a:t>
                      </a:r>
                      <a:r>
                        <a:rPr lang="th-TH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1ปัญหา </a:t>
                      </a:r>
                      <a:r>
                        <a:rPr lang="en-US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ODOP </a:t>
                      </a:r>
                      <a:r>
                        <a:rPr lang="th-TH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และ 1 ชุมชน 1 ประเด็น ของเครือข่ายบริการสุขภาพอำเภอวังจันทร์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56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ตราด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การจัดการขยะชุมชน</a:t>
                      </a:r>
                      <a:r>
                        <a:rPr lang="th-TH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ปลอดโรค ปลอดภัย บ้านดินแดง ตงประณีต       อ.เขาสมิง จ.ตราด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56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ฉะเชิงเทรา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การพัฒนาระบบการดูแลผู้ป่วยติดเตียง</a:t>
                      </a:r>
                      <a:r>
                        <a:rPr lang="th-TH" sz="2800" b="1" baseline="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เครือข่ายบริการสุขภาพบ้านโพธิ์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5527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สมุทรปราการ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การพัฒนาระบบสุขภาพอำเภอสู่การจัดการระบบสุขภาพชุมชน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66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สระแก้ว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การพัฒนาระบบการดูแลผู้ป่วยวัณโรค </a:t>
                      </a:r>
                      <a:r>
                        <a:rPr lang="th-TH" sz="2800" b="1" dirty="0" err="1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คป</a:t>
                      </a: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สอ. วังน้ำเย็น-วังสมบูรณ์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ปราจีนบุรี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8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ปิงปองจราจร 7 สี เปลี่ยนชีวิ เครือข่ายบริการสุขภาพอำเภอศรีมหา</a:t>
                      </a:r>
                      <a:r>
                        <a:rPr lang="th-TH" sz="2800" b="1" dirty="0" err="1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โพธิ</a:t>
                      </a:r>
                      <a:endParaRPr lang="en-US" sz="28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14282" y="116632"/>
            <a:ext cx="871543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Beast Practice 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เขตบริการสุขภาพที่ 6</a:t>
            </a:r>
            <a:endParaRPr kumimoji="0" lang="en-US" sz="4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35343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768158"/>
              </p:ext>
            </p:extLst>
          </p:nvPr>
        </p:nvGraphicFramePr>
        <p:xfrm>
          <a:off x="107950" y="806450"/>
          <a:ext cx="8928100" cy="5545010"/>
        </p:xfrm>
        <a:graphic>
          <a:graphicData uri="http://schemas.openxmlformats.org/drawingml/2006/table">
            <a:tbl>
              <a:tblPr firstRow="1" firstCol="1" bandRow="1"/>
              <a:tblGrid>
                <a:gridCol w="3600040"/>
                <a:gridCol w="5328060"/>
              </a:tblGrid>
              <a:tr h="3856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จุดแข็ง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จุดอ่อน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1568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1.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มีหน่วยบริการใกล้บ้าน ประชาชนสะดวกในการไปรับบริการ เข้าถึงง่าย เป็นกันเอง รู้สึกคุ้นเคย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1.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การจัดสรรทรัพยากรคน (แพทย์เวชศาสตร์ครอบครัว) ไม่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เพียงพอต่อการให้บริการ/ สัดส่วนของบุคลากรสาธารณสุขต่อ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จำนวนประชากร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2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๒.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มีภาคีเครือข่าย(</a:t>
                      </a:r>
                      <a:r>
                        <a:rPr lang="th-TH" sz="2000" dirty="0" err="1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อส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ม.,ท้องถิ่น) ช่วยในการจัดการ</a:t>
                      </a: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ระบบสุขภาพ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ชุมชน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๒.การจัดสรรงบประมาณไม่สอดคล้องกับภาระงาน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9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๓.มีหน่วยบริการกระจายครอบคลุม ใกล้บ้าน(ใกล้ใจ</a:t>
                      </a:r>
                      <a:r>
                        <a:rPr lang="en-US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?)</a:t>
                      </a: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๓.การบริหารจัดการ </a:t>
                      </a: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DHS 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ยังไม่เป็นในทิศทางเดียวกัน เนื่องจาก</a:t>
                      </a: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ขาด</a:t>
                      </a:r>
                      <a:endParaRPr lang="en-US" sz="2000" dirty="0" smtClean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</a:t>
                      </a: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ความ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เข้าใจในนิยามและเป้าหมาย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79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๔.มีการพัฒนาองค์ความรู้อย่างต่อเนื่อง  </a:t>
                      </a: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CBL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/</a:t>
                      </a: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KM</a:t>
                      </a: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/โครงสร้าง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/ข้อมูลสารสนเทศ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๔.ระบบสนับสนุน (ยาและเวชภัณฑ์,</a:t>
                      </a: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IC,LAB)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ไม่เป็นระบบ 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เดียวกันทั้ง</a:t>
                      </a:r>
                      <a:r>
                        <a:rPr lang="th-TH" sz="20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จังหวัด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2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๕.มีระบบข้อมูลรายบุคคลและครอบครัว</a:t>
                      </a:r>
                      <a:endParaRPr lang="en-US" sz="20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๕.ระบบข้อมูล ระบบสารสนเทศ ไม่รองรับการนำไปใช้ และยังไม่</a:t>
                      </a:r>
                      <a:endParaRPr lang="en-US" sz="20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เชื่อมโยงการใช้บริการทุกระดับ</a:t>
                      </a:r>
                      <a:endParaRPr lang="en-US" sz="20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122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๖.ขาดแนวทางการเชื่อมโยงบริการจาก </a:t>
                      </a:r>
                      <a:r>
                        <a:rPr lang="en-US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Service Plan </a:t>
                      </a: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สาขา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อื่นๆ ในการดำเนินงานในหน่วยบริการปฐมภูมิ</a:t>
                      </a:r>
                      <a:endParaRPr lang="en-US" sz="20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73" marR="685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36" name="Rectangle 1"/>
          <p:cNvSpPr>
            <a:spLocks noChangeArrowheads="1"/>
          </p:cNvSpPr>
          <p:nvPr/>
        </p:nvSpPr>
        <p:spPr bwMode="auto">
          <a:xfrm>
            <a:off x="1116013" y="80963"/>
            <a:ext cx="691197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4000" b="1" smtClean="0">
                <a:solidFill>
                  <a:prstClr val="black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SWOT  Analysis</a:t>
            </a:r>
            <a:r>
              <a:rPr lang="th-TH" sz="4000" b="1" smtClean="0">
                <a:solidFill>
                  <a:prstClr val="black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	</a:t>
            </a:r>
            <a:endParaRPr lang="th-TH" sz="6000" smtClean="0">
              <a:solidFill>
                <a:prstClr val="black"/>
              </a:solidFill>
              <a:latin typeface="TH SarabunPSK" pitchFamily="34" charset="-34"/>
              <a:ea typeface="Calibri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7941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/>
        </p:nvGraphicFramePr>
        <p:xfrm>
          <a:off x="34925" y="889000"/>
          <a:ext cx="9001125" cy="5492751"/>
        </p:xfrm>
        <a:graphic>
          <a:graphicData uri="http://schemas.openxmlformats.org/drawingml/2006/table">
            <a:tbl>
              <a:tblPr firstRow="1" firstCol="1" bandRow="1"/>
              <a:tblGrid>
                <a:gridCol w="4257730"/>
                <a:gridCol w="4743395"/>
              </a:tblGrid>
              <a:tr h="4206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โอกาส</a:t>
                      </a:r>
                      <a:endParaRPr lang="en-US" sz="2400" b="1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ภาวะคุกคาม</a:t>
                      </a:r>
                      <a:endParaRPr lang="en-US" sz="2400" b="1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26206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1.</a:t>
                      </a:r>
                      <a:r>
                        <a:rPr lang="th-TH" sz="24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มีนโยบายในการพัฒนาระบบสุขภาพอำเภอ (</a:t>
                      </a:r>
                      <a:r>
                        <a:rPr lang="en-US" sz="24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DHS)</a:t>
                      </a: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1.</a:t>
                      </a: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ประชาชนไม่มั่นใจในการบริการเรื่อง การวินิจฉัยโดยแพทย์ 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  และระบบยา ความพร้อมของอุปกรณ์เครื่องมือ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6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๒.สัมพันธภาพระหว่างเจ้าหน้าที่และภาคีเครือข่ายดี</a:t>
                      </a:r>
                      <a:endParaRPr lang="en-US" sz="24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๒.ตัวชี้วัดของนโยบายไม่สอดคล้องกับบริบทของพื้นที่</a:t>
                      </a:r>
                      <a:endParaRPr lang="en-US" sz="240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7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๓.ประชาชนประหยัดค่าใช้จ่าย และระยะเวลาในการ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ไปรับ</a:t>
                      </a: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บริการที่หน่วยบริการปฐมภูมิ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๓.คาดหวังให้บริการประชาชน (ประชาชนเน้นการรักษา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ฟรีมากกว่า</a:t>
                      </a: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การส่งเสริมป้องกัน)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7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๔.หน่วยงานท้องถิ่นมีกองทุนสุขภาพตำบลสนับสนุน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การแก้ปัญหา</a:t>
                      </a: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ในพื้นที่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๔.ประชาชนพึงพอใจในการรับบริการ รพ.ขนาดใหญ่ ที่มี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แพทย์เชี่ยวชาญ 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7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๕.มีต้นทุนทางสังคม/ ภูมิปัญญาท้องถิ่น ในการ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จัดการสุขภาพ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๕.หน่วยงานท้องถิ่นใช้งบประมาณกองทุนตำบลไม่เป็นไป</a:t>
                      </a:r>
                      <a:r>
                        <a:rPr lang="th-TH" sz="2400" dirty="0" smtClean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ตามวัตถุประสงค์</a:t>
                      </a:r>
                      <a:r>
                        <a:rPr lang="th-TH" sz="2400" dirty="0"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ของกองทุน</a:t>
                      </a:r>
                      <a:endParaRPr lang="en-US" sz="2400" dirty="0"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1" marR="685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57" name="Rectangle 1"/>
          <p:cNvSpPr>
            <a:spLocks noChangeArrowheads="1"/>
          </p:cNvSpPr>
          <p:nvPr/>
        </p:nvSpPr>
        <p:spPr bwMode="auto">
          <a:xfrm>
            <a:off x="623888" y="115888"/>
            <a:ext cx="792162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sz="3200" b="1" smtClean="0">
                <a:solidFill>
                  <a:prstClr val="black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SWOT  Analysis</a:t>
            </a:r>
            <a:r>
              <a:rPr lang="th-TH" sz="3200" b="1" smtClean="0">
                <a:solidFill>
                  <a:prstClr val="black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	</a:t>
            </a:r>
            <a:endParaRPr lang="th-TH" sz="4800" smtClean="0">
              <a:solidFill>
                <a:prstClr val="black"/>
              </a:solidFill>
              <a:latin typeface="TH SarabunIT๙" pitchFamily="34" charset="-34"/>
              <a:ea typeface="Calibri" pitchFamily="34" charset="0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759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74613"/>
            <a:ext cx="8928100" cy="67151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128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สี่เหลี่ยมผืนผ้า 22"/>
          <p:cNvSpPr/>
          <p:nvPr/>
        </p:nvSpPr>
        <p:spPr>
          <a:xfrm>
            <a:off x="0" y="0"/>
            <a:ext cx="9144000" cy="374650"/>
          </a:xfrm>
          <a:prstGeom prst="rect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white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0" name="สี่เหลี่ยมผืนผ้ามุมมน 19"/>
          <p:cNvSpPr/>
          <p:nvPr/>
        </p:nvSpPr>
        <p:spPr>
          <a:xfrm>
            <a:off x="64269" y="1988840"/>
            <a:ext cx="8947150" cy="17916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๑.โครงการพัฒนาเครือข่ายสุขภาพอำเภอ(</a:t>
            </a:r>
            <a:r>
              <a:rPr lang="en-US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DHS) 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เพื่อระบบสุขภาพของประชาชาชนที่เหมาะสม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๒.โครงการพัฒนาศูนย์สุขภาพชุมชนเขตเมืองให้ได้มาตรฐานลดความแออัดของ รพ.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๓.โครงการพัฒนาหน่วยบริการปฐมภูมิให้ได้มาตรฐานพร้อมให้บริการประชาชน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4.โครงการพัฒนาและส่งเสริมให้ประชาชนทุกกลุ่มวัยได้รับบริการที่มี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คุณภาพ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และ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มีพฤติกรรมสุขภาพที่พึงประสงค์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5.โครงการพัฒนาศักยภาพบุคลากรของหน่วยบริการปฐมภูมิ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18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364" name="สี่เหลี่ยมผืนผ้า 5"/>
          <p:cNvSpPr>
            <a:spLocks noChangeArrowheads="1"/>
          </p:cNvSpPr>
          <p:nvPr/>
        </p:nvSpPr>
        <p:spPr bwMode="auto">
          <a:xfrm>
            <a:off x="395288" y="2947988"/>
            <a:ext cx="576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b="1">
              <a:solidFill>
                <a:srgbClr val="F2F2F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365" name="สี่เหลี่ยมผืนผ้า 6"/>
          <p:cNvSpPr>
            <a:spLocks noChangeArrowheads="1"/>
          </p:cNvSpPr>
          <p:nvPr/>
        </p:nvSpPr>
        <p:spPr bwMode="auto">
          <a:xfrm>
            <a:off x="3851920" y="662432"/>
            <a:ext cx="4999037" cy="120032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- พัฒนา </a:t>
            </a:r>
            <a:r>
              <a:rPr lang="th-TH" sz="1800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.ให้ได้มาตรฐานเปิดบริการแบบเต็มรูปแบบ</a:t>
            </a:r>
          </a:p>
          <a:p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- รพ.สต.จัดบริการดูแลแบบองค์รวม และตามหลักเวชศาสตร์ครอบครัว</a:t>
            </a:r>
          </a:p>
          <a:p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en-US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DHS </a:t>
            </a:r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มีการทำแผนสุขภาพและสร้างระบบเครือข่ายสนับสนุนและมีส่วนร่วมในการจัดบริการปฐมภูมิแบบ</a:t>
            </a:r>
            <a:r>
              <a:rPr lang="th-TH" sz="1800" b="1" dirty="0" err="1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บูรณา</a:t>
            </a:r>
            <a:r>
              <a:rPr lang="th-TH" sz="18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การไม่น้อยกว่าร้อยละ  25</a:t>
            </a:r>
            <a:endParaRPr lang="th-TH" sz="1800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8511" y="476672"/>
            <a:ext cx="3562577" cy="1477328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1800" b="1" dirty="0" err="1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 ใน</a:t>
            </a:r>
            <a:r>
              <a:rPr lang="th-TH" sz="1800" b="1" dirty="0" err="1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รพศ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1800" b="1" dirty="0" err="1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รพท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๒/๓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รพ.สต. ยังขาดศักยภาพบริการที่สำคัญ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DHS </a:t>
            </a: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ยังไม่เป็นไปในทิศทางเดียวกัน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ระบบข้อมูล ระบบสารสนเทศ ไม่รองรับการนำไปใช้ และยังไม่เชื่อมโยงการให้บริการทุกระดับ</a:t>
            </a:r>
          </a:p>
        </p:txBody>
      </p:sp>
      <p:sp>
        <p:nvSpPr>
          <p:cNvPr id="15368" name="สี่เหลี่ยมผืนผ้า 9"/>
          <p:cNvSpPr>
            <a:spLocks noChangeArrowheads="1"/>
          </p:cNvSpPr>
          <p:nvPr/>
        </p:nvSpPr>
        <p:spPr bwMode="auto">
          <a:xfrm>
            <a:off x="6323213" y="2348880"/>
            <a:ext cx="2281235" cy="135421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มาตรการ</a:t>
            </a:r>
          </a:p>
          <a:p>
            <a:pPr algn="ctr"/>
            <a:r>
              <a:rPr lang="th-TH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๕ </a:t>
            </a:r>
            <a:r>
              <a:rPr lang="en-US" sz="32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Project </a:t>
            </a:r>
            <a:r>
              <a:rPr lang="th-TH" sz="32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เด่น</a:t>
            </a:r>
          </a:p>
          <a:p>
            <a:pPr algn="ctr"/>
            <a:endParaRPr lang="th-TH" sz="14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endParaRPr lang="th-TH" sz="2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370" name="สี่เหลี่ยมผืนผ้า 13"/>
          <p:cNvSpPr>
            <a:spLocks noChangeArrowheads="1"/>
          </p:cNvSpPr>
          <p:nvPr/>
        </p:nvSpPr>
        <p:spPr bwMode="auto">
          <a:xfrm>
            <a:off x="539552" y="3860798"/>
            <a:ext cx="1536700" cy="460375"/>
          </a:xfrm>
          <a:prstGeom prst="rect">
            <a:avLst/>
          </a:prstGeom>
          <a:solidFill>
            <a:srgbClr val="FF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400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เป้าหมายบริการ</a:t>
            </a:r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755576" y="148431"/>
            <a:ext cx="1724025" cy="4000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สภาพปัญหา</a:t>
            </a:r>
          </a:p>
        </p:txBody>
      </p:sp>
      <p:sp>
        <p:nvSpPr>
          <p:cNvPr id="15373" name="TextBox 17"/>
          <p:cNvSpPr txBox="1">
            <a:spLocks noChangeArrowheads="1"/>
          </p:cNvSpPr>
          <p:nvPr/>
        </p:nvSpPr>
        <p:spPr bwMode="auto">
          <a:xfrm>
            <a:off x="4860032" y="224273"/>
            <a:ext cx="2435249" cy="461963"/>
          </a:xfrm>
          <a:prstGeom prst="rect">
            <a:avLst/>
          </a:prstGeom>
          <a:solidFill>
            <a:srgbClr val="FFFF00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2400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ผลการพัฒนาบริการ</a:t>
            </a:r>
          </a:p>
        </p:txBody>
      </p:sp>
      <p:sp>
        <p:nvSpPr>
          <p:cNvPr id="15374" name="สี่เหลี่ยมผืนผ้า 18"/>
          <p:cNvSpPr>
            <a:spLocks noChangeArrowheads="1"/>
          </p:cNvSpPr>
          <p:nvPr/>
        </p:nvSpPr>
        <p:spPr bwMode="auto">
          <a:xfrm>
            <a:off x="5798343" y="3821038"/>
            <a:ext cx="1368425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เป้าหมายผลลัพธ์</a:t>
            </a:r>
          </a:p>
        </p:txBody>
      </p:sp>
      <p:sp>
        <p:nvSpPr>
          <p:cNvPr id="22" name="ลูกศรขวา 21"/>
          <p:cNvSpPr/>
          <p:nvPr/>
        </p:nvSpPr>
        <p:spPr>
          <a:xfrm>
            <a:off x="2965053" y="911775"/>
            <a:ext cx="871537" cy="436562"/>
          </a:xfrm>
          <a:prstGeom prst="rightArrow">
            <a:avLst/>
          </a:prstGeom>
          <a:solidFill>
            <a:srgbClr val="00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white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4" name="ลูกศรขวา 23"/>
          <p:cNvSpPr/>
          <p:nvPr/>
        </p:nvSpPr>
        <p:spPr>
          <a:xfrm>
            <a:off x="2377849" y="5257445"/>
            <a:ext cx="909637" cy="500573"/>
          </a:xfrm>
          <a:prstGeom prst="rightArrow">
            <a:avLst/>
          </a:prstGeom>
          <a:solidFill>
            <a:srgbClr val="0000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solidFill>
                <a:prstClr val="white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8511" y="4221088"/>
            <a:ext cx="2906542" cy="2585323"/>
          </a:xfrm>
          <a:prstGeom prst="rect">
            <a:avLst/>
          </a:prstGeom>
          <a:ln>
            <a:solidFill>
              <a:srgbClr val="FF3399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1. ลดความแออัดของผู้รับบริการใน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รพ.แม่ข่ายและเพิ่มการเข้าถึงบริการ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ใน </a:t>
            </a:r>
            <a:r>
              <a:rPr lang="th-TH" sz="18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., รพ.สต.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2. พัฒนาศักยภาพและจัดตั้ง </a:t>
            </a:r>
            <a:r>
              <a:rPr lang="th-TH" sz="18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 /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รพ.สต. ให้เหมาะสมกับจำนวน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ประชากร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3. ทุกอำเภอมี </a:t>
            </a:r>
            <a:r>
              <a:rPr lang="en-US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 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ที่มีประสิทธิภาพ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4. มีแผนกำลังคนและแผนพัฒนาบุคลากร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8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8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ตามเกณฑ์และมีการดำเนินการตามแผน</a:t>
            </a:r>
            <a:endParaRPr lang="th-TH" sz="18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287487" y="4181886"/>
            <a:ext cx="5818413" cy="2631490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1. สัดส่วน </a:t>
            </a:r>
            <a:r>
              <a:rPr lang="en-US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OP.Visit</a:t>
            </a:r>
            <a:r>
              <a:rPr lang="en-US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ของ 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., รพ.สต. : รพ.แม่ข่าย ในภาพรวมจังหวัด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เท่ากับ 1,178,791 :  1,015,619 (ปี 2556) ยังไม่ผ่านเกณฑ์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., รพ.สต. ทั้งหมดในเขตพื้นที่รับผิดชอบของจังหวัดปราจีนบุรีผ่านเกณฑ์ขึ้นทะเบียน จำนวน 95 แห่ง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คิดเป็นร้อยละ 92.2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3. ผลการพัฒนาอำเภอ </a:t>
            </a:r>
            <a:r>
              <a:rPr lang="en-US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 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ตามแนวทางกลไกบันได 5 ขั้น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      ระดับ 4 จำนวน 3 อำเภอ (ศรีมหา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โพธิ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, นาดี,เมือง)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      ระดับ 3  จำนวน 4 อำเภอ (บ้านสร้าง, 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ศรีมโหสถ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, 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ประจันต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คาม,กบินทร์บุรี)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ผลการพัฒนาตำบลจัดการสุขภาพดี วิสาหกิจชุมชนยั่งยืน 21 ตำบล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             ระดับดีมาก     9   ตำบล               ระดับดี           12   ตำบล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4. จัดทำแผนพัฒนาตามส่วนขาดในประเด็นการจัดบริการแบบองค์รวม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5. จัดเวทีแลกเปลี่ยนเรียนรู้การจัดบริการแบบองค์รวม แก่ </a:t>
            </a:r>
            <a:r>
              <a:rPr lang="th-TH" sz="15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จนท</a:t>
            </a:r>
            <a:r>
              <a:rPr lang="th-TH" sz="15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.ผู้ปฏิบัติงานในหน่วยบริการปฐมภูมิทุกระดับ</a:t>
            </a:r>
            <a:endParaRPr lang="th-TH" sz="15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7315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สี่เหลี่ยมผืนผ้า 5"/>
          <p:cNvSpPr>
            <a:spLocks noChangeArrowheads="1"/>
          </p:cNvSpPr>
          <p:nvPr/>
        </p:nvSpPr>
        <p:spPr bwMode="auto">
          <a:xfrm>
            <a:off x="395288" y="2947988"/>
            <a:ext cx="5762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>
              <a:solidFill>
                <a:srgbClr val="F2F2F2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9" name="สี่เหลี่ยมผืนผ้ามุมมน 18"/>
          <p:cNvSpPr/>
          <p:nvPr/>
        </p:nvSpPr>
        <p:spPr>
          <a:xfrm>
            <a:off x="244853" y="707504"/>
            <a:ext cx="4831203" cy="630617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>
              <a:tabLst>
                <a:tab pos="180975" algn="l"/>
                <a:tab pos="447675" algn="l"/>
              </a:tabLs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๑. โครงการ</a:t>
            </a:r>
            <a:r>
              <a:rPr lang="th-TH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พัฒนาเครือข่ายสุขภาพ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อำเภอ</a:t>
            </a:r>
            <a:r>
              <a:rPr lang="th-TH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DHS)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= DHS 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คุณภาพ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เชื่อมโยง ภาคี ผ่าน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ODOP 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พัฒนาศักยภาพ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	- พัฒนาตำบลจัดการสุขภาพ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จัดทำแผนขับเคลื่อนการดำเนินงาน โดยใช้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DHS</a:t>
            </a:r>
            <a:b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พัฒนากองทุนสุขภาพ ตำบล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๒. โครงการ</a:t>
            </a:r>
            <a:r>
              <a:rPr lang="th-TH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ศูนย์ </a:t>
            </a:r>
            <a:r>
              <a:rPr lang="th-TH" sz="16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 ให้ได้มาตรฐาน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	- จัดบริการได้ครอบคลุมประชากร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จัดทำกรอบมาตรฐานครุภัณฑ์ ในระดับ รพ.สต./</a:t>
            </a:r>
            <a:r>
              <a:rPr lang="th-TH" sz="16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16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tabLst>
                <a:tab pos="180975" algn="l"/>
                <a:tab pos="447675" algn="l"/>
              </a:tabLs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๓. โครงการ</a:t>
            </a:r>
            <a:r>
              <a:rPr lang="th-TH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พัฒนาหน่วยบริการปฐมภูมิให้ได้มาตรฐานพร้อมให้บริการ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ประชาชน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พัฒนาระบบส่งต่อ โดยใช้ ให้มีศูนย์ส่งต่อ ครอบคลุมทุกอำเภอ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และใช้เทคโนโลยี โปแกรมการส่งต่อ เพื่อให้เกิดการดูแลต่อเนื่องในทุกระดับ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พัฒนามาตรฐานครุภัณฑ์ ตามเกณฑ์ขึ้นทะเบียนหน่วยบริการ</a:t>
            </a:r>
          </a:p>
          <a:p>
            <a:pPr>
              <a:tabLst>
                <a:tab pos="180975" algn="l"/>
                <a:tab pos="447675" algn="l"/>
              </a:tabLs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4. โครงการพัฒนาและส่งเสริมให้ประชาชนทุกกลุ่มวัยได้รับบริการที่มีคุณภาพ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และมีพฤติกรรมสุขภาพที่พึงประสงค์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b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จัดบริการให้ประชาชนเข้าถึง ตามกลุ่มวัย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5 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กลุ่มวัย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		- จัดบริการกลุ่มเป้าหมาย  กลุ่มผู้สูงอายุติดบ้านติดเตียง กลุ่มผู้พิการ และกลุ่มผู้ป่วย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Palliative Care</a:t>
            </a:r>
            <a:b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- จัดให้มี ทีม หมอครอบครัว ครอบคลุม ทุกอำเภอ ตำบล และมีทีมระดับชุมชน เพื่อจัดบริการเยี่ยมบ้าน ตามกลุ่มเป้าหมายฯ</a:t>
            </a:r>
          </a:p>
          <a:p>
            <a:pPr>
              <a:tabLst>
                <a:tab pos="180975" algn="l"/>
                <a:tab pos="447675" algn="l"/>
              </a:tabLst>
              <a:defRPr/>
            </a:pP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5. โครงการ</a:t>
            </a:r>
            <a:r>
              <a:rPr lang="th-TH" sz="1600" b="1" dirty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พัฒนาศักยภาพบุคลากรของหน่วยบริการปฐม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ภูมิ 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   	- พัฒนาศักยภาพทีมหมอครอบครัว และสร้างทีม ระดับชุมชน โดย</a:t>
            </a:r>
            <a:r>
              <a:rPr lang="th-TH" sz="1600" b="1" dirty="0" err="1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พัฒนาอ</a:t>
            </a: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สม.ให้เป็นทีมหมอครอบครัวระดับชุมชน</a:t>
            </a:r>
            <a:b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 		- อบรม ทีมหมอครอบครัว โดย อบรม ทีม แพทย์ </a:t>
            </a:r>
            <a:r>
              <a:rPr lang="en-US" sz="1600" b="1" dirty="0" smtClean="0">
                <a:solidFill>
                  <a:prstClr val="black"/>
                </a:solidFill>
                <a:latin typeface="TH SarabunIT๙" pitchFamily="34" charset="-34"/>
                <a:cs typeface="TH SarabunIT๙" pitchFamily="34" charset="-34"/>
              </a:rPr>
              <a:t>FM</a:t>
            </a:r>
            <a:endParaRPr lang="th-TH" sz="16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endParaRPr lang="th-TH" sz="16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  <a:p>
            <a:pPr>
              <a:defRPr/>
            </a:pPr>
            <a:endParaRPr lang="th-TH" sz="1600" b="1" dirty="0">
              <a:solidFill>
                <a:prstClr val="black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244853" y="245839"/>
            <a:ext cx="968535" cy="461665"/>
          </a:xfrm>
          <a:prstGeom prst="rect">
            <a:avLst/>
          </a:prstGeom>
          <a:solidFill>
            <a:srgbClr val="FF33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มาตรการ</a:t>
            </a:r>
            <a:endParaRPr lang="th-TH" sz="2400" b="1" dirty="0">
              <a:solidFill>
                <a:srgbClr val="00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5" name="สี่เหลี่ยมผืนผ้า 18"/>
          <p:cNvSpPr>
            <a:spLocks noChangeArrowheads="1"/>
          </p:cNvSpPr>
          <p:nvPr/>
        </p:nvSpPr>
        <p:spPr bwMode="auto">
          <a:xfrm>
            <a:off x="5723855" y="107429"/>
            <a:ext cx="1368425" cy="400050"/>
          </a:xfrm>
          <a:prstGeom prst="rect">
            <a:avLst/>
          </a:prstGeom>
          <a:solidFill>
            <a:srgbClr val="00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th-TH" sz="2000" b="1" dirty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เป้าหมายผลลัพธ์</a:t>
            </a:r>
          </a:p>
        </p:txBody>
      </p:sp>
      <p:sp>
        <p:nvSpPr>
          <p:cNvPr id="5" name="สี่เหลี่ยมผืนผ้ามุมมน 4"/>
          <p:cNvSpPr/>
          <p:nvPr/>
        </p:nvSpPr>
        <p:spPr>
          <a:xfrm>
            <a:off x="5292080" y="620688"/>
            <a:ext cx="3600400" cy="6162162"/>
          </a:xfrm>
          <a:prstGeom prst="round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buAutoNum type="arabicPeriod"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ประขาชนทุกกลุ่มวัยได้รบบริการ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พื้นฐาน 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&gt;=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80</a:t>
            </a:r>
            <a:endParaRPr 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ผู้ป่วย </a:t>
            </a:r>
            <a:r>
              <a:rPr lang="en-US" sz="1600" b="1" dirty="0">
                <a:latin typeface="TH SarabunIT๙" pitchFamily="34" charset="-34"/>
                <a:cs typeface="TH SarabunIT๙" pitchFamily="34" charset="-34"/>
              </a:rPr>
              <a:t>OPD </a:t>
            </a: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รพ.สต. </a:t>
            </a:r>
            <a:r>
              <a:rPr lang="en-US" sz="1600" b="1" dirty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รพ.แม่ข่าย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เพิ่มขึ้น หรือไม่น้อยกว่า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65:35</a:t>
            </a:r>
            <a:endParaRPr 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ผู้ป่วย </a:t>
            </a:r>
            <a:r>
              <a:rPr lang="en-US" sz="1600" b="1" dirty="0">
                <a:latin typeface="TH SarabunIT๙" pitchFamily="34" charset="-34"/>
                <a:cs typeface="TH SarabunIT๙" pitchFamily="34" charset="-34"/>
              </a:rPr>
              <a:t>DM/HT </a:t>
            </a: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ที่ไม่มีภาวะแทรกซ้อนได้รับการดูแลใกล้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บ้าน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: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อัตราการรักษาที่ รพ.สต.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/</a:t>
            </a:r>
            <a:r>
              <a:rPr lang="th-TH" sz="1600" b="1" dirty="0" err="1" smtClean="0"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. ไม่น้อยกว่าร้อยละ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50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  </a:t>
            </a:r>
            <a:endParaRPr lang="th-TH" sz="1600" b="1" dirty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มี </a:t>
            </a:r>
            <a:r>
              <a:rPr lang="th-TH" sz="1600" b="1" dirty="0" err="1">
                <a:latin typeface="TH SarabunIT๙" pitchFamily="34" charset="-34"/>
                <a:cs typeface="TH SarabunIT๙" pitchFamily="34" charset="-34"/>
              </a:rPr>
              <a:t>ศสม</a:t>
            </a: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.ที่ครอบคลุมประชากร และจัดบริการที่มีคุณภาพ</a:t>
            </a: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ทุกอำเภอมีการดำเนินงาน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DHS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คุณภาพ  </a:t>
            </a:r>
            <a:br>
              <a:rPr lang="th-TH" sz="16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- มีการพัฒนาเพิ่มขึ้น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1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ระดับ หรือไม่ต่ำกว่า ระดับ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3</a:t>
            </a:r>
            <a:br>
              <a:rPr lang="en-US" sz="16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- มีแผน</a:t>
            </a:r>
            <a:r>
              <a:rPr lang="th-TH" sz="1600" b="1" dirty="0" err="1" smtClean="0">
                <a:latin typeface="TH SarabunIT๙" pitchFamily="34" charset="-34"/>
                <a:cs typeface="TH SarabunIT๙" pitchFamily="34" charset="-34"/>
              </a:rPr>
              <a:t>บูรณา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การการจัดบริการส่งเสริมสุขภาพรายกลุ่มวัย</a:t>
            </a:r>
            <a:endParaRPr lang="en-US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กองทุนตำบล มีแผนการดำเนินงาน ส่งเสริมสุขภาพตามกลุ่มวัย ไม่น้อยกว่าร้อยละ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80</a:t>
            </a: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ทีมหมอครอบครัว ระดับอำเภอ ตำบลและชุมชน ได้รับการพัฒนาศักยภาพไม่น้อยกว่าร้อยละ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80</a:t>
            </a: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การดำเนินงานตำบลจัดการสุขภาพ ผ่านเกณฑ์ ระดับดีเยี่ยม ไม่น้อยกว่าร้อยละ </a:t>
            </a:r>
          </a:p>
          <a:p>
            <a:pPr marL="342900" indent="-342900">
              <a:buAutoNum type="arabicPeriod"/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ทุกอำเภอในเขตบริการสุขภาพที่ </a:t>
            </a:r>
            <a:r>
              <a:rPr lang="en-US" sz="1600" b="1" dirty="0" smtClean="0">
                <a:latin typeface="TH SarabunIT๙" pitchFamily="34" charset="-34"/>
                <a:cs typeface="TH SarabunIT๙" pitchFamily="34" charset="-34"/>
              </a:rPr>
              <a:t>6 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ศูนย์ส่งต่อที่สามารถ ส่งต่อผู้ป่วยเรื้อรังรับการรักษาต่อได้อย่างมีคุณภาพ</a:t>
            </a:r>
            <a:endParaRPr lang="en-US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endParaRPr lang="en-US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342900" indent="-342900">
              <a:buAutoNum type="arabicPeriod"/>
            </a:pPr>
            <a:endParaRPr lang="en-US" sz="1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" name="ลูกศรขวา 1"/>
          <p:cNvSpPr/>
          <p:nvPr/>
        </p:nvSpPr>
        <p:spPr>
          <a:xfrm>
            <a:off x="4788024" y="3471863"/>
            <a:ext cx="648072" cy="605209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6794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กล่องข้อความ 2"/>
          <p:cNvSpPr txBox="1">
            <a:spLocks noChangeArrowheads="1"/>
          </p:cNvSpPr>
          <p:nvPr/>
        </p:nvSpPr>
        <p:spPr bwMode="auto">
          <a:xfrm>
            <a:off x="792797" y="2763885"/>
            <a:ext cx="4859323" cy="73712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00" dirty="0">
                <a:solidFill>
                  <a:prstClr val="black"/>
                </a:solidFill>
                <a:latin typeface="TH SarabunPSK"/>
                <a:ea typeface="Calibri"/>
                <a:cs typeface="Cordia New"/>
              </a:rPr>
              <a:t> 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๑. บริการปฐมภูมิเป็นที่ยอมรับของสังคม  ประชาชนไปใช้บริการปฐมภูมิเป็นที่แรกด้วยความมั่นใจ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 </a:t>
            </a:r>
            <a:r>
              <a:rPr lang="th-TH" sz="1400" dirty="0" smtClean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เสริมสร้าง</a:t>
            </a: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คุณค่าและการยอมรับระบบบริการปฐมภูมิเพื่อลดความแออัดของ รพ.แม่ข่าย/รพ.เขตเมือง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4" name="กล่องข้อความ 2"/>
          <p:cNvSpPr txBox="1">
            <a:spLocks noChangeArrowheads="1"/>
          </p:cNvSpPr>
          <p:nvPr/>
        </p:nvSpPr>
        <p:spPr bwMode="auto">
          <a:xfrm>
            <a:off x="792797" y="1397645"/>
            <a:ext cx="8243699" cy="13112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35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๑. ทำให้คุณภาพชีวิตของประชาชนดีขึ้น  สามารถพึ่งตนเอง และดูแลสุขภาพตนเองได้ดีเพิ่มมากขึ้น ชุมชนไม่ถอดทิ้งกัน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35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๒. สถานะสุขภาพ (</a:t>
            </a:r>
            <a:r>
              <a:rPr lang="en-US" sz="1350" dirty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health status) </a:t>
            </a:r>
            <a:r>
              <a:rPr lang="th-TH" sz="1350" dirty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ของประชาชนดีขึ้น สามารถจัดการปัญหาสุขภาพได้ด้วยตนเอง ลดค่าใช้จ่ายในการรักษาพยาบาล และมีศักยภาพพอที่จะเผชิญกับ</a:t>
            </a:r>
            <a:r>
              <a:rPr lang="th-TH" sz="1350" dirty="0" smtClean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ปัญหา</a:t>
            </a: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350" dirty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 </a:t>
            </a:r>
            <a:r>
              <a:rPr lang="th-TH" sz="1350" dirty="0" smtClean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   สุขภาพที่</a:t>
            </a:r>
            <a:r>
              <a:rPr lang="th-TH" sz="1350" dirty="0" smtClean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เปลี่ยนแปลง</a:t>
            </a:r>
            <a:r>
              <a:rPr lang="th-TH" sz="135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ไป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35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๓.เกิดเครือข่ายความร่วมมือในการจัดการสุขภาพที่เข้มแข็ง มีพลังในการขับเคลื่อนการสร้างสุขภาวะในอำเภอและพร้อมรับมือกับการเปลี่ยนแปลงต่างๆ ที่เกิดขึ้น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35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๔.ทำให้การบริการสุขภาพมีคุณภาพ ได้มาตรฐานผู้รับบริการมีความพึงพอใจ ผู้ให้บริการมีความสุขในการทางาน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5" name="กล่องข้อความ 2"/>
          <p:cNvSpPr txBox="1">
            <a:spLocks noChangeArrowheads="1"/>
          </p:cNvSpPr>
          <p:nvPr/>
        </p:nvSpPr>
        <p:spPr bwMode="auto">
          <a:xfrm>
            <a:off x="792797" y="3636199"/>
            <a:ext cx="2339043" cy="123296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๑. ภาคีเครือข่ายมีส่วนร่วมในการบริหารจัดการระบบบริการปฐมภูมิ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- สร้างเสริมการมีส่วนร่วมในการจัดระบบบริการปฐมภูมิของภาคีเครือข่าย(</a:t>
            </a:r>
            <a:r>
              <a:rPr lang="en-US" sz="1400" dirty="0">
                <a:solidFill>
                  <a:srgbClr val="000000"/>
                </a:solidFill>
                <a:latin typeface="TH SarabunPSK"/>
                <a:ea typeface="Calibri"/>
                <a:cs typeface="Cordia New"/>
              </a:rPr>
              <a:t>DHS)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6" name="กล่องข้อความ 2"/>
          <p:cNvSpPr txBox="1">
            <a:spLocks noChangeArrowheads="1"/>
          </p:cNvSpPr>
          <p:nvPr/>
        </p:nvSpPr>
        <p:spPr bwMode="auto">
          <a:xfrm>
            <a:off x="836893" y="5049201"/>
            <a:ext cx="2078923" cy="111610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๑. หน่วยบริการปฐมภูมิมีศักยภาพในการจัดบริการ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- สร้างเสริมศักยภาพหน่วยบริการปฐมภูมิ ให้ได้มาตรฐานตามเกณฑ์ที่กำหนด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7" name="กล่องข้อความ 2"/>
          <p:cNvSpPr txBox="1">
            <a:spLocks noChangeArrowheads="1"/>
          </p:cNvSpPr>
          <p:nvPr/>
        </p:nvSpPr>
        <p:spPr bwMode="auto">
          <a:xfrm>
            <a:off x="905441" y="6225523"/>
            <a:ext cx="3522543" cy="58785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๑. มีระบบเทคโนโลยีสารสนเทศที่เอื้อต่อการพัฒนาระบบบริการปฐมภูมิ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 - พัฒนาระบบเทคโนโลยีสารสนเทศให้เอื้อต่อการจัดบริการ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8" name="กล่องข้อความ 2"/>
          <p:cNvSpPr txBox="1">
            <a:spLocks noChangeArrowheads="1"/>
          </p:cNvSpPr>
          <p:nvPr/>
        </p:nvSpPr>
        <p:spPr bwMode="auto">
          <a:xfrm>
            <a:off x="802322" y="368846"/>
            <a:ext cx="8243699" cy="2857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Times New Roman"/>
                <a:cs typeface="TH SarabunPSK"/>
              </a:rPr>
              <a:t>บริการปฐมภูมิเป็นที่ยอมรับ  ประชาชนมีสุขภาพดี  สามารถพึ่งพาตนเองด้านสุขภาพ</a:t>
            </a: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Cordia New"/>
              </a:rPr>
              <a:t> และไม่ทอดทิ้งกัน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29" name="กล่องข้อความ 2"/>
          <p:cNvSpPr txBox="1">
            <a:spLocks noChangeArrowheads="1"/>
          </p:cNvSpPr>
          <p:nvPr/>
        </p:nvSpPr>
        <p:spPr bwMode="auto">
          <a:xfrm>
            <a:off x="5724128" y="2780928"/>
            <a:ext cx="3312368" cy="8763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๒. ประชาชนและชุมชนมีศักยภาพและสามารถพึ่งพาตนเองด้านสุขภาพ</a:t>
            </a:r>
            <a:r>
              <a:rPr lang="th-TH" sz="1400" dirty="0" smtClean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และไม่</a:t>
            </a: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ทอดทิ้งกัน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prstClr val="black"/>
                </a:solidFill>
                <a:latin typeface="Calibri"/>
                <a:ea typeface="Calibri"/>
                <a:cs typeface="TH SarabunPSK"/>
              </a:rPr>
              <a:t>    - สร้างเสริมศักยภาพของประชาชนและชุมชนในการดูแลสุขภาพ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0" name="กล่องข้อความ 2"/>
          <p:cNvSpPr txBox="1">
            <a:spLocks noChangeArrowheads="1"/>
          </p:cNvSpPr>
          <p:nvPr/>
        </p:nvSpPr>
        <p:spPr bwMode="auto">
          <a:xfrm>
            <a:off x="4572000" y="6225523"/>
            <a:ext cx="4464497" cy="58785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๒. บุคลากรในหน่วยบริการปฐมภูมิตระหนักในคุณค่าและศักดิ์ศรี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 - สร้างขวัญกำลังใจ  เพิ่มคุณค่าการยอมรับและศักดิ์ศรีแก่บุคลากร ในหน่วยบริการปฐมภูมิ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1" name="กล่องข้อความ 2"/>
          <p:cNvSpPr txBox="1">
            <a:spLocks noChangeArrowheads="1"/>
          </p:cNvSpPr>
          <p:nvPr/>
        </p:nvSpPr>
        <p:spPr bwMode="auto">
          <a:xfrm>
            <a:off x="5652120" y="3717032"/>
            <a:ext cx="3384376" cy="12954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๓. ชุมชนท้องถิ่นมีมาตรการทางสังคมในการที่จะให้ประชาชนไปใช้บริการปฐมภูมิและมีพฤติกรรมสุขภาพที่เหมาะสม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 - เสริมสร้างให้ชุมชนท้องถิ่นกำหนดมาตรการทางสังคมเพื่อให้ประชาชนมีพฤติกรรมสุขภาพและใช้บริการปฐมภูมิสอดคล้องกับบริบทของพื้นที่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2" name="กล่องข้อความ 2"/>
          <p:cNvSpPr txBox="1">
            <a:spLocks noChangeArrowheads="1"/>
          </p:cNvSpPr>
          <p:nvPr/>
        </p:nvSpPr>
        <p:spPr bwMode="auto">
          <a:xfrm>
            <a:off x="3203848" y="3573016"/>
            <a:ext cx="2310722" cy="129244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๒. มีหน่วยบริการปฐมภูมิที่เพียงพอและครอบคลุม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- ขยายหน่วยบริการปฐมภูมิให้มีการกระจายอย่างเหมาะสมโดยการมีส่วนร่วมของภาคีเครือข่าย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3" name="กล่องข้อความ 2"/>
          <p:cNvSpPr txBox="1">
            <a:spLocks noChangeArrowheads="1"/>
          </p:cNvSpPr>
          <p:nvPr/>
        </p:nvSpPr>
        <p:spPr bwMode="auto">
          <a:xfrm>
            <a:off x="2991057" y="5096749"/>
            <a:ext cx="2661063" cy="106855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๒. บริการปฐมภูมิมีคุณภาพและมีรูปแบบที่เหมาะสมสอดคล้องกับกลุ่มเป้าหมายและบริบทของพื้นที่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- พัฒนาคุณภาพและนวัตกรรมของรูปแบบบริการ ให้สอดคล้องกับกลุ่มเป้าหมายและบริบทของพื้นที่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5724128" y="5085184"/>
            <a:ext cx="3312369" cy="105368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๓. ระบบบริการปฐมภูมิมีความเชื่อมโยงและเป็นองค์รวม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    - พัฒนากลไกการจัดการและการจัดระบบประสานเชื่อมโยงที่ไร้รอยต่อสามารถบริการเบ็ดเสร็จในเครือข่ายบริการและระหว่างเครือข่าย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792797" y="694338"/>
            <a:ext cx="8243699" cy="64643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fontAlgn="auto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การจัดระบบการทางานด้านสุขภาพระดับอำเภอ ที่มีส่วนร่วมของทุกภาคส่วน โดยมีเป้าหมายเดียวกัน ด้วยการบูร</a:t>
            </a:r>
            <a:r>
              <a:rPr lang="th-TH" sz="1400" dirty="0" err="1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ณา</a:t>
            </a:r>
            <a:r>
              <a:rPr lang="th-TH" sz="1400" dirty="0">
                <a:solidFill>
                  <a:srgbClr val="000000"/>
                </a:solidFill>
                <a:latin typeface="Calibri"/>
                <a:ea typeface="Calibri"/>
                <a:cs typeface="TH SarabunPSK"/>
              </a:rPr>
              <a:t>การทรัพยากร ภายใต้บริบทของพื้นที่ ผ่านกระบวนการชื่นชมและการจัดการความรู้ เพื่อยกระดับให้ประชาชน และชุมชน พึ่งตนเองได้ และไม่ทอดทิ้งกัน</a:t>
            </a:r>
            <a:endParaRPr lang="en-US" sz="1100" dirty="0">
              <a:solidFill>
                <a:prstClr val="black"/>
              </a:solidFill>
              <a:latin typeface="Calibri"/>
              <a:ea typeface="Calibri"/>
              <a:cs typeface="Cordia New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259633" y="-11995"/>
            <a:ext cx="6912768" cy="36933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h-TH" sz="1800" b="1" dirty="0" smtClean="0">
                <a:solidFill>
                  <a:schemeClr val="bg1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แผนพัฒนายุทธศาสตร์ พัฒนาระบบริการ  สาขาบริการปฐมภูมิ ทุติยภูมิ  และองค์รวม</a:t>
            </a:r>
            <a:endParaRPr lang="en-US" sz="900" dirty="0" smtClean="0">
              <a:solidFill>
                <a:schemeClr val="bg1"/>
              </a:solidFill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0" y="321642"/>
            <a:ext cx="66444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cs typeface="TH SarabunIT๙" pitchFamily="34" charset="-34"/>
              </a:rPr>
              <a:t>วิสัยทัศน์  </a:t>
            </a:r>
            <a:endParaRPr lang="en-US" sz="700" dirty="0" smtClean="0">
              <a:solidFill>
                <a:prstClr val="black"/>
              </a:solidFill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 rot="10800000" flipV="1">
            <a:off x="14856" y="853097"/>
            <a:ext cx="6391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th-TH" sz="1400" b="1" dirty="0" err="1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พันธ</a:t>
            </a:r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กิจ  </a:t>
            </a:r>
            <a:r>
              <a:rPr lang="en-US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    </a:t>
            </a:r>
            <a:endParaRPr lang="en-US" sz="700" b="1" dirty="0" smtClean="0">
              <a:solidFill>
                <a:prstClr val="black"/>
              </a:solidFill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18517" y="1621051"/>
            <a:ext cx="739046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เป้าหมาย</a:t>
            </a:r>
            <a:endParaRPr lang="en-US" sz="700" dirty="0" smtClean="0">
              <a:solidFill>
                <a:prstClr val="black"/>
              </a:solidFill>
            </a:endParaRPr>
          </a:p>
          <a:p>
            <a:pPr eaLnBrk="0" hangingPunct="0"/>
            <a:endParaRPr lang="en-US" sz="700" dirty="0" smtClean="0">
              <a:solidFill>
                <a:prstClr val="black"/>
              </a:solidFill>
            </a:endParaRPr>
          </a:p>
        </p:txBody>
      </p: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-58483" y="2833772"/>
            <a:ext cx="7857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มติ</a:t>
            </a:r>
          </a:p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ประสิทธิผล </a:t>
            </a:r>
            <a:endParaRPr lang="en-US" sz="700" dirty="0" smtClean="0">
              <a:solidFill>
                <a:prstClr val="black"/>
              </a:solidFill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26767" y="3849705"/>
            <a:ext cx="730796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700" dirty="0" smtClean="0">
              <a:solidFill>
                <a:prstClr val="black"/>
              </a:solidFill>
            </a:endParaRPr>
          </a:p>
          <a:p>
            <a:pPr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มิติคุณภาพ  </a:t>
            </a:r>
            <a:endParaRPr lang="en-US" sz="700" dirty="0" smtClean="0">
              <a:solidFill>
                <a:prstClr val="black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0" y="5049201"/>
            <a:ext cx="845841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endParaRPr lang="en-US" sz="700" dirty="0" smtClean="0">
              <a:solidFill>
                <a:prstClr val="black"/>
              </a:solidFill>
            </a:endParaRPr>
          </a:p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มิติ</a:t>
            </a:r>
          </a:p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ประสิทธิภาพ</a:t>
            </a:r>
            <a:r>
              <a:rPr lang="en-US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  </a:t>
            </a:r>
            <a:endParaRPr lang="en-US" sz="700" dirty="0" smtClean="0">
              <a:solidFill>
                <a:prstClr val="black"/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0" y="1828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44" name="สี่เหลี่ยมผืนผ้า 43"/>
          <p:cNvSpPr/>
          <p:nvPr/>
        </p:nvSpPr>
        <p:spPr>
          <a:xfrm>
            <a:off x="66750" y="6282888"/>
            <a:ext cx="8386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มิติ</a:t>
            </a:r>
          </a:p>
          <a:p>
            <a:pPr algn="ctr" eaLnBrk="0" hangingPunct="0"/>
            <a:r>
              <a:rPr lang="th-TH" sz="1400" b="1" dirty="0" smtClean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พัฒนา</a:t>
            </a:r>
            <a:r>
              <a:rPr lang="th-TH" sz="1400" b="1" dirty="0">
                <a:solidFill>
                  <a:srgbClr val="00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องค์กร</a:t>
            </a:r>
            <a:endParaRPr lang="en-US" sz="7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6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0" y="764704"/>
            <a:ext cx="9108504" cy="7200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691680" y="116632"/>
            <a:ext cx="28745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ผลการดำเนินงาน</a:t>
            </a:r>
            <a:endParaRPr lang="th-TH" sz="4400" dirty="0">
              <a:solidFill>
                <a:srgbClr val="002060"/>
              </a:solidFill>
            </a:endParaRPr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812203"/>
              </p:ext>
            </p:extLst>
          </p:nvPr>
        </p:nvGraphicFramePr>
        <p:xfrm>
          <a:off x="395534" y="1600200"/>
          <a:ext cx="8496947" cy="4833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3654"/>
                <a:gridCol w="506699"/>
                <a:gridCol w="532684"/>
                <a:gridCol w="519691"/>
                <a:gridCol w="558667"/>
                <a:gridCol w="740559"/>
                <a:gridCol w="675598"/>
                <a:gridCol w="789280"/>
                <a:gridCol w="675598"/>
                <a:gridCol w="805521"/>
                <a:gridCol w="805521"/>
                <a:gridCol w="883475"/>
              </a:tblGrid>
              <a:tr h="280050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ข้อมูลการดำเนินตามนโยบายทีมหมอครอบครัว เขตบริการสุขภาพที่ 6  ปีงบประมาณ 2558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034" marR="9034" marT="9034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2948">
                <a:tc gridSpan="12">
                  <a:txBody>
                    <a:bodyPr/>
                    <a:lstStyle/>
                    <a:p>
                      <a:pPr algn="ctr" fontAlgn="b"/>
                      <a:endParaRPr lang="th-TH" sz="15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85821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จังหวัด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จำนวนรพ.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จำนวนรพ.สต.(แห่ง)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</a:rPr>
                        <a:t>จำนวนศสม.(แห่ง)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ทีมหมอครอบครัวระดับอำเภอ(ทีม)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ทีมหมอครอบครัว ระดับตำบล(ทีม)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ทีมหมอครอบครัว ระดับชุมชน(ทีม)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จำนวนผู้สูงอายุ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</a:rPr>
                        <a:t>จำนวนผู้พิการ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</a:rPr>
                        <a:t>จำนวนผู้ป่วยที่ได้รับการดูแลแบบประคับประคอง (</a:t>
                      </a:r>
                      <a:r>
                        <a:rPr lang="en-US" sz="1600" u="none" strike="noStrike">
                          <a:effectLst/>
                        </a:rPr>
                        <a:t>Palliative care)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5821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ผู้สูงอายุทั้งหมด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ผู้สูงอายุติดเตียง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ผู้พิการทั้งหมด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</a:rPr>
                        <a:t>ผู้พิการที่ต้องได้รับการดูแล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สระแก้ว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112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90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 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63,590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586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10,905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       2,261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150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ปราจีนบุรี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93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37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124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1121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53,024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669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2,952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  2,952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105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ฉะเชิงเทรา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119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3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43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127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724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83,654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1137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10,869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2301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477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สมุทรปราการ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72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8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    </a:t>
                      </a:r>
                      <a:r>
                        <a:rPr lang="th-TH" sz="1800" u="none" strike="noStrike" dirty="0" smtClean="0">
                          <a:effectLst/>
                        </a:rPr>
                        <a:t>326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 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153,665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1,025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16,912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  7,361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392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ชลบุรี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119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7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34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119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159,884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1,351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10,508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  5,308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306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ระยอง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95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3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25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109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504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57,808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1082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    5,148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2537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352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จันทบุรี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105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12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326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 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75,905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1050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    7,499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</a:rPr>
                        <a:t>       2,379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</a:rPr>
                        <a:t>619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>
                          <a:effectLst/>
                        </a:rPr>
                        <a:t>ตราด</a:t>
                      </a:r>
                      <a:endParaRPr lang="th-TH" sz="15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66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15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215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261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 26,519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305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    4,200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</a:rPr>
                        <a:t>288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121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948">
                <a:tc>
                  <a:txBody>
                    <a:bodyPr/>
                    <a:lstStyle/>
                    <a:p>
                      <a:pPr algn="l" fontAlgn="b"/>
                      <a:r>
                        <a:rPr lang="th-TH" sz="1500" u="none" strike="noStrike" dirty="0">
                          <a:effectLst/>
                        </a:rPr>
                        <a:t>รวม</a:t>
                      </a:r>
                      <a:endParaRPr lang="th-TH" sz="15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 69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</a:rPr>
                        <a:t>    781 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 38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183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</a:rPr>
                        <a:t>      1,436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2,622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674,049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7,205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68,993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</a:rPr>
                        <a:t>     25,387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 smtClean="0">
                          <a:effectLst/>
                        </a:rPr>
                        <a:t>2,522 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034" marR="9034" marT="903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655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228600" y="1219200"/>
          <a:ext cx="8686800" cy="5638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8600" y="152400"/>
            <a:ext cx="8458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prstClr val="black"/>
                </a:solidFill>
                <a:cs typeface="Angsana New"/>
              </a:rPr>
              <a:t>ร้อยละผู้ป่วยนอกรับบริการที่หน่วยบริการปฐมภูมิ จำแนกรายจังหวัด</a:t>
            </a:r>
          </a:p>
          <a:p>
            <a:pPr algn="ctr"/>
            <a:r>
              <a:rPr lang="th-TH" sz="3200" b="1" dirty="0" smtClean="0">
                <a:solidFill>
                  <a:prstClr val="black"/>
                </a:solidFill>
                <a:cs typeface="Angsana New"/>
              </a:rPr>
              <a:t>ปี </a:t>
            </a:r>
            <a:r>
              <a:rPr lang="en-US" sz="3200" b="1" dirty="0" smtClean="0">
                <a:solidFill>
                  <a:prstClr val="black"/>
                </a:solidFill>
              </a:rPr>
              <a:t>2553 – 2557 </a:t>
            </a:r>
            <a:r>
              <a:rPr lang="th-TH" sz="3200" b="1" dirty="0" smtClean="0">
                <a:solidFill>
                  <a:prstClr val="black"/>
                </a:solidFill>
                <a:cs typeface="Angsana New"/>
              </a:rPr>
              <a:t>เขตบริการสุขภาพที่ </a:t>
            </a:r>
            <a:r>
              <a:rPr lang="en-US" sz="3200" b="1" dirty="0" smtClean="0">
                <a:solidFill>
                  <a:prstClr val="black"/>
                </a:solidFill>
              </a:rPr>
              <a:t>6</a:t>
            </a:r>
            <a:endParaRPr lang="th-TH" sz="3200" b="1" dirty="0">
              <a:solidFill>
                <a:prstClr val="black"/>
              </a:solidFill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326858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จุดที่สุด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จุดที่สุด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จุดที่สุด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การออกแบบเริ่มต้น">
  <a:themeElements>
    <a:clrScheme name="จุดที่สุด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1620</TotalTime>
  <Words>2391</Words>
  <Application>Microsoft Office PowerPoint</Application>
  <PresentationFormat>นำเสนอทางหน้าจอ (4:3)</PresentationFormat>
  <Paragraphs>610</Paragraphs>
  <Slides>15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4</vt:i4>
      </vt:variant>
      <vt:variant>
        <vt:lpstr>ชื่อเรื่องภาพนิ่ง</vt:lpstr>
      </vt:variant>
      <vt:variant>
        <vt:i4>15</vt:i4>
      </vt:variant>
    </vt:vector>
  </HeadingPairs>
  <TitlesOfParts>
    <vt:vector size="19" baseType="lpstr">
      <vt:lpstr>จุดที่สุด</vt:lpstr>
      <vt:lpstr>4_การออกแบบเริ่มต้น</vt:lpstr>
      <vt:lpstr>1_ชุดรูปแบบของ Office</vt:lpstr>
      <vt:lpstr>2_ชุดรูปแบบของ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Hward2</dc:creator>
  <cp:lastModifiedBy>SB</cp:lastModifiedBy>
  <cp:revision>140</cp:revision>
  <cp:lastPrinted>2015-03-30T06:14:40Z</cp:lastPrinted>
  <dcterms:created xsi:type="dcterms:W3CDTF">2014-05-15T03:28:50Z</dcterms:created>
  <dcterms:modified xsi:type="dcterms:W3CDTF">2015-03-31T01:52:49Z</dcterms:modified>
</cp:coreProperties>
</file>