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1.xml" ContentType="application/vnd.openxmlformats-officedocument.drawingml.diagramLayout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7"/>
  </p:notesMasterIdLst>
  <p:sldIdLst>
    <p:sldId id="323" r:id="rId2"/>
    <p:sldId id="425" r:id="rId3"/>
    <p:sldId id="462" r:id="rId4"/>
    <p:sldId id="523" r:id="rId5"/>
    <p:sldId id="524" r:id="rId6"/>
    <p:sldId id="521" r:id="rId7"/>
    <p:sldId id="522" r:id="rId8"/>
    <p:sldId id="461" r:id="rId9"/>
    <p:sldId id="467" r:id="rId10"/>
    <p:sldId id="478" r:id="rId11"/>
    <p:sldId id="485" r:id="rId12"/>
    <p:sldId id="469" r:id="rId13"/>
    <p:sldId id="481" r:id="rId14"/>
    <p:sldId id="486" r:id="rId15"/>
    <p:sldId id="470" r:id="rId16"/>
    <p:sldId id="520" r:id="rId17"/>
    <p:sldId id="472" r:id="rId18"/>
    <p:sldId id="473" r:id="rId19"/>
    <p:sldId id="474" r:id="rId20"/>
    <p:sldId id="479" r:id="rId21"/>
    <p:sldId id="514" r:id="rId22"/>
    <p:sldId id="515" r:id="rId23"/>
    <p:sldId id="516" r:id="rId24"/>
    <p:sldId id="512" r:id="rId25"/>
    <p:sldId id="513" r:id="rId26"/>
    <p:sldId id="475" r:id="rId27"/>
    <p:sldId id="476" r:id="rId28"/>
    <p:sldId id="477" r:id="rId29"/>
    <p:sldId id="407" r:id="rId30"/>
    <p:sldId id="509" r:id="rId31"/>
    <p:sldId id="525" r:id="rId32"/>
    <p:sldId id="510" r:id="rId33"/>
    <p:sldId id="511" r:id="rId34"/>
    <p:sldId id="487" r:id="rId35"/>
    <p:sldId id="526" r:id="rId36"/>
    <p:sldId id="517" r:id="rId37"/>
    <p:sldId id="518" r:id="rId38"/>
    <p:sldId id="519" r:id="rId39"/>
    <p:sldId id="491" r:id="rId40"/>
    <p:sldId id="492" r:id="rId41"/>
    <p:sldId id="527" r:id="rId42"/>
    <p:sldId id="493" r:id="rId43"/>
    <p:sldId id="494" r:id="rId44"/>
    <p:sldId id="495" r:id="rId45"/>
    <p:sldId id="496" r:id="rId46"/>
    <p:sldId id="497" r:id="rId47"/>
    <p:sldId id="498" r:id="rId48"/>
    <p:sldId id="499" r:id="rId49"/>
    <p:sldId id="500" r:id="rId50"/>
    <p:sldId id="501" r:id="rId51"/>
    <p:sldId id="502" r:id="rId52"/>
    <p:sldId id="503" r:id="rId53"/>
    <p:sldId id="504" r:id="rId54"/>
    <p:sldId id="505" r:id="rId55"/>
    <p:sldId id="506" r:id="rId56"/>
  </p:sldIdLst>
  <p:sldSz cx="9144000" cy="6858000" type="screen4x3"/>
  <p:notesSz cx="6858000" cy="9144000"/>
  <p:defaultTextStyle>
    <a:defPPr>
      <a:defRPr lang="th-TH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80DB9"/>
    <a:srgbClr val="00CC66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62" autoAdjust="0"/>
    <p:restoredTop sz="94624" autoAdjust="0"/>
  </p:normalViewPr>
  <p:slideViewPr>
    <p:cSldViewPr>
      <p:cViewPr>
        <p:scale>
          <a:sx n="60" d="100"/>
          <a:sy n="60" d="100"/>
        </p:scale>
        <p:origin x="-1650" y="-2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68FFA5E-4541-4C50-9C37-419F7641FA27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th-TH"/>
        </a:p>
      </dgm:t>
    </dgm:pt>
    <dgm:pt modelId="{E176FB35-70E0-4A40-9255-B3A8783103EC}">
      <dgm:prSet custT="1"/>
      <dgm:spPr/>
      <dgm:t>
        <a:bodyPr/>
        <a:lstStyle/>
        <a:p>
          <a:pPr algn="ctr" rtl="0"/>
          <a:r>
            <a:rPr lang="th-TH" sz="3200" b="1" dirty="0" smtClean="0">
              <a:latin typeface="Tahoma" pitchFamily="34" charset="0"/>
              <a:cs typeface="Tahoma" pitchFamily="34" charset="0"/>
            </a:rPr>
            <a:t>ประเด็นที่ได้ดำเนินการระดับเขต</a:t>
          </a:r>
          <a:endParaRPr lang="en-US" sz="3200" b="1" dirty="0">
            <a:latin typeface="Tahoma" pitchFamily="34" charset="0"/>
            <a:cs typeface="Tahoma" pitchFamily="34" charset="0"/>
          </a:endParaRPr>
        </a:p>
      </dgm:t>
    </dgm:pt>
    <dgm:pt modelId="{14E79811-BD3B-407F-A952-D783A65CB6A5}" type="parTrans" cxnId="{522C367A-E24E-48A5-A01D-B1E254669CA0}">
      <dgm:prSet/>
      <dgm:spPr/>
      <dgm:t>
        <a:bodyPr/>
        <a:lstStyle/>
        <a:p>
          <a:endParaRPr lang="th-TH" sz="1400">
            <a:latin typeface="Tahoma" pitchFamily="34" charset="0"/>
            <a:cs typeface="Tahoma" pitchFamily="34" charset="0"/>
          </a:endParaRPr>
        </a:p>
      </dgm:t>
    </dgm:pt>
    <dgm:pt modelId="{60532379-42FF-469D-8DDC-AC2025097E0A}" type="sibTrans" cxnId="{522C367A-E24E-48A5-A01D-B1E254669CA0}">
      <dgm:prSet/>
      <dgm:spPr/>
      <dgm:t>
        <a:bodyPr/>
        <a:lstStyle/>
        <a:p>
          <a:endParaRPr lang="th-TH" sz="1400">
            <a:latin typeface="Tahoma" pitchFamily="34" charset="0"/>
            <a:cs typeface="Tahoma" pitchFamily="34" charset="0"/>
          </a:endParaRPr>
        </a:p>
      </dgm:t>
    </dgm:pt>
    <dgm:pt modelId="{FFB4F892-E816-4211-82BB-414CA2D5136B}" type="pres">
      <dgm:prSet presAssocID="{A68FFA5E-4541-4C50-9C37-419F7641FA2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5F98D25F-E83A-439D-B989-FDE70449FBA3}" type="pres">
      <dgm:prSet presAssocID="{E176FB35-70E0-4A40-9255-B3A8783103EC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3268527C-5441-4A6D-8466-83848FBCDE91}" type="presOf" srcId="{E176FB35-70E0-4A40-9255-B3A8783103EC}" destId="{5F98D25F-E83A-439D-B989-FDE70449FBA3}" srcOrd="0" destOrd="0" presId="urn:microsoft.com/office/officeart/2005/8/layout/vList2"/>
    <dgm:cxn modelId="{522C367A-E24E-48A5-A01D-B1E254669CA0}" srcId="{A68FFA5E-4541-4C50-9C37-419F7641FA27}" destId="{E176FB35-70E0-4A40-9255-B3A8783103EC}" srcOrd="0" destOrd="0" parTransId="{14E79811-BD3B-407F-A952-D783A65CB6A5}" sibTransId="{60532379-42FF-469D-8DDC-AC2025097E0A}"/>
    <dgm:cxn modelId="{E4E265FB-EC3D-4E9D-AFA6-713F89CA8962}" type="presOf" srcId="{A68FFA5E-4541-4C50-9C37-419F7641FA27}" destId="{FFB4F892-E816-4211-82BB-414CA2D5136B}" srcOrd="0" destOrd="0" presId="urn:microsoft.com/office/officeart/2005/8/layout/vList2"/>
    <dgm:cxn modelId="{CA990318-08CC-4E64-964D-AC35917BE1F4}" type="presParOf" srcId="{FFB4F892-E816-4211-82BB-414CA2D5136B}" destId="{5F98D25F-E83A-439D-B989-FDE70449FBA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F98D25F-E83A-439D-B989-FDE70449FBA3}">
      <dsp:nvSpPr>
        <dsp:cNvPr id="0" name=""/>
        <dsp:cNvSpPr/>
      </dsp:nvSpPr>
      <dsp:spPr>
        <a:xfrm>
          <a:off x="0" y="1404"/>
          <a:ext cx="9144000" cy="8798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200" b="1" kern="1200" dirty="0" smtClean="0">
              <a:latin typeface="Tahoma" pitchFamily="34" charset="0"/>
              <a:cs typeface="Tahoma" pitchFamily="34" charset="0"/>
            </a:rPr>
            <a:t>ประเด็นที่ได้ดำเนินการระดับเขต</a:t>
          </a:r>
          <a:endParaRPr lang="en-US" sz="3200" b="1" kern="1200" dirty="0">
            <a:latin typeface="Tahoma" pitchFamily="34" charset="0"/>
            <a:cs typeface="Tahoma" pitchFamily="34" charset="0"/>
          </a:endParaRPr>
        </a:p>
      </dsp:txBody>
      <dsp:txXfrm>
        <a:off x="0" y="1404"/>
        <a:ext cx="9144000" cy="8798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C996CDF3-43E2-4C93-853A-B7D87365844D}" type="datetimeFigureOut">
              <a:rPr lang="th-TH"/>
              <a:pPr>
                <a:defRPr/>
              </a:pPr>
              <a:t>31/03/58</a:t>
            </a:fld>
            <a:endParaRPr lang="th-TH"/>
          </a:p>
        </p:txBody>
      </p:sp>
      <p:sp>
        <p:nvSpPr>
          <p:cNvPr id="4" name="ตัวยึด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th-TH" noProof="0"/>
          </a:p>
        </p:txBody>
      </p:sp>
      <p:sp>
        <p:nvSpPr>
          <p:cNvPr id="5" name="ตัวยึด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noProof="0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noProof="0" smtClean="0"/>
              <a:t>ระดับที่สอง</a:t>
            </a:r>
          </a:p>
          <a:p>
            <a:pPr lvl="2"/>
            <a:r>
              <a:rPr lang="th-TH" noProof="0" smtClean="0"/>
              <a:t>ระดับที่สาม</a:t>
            </a:r>
          </a:p>
          <a:p>
            <a:pPr lvl="3"/>
            <a:r>
              <a:rPr lang="th-TH" noProof="0" smtClean="0"/>
              <a:t>ระดับที่สี่</a:t>
            </a:r>
          </a:p>
          <a:p>
            <a:pPr lvl="4"/>
            <a:r>
              <a:rPr lang="th-TH" noProof="0" smtClean="0"/>
              <a:t>ระดับที่ห้า</a:t>
            </a:r>
            <a:endParaRPr lang="th-TH" noProof="0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5A212469-9017-440A-B947-256D0BAB24BC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>
              <a:latin typeface="Arial" pitchFamily="34" charset="0"/>
              <a:cs typeface="Cordia New" pitchFamily="34" charset="-34"/>
            </a:endParaRPr>
          </a:p>
        </p:txBody>
      </p:sp>
      <p:sp>
        <p:nvSpPr>
          <p:cNvPr id="38916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0921FC8E-7B89-40E0-B4DF-C9F4481DAFFD}" type="slidenum">
              <a:rPr lang="en-US" smtClean="0">
                <a:latin typeface="Arial" pitchFamily="34" charset="0"/>
              </a:rPr>
              <a:pPr>
                <a:defRPr/>
              </a:pPr>
              <a:t>12</a:t>
            </a:fld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h-TH" dirty="0" smtClean="0"/>
              <a:t>คณะทำงาน</a:t>
            </a:r>
          </a:p>
          <a:p>
            <a:r>
              <a:rPr lang="th-TH" dirty="0" smtClean="0"/>
              <a:t>การแลกเปลี่ยนเรียนรู้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A212469-9017-440A-B947-256D0BAB24BC}" type="slidenum">
              <a:rPr lang="th-TH" smtClean="0"/>
              <a:pPr>
                <a:defRPr/>
              </a:pPr>
              <a:t>14</a:t>
            </a:fld>
            <a:endParaRPr lang="th-TH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h-TH" dirty="0" smtClean="0"/>
              <a:t>จะสื่อจำนวนประเด็น</a:t>
            </a:r>
            <a:r>
              <a:rPr lang="th-TH" baseline="0" dirty="0" smtClean="0"/>
              <a:t> กับจำนวนอำเภอ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A212469-9017-440A-B947-256D0BAB24BC}" type="slidenum">
              <a:rPr lang="th-TH" smtClean="0"/>
              <a:pPr>
                <a:defRPr/>
              </a:pPr>
              <a:t>15</a:t>
            </a:fld>
            <a:endParaRPr lang="th-TH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5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>
              <a:latin typeface="Arial" pitchFamily="34" charset="0"/>
              <a:cs typeface="Cordia New" pitchFamily="34" charset="-34"/>
            </a:endParaRPr>
          </a:p>
        </p:txBody>
      </p:sp>
      <p:sp>
        <p:nvSpPr>
          <p:cNvPr id="57348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900EE5A1-3C0E-4138-849A-458D31DCE6CA}" type="slidenum">
              <a:rPr lang="en-US" smtClean="0">
                <a:latin typeface="Arial" pitchFamily="34" charset="0"/>
              </a:rPr>
              <a:pPr>
                <a:defRPr/>
              </a:pPr>
              <a:t>27</a:t>
            </a:fld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9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>
              <a:latin typeface="Arial" pitchFamily="34" charset="0"/>
              <a:cs typeface="Cordia New" pitchFamily="34" charset="-34"/>
            </a:endParaRPr>
          </a:p>
        </p:txBody>
      </p:sp>
      <p:sp>
        <p:nvSpPr>
          <p:cNvPr id="58372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B54AE0DD-A3CD-43F0-AAB7-FC437B6EAF10}" type="slidenum">
              <a:rPr lang="en-US" smtClean="0">
                <a:latin typeface="Arial" pitchFamily="34" charset="0"/>
              </a:rPr>
              <a:pPr>
                <a:defRPr/>
              </a:pPr>
              <a:t>28</a:t>
            </a:fld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>
              <a:latin typeface="Arial" pitchFamily="34" charset="0"/>
              <a:cs typeface="Cordia New" pitchFamily="34" charset="-34"/>
            </a:endParaRPr>
          </a:p>
        </p:txBody>
      </p:sp>
      <p:sp>
        <p:nvSpPr>
          <p:cNvPr id="38916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0921FC8E-7B89-40E0-B4DF-C9F4481DAFFD}" type="slidenum">
              <a:rPr lang="en-US" smtClean="0">
                <a:latin typeface="Arial" pitchFamily="34" charset="0"/>
              </a:rPr>
              <a:pPr>
                <a:defRPr/>
              </a:pPr>
              <a:t>47</a:t>
            </a:fld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5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>
              <a:latin typeface="Arial" pitchFamily="34" charset="0"/>
              <a:cs typeface="Cordia New" pitchFamily="34" charset="-34"/>
            </a:endParaRPr>
          </a:p>
        </p:txBody>
      </p:sp>
      <p:sp>
        <p:nvSpPr>
          <p:cNvPr id="57348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900EE5A1-3C0E-4138-849A-458D31DCE6CA}" type="slidenum">
              <a:rPr lang="en-US" smtClean="0">
                <a:latin typeface="Arial" pitchFamily="34" charset="0"/>
              </a:rPr>
              <a:pPr>
                <a:defRPr/>
              </a:pPr>
              <a:t>54</a:t>
            </a:fld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9" name="ตัวยึดบันทึกย่อ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>
              <a:latin typeface="Arial" pitchFamily="34" charset="0"/>
              <a:cs typeface="Cordia New" pitchFamily="34" charset="-34"/>
            </a:endParaRPr>
          </a:p>
        </p:txBody>
      </p:sp>
      <p:sp>
        <p:nvSpPr>
          <p:cNvPr id="58372" name="ตัวยึด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B54AE0DD-A3CD-43F0-AAB7-FC437B6EAF10}" type="slidenum">
              <a:rPr lang="en-US" smtClean="0">
                <a:latin typeface="Arial" pitchFamily="34" charset="0"/>
              </a:rPr>
              <a:pPr>
                <a:defRPr/>
              </a:pPr>
              <a:t>55</a:t>
            </a:fld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AD8175-334E-45AC-A491-69797AB067AA}" type="datetimeFigureOut">
              <a:rPr lang="th-TH"/>
              <a:pPr>
                <a:defRPr/>
              </a:pPr>
              <a:t>31/03/58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91C0AB-419C-4C68-8268-CA3E5B3E42FD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AADF6A-14D3-454C-A59B-64DB2C4BC3B5}" type="datetimeFigureOut">
              <a:rPr lang="th-TH"/>
              <a:pPr>
                <a:defRPr/>
              </a:pPr>
              <a:t>31/03/58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0B82FA-0000-40B0-AA09-2849AD6AF015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678CAE-DB5C-4CF4-814D-1F3CC1A9CD7C}" type="datetimeFigureOut">
              <a:rPr lang="th-TH"/>
              <a:pPr>
                <a:defRPr/>
              </a:pPr>
              <a:t>31/03/58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FFF5A9-D545-4263-9A28-553E605207FB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6BF3E9-000F-4E7E-98EE-41D89AEE769C}" type="datetimeFigureOut">
              <a:rPr lang="th-TH"/>
              <a:pPr>
                <a:defRPr/>
              </a:pPr>
              <a:t>31/03/58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527BB1-C39C-4B48-95AD-83B54558F14C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D305FB-F51B-4F34-A921-77787D89D128}" type="datetimeFigureOut">
              <a:rPr lang="th-TH"/>
              <a:pPr>
                <a:defRPr/>
              </a:pPr>
              <a:t>31/03/58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0F60FE-8352-485E-8E1B-2DAB1DB1641D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0CAD4B-B095-4689-9AAB-52F11F99B05C}" type="datetimeFigureOut">
              <a:rPr lang="th-TH"/>
              <a:pPr>
                <a:defRPr/>
              </a:pPr>
              <a:t>31/03/58</a:t>
            </a:fld>
            <a:endParaRPr lang="th-TH"/>
          </a:p>
        </p:txBody>
      </p:sp>
      <p:sp>
        <p:nvSpPr>
          <p:cNvPr id="6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91F6FA-6516-4AD6-A083-79DC2591B00C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2BD699-24F6-4428-8CBA-862BFFF138CD}" type="datetimeFigureOut">
              <a:rPr lang="th-TH"/>
              <a:pPr>
                <a:defRPr/>
              </a:pPr>
              <a:t>31/03/58</a:t>
            </a:fld>
            <a:endParaRPr lang="th-TH"/>
          </a:p>
        </p:txBody>
      </p:sp>
      <p:sp>
        <p:nvSpPr>
          <p:cNvPr id="8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DE62C7-1CB1-4046-8810-247A2CC274C7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203E6E-725B-4EFA-81F9-CAD0A1D17D3F}" type="datetimeFigureOut">
              <a:rPr lang="th-TH"/>
              <a:pPr>
                <a:defRPr/>
              </a:pPr>
              <a:t>31/03/58</a:t>
            </a:fld>
            <a:endParaRPr lang="th-TH"/>
          </a:p>
        </p:txBody>
      </p:sp>
      <p:sp>
        <p:nvSpPr>
          <p:cNvPr id="4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280C1A-CB6B-40A1-B17E-F9E4731318D7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D1405E-3E08-4A66-BE8D-00E77510B8F4}" type="datetimeFigureOut">
              <a:rPr lang="th-TH"/>
              <a:pPr>
                <a:defRPr/>
              </a:pPr>
              <a:t>31/03/58</a:t>
            </a:fld>
            <a:endParaRPr lang="th-TH"/>
          </a:p>
        </p:txBody>
      </p:sp>
      <p:sp>
        <p:nvSpPr>
          <p:cNvPr id="3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1FC7F5-CF36-46C6-96BE-AAF65E9BA85A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F967D3-17AB-4FB8-886B-69626F44D524}" type="datetimeFigureOut">
              <a:rPr lang="th-TH"/>
              <a:pPr>
                <a:defRPr/>
              </a:pPr>
              <a:t>31/03/58</a:t>
            </a:fld>
            <a:endParaRPr lang="th-TH"/>
          </a:p>
        </p:txBody>
      </p:sp>
      <p:sp>
        <p:nvSpPr>
          <p:cNvPr id="6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EAABC3-E479-4802-8FA7-DD28777C0BF4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B98DF5-9E5E-4E64-A7A3-696E109AC487}" type="datetimeFigureOut">
              <a:rPr lang="th-TH"/>
              <a:pPr>
                <a:defRPr/>
              </a:pPr>
              <a:t>31/03/58</a:t>
            </a:fld>
            <a:endParaRPr lang="th-TH"/>
          </a:p>
        </p:txBody>
      </p:sp>
      <p:sp>
        <p:nvSpPr>
          <p:cNvPr id="6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72B8DB-0C78-421B-9A0F-2A51A1FC70B0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ตัวยึดชื่อเรื่อง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 altLang="th-TH" smtClean="0"/>
              <a:t>คลิกเพื่อแก้ไขลักษณะชื่อเรื่องต้นแบบ</a:t>
            </a:r>
          </a:p>
        </p:txBody>
      </p:sp>
      <p:sp>
        <p:nvSpPr>
          <p:cNvPr id="1027" name="ตัวยึดข้อความ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alt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altLang="th-TH" smtClean="0"/>
              <a:t>ระดับที่สอง</a:t>
            </a:r>
          </a:p>
          <a:p>
            <a:pPr lvl="2"/>
            <a:r>
              <a:rPr lang="th-TH" altLang="th-TH" smtClean="0"/>
              <a:t>ระดับที่สาม</a:t>
            </a:r>
          </a:p>
          <a:p>
            <a:pPr lvl="3"/>
            <a:r>
              <a:rPr lang="th-TH" altLang="th-TH" smtClean="0"/>
              <a:t>ระดับที่สี่</a:t>
            </a:r>
          </a:p>
          <a:p>
            <a:pPr lvl="4"/>
            <a:r>
              <a:rPr lang="th-TH" altLang="th-TH" smtClean="0"/>
              <a:t>ระดับที่ห้า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2A5643D-A583-4094-84C8-A57EF9941F4E}" type="datetimeFigureOut">
              <a:rPr lang="th-TH"/>
              <a:pPr>
                <a:defRPr/>
              </a:pPr>
              <a:t>31/03/58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AC6333E-600A-41C3-9D84-D32F82EAA3D0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0" y="1700808"/>
            <a:ext cx="9144000" cy="2088232"/>
          </a:xfrm>
        </p:spPr>
        <p:txBody>
          <a:bodyPr/>
          <a:lstStyle/>
          <a:p>
            <a:pPr eaLnBrk="1" hangingPunct="1"/>
            <a:r>
              <a:rPr lang="th-TH" altLang="th-TH" sz="3600" b="1" dirty="0" smtClean="0">
                <a:latin typeface="Tahoma" pitchFamily="34" charset="0"/>
                <a:cs typeface="Tahoma" pitchFamily="34" charset="0"/>
              </a:rPr>
              <a:t>  การพัฒนาระบบบริการปฐมภูมิ </a:t>
            </a:r>
            <a:br>
              <a:rPr lang="th-TH" altLang="th-TH" sz="3600" b="1" dirty="0" smtClean="0">
                <a:latin typeface="Tahoma" pitchFamily="34" charset="0"/>
                <a:cs typeface="Tahoma" pitchFamily="34" charset="0"/>
              </a:rPr>
            </a:br>
            <a:r>
              <a:rPr lang="th-TH" altLang="th-TH" sz="3600" b="1" dirty="0" smtClean="0">
                <a:latin typeface="Tahoma" pitchFamily="34" charset="0"/>
                <a:cs typeface="Tahoma" pitchFamily="34" charset="0"/>
              </a:rPr>
              <a:t>และสุขภาพอำเภอ</a:t>
            </a:r>
            <a:r>
              <a:rPr lang="en-US" altLang="th-TH" sz="3600" b="1" dirty="0" smtClean="0">
                <a:latin typeface="Tahoma" pitchFamily="34" charset="0"/>
                <a:cs typeface="Tahoma" pitchFamily="34" charset="0"/>
              </a:rPr>
              <a:t/>
            </a:r>
            <a:br>
              <a:rPr lang="en-US" altLang="th-TH" sz="3600" b="1" dirty="0" smtClean="0">
                <a:latin typeface="Tahoma" pitchFamily="34" charset="0"/>
                <a:cs typeface="Tahoma" pitchFamily="34" charset="0"/>
              </a:rPr>
            </a:br>
            <a:r>
              <a:rPr lang="th-TH" altLang="th-TH" sz="3600" b="1" dirty="0" smtClean="0">
                <a:latin typeface="Tahoma" pitchFamily="34" charset="0"/>
                <a:cs typeface="Tahoma" pitchFamily="34" charset="0"/>
              </a:rPr>
              <a:t/>
            </a:r>
            <a:br>
              <a:rPr lang="th-TH" altLang="th-TH" sz="3600" b="1" dirty="0" smtClean="0">
                <a:latin typeface="Tahoma" pitchFamily="34" charset="0"/>
                <a:cs typeface="Tahoma" pitchFamily="34" charset="0"/>
              </a:rPr>
            </a:br>
            <a:r>
              <a:rPr lang="th-TH" altLang="th-TH" sz="3600" b="1" dirty="0" smtClean="0">
                <a:latin typeface="Tahoma" pitchFamily="34" charset="0"/>
                <a:cs typeface="Tahoma" pitchFamily="34" charset="0"/>
              </a:rPr>
              <a:t>เขตสุขภาพที่ ๑๒ </a:t>
            </a:r>
            <a:endParaRPr lang="en-US" altLang="th-TH" sz="3600" b="1" dirty="0" smtClean="0"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34678"/>
            <a:ext cx="8229600" cy="850106"/>
          </a:xfrm>
        </p:spPr>
        <p:txBody>
          <a:bodyPr/>
          <a:lstStyle/>
          <a:p>
            <a:r>
              <a:rPr lang="th-TH" sz="3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การดูแลผู้สูงอายุ และ </a:t>
            </a:r>
            <a:r>
              <a:rPr lang="en-US" sz="3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Long </a:t>
            </a:r>
            <a:r>
              <a:rPr lang="en-US" sz="3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Term Care</a:t>
            </a:r>
            <a:endParaRPr lang="en-US" sz="32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75656"/>
            <a:ext cx="8229600" cy="3097560"/>
          </a:xfrm>
        </p:spPr>
        <p:txBody>
          <a:bodyPr/>
          <a:lstStyle/>
          <a:p>
            <a:pPr marL="514350" indent="-514350">
              <a:buAutoNum type="thaiNumPeriod"/>
            </a:pPr>
            <a:r>
              <a:rPr lang="th-TH" sz="2800" b="1" dirty="0" smtClean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ให้การดูแลที่บ้านโดยทีมสหสาขาวิชาชีพ</a:t>
            </a:r>
          </a:p>
          <a:p>
            <a:pPr marL="514350" indent="-514350">
              <a:buAutoNum type="thaiNumPeriod"/>
            </a:pPr>
            <a:r>
              <a:rPr lang="th-TH" sz="2800" b="1" dirty="0" smtClean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ให้คำปรึกษาปัญหาการดูแลกลุ่มผู้ป่วยติดเตียง</a:t>
            </a:r>
          </a:p>
          <a:p>
            <a:pPr marL="514350" indent="-514350">
              <a:buAutoNum type="thaiNumPeriod"/>
            </a:pPr>
            <a:r>
              <a:rPr lang="th-TH" sz="2800" b="1" dirty="0" smtClean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ใช้เวชศาสตร์ครอบครัว</a:t>
            </a:r>
            <a:endParaRPr lang="th-TH" sz="2400" b="1" dirty="0" smtClean="0">
              <a:solidFill>
                <a:srgbClr val="0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th-TH" sz="3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ผลการดำเนินงาน</a:t>
            </a:r>
            <a:endParaRPr lang="en-US" sz="3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251520" y="1268760"/>
          <a:ext cx="8640960" cy="283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92488"/>
                <a:gridCol w="1512168"/>
                <a:gridCol w="1368152"/>
                <a:gridCol w="136815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400" b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บริการ</a:t>
                      </a:r>
                      <a:endParaRPr lang="en-US" sz="24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เป้าหมาย</a:t>
                      </a:r>
                      <a:endParaRPr lang="en-US" sz="24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ผลงาน</a:t>
                      </a:r>
                      <a:endParaRPr lang="en-US" sz="24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หมายเหตุ</a:t>
                      </a:r>
                      <a:endParaRPr lang="en-US" sz="24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sz="2400" b="1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ผู้ป่วยติดเตียงในชุมชนได้รับการเยี่ยมบ้านอย่างน้อย ๒ ครั้ง/ปี</a:t>
                      </a:r>
                      <a:endParaRPr lang="en-US" sz="24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400" b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ร้อยละ ๑๐๐</a:t>
                      </a:r>
                      <a:endParaRPr lang="en-US" sz="24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sz="2400" b="1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ร้อยละผู้ป่วยติดเตียงที่บ้านเกิดภาวะแทรกซ้อน</a:t>
                      </a:r>
                      <a:r>
                        <a:rPr lang="en-US" sz="2400" b="1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en-US" sz="24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 b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สี่เหลี่ยมผืนผ้า 5"/>
          <p:cNvSpPr/>
          <p:nvPr/>
        </p:nvSpPr>
        <p:spPr bwMode="auto">
          <a:xfrm>
            <a:off x="0" y="1916113"/>
            <a:ext cx="9144000" cy="4941887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r">
              <a:defRPr/>
            </a:pPr>
            <a:endParaRPr lang="th-TH" sz="180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5" name="Rectangle 4"/>
          <p:cNvSpPr txBox="1">
            <a:spLocks noChangeArrowheads="1"/>
          </p:cNvSpPr>
          <p:nvPr/>
        </p:nvSpPr>
        <p:spPr>
          <a:xfrm>
            <a:off x="682372" y="2096981"/>
            <a:ext cx="8210948" cy="1882775"/>
          </a:xfrm>
          <a:prstGeom prst="rect">
            <a:avLst/>
          </a:prstGeom>
          <a:effectLst>
            <a:outerShdw dist="28398" dir="1593903" algn="ctr" rotWithShape="0">
              <a:schemeClr val="bg1">
                <a:alpha val="50000"/>
              </a:schemeClr>
            </a:outerShdw>
          </a:effectLst>
        </p:spPr>
        <p:txBody>
          <a:bodyPr/>
          <a:lstStyle/>
          <a:p>
            <a:pPr algn="ctr">
              <a:tabLst>
                <a:tab pos="2743200" algn="l"/>
              </a:tabLst>
              <a:defRPr/>
            </a:pPr>
            <a:r>
              <a:rPr lang="en-US" sz="6000" cap="all" dirty="0">
                <a:solidFill>
                  <a:srgbClr val="006600"/>
                </a:solidFill>
                <a:effectLst>
                  <a:reflection blurRad="12700" stA="48000" endA="300" endPos="55000" dir="5400000" sy="-90000" algn="bl" rotWithShape="0"/>
                </a:effectLst>
                <a:latin typeface="Angsana New" pitchFamily="18" charset="-34"/>
                <a:ea typeface="+mj-ea"/>
                <a:cs typeface="Angsana New" pitchFamily="18" charset="-34"/>
              </a:rPr>
              <a:t> </a:t>
            </a:r>
            <a:endParaRPr lang="th-TH" sz="6000" cap="all" dirty="0">
              <a:solidFill>
                <a:srgbClr val="006600"/>
              </a:solidFill>
              <a:effectLst>
                <a:reflection blurRad="12700" stA="48000" endA="300" endPos="55000" dir="5400000" sy="-90000" algn="bl" rotWithShape="0"/>
              </a:effectLst>
              <a:latin typeface="Angsana New" pitchFamily="18" charset="-34"/>
              <a:ea typeface="+mj-ea"/>
              <a:cs typeface="Angsana New" pitchFamily="18" charset="-34"/>
            </a:endParaRPr>
          </a:p>
        </p:txBody>
      </p:sp>
      <p:sp>
        <p:nvSpPr>
          <p:cNvPr id="20" name="Rectangle 4"/>
          <p:cNvSpPr txBox="1">
            <a:spLocks noChangeArrowheads="1"/>
          </p:cNvSpPr>
          <p:nvPr/>
        </p:nvSpPr>
        <p:spPr>
          <a:xfrm>
            <a:off x="80180" y="3336967"/>
            <a:ext cx="4552404" cy="326038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outerShdw dist="28398" dir="1593903" algn="ctr" rotWithShape="0">
              <a:schemeClr val="bg1">
                <a:alpha val="50000"/>
              </a:schemeClr>
            </a:outerShdw>
          </a:effectLst>
        </p:spPr>
        <p:txBody>
          <a:bodyPr/>
          <a:lstStyle/>
          <a:p>
            <a:pPr algn="ctr">
              <a:tabLst>
                <a:tab pos="2743200" algn="l"/>
              </a:tabLst>
              <a:defRPr/>
            </a:pPr>
            <a:r>
              <a:rPr lang="en-US" sz="16600" b="1" cap="all" dirty="0">
                <a:solidFill>
                  <a:srgbClr val="006600"/>
                </a:solidFill>
                <a:effectLst>
                  <a:reflection blurRad="12700" stA="48000" endA="300" endPos="55000" dir="5400000" sy="-90000" algn="bl" rotWithShape="0"/>
                </a:effectLst>
                <a:latin typeface="Angsana New" pitchFamily="18" charset="-34"/>
                <a:ea typeface="+mj-ea"/>
                <a:cs typeface="Angsana New" pitchFamily="18" charset="-34"/>
              </a:rPr>
              <a:t>DHS</a:t>
            </a:r>
            <a:endParaRPr lang="en-US" sz="16600" b="1" cap="all" dirty="0">
              <a:solidFill>
                <a:srgbClr val="006600"/>
              </a:solidFill>
              <a:effectLst>
                <a:reflection blurRad="12700" stA="48000" endA="300" endPos="55000" dir="5400000" sy="-90000" algn="bl" rotWithShape="0"/>
              </a:effectLst>
              <a:latin typeface="Angsana New" pitchFamily="18" charset="-34"/>
              <a:cs typeface="Angsana New" pitchFamily="18" charset="-34"/>
            </a:endParaRPr>
          </a:p>
          <a:p>
            <a:pPr algn="ctr">
              <a:tabLst>
                <a:tab pos="2743200" algn="l"/>
              </a:tabLst>
              <a:defRPr/>
            </a:pPr>
            <a:endParaRPr lang="th-TH" sz="16600" b="1" cap="all" dirty="0">
              <a:solidFill>
                <a:srgbClr val="006600"/>
              </a:solidFill>
              <a:effectLst>
                <a:reflection blurRad="12700" stA="48000" endA="300" endPos="55000" dir="5400000" sy="-90000" algn="bl" rotWithShape="0"/>
              </a:effectLst>
              <a:latin typeface="Angsana New" pitchFamily="18" charset="-34"/>
              <a:ea typeface="+mj-ea"/>
              <a:cs typeface="Angsana New" pitchFamily="18" charset="-34"/>
            </a:endParaRPr>
          </a:p>
        </p:txBody>
      </p:sp>
      <p:pic>
        <p:nvPicPr>
          <p:cNvPr id="30725" name="รูปภาพ 7" descr="C360_2014-05-08-12-56-33-090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84700" y="166688"/>
            <a:ext cx="3419475" cy="256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6" name="รูปภาพ 9" descr="DSCF9847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02188" y="3138488"/>
            <a:ext cx="3394075" cy="288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7" name="รูปภาพ 10" descr="20140521_140749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7238" y="407988"/>
            <a:ext cx="2984500" cy="2335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th-TH" sz="4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การขับเคลื่อน</a:t>
            </a:r>
            <a:endParaRPr lang="en-US" sz="40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40560"/>
          </a:xfrm>
        </p:spPr>
        <p:txBody>
          <a:bodyPr/>
          <a:lstStyle/>
          <a:p>
            <a:pPr marL="514350" indent="-514350">
              <a:buAutoNum type="thaiNumPeriod"/>
            </a:pPr>
            <a:r>
              <a:rPr lang="th-TH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คณะกรรมการพัฒนาเครือข่ายสุขภาพ</a:t>
            </a:r>
          </a:p>
          <a:p>
            <a:pPr lvl="1"/>
            <a:r>
              <a:rPr lang="th-TH" sz="2000" b="1" dirty="0" smtClean="0">
                <a:latin typeface="Tahoma" pitchFamily="34" charset="0"/>
                <a:cs typeface="Tahoma" pitchFamily="34" charset="0"/>
              </a:rPr>
              <a:t>คณะทำงานนิเทศ </a:t>
            </a:r>
          </a:p>
          <a:p>
            <a:pPr lvl="1"/>
            <a:r>
              <a:rPr lang="th-TH" sz="2000" b="1" dirty="0" smtClean="0">
                <a:latin typeface="Tahoma" pitchFamily="34" charset="0"/>
                <a:cs typeface="Tahoma" pitchFamily="34" charset="0"/>
              </a:rPr>
              <a:t>คณะทำงานประเมิน ระดับเขตและจังหวัด</a:t>
            </a:r>
          </a:p>
          <a:p>
            <a:pPr lvl="1"/>
            <a:r>
              <a:rPr lang="th-TH" sz="2000" b="1" dirty="0" smtClean="0">
                <a:latin typeface="Tahoma" pitchFamily="34" charset="0"/>
                <a:cs typeface="Tahoma" pitchFamily="34" charset="0"/>
              </a:rPr>
              <a:t>โครงการประเมินภายนอกด้วยกระบวนการประเมินเพื่อการพัฒนา(</a:t>
            </a:r>
            <a:r>
              <a:rPr lang="en-US" sz="2000" b="1" dirty="0" smtClean="0">
                <a:latin typeface="Tahoma" pitchFamily="34" charset="0"/>
                <a:cs typeface="Tahoma" pitchFamily="34" charset="0"/>
              </a:rPr>
              <a:t>Developmental  Evaluation</a:t>
            </a:r>
            <a:r>
              <a:rPr lang="th-TH" sz="2000" b="1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2000" b="1" dirty="0" smtClean="0">
                <a:latin typeface="Tahoma" pitchFamily="34" charset="0"/>
                <a:cs typeface="Tahoma" pitchFamily="34" charset="0"/>
              </a:rPr>
              <a:t>: DE</a:t>
            </a:r>
            <a:r>
              <a:rPr lang="th-TH" sz="2000" b="1" dirty="0" smtClean="0">
                <a:latin typeface="Tahoma" pitchFamily="34" charset="0"/>
                <a:cs typeface="Tahoma" pitchFamily="34" charset="0"/>
              </a:rPr>
              <a:t>)</a:t>
            </a:r>
          </a:p>
          <a:p>
            <a:pPr marL="514350" indent="-514350">
              <a:buNone/>
            </a:pPr>
            <a:r>
              <a:rPr lang="th-TH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๒. </a:t>
            </a:r>
            <a:r>
              <a:rPr lang="th-TH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การและเปลี่ยนเรียนรู้</a:t>
            </a:r>
          </a:p>
          <a:p>
            <a:pPr>
              <a:buNone/>
            </a:pPr>
            <a:r>
              <a:rPr lang="th-TH" sz="2000" dirty="0" smtClean="0">
                <a:latin typeface="Tahoma" pitchFamily="34" charset="0"/>
                <a:cs typeface="Tahoma" pitchFamily="34" charset="0"/>
              </a:rPr>
              <a:t>	</a:t>
            </a:r>
            <a:r>
              <a:rPr lang="th-TH" sz="2000" b="1" dirty="0" smtClean="0">
                <a:latin typeface="Tahoma" pitchFamily="34" charset="0"/>
                <a:cs typeface="Tahoma" pitchFamily="34" charset="0"/>
              </a:rPr>
              <a:t>- เวทีการแลกเปลี่ยนเรียนรู้  ทุก ๒ เดือน โดยมี นพ.วราวุธ  สุรพฤกษ์ </a:t>
            </a:r>
          </a:p>
          <a:p>
            <a:pPr>
              <a:buNone/>
            </a:pPr>
            <a:r>
              <a:rPr lang="th-TH" sz="2000" b="1" dirty="0" smtClean="0">
                <a:latin typeface="Tahoma" pitchFamily="34" charset="0"/>
                <a:cs typeface="Tahoma" pitchFamily="34" charset="0"/>
              </a:rPr>
              <a:t>      เป็นที่ปรึกษา</a:t>
            </a:r>
          </a:p>
          <a:p>
            <a:pPr>
              <a:buNone/>
            </a:pPr>
            <a:r>
              <a:rPr lang="th-TH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	- </a:t>
            </a:r>
            <a:r>
              <a:rPr lang="th-TH" sz="2000" b="1" dirty="0" smtClean="0">
                <a:latin typeface="Tahoma" pitchFamily="34" charset="0"/>
                <a:cs typeface="Tahoma" pitchFamily="34" charset="0"/>
              </a:rPr>
              <a:t>การวิจัย การถอดบทเรียน การจัดการความรู้ การพัฒนาระบบข้อมูลสุขภาพ  </a:t>
            </a:r>
            <a:r>
              <a:rPr lang="th-TH" sz="2000" b="1" dirty="0" smtClean="0">
                <a:latin typeface="Tahoma" pitchFamily="34" charset="0"/>
                <a:cs typeface="Tahoma" pitchFamily="34" charset="0"/>
              </a:rPr>
              <a:t>และ</a:t>
            </a:r>
            <a:r>
              <a:rPr lang="th-TH" sz="2000" b="1" dirty="0" smtClean="0">
                <a:latin typeface="Tahoma" pitchFamily="34" charset="0"/>
                <a:cs typeface="Tahoma" pitchFamily="34" charset="0"/>
              </a:rPr>
              <a:t>การเผยแพร่สื่อสารสาธารณะ </a:t>
            </a:r>
          </a:p>
          <a:p>
            <a:pPr>
              <a:buNone/>
            </a:pPr>
            <a:r>
              <a:rPr lang="th-TH" sz="2000" b="1" dirty="0" smtClean="0">
                <a:latin typeface="Tahoma" pitchFamily="34" charset="0"/>
                <a:cs typeface="Tahoma" pitchFamily="34" charset="0"/>
              </a:rPr>
              <a:t>	- การพัฒนาอำเภอด้วย  </a:t>
            </a:r>
            <a:r>
              <a:rPr lang="en-US" sz="2000" b="1" dirty="0" smtClean="0">
                <a:latin typeface="Tahoma" pitchFamily="34" charset="0"/>
                <a:cs typeface="Tahoma" pitchFamily="34" charset="0"/>
              </a:rPr>
              <a:t>DHML</a:t>
            </a:r>
            <a:endParaRPr lang="th-TH" sz="2000" b="1" dirty="0" smtClean="0">
              <a:latin typeface="Tahoma" pitchFamily="34" charset="0"/>
              <a:cs typeface="Tahoma" pitchFamily="34" charset="0"/>
            </a:endParaRPr>
          </a:p>
          <a:p>
            <a:pPr>
              <a:buNone/>
            </a:pPr>
            <a:r>
              <a:rPr lang="th-TH" sz="2000" b="1" dirty="0" smtClean="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	- </a:t>
            </a:r>
            <a:r>
              <a:rPr lang="th-TH" sz="2000" b="1" dirty="0" smtClean="0">
                <a:latin typeface="Tahoma" pitchFamily="34" charset="0"/>
                <a:cs typeface="Tahoma" pitchFamily="34" charset="0"/>
              </a:rPr>
              <a:t>มหกรรมวิชาการงานปฐมภูมิ  กรกฏาคม ๒๕๕๘</a:t>
            </a:r>
            <a:r>
              <a:rPr lang="en-US" sz="2000" b="1" dirty="0" smtClean="0">
                <a:latin typeface="Tahoma" pitchFamily="34" charset="0"/>
                <a:cs typeface="Tahoma" pitchFamily="34" charset="0"/>
              </a:rPr>
              <a:t> </a:t>
            </a:r>
          </a:p>
          <a:p>
            <a:pPr marL="514350" indent="-514350">
              <a:buNone/>
            </a:pPr>
            <a:endParaRPr lang="th-TH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514350" indent="-514350">
              <a:buNone/>
            </a:pPr>
            <a:endParaRPr lang="th-TH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514350" indent="-514350">
              <a:buNone/>
            </a:pPr>
            <a:r>
              <a:rPr lang="th-TH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	</a:t>
            </a:r>
            <a:endParaRPr lang="th-TH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-26988"/>
            <a:ext cx="9144000" cy="647701"/>
          </a:xfrm>
          <a:solidFill>
            <a:schemeClr val="accent6"/>
          </a:solidFill>
        </p:spPr>
        <p:txBody>
          <a:bodyPr/>
          <a:lstStyle/>
          <a:p>
            <a:pPr>
              <a:defRPr/>
            </a:pPr>
            <a:r>
              <a:rPr lang="en-US" b="1" dirty="0" smtClean="0"/>
              <a:t>DHS</a:t>
            </a:r>
            <a:endParaRPr lang="th-TH" b="1" dirty="0"/>
          </a:p>
        </p:txBody>
      </p:sp>
      <p:sp>
        <p:nvSpPr>
          <p:cNvPr id="32771" name="ตัวยึดเนื้อหา 2"/>
          <p:cNvSpPr>
            <a:spLocks noGrp="1"/>
          </p:cNvSpPr>
          <p:nvPr>
            <p:ph idx="1"/>
          </p:nvPr>
        </p:nvSpPr>
        <p:spPr>
          <a:xfrm>
            <a:off x="395288" y="620712"/>
            <a:ext cx="8748712" cy="6237287"/>
          </a:xfrm>
        </p:spPr>
        <p:txBody>
          <a:bodyPr/>
          <a:lstStyle/>
          <a:p>
            <a:pPr>
              <a:buNone/>
            </a:pPr>
            <a:r>
              <a:rPr lang="th-TH" sz="1800" u="sng" dirty="0" smtClean="0">
                <a:latin typeface="Tahoma" pitchFamily="34" charset="0"/>
                <a:cs typeface="Tahoma" pitchFamily="34" charset="0"/>
              </a:rPr>
              <a:t>คณะทำงาน การควบคุมกำกับ ติดตามประเมินผล</a:t>
            </a:r>
            <a:endParaRPr lang="en-US" sz="1800" u="sng" dirty="0" smtClean="0">
              <a:latin typeface="Tahoma" pitchFamily="34" charset="0"/>
              <a:cs typeface="Tahoma" pitchFamily="34" charset="0"/>
            </a:endParaRPr>
          </a:p>
          <a:p>
            <a:r>
              <a:rPr lang="th-TH" sz="1800" dirty="0" smtClean="0">
                <a:latin typeface="Tahoma" pitchFamily="34" charset="0"/>
                <a:cs typeface="Tahoma" pitchFamily="34" charset="0"/>
              </a:rPr>
              <a:t>มีคณะกรรมการปฐมภูมิ ทุติยภูมิ   เขตสุขภาพที่ 12</a:t>
            </a:r>
          </a:p>
          <a:p>
            <a:r>
              <a:rPr lang="th-TH" sz="1800" dirty="0" smtClean="0">
                <a:latin typeface="Tahoma" pitchFamily="34" charset="0"/>
                <a:cs typeface="Tahoma" pitchFamily="34" charset="0"/>
              </a:rPr>
              <a:t>มีคณะทำงานย่อย  3 คณะ</a:t>
            </a:r>
          </a:p>
          <a:p>
            <a:pPr lvl="1"/>
            <a:r>
              <a:rPr lang="th-TH" sz="1800" dirty="0" smtClean="0">
                <a:latin typeface="Tahoma" pitchFamily="34" charset="0"/>
                <a:cs typeface="Tahoma" pitchFamily="34" charset="0"/>
              </a:rPr>
              <a:t>ทีมนิเทศติดตาม   ประธานสาขาและหัวหน้า/ผู้รับผิดชอบงานปฐมภูมิจังหวัด</a:t>
            </a:r>
          </a:p>
          <a:p>
            <a:pPr lvl="1"/>
            <a:r>
              <a:rPr lang="th-TH" sz="1800" dirty="0" smtClean="0">
                <a:latin typeface="Tahoma" pitchFamily="34" charset="0"/>
                <a:cs typeface="Tahoma" pitchFamily="34" charset="0"/>
              </a:rPr>
              <a:t>ทีมประเมิน ระดับจังหวัดและเขต    มีทีมเยี่ยม  2 ชุด </a:t>
            </a:r>
          </a:p>
          <a:p>
            <a:pPr lvl="1"/>
            <a:r>
              <a:rPr lang="th-TH" sz="1800" dirty="0" smtClean="0">
                <a:latin typeface="Tahoma" pitchFamily="34" charset="0"/>
                <a:cs typeface="Tahoma" pitchFamily="34" charset="0"/>
              </a:rPr>
              <a:t>โครงการประเมินภายนอกด้วยกระบวนการประเมินเพื่อการพัฒนา(</a:t>
            </a:r>
            <a:r>
              <a:rPr lang="en-US" sz="1800" dirty="0" smtClean="0">
                <a:latin typeface="Tahoma" pitchFamily="34" charset="0"/>
                <a:cs typeface="Tahoma" pitchFamily="34" charset="0"/>
              </a:rPr>
              <a:t>Developmental  Evaluation</a:t>
            </a:r>
            <a:r>
              <a:rPr lang="th-TH" sz="18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1800" dirty="0" smtClean="0">
                <a:latin typeface="Tahoma" pitchFamily="34" charset="0"/>
                <a:cs typeface="Tahoma" pitchFamily="34" charset="0"/>
              </a:rPr>
              <a:t>: DE</a:t>
            </a:r>
            <a:r>
              <a:rPr lang="th-TH" sz="1800" dirty="0" smtClean="0">
                <a:latin typeface="Tahoma" pitchFamily="34" charset="0"/>
                <a:cs typeface="Tahoma" pitchFamily="34" charset="0"/>
              </a:rPr>
              <a:t>)</a:t>
            </a:r>
          </a:p>
          <a:p>
            <a:pPr lvl="1"/>
            <a:r>
              <a:rPr lang="th-TH" sz="1800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ระบบข้อมูล     ประสานคณะทำงานระบบสารสนเทศเขต </a:t>
            </a:r>
          </a:p>
          <a:p>
            <a:r>
              <a:rPr lang="th-TH" sz="1800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ชี้แจงและมอบนโยบายจากผู้ตรวจราชการให้แก่ ผู้บริหาร(นพ.สสจและรอง </a:t>
            </a:r>
          </a:p>
          <a:p>
            <a:pPr>
              <a:buFont typeface="Arial" pitchFamily="34" charset="0"/>
              <a:buNone/>
            </a:pPr>
            <a:r>
              <a:rPr lang="th-TH" sz="1800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     หน.กลุ่มงาน/งาน  ผอ.รพ   สสอ.)   และผู้รับผิดชอบงาน 8 ตค57</a:t>
            </a:r>
          </a:p>
          <a:p>
            <a:pPr>
              <a:buNone/>
            </a:pPr>
            <a:r>
              <a:rPr lang="th-TH" sz="1800" u="sng" dirty="0" smtClean="0">
                <a:latin typeface="Tahoma" pitchFamily="34" charset="0"/>
                <a:cs typeface="Tahoma" pitchFamily="34" charset="0"/>
              </a:rPr>
              <a:t>แลกเปลี่ยนเรียนรู้</a:t>
            </a:r>
          </a:p>
          <a:p>
            <a:r>
              <a:rPr lang="th-TH" sz="1800" dirty="0" smtClean="0">
                <a:latin typeface="Tahoma" pitchFamily="34" charset="0"/>
                <a:cs typeface="Tahoma" pitchFamily="34" charset="0"/>
              </a:rPr>
              <a:t>ทุกจังหวัดมีเวทีการแลกเปลี่ยนเรียนรู้  ทุก 2 เดือน โดยมี นพ.วราวุธ  สุรพฤกษ์ </a:t>
            </a:r>
          </a:p>
          <a:p>
            <a:pPr>
              <a:buFont typeface="Arial" pitchFamily="34" charset="0"/>
              <a:buNone/>
            </a:pPr>
            <a:r>
              <a:rPr lang="th-TH" sz="1800" dirty="0" smtClean="0">
                <a:latin typeface="Tahoma" pitchFamily="34" charset="0"/>
                <a:cs typeface="Tahoma" pitchFamily="34" charset="0"/>
              </a:rPr>
              <a:t>    เป็นที่ปรึกษา   </a:t>
            </a:r>
          </a:p>
          <a:p>
            <a:r>
              <a:rPr lang="th-TH" sz="1800" dirty="0" smtClean="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การวิจัย การถอดบทเรียน การจัดการความรู้ การพัฒนาระบบข้อมูลสุขภาพ และการเผยแพร่สื่อสารสาธารณะ </a:t>
            </a:r>
          </a:p>
          <a:p>
            <a:pPr>
              <a:buFont typeface="Arial" pitchFamily="34" charset="0"/>
              <a:buNone/>
            </a:pPr>
            <a:r>
              <a:rPr lang="th-TH" sz="1800" dirty="0" smtClean="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   </a:t>
            </a:r>
            <a:r>
              <a:rPr lang="en-US" sz="1800" dirty="0" smtClean="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   - </a:t>
            </a:r>
            <a:r>
              <a:rPr lang="th-TH" sz="1800" dirty="0" smtClean="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การวิจัย การถอดบทเรียน การจัดการความรู้ เพื่อการเรียนรู้ และการสื่อสาร </a:t>
            </a:r>
          </a:p>
          <a:p>
            <a:pPr>
              <a:buFont typeface="Arial" pitchFamily="34" charset="0"/>
              <a:buNone/>
            </a:pPr>
            <a:r>
              <a:rPr lang="th-TH" sz="1800" dirty="0" smtClean="0">
                <a:solidFill>
                  <a:schemeClr val="tx2"/>
                </a:solidFill>
                <a:latin typeface="Tahoma" pitchFamily="34" charset="0"/>
                <a:cs typeface="Tahoma" pitchFamily="34" charset="0"/>
              </a:rPr>
              <a:t>        สาธารณะ </a:t>
            </a:r>
            <a:endParaRPr lang="en-US" sz="1800" dirty="0" smtClean="0">
              <a:solidFill>
                <a:schemeClr val="tx2"/>
              </a:solidFill>
              <a:latin typeface="Tahoma" pitchFamily="34" charset="0"/>
              <a:cs typeface="Tahoma" pitchFamily="34" charset="0"/>
            </a:endParaRPr>
          </a:p>
          <a:p>
            <a:r>
              <a:rPr lang="en-US" sz="1800" dirty="0" smtClean="0">
                <a:latin typeface="Tahoma" pitchFamily="34" charset="0"/>
                <a:cs typeface="Tahoma" pitchFamily="34" charset="0"/>
              </a:rPr>
              <a:t>- </a:t>
            </a:r>
            <a:r>
              <a:rPr lang="th-TH" sz="1800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การจัดการระบบข้อมูลที่มีประสิทธิภาพ เพื่อการจัดการสุขภาพระดับอำเภอ </a:t>
            </a:r>
            <a:endParaRPr lang="en-US" sz="1800" dirty="0" smtClean="0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  <a:p>
            <a:r>
              <a:rPr lang="th-TH" sz="1800" dirty="0" smtClean="0">
                <a:latin typeface="Tahoma" pitchFamily="34" charset="0"/>
                <a:cs typeface="Tahoma" pitchFamily="34" charset="0"/>
              </a:rPr>
              <a:t>มี การพัฒนาอำเภอด้วย  </a:t>
            </a:r>
            <a:r>
              <a:rPr lang="en-US" sz="1800" dirty="0" smtClean="0">
                <a:latin typeface="Tahoma" pitchFamily="34" charset="0"/>
                <a:cs typeface="Tahoma" pitchFamily="34" charset="0"/>
              </a:rPr>
              <a:t>DHML   </a:t>
            </a:r>
            <a:r>
              <a:rPr lang="th-TH" sz="1800" dirty="0" smtClean="0">
                <a:latin typeface="Tahoma" pitchFamily="34" charset="0"/>
                <a:cs typeface="Tahoma" pitchFamily="34" charset="0"/>
              </a:rPr>
              <a:t>จำนวน  3 โหนด  นาทวี กะพ้อและ ละงู</a:t>
            </a:r>
          </a:p>
          <a:p>
            <a:r>
              <a:rPr lang="th-TH" sz="1800" dirty="0" smtClean="0">
                <a:latin typeface="Tahoma" pitchFamily="34" charset="0"/>
                <a:cs typeface="Tahoma" pitchFamily="34" charset="0"/>
              </a:rPr>
              <a:t>มหกรรมวิชาการงานปฐมภูมิ  กรกฏาคม 2558</a:t>
            </a:r>
            <a:r>
              <a:rPr lang="en-US" sz="1800" dirty="0" smtClean="0">
                <a:latin typeface="Tahoma" pitchFamily="34" charset="0"/>
                <a:cs typeface="Tahoma" pitchFamily="34" charset="0"/>
              </a:rPr>
              <a:t> </a:t>
            </a:r>
          </a:p>
          <a:p>
            <a:endParaRPr lang="th-TH" sz="1800" dirty="0" smtClean="0">
              <a:latin typeface="Tahoma" pitchFamily="34" charset="0"/>
              <a:cs typeface="Tahoma" pitchFamily="34" charset="0"/>
            </a:endParaRPr>
          </a:p>
          <a:p>
            <a:endParaRPr lang="th-TH" sz="1800" dirty="0" smtClean="0">
              <a:latin typeface="Tahoma" pitchFamily="34" charset="0"/>
              <a:cs typeface="Tahoma" pitchFamily="34" charset="0"/>
            </a:endParaRPr>
          </a:p>
          <a:p>
            <a:r>
              <a:rPr lang="th-TH" sz="1800" dirty="0" smtClean="0">
                <a:latin typeface="Tahoma" pitchFamily="34" charset="0"/>
                <a:cs typeface="Tahoma" pitchFamily="34" charset="0"/>
              </a:rPr>
              <a:t>     </a:t>
            </a:r>
          </a:p>
          <a:p>
            <a:pPr lvl="1">
              <a:buFont typeface="Arial" pitchFamily="34" charset="0"/>
              <a:buNone/>
            </a:pPr>
            <a:r>
              <a:rPr lang="th-TH" sz="1800" dirty="0" smtClean="0">
                <a:latin typeface="Tahoma" pitchFamily="34" charset="0"/>
                <a:cs typeface="Tahoma" pitchFamily="34" charset="0"/>
              </a:rPr>
              <a:t> </a:t>
            </a:r>
          </a:p>
          <a:p>
            <a:pPr lvl="1"/>
            <a:endParaRPr lang="th-TH" sz="1800" dirty="0" smtClean="0">
              <a:latin typeface="Tahoma" pitchFamily="34" charset="0"/>
              <a:cs typeface="Tahoma" pitchFamily="34" charset="0"/>
            </a:endParaRPr>
          </a:p>
          <a:p>
            <a:pPr lvl="1"/>
            <a:endParaRPr lang="th-TH" sz="1800" dirty="0" smtClean="0">
              <a:latin typeface="Tahoma" pitchFamily="34" charset="0"/>
              <a:cs typeface="Tahoma" pitchFamily="34" charset="0"/>
            </a:endParaRPr>
          </a:p>
          <a:p>
            <a:endParaRPr lang="th-TH" sz="1800" dirty="0" smtClean="0"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ตัวยึดเนื้อหา 3"/>
          <p:cNvGraphicFramePr>
            <a:graphicFrameLocks noGrp="1"/>
          </p:cNvGraphicFramePr>
          <p:nvPr>
            <p:ph idx="1"/>
          </p:nvPr>
        </p:nvGraphicFramePr>
        <p:xfrm>
          <a:off x="179388" y="1614265"/>
          <a:ext cx="8712968" cy="3902967"/>
        </p:xfrm>
        <a:graphic>
          <a:graphicData uri="http://schemas.openxmlformats.org/drawingml/2006/table">
            <a:tbl>
              <a:tblPr/>
              <a:tblGrid>
                <a:gridCol w="1898752"/>
                <a:gridCol w="851777"/>
                <a:gridCol w="851777"/>
                <a:gridCol w="851777"/>
                <a:gridCol w="851777"/>
                <a:gridCol w="851777"/>
                <a:gridCol w="851777"/>
                <a:gridCol w="851777"/>
                <a:gridCol w="851777"/>
              </a:tblGrid>
              <a:tr h="827923"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1" i="0" u="none" strike="noStrike" dirty="0" smtClean="0">
                          <a:solidFill>
                            <a:srgbClr val="FFFFFF"/>
                          </a:solidFill>
                          <a:latin typeface="Tahoma" pitchFamily="34" charset="0"/>
                          <a:cs typeface="Tahoma" pitchFamily="34" charset="0"/>
                        </a:rPr>
                        <a:t>ประเด็น</a:t>
                      </a:r>
                      <a:r>
                        <a:rPr lang="en-US" sz="1800" b="1" i="0" u="none" strike="noStrike" baseline="0" dirty="0" smtClean="0">
                          <a:solidFill>
                            <a:srgbClr val="FFFFFF"/>
                          </a:solidFill>
                          <a:latin typeface="Tahoma" pitchFamily="34" charset="0"/>
                          <a:cs typeface="Tahoma" pitchFamily="34" charset="0"/>
                        </a:rPr>
                        <a:t> ODOP</a:t>
                      </a:r>
                      <a:endParaRPr lang="th-TH" sz="1800" b="1" i="0" u="none" strike="noStrike" dirty="0">
                        <a:solidFill>
                          <a:srgbClr val="FFFFFF"/>
                        </a:solidFill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1859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600" b="1" i="0" u="none" strike="noStrike" dirty="0">
                          <a:solidFill>
                            <a:srgbClr val="FFFFFF"/>
                          </a:solidFill>
                          <a:latin typeface="Tahoma" pitchFamily="34" charset="0"/>
                          <a:cs typeface="Tahoma" pitchFamily="34" charset="0"/>
                        </a:rPr>
                        <a:t>นราธิวาส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1859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600" b="1" i="0" u="none" strike="noStrike" dirty="0">
                          <a:solidFill>
                            <a:srgbClr val="FFFFFF"/>
                          </a:solidFill>
                          <a:latin typeface="Tahoma" pitchFamily="34" charset="0"/>
                          <a:cs typeface="Tahoma" pitchFamily="34" charset="0"/>
                        </a:rPr>
                        <a:t>ยะลา 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1859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600" b="1" i="0" u="none" strike="noStrike" dirty="0">
                          <a:solidFill>
                            <a:srgbClr val="FFFFFF"/>
                          </a:solidFill>
                          <a:latin typeface="Tahoma" pitchFamily="34" charset="0"/>
                          <a:cs typeface="Tahoma" pitchFamily="34" charset="0"/>
                        </a:rPr>
                        <a:t>ปัตตานี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1859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600" b="1" i="0" u="none" strike="noStrike" dirty="0">
                          <a:solidFill>
                            <a:srgbClr val="FFFFFF"/>
                          </a:solidFill>
                          <a:latin typeface="Tahoma" pitchFamily="34" charset="0"/>
                          <a:cs typeface="Tahoma" pitchFamily="34" charset="0"/>
                        </a:rPr>
                        <a:t>สงขลา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1859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600" b="1" i="0" u="none" strike="noStrike" dirty="0">
                          <a:solidFill>
                            <a:srgbClr val="FFFFFF"/>
                          </a:solidFill>
                          <a:latin typeface="Tahoma" pitchFamily="34" charset="0"/>
                          <a:cs typeface="Tahoma" pitchFamily="34" charset="0"/>
                        </a:rPr>
                        <a:t>สตูล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1859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600" b="1" i="0" u="none" strike="noStrike" dirty="0">
                          <a:solidFill>
                            <a:srgbClr val="FFFFFF"/>
                          </a:solidFill>
                          <a:latin typeface="Tahoma" pitchFamily="34" charset="0"/>
                          <a:cs typeface="Tahoma" pitchFamily="34" charset="0"/>
                        </a:rPr>
                        <a:t>พัทลุง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1859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600" b="1" i="0" u="none" strike="noStrike" dirty="0">
                          <a:solidFill>
                            <a:srgbClr val="FFFFFF"/>
                          </a:solidFill>
                          <a:latin typeface="Tahoma" pitchFamily="34" charset="0"/>
                          <a:cs typeface="Tahoma" pitchFamily="34" charset="0"/>
                        </a:rPr>
                        <a:t>ตรัง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1859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600" b="1" i="0" u="none" strike="noStrike" dirty="0">
                          <a:solidFill>
                            <a:srgbClr val="FFFFFF"/>
                          </a:solidFill>
                          <a:latin typeface="Tahoma" pitchFamily="34" charset="0"/>
                          <a:cs typeface="Tahoma" pitchFamily="34" charset="0"/>
                        </a:rPr>
                        <a:t>รวม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1859C"/>
                    </a:solidFill>
                  </a:tcPr>
                </a:tc>
              </a:tr>
              <a:tr h="612236">
                <a:tc>
                  <a:txBody>
                    <a:bodyPr/>
                    <a:lstStyle/>
                    <a:p>
                      <a:pPr algn="l" rtl="0" fontAlgn="t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cs typeface="Tahoma" pitchFamily="34" charset="0"/>
                        </a:rPr>
                        <a:t>โรคความดันโลหิตสูง/โรคเบาหวาน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cs typeface="Tahoma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cs typeface="Tahoma" pitchFamily="34" charset="0"/>
                        </a:rPr>
                        <a:t>8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cs typeface="Tahoma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cs typeface="Tahoma" pitchFamily="34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cs typeface="Tahoma" pitchFamily="34" charset="0"/>
                        </a:rPr>
                        <a:t>5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cs typeface="Tahoma" pitchFamily="34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1" i="0" u="none" strike="noStrike" dirty="0" smtClean="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rPr>
                        <a:t>49</a:t>
                      </a:r>
                      <a:endParaRPr lang="th-TH" sz="1800" b="1" i="0" u="none" strike="noStrike" dirty="0">
                        <a:solidFill>
                          <a:schemeClr val="tx1"/>
                        </a:solidFill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</a:tr>
              <a:tr h="429682">
                <a:tc>
                  <a:txBody>
                    <a:bodyPr/>
                    <a:lstStyle/>
                    <a:p>
                      <a:pPr algn="l" rtl="0" fontAlgn="t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cs typeface="Tahoma" pitchFamily="34" charset="0"/>
                        </a:rPr>
                        <a:t>ผู้สูงอายุติดเตียง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cs typeface="Tahoma" pitchFamily="34" charset="0"/>
                        </a:rPr>
                        <a:t>-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cs typeface="Tahoma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cs typeface="Tahoma" pitchFamily="34" charset="0"/>
                        </a:rPr>
                        <a:t>-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0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cs typeface="Tahoma" pitchFamily="34" charset="0"/>
                        </a:rPr>
                        <a:t>-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cs typeface="Tahoma" pitchFamily="34" charset="0"/>
                        </a:rPr>
                        <a:t>-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1" i="0" u="none" strike="noStrike" dirty="0" smtClean="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rPr>
                        <a:t>6</a:t>
                      </a:r>
                      <a:endParaRPr lang="th-TH" sz="1800" b="1" i="0" u="none" strike="noStrike" dirty="0">
                        <a:solidFill>
                          <a:schemeClr val="tx1"/>
                        </a:solidFill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</a:tr>
              <a:tr h="356321">
                <a:tc>
                  <a:txBody>
                    <a:bodyPr/>
                    <a:lstStyle/>
                    <a:p>
                      <a:pPr algn="l" rtl="0" fontAlgn="t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cs typeface="Tahoma" pitchFamily="34" charset="0"/>
                        </a:rPr>
                        <a:t>ไข้เลือดออก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cs typeface="Tahoma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cs typeface="Tahoma" pitchFamily="34" charset="0"/>
                        </a:rPr>
                        <a:t>-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cs typeface="Tahoma" pitchFamily="34" charset="0"/>
                        </a:rPr>
                        <a:t>-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cs typeface="Tahoma" pitchFamily="34" charset="0"/>
                        </a:rPr>
                        <a:t>5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cs typeface="Tahoma" pitchFamily="34" charset="0"/>
                        </a:rPr>
                        <a:t>-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cs typeface="Tahoma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1" i="0" u="none" strike="noStrike" dirty="0" smtClean="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rPr>
                        <a:t>10</a:t>
                      </a:r>
                      <a:endParaRPr lang="th-TH" sz="1800" b="1" i="0" u="none" strike="noStrike" dirty="0">
                        <a:solidFill>
                          <a:schemeClr val="tx1"/>
                        </a:solidFill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</a:tr>
              <a:tr h="324881">
                <a:tc>
                  <a:txBody>
                    <a:bodyPr/>
                    <a:lstStyle/>
                    <a:p>
                      <a:pPr algn="l" rtl="0" fontAlgn="t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cs typeface="Tahoma" pitchFamily="34" charset="0"/>
                        </a:rPr>
                        <a:t>ผู้พิการ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cs typeface="Tahoma" pitchFamily="34" charset="0"/>
                        </a:rPr>
                        <a:t>-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cs typeface="Tahoma" pitchFamily="34" charset="0"/>
                        </a:rPr>
                        <a:t>-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0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cs typeface="Tahoma" pitchFamily="34" charset="0"/>
                        </a:rPr>
                        <a:t>-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cs typeface="Tahoma" pitchFamily="34" charset="0"/>
                        </a:rPr>
                        <a:t>-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cs typeface="Tahoma" pitchFamily="34" charset="0"/>
                        </a:rPr>
                        <a:t>-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1" i="0" u="none" strike="noStrike" dirty="0" smtClean="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rPr>
                        <a:t>4</a:t>
                      </a:r>
                      <a:endParaRPr lang="th-TH" sz="1800" b="1" i="0" u="none" strike="noStrike" dirty="0">
                        <a:solidFill>
                          <a:schemeClr val="tx1"/>
                        </a:solidFill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</a:tr>
              <a:tr h="335361">
                <a:tc>
                  <a:txBody>
                    <a:bodyPr/>
                    <a:lstStyle/>
                    <a:p>
                      <a:pPr algn="l" rtl="0" fontAlgn="t"/>
                      <a:r>
                        <a:rPr lang="th-TH" sz="1800" b="0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cs typeface="Tahoma" pitchFamily="34" charset="0"/>
                        </a:rPr>
                        <a:t>แม่และเด็ก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cs typeface="Tahoma" pitchFamily="34" charset="0"/>
                        </a:rPr>
                        <a:t>8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cs typeface="Tahoma" pitchFamily="34" charset="0"/>
                        </a:rPr>
                        <a:t>-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cs typeface="Tahoma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cs typeface="Tahoma" pitchFamily="34" charset="0"/>
                        </a:rPr>
                        <a:t>5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cs typeface="Tahoma" pitchFamily="34" charset="0"/>
                        </a:rPr>
                        <a:t>-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cs typeface="Tahoma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1" i="0" u="none" strike="noStrike" dirty="0" smtClean="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rPr>
                        <a:t>17</a:t>
                      </a:r>
                      <a:endParaRPr lang="th-TH" sz="1800" b="1" i="0" u="none" strike="noStrike" dirty="0">
                        <a:solidFill>
                          <a:schemeClr val="tx1"/>
                        </a:solidFill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</a:tr>
              <a:tr h="324881">
                <a:tc>
                  <a:txBody>
                    <a:bodyPr/>
                    <a:lstStyle/>
                    <a:p>
                      <a:pPr algn="l" rtl="0" fontAlgn="t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cs typeface="Tahoma" pitchFamily="34" charset="0"/>
                        </a:rPr>
                        <a:t>วัคซีน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th-TH" sz="18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cs typeface="Tahoma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cs typeface="Tahoma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th-TH" sz="18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cs typeface="Tahoma" pitchFamily="34" charset="0"/>
                        </a:rPr>
                        <a:t>-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cs typeface="Tahoma" pitchFamily="34" charset="0"/>
                        </a:rPr>
                        <a:t>-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cs typeface="Tahoma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</a:tr>
              <a:tr h="345841">
                <a:tc>
                  <a:txBody>
                    <a:bodyPr/>
                    <a:lstStyle/>
                    <a:p>
                      <a:pPr algn="l" rtl="0" fontAlgn="t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cs typeface="Tahoma" pitchFamily="34" charset="0"/>
                        </a:rPr>
                        <a:t>ฟันผุ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cs typeface="Tahoma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cs typeface="Tahoma" pitchFamily="34" charset="0"/>
                        </a:rPr>
                        <a:t>8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cs typeface="Tahoma" pitchFamily="34" charset="0"/>
                        </a:rPr>
                        <a:t>-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cs typeface="Tahoma" pitchFamily="34" charset="0"/>
                        </a:rPr>
                        <a:t>-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cs typeface="Tahoma" pitchFamily="34" charset="0"/>
                        </a:rPr>
                        <a:t>5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cs typeface="Tahoma" pitchFamily="34" charset="0"/>
                        </a:rPr>
                        <a:t>-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cs typeface="Tahoma" pitchFamily="34" charset="0"/>
                        </a:rPr>
                        <a:t>-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1" i="0" u="none" strike="noStrike" dirty="0" smtClean="0">
                          <a:solidFill>
                            <a:schemeClr val="tx1"/>
                          </a:solidFill>
                          <a:latin typeface="Tahoma" pitchFamily="34" charset="0"/>
                          <a:cs typeface="Tahoma" pitchFamily="34" charset="0"/>
                        </a:rPr>
                        <a:t>14</a:t>
                      </a:r>
                      <a:endParaRPr lang="th-TH" sz="1800" b="1" i="0" u="none" strike="noStrike" dirty="0">
                        <a:solidFill>
                          <a:schemeClr val="tx1"/>
                        </a:solidFill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</a:tr>
              <a:tr h="345841"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cs typeface="Tahoma" pitchFamily="34" charset="0"/>
                        </a:rPr>
                        <a:t>รวม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cs typeface="Tahoma" pitchFamily="34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cs typeface="Tahoma" pitchFamily="34" charset="0"/>
                        </a:rPr>
                        <a:t>8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cs typeface="Tahoma" pitchFamily="34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cs typeface="Tahoma" pitchFamily="34" charset="0"/>
                        </a:rPr>
                        <a:t>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cs typeface="Tahoma" pitchFamily="34" charset="0"/>
                        </a:rPr>
                        <a:t>5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cs typeface="Tahoma" pitchFamily="34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cs typeface="Tahoma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th-TH" sz="1800" b="1" i="0" u="none" strike="noStrike" dirty="0">
                        <a:solidFill>
                          <a:schemeClr val="tx1"/>
                        </a:solidFill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  <p:sp>
        <p:nvSpPr>
          <p:cNvPr id="5" name="ชื่อเรื่อง 1"/>
          <p:cNvSpPr txBox="1">
            <a:spLocks/>
          </p:cNvSpPr>
          <p:nvPr/>
        </p:nvSpPr>
        <p:spPr bwMode="auto">
          <a:xfrm>
            <a:off x="0" y="360586"/>
            <a:ext cx="9144000" cy="692150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th-TH" b="1" dirty="0" smtClean="0">
                <a:latin typeface="Tahoma" pitchFamily="34" charset="0"/>
                <a:ea typeface="+mj-ea"/>
                <a:cs typeface="Tahoma" pitchFamily="34" charset="0"/>
              </a:rPr>
              <a:t>ประเด็นปัญหา</a:t>
            </a:r>
            <a:r>
              <a:rPr lang="th-TH" b="1" dirty="0">
                <a:latin typeface="Tahoma" pitchFamily="34" charset="0"/>
                <a:ea typeface="+mj-ea"/>
                <a:cs typeface="Tahoma" pitchFamily="34" charset="0"/>
              </a:rPr>
              <a:t>สาธารณสุข </a:t>
            </a:r>
            <a:r>
              <a:rPr lang="th-TH" b="1" dirty="0" smtClean="0">
                <a:latin typeface="Tahoma" pitchFamily="34" charset="0"/>
                <a:ea typeface="+mj-ea"/>
                <a:cs typeface="Tahoma" pitchFamily="34" charset="0"/>
              </a:rPr>
              <a:t>ปี </a:t>
            </a:r>
            <a:r>
              <a:rPr lang="th-TH" b="1" dirty="0" smtClean="0">
                <a:latin typeface="Tahoma" pitchFamily="34" charset="0"/>
                <a:ea typeface="+mj-ea"/>
                <a:cs typeface="Tahoma" pitchFamily="34" charset="0"/>
              </a:rPr>
              <a:t>2558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ผลการดำเนินงาน </a:t>
            </a:r>
            <a:r>
              <a:rPr lang="en-US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DHS</a:t>
            </a:r>
            <a:endParaRPr lang="en-US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251520" y="1600200"/>
          <a:ext cx="8712968" cy="39014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04323"/>
                <a:gridCol w="3434334"/>
                <a:gridCol w="2374311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ตัวชี้วัด</a:t>
                      </a:r>
                      <a:endParaRPr lang="en-US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เป้าหมาย</a:t>
                      </a:r>
                      <a:endParaRPr lang="en-US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ผลลัพธ์</a:t>
                      </a:r>
                      <a:endParaRPr lang="en-US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55600" marR="0" lvl="3" indent="-355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kern="1200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</a:t>
                      </a:r>
                      <a:r>
                        <a:rPr lang="th-TH" sz="2400" b="1" kern="120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ร้อยละของอำเภอที่มี </a:t>
                      </a:r>
                      <a:r>
                        <a:rPr lang="en-US" sz="2400" b="1" kern="120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District Health System (DHS) </a:t>
                      </a:r>
                      <a:r>
                        <a:rPr lang="th-TH" sz="2400" b="1" kern="120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ที่เชื่อมโยง ระบบบริการปฐมภูมิกับชุมชนและท้องถิ่นอย่างมีคุณภาพ</a:t>
                      </a:r>
                      <a:endParaRPr lang="th-TH" sz="2400" b="1" kern="1200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33" marR="91433" marT="45725" marB="45725"/>
                </a:tc>
                <a:tc>
                  <a:txBody>
                    <a:bodyPr/>
                    <a:lstStyle/>
                    <a:p>
                      <a:pPr algn="l">
                        <a:buFont typeface="Wingdings"/>
                        <a:buNone/>
                      </a:pPr>
                      <a:r>
                        <a:rPr lang="th-TH" sz="2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- ขั้น </a:t>
                      </a:r>
                      <a:r>
                        <a:rPr lang="en-US" sz="2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 </a:t>
                      </a:r>
                      <a:r>
                        <a:rPr lang="th-TH" sz="2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ร้อยละ</a:t>
                      </a:r>
                      <a:r>
                        <a:rPr lang="en-US" sz="2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100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/>
                        <a:buNone/>
                        <a:tabLst/>
                        <a:defRPr/>
                      </a:pPr>
                      <a:r>
                        <a:rPr lang="th-TH" sz="2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- ขั้น </a:t>
                      </a:r>
                      <a:r>
                        <a:rPr lang="en-US" sz="2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 </a:t>
                      </a:r>
                      <a:r>
                        <a:rPr lang="th-TH" sz="2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จังหวัดละ </a:t>
                      </a:r>
                      <a:r>
                        <a:rPr lang="en-US" sz="2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 </a:t>
                      </a:r>
                      <a:r>
                        <a:rPr lang="th-TH" sz="2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อำเภอ</a:t>
                      </a:r>
                      <a:endParaRPr lang="en-US" sz="2400" b="1" dirty="0" smtClean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/>
                        <a:buNone/>
                        <a:tabLst/>
                        <a:defRPr/>
                      </a:pPr>
                      <a:r>
                        <a:rPr lang="th-TH" sz="2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- ขั้น </a:t>
                      </a:r>
                      <a:r>
                        <a:rPr lang="en-US" sz="2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 </a:t>
                      </a:r>
                      <a:r>
                        <a:rPr lang="th-TH" sz="2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ทั้งอำเภอ </a:t>
                      </a:r>
                      <a:r>
                        <a:rPr lang="en-US" sz="2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  <a:r>
                        <a:rPr lang="en-US" sz="2400" b="1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2400" b="1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อำเภอ/เขต</a:t>
                      </a:r>
                      <a:endParaRPr lang="en-US" sz="2400" b="1" dirty="0" smtClean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1433" marR="91433" marT="45725" marB="45725"/>
                </a:tc>
                <a:tc>
                  <a:txBody>
                    <a:bodyPr/>
                    <a:lstStyle/>
                    <a:p>
                      <a:r>
                        <a:rPr lang="th-TH" sz="2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อยู่ระหว่างการประเมินตนเอง</a:t>
                      </a:r>
                      <a:endParaRPr lang="en-US" sz="24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0713"/>
          </a:xfrm>
          <a:solidFill>
            <a:schemeClr val="accent6"/>
          </a:solidFill>
        </p:spPr>
        <p:txBody>
          <a:bodyPr/>
          <a:lstStyle/>
          <a:p>
            <a:pPr>
              <a:defRPr/>
            </a:pPr>
            <a:r>
              <a:rPr lang="th-TH" sz="3600" dirty="0" smtClean="0">
                <a:latin typeface="Tahoma" pitchFamily="34" charset="0"/>
                <a:cs typeface="Tahoma" pitchFamily="34" charset="0"/>
              </a:rPr>
              <a:t>การประเมิน  </a:t>
            </a:r>
            <a:r>
              <a:rPr lang="en-US" sz="3600" dirty="0" smtClean="0">
                <a:latin typeface="Tahoma" pitchFamily="34" charset="0"/>
                <a:cs typeface="Tahoma" pitchFamily="34" charset="0"/>
              </a:rPr>
              <a:t>DHS _PCA</a:t>
            </a:r>
            <a:endParaRPr lang="th-TH" sz="36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33795" name="ตัวยึดเนื้อหา 2"/>
          <p:cNvSpPr>
            <a:spLocks noGrp="1"/>
          </p:cNvSpPr>
          <p:nvPr>
            <p:ph idx="1"/>
          </p:nvPr>
        </p:nvSpPr>
        <p:spPr>
          <a:xfrm>
            <a:off x="468313" y="692150"/>
            <a:ext cx="8229600" cy="4525963"/>
          </a:xfrm>
        </p:spPr>
        <p:txBody>
          <a:bodyPr/>
          <a:lstStyle/>
          <a:p>
            <a:pPr algn="ctr">
              <a:buFont typeface="Arial" pitchFamily="34" charset="0"/>
              <a:buNone/>
            </a:pPr>
            <a:r>
              <a:rPr lang="th-TH" sz="3600" smtClean="0">
                <a:solidFill>
                  <a:srgbClr val="880DB9"/>
                </a:solidFill>
                <a:latin typeface="Tahoma" pitchFamily="34" charset="0"/>
                <a:cs typeface="Tahoma" pitchFamily="34" charset="0"/>
              </a:rPr>
              <a:t>  </a:t>
            </a:r>
            <a:r>
              <a:rPr lang="th-TH" sz="3600" smtClean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เป้าหมาย   การเยี่ยมเพื่อพัฒนา </a:t>
            </a:r>
          </a:p>
          <a:p>
            <a:r>
              <a:rPr lang="th-TH" sz="2400" smtClean="0">
                <a:solidFill>
                  <a:srgbClr val="880DB9"/>
                </a:solidFill>
                <a:latin typeface="Tahoma" pitchFamily="34" charset="0"/>
                <a:cs typeface="Tahoma" pitchFamily="34" charset="0"/>
              </a:rPr>
              <a:t>พัฒนาทีมพัฒนาและทีมเยี่ยม</a:t>
            </a:r>
          </a:p>
          <a:p>
            <a:pPr lvl="1"/>
            <a:r>
              <a:rPr lang="th-TH" sz="2000" smtClean="0">
                <a:latin typeface="Tahoma" pitchFamily="34" charset="0"/>
                <a:cs typeface="Tahoma" pitchFamily="34" charset="0"/>
              </a:rPr>
              <a:t>อบรมฝึกทักษะการเยี่ยมและเครื่องมือ </a:t>
            </a:r>
            <a:r>
              <a:rPr lang="en-US" sz="2000" smtClean="0">
                <a:latin typeface="Tahoma" pitchFamily="34" charset="0"/>
                <a:cs typeface="Tahoma" pitchFamily="34" charset="0"/>
              </a:rPr>
              <a:t>DHS_PCA (</a:t>
            </a:r>
            <a:r>
              <a:rPr lang="th-TH" sz="2000" smtClean="0">
                <a:latin typeface="Tahoma" pitchFamily="34" charset="0"/>
                <a:cs typeface="Tahoma" pitchFamily="34" charset="0"/>
              </a:rPr>
              <a:t>ต่อเนื่องจากการพัฒนาทีมเยี่ยมพัฒนา </a:t>
            </a:r>
            <a:r>
              <a:rPr lang="en-US" sz="2000" smtClean="0">
                <a:latin typeface="Tahoma" pitchFamily="34" charset="0"/>
                <a:cs typeface="Tahoma" pitchFamily="34" charset="0"/>
              </a:rPr>
              <a:t>PCA </a:t>
            </a:r>
            <a:r>
              <a:rPr lang="th-TH" sz="2000" smtClean="0">
                <a:latin typeface="Tahoma" pitchFamily="34" charset="0"/>
                <a:cs typeface="Tahoma" pitchFamily="34" charset="0"/>
              </a:rPr>
              <a:t>ระดับเขต)  </a:t>
            </a:r>
          </a:p>
          <a:p>
            <a:pPr lvl="1"/>
            <a:r>
              <a:rPr lang="th-TH" sz="2000" smtClean="0">
                <a:latin typeface="Tahoma" pitchFamily="34" charset="0"/>
                <a:cs typeface="Tahoma" pitchFamily="34" charset="0"/>
              </a:rPr>
              <a:t>ฝึกภาคสนามไปลงเยี่ยมพัฒนา ณ อำเภอเมืองปัตตานี 27-28 ตค 57</a:t>
            </a:r>
          </a:p>
          <a:p>
            <a:r>
              <a:rPr lang="th-TH" sz="2400" smtClean="0">
                <a:solidFill>
                  <a:srgbClr val="880DB9"/>
                </a:solidFill>
                <a:latin typeface="Tahoma" pitchFamily="34" charset="0"/>
                <a:cs typeface="Tahoma" pitchFamily="34" charset="0"/>
              </a:rPr>
              <a:t>มีทีมเยี่ยมพัฒนาระดับเขต 2 ทีมๆละ 10 คน  มีนพ.เดชา แซ่หลีและนพ.ปวิตร วนิชชานนท์ เป็นหัวหน้าทีม  </a:t>
            </a:r>
          </a:p>
          <a:p>
            <a:pPr lvl="1"/>
            <a:r>
              <a:rPr lang="th-TH" sz="2000" smtClean="0">
                <a:latin typeface="Tahoma" pitchFamily="34" charset="0"/>
                <a:cs typeface="Tahoma" pitchFamily="34" charset="0"/>
              </a:rPr>
              <a:t>กำหนดเยี่ยมรอบแรก พฤษภาคม-มิถุนายน 2558 จังหวัดละ 1 อำเภอ   </a:t>
            </a:r>
          </a:p>
          <a:p>
            <a:r>
              <a:rPr lang="th-TH" sz="2400" smtClean="0">
                <a:solidFill>
                  <a:srgbClr val="880DB9"/>
                </a:solidFill>
                <a:latin typeface="Tahoma" pitchFamily="34" charset="0"/>
                <a:cs typeface="Tahoma" pitchFamily="34" charset="0"/>
              </a:rPr>
              <a:t>อำเภอประเมินตนเอง  เดือนมีนาคม  2558</a:t>
            </a:r>
          </a:p>
          <a:p>
            <a:r>
              <a:rPr lang="th-TH" sz="2400" smtClean="0">
                <a:solidFill>
                  <a:srgbClr val="880DB9"/>
                </a:solidFill>
                <a:latin typeface="Tahoma" pitchFamily="34" charset="0"/>
                <a:cs typeface="Tahoma" pitchFamily="34" charset="0"/>
              </a:rPr>
              <a:t>ประเมินโดยทีมเยี่ยมพัฒนาจังหวัด  สำหรับอำเภอที่ผ่านเกณฑ์ข้อ 3 ทุกข้อ  </a:t>
            </a:r>
          </a:p>
          <a:p>
            <a:r>
              <a:rPr lang="th-TH" sz="2400" smtClean="0">
                <a:solidFill>
                  <a:srgbClr val="880DB9"/>
                </a:solidFill>
                <a:latin typeface="Tahoma" pitchFamily="34" charset="0"/>
                <a:cs typeface="Tahoma" pitchFamily="34" charset="0"/>
              </a:rPr>
              <a:t>ประเมินโดยทีมเยี่ยมพัฒนาเขต สำหรับอำเภอที่ผ่านเกณฑ์ข้อ 4 ทุกข้อ </a:t>
            </a: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0713"/>
          </a:xfrm>
          <a:solidFill>
            <a:schemeClr val="accent6">
              <a:lumMod val="20000"/>
              <a:lumOff val="80000"/>
            </a:schemeClr>
          </a:solidFill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h-TH" b="1" dirty="0" smtClean="0"/>
              <a:t> การเยี่ยมพัฒนา </a:t>
            </a:r>
            <a:r>
              <a:rPr lang="en-US" b="1" dirty="0" smtClean="0">
                <a:cs typeface="Angsana New" pitchFamily="18" charset="-34"/>
              </a:rPr>
              <a:t>DHS PCA  </a:t>
            </a:r>
            <a:r>
              <a:rPr lang="th-TH" b="1" dirty="0" smtClean="0"/>
              <a:t> 2 วัน</a:t>
            </a:r>
          </a:p>
        </p:txBody>
      </p:sp>
      <p:sp>
        <p:nvSpPr>
          <p:cNvPr id="34819" name="ตัวแทนเนื้อหา 2"/>
          <p:cNvSpPr>
            <a:spLocks noGrp="1"/>
          </p:cNvSpPr>
          <p:nvPr>
            <p:ph idx="1"/>
          </p:nvPr>
        </p:nvSpPr>
        <p:spPr>
          <a:xfrm>
            <a:off x="179388" y="598488"/>
            <a:ext cx="8785225" cy="6259512"/>
          </a:xfrm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r>
              <a:rPr lang="th-TH" sz="2400" b="1" u="sng" smtClean="0"/>
              <a:t>วันที่ ๑ </a:t>
            </a:r>
            <a:endParaRPr lang="en-US" sz="2400" b="1" smtClean="0">
              <a:cs typeface="Cordia New" pitchFamily="34" charset="-34"/>
            </a:endParaRPr>
          </a:p>
          <a:p>
            <a:pPr eaLnBrk="1" hangingPunct="1"/>
            <a:r>
              <a:rPr lang="th-TH" sz="2400" b="1" smtClean="0"/>
              <a:t>๐๘.๓๐ – ๑๐.๐๐ น. ประชุมทีมประเมิน (</a:t>
            </a:r>
            <a:r>
              <a:rPr lang="en-US" sz="2400" b="1" smtClean="0">
                <a:cs typeface="Cordia New" pitchFamily="34" charset="-34"/>
              </a:rPr>
              <a:t>DHS PCA</a:t>
            </a:r>
            <a:r>
              <a:rPr lang="th-TH" sz="2400" b="1" smtClean="0"/>
              <a:t>)</a:t>
            </a:r>
            <a:r>
              <a:rPr lang="en-US" sz="2400" b="1" smtClean="0">
                <a:cs typeface="Cordia New" pitchFamily="34" charset="-34"/>
              </a:rPr>
              <a:t> </a:t>
            </a:r>
          </a:p>
          <a:p>
            <a:pPr lvl="1" eaLnBrk="1" hangingPunct="1"/>
            <a:r>
              <a:rPr lang="th-TH" sz="2000" b="1" smtClean="0"/>
              <a:t>ทีมเยี่ยมระดับอำเภอ  รพ.  สสอ. </a:t>
            </a:r>
            <a:r>
              <a:rPr lang="en-US" sz="2000" b="1" smtClean="0">
                <a:cs typeface="Cordia New" pitchFamily="34" charset="-34"/>
              </a:rPr>
              <a:t>CUP</a:t>
            </a:r>
            <a:r>
              <a:rPr lang="th-TH" sz="2000" b="1" smtClean="0"/>
              <a:t> กรรมการระดับอำเภอ   </a:t>
            </a:r>
          </a:p>
          <a:p>
            <a:pPr lvl="1" eaLnBrk="1" hangingPunct="1"/>
            <a:r>
              <a:rPr lang="th-TH" sz="2000" b="1" smtClean="0"/>
              <a:t>ทีมเยี่ยมหน่วยบริการปฐมภูมิ    รพ.สต. </a:t>
            </a:r>
            <a:r>
              <a:rPr lang="en-US" sz="2000" b="1" smtClean="0">
                <a:cs typeface="Cordia New" pitchFamily="34" charset="-34"/>
              </a:rPr>
              <a:t> PCU </a:t>
            </a:r>
            <a:r>
              <a:rPr lang="th-TH" sz="2000" b="1" smtClean="0"/>
              <a:t>  คลินิก</a:t>
            </a:r>
          </a:p>
          <a:p>
            <a:pPr lvl="1" eaLnBrk="1" hangingPunct="1"/>
            <a:r>
              <a:rPr lang="th-TH" sz="2000" b="1" smtClean="0"/>
              <a:t>ทีมเยี่ยมชุมชน    </a:t>
            </a:r>
            <a:endParaRPr lang="en-US" sz="2000" b="1" smtClean="0">
              <a:cs typeface="Cordia New" pitchFamily="34" charset="-34"/>
            </a:endParaRPr>
          </a:p>
          <a:p>
            <a:pPr eaLnBrk="1" hangingPunct="1"/>
            <a:r>
              <a:rPr lang="th-TH" sz="2400" b="1" smtClean="0"/>
              <a:t>๑๐.๐๐ – ๑๒.๐๐ น.     รับฟังการนำเสนอ อำเภอ  ตำบล   และ</a:t>
            </a:r>
            <a:endParaRPr lang="en-US" sz="2400" b="1" smtClean="0">
              <a:cs typeface="Cordia New" pitchFamily="34" charset="-34"/>
            </a:endParaRPr>
          </a:p>
          <a:p>
            <a:pPr eaLnBrk="1" hangingPunct="1"/>
            <a:r>
              <a:rPr lang="th-TH" sz="2400" b="1" smtClean="0"/>
              <a:t>๑๓.๐๐ – ๑๖.๓๐ น.     ลงเยี่ยม ระดับ ลงเยี่ยมระดับอำเภอ หน่วยบริการปฐมภูมิ  และ </a:t>
            </a:r>
          </a:p>
          <a:p>
            <a:pPr eaLnBrk="1" hangingPunct="1">
              <a:buFont typeface="Arial" pitchFamily="34" charset="0"/>
              <a:buNone/>
            </a:pPr>
            <a:r>
              <a:rPr lang="th-TH" sz="2400" b="1" smtClean="0"/>
              <a:t>                                   ชุมชน</a:t>
            </a:r>
            <a:endParaRPr lang="en-US" sz="2400" b="1" smtClean="0">
              <a:cs typeface="Cordia New" pitchFamily="34" charset="-34"/>
            </a:endParaRPr>
          </a:p>
          <a:p>
            <a:pPr eaLnBrk="1" hangingPunct="1"/>
            <a:r>
              <a:rPr lang="th-TH" sz="2400" b="1" smtClean="0"/>
              <a:t>๑๙.๐๐ – ๒๑.๐๐ น.     สรุปผลการเยี่ยมและวางแผนเยี่ยมเพิ่ม และ การเขียนรายงาน</a:t>
            </a:r>
          </a:p>
          <a:p>
            <a:pPr eaLnBrk="1" hangingPunct="1">
              <a:buFont typeface="Arial" pitchFamily="34" charset="0"/>
              <a:buNone/>
            </a:pPr>
            <a:r>
              <a:rPr lang="th-TH" sz="2400" b="1" smtClean="0"/>
              <a:t>                                    การเยี่ยม</a:t>
            </a:r>
            <a:endParaRPr lang="en-US" sz="2400" b="1" smtClean="0">
              <a:cs typeface="Cordia New" pitchFamily="34" charset="-34"/>
            </a:endParaRPr>
          </a:p>
          <a:p>
            <a:pPr eaLnBrk="1" hangingPunct="1">
              <a:buFont typeface="Arial" pitchFamily="34" charset="0"/>
              <a:buNone/>
            </a:pPr>
            <a:r>
              <a:rPr lang="th-TH" sz="2400" b="1" u="sng" smtClean="0"/>
              <a:t>วันที่ ๒ </a:t>
            </a:r>
            <a:endParaRPr lang="en-US" sz="2400" b="1" smtClean="0">
              <a:cs typeface="Cordia New" pitchFamily="34" charset="-34"/>
            </a:endParaRPr>
          </a:p>
          <a:p>
            <a:pPr eaLnBrk="1" hangingPunct="1"/>
            <a:r>
              <a:rPr lang="th-TH" sz="2400" b="1" smtClean="0"/>
              <a:t>๐๘.๓๐ – ๑๒.๐๐ น.    สรุปการเยี่ยม</a:t>
            </a:r>
            <a:endParaRPr lang="en-US" sz="2400" b="1" smtClean="0">
              <a:cs typeface="Cordia New" pitchFamily="34" charset="-34"/>
            </a:endParaRPr>
          </a:p>
          <a:p>
            <a:pPr eaLnBrk="1" hangingPunct="1">
              <a:buFont typeface="Arial" pitchFamily="34" charset="0"/>
              <a:buNone/>
            </a:pPr>
            <a:r>
              <a:rPr lang="th-TH" sz="2400" b="1" smtClean="0"/>
              <a:t>       (รอบสอง  ลงเยี่ยมเพิ่มเติม แยกประเด็นสุขภาพ    รอบสอง  ลงเยี่ยมเพิ่ม</a:t>
            </a:r>
            <a:endParaRPr lang="en-US" sz="2400" b="1" smtClean="0">
              <a:cs typeface="Cordia New" pitchFamily="34" charset="-34"/>
            </a:endParaRPr>
          </a:p>
          <a:p>
            <a:pPr eaLnBrk="1" hangingPunct="1"/>
            <a:endParaRPr lang="th-TH" sz="2400" b="1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5175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>
              <a:defRPr/>
            </a:pPr>
            <a:r>
              <a:rPr lang="th-TH" b="1" dirty="0" smtClean="0"/>
              <a:t>แนวทางการสรุปเยี่ยม</a:t>
            </a:r>
            <a:endParaRPr lang="th-TH" b="1" dirty="0"/>
          </a:p>
        </p:txBody>
      </p:sp>
      <p:graphicFrame>
        <p:nvGraphicFramePr>
          <p:cNvPr id="4" name="ตาราง 3"/>
          <p:cNvGraphicFramePr>
            <a:graphicFrameLocks noGrp="1"/>
          </p:cNvGraphicFramePr>
          <p:nvPr/>
        </p:nvGraphicFramePr>
        <p:xfrm>
          <a:off x="0" y="908050"/>
          <a:ext cx="9143999" cy="6458611"/>
        </p:xfrm>
        <a:graphic>
          <a:graphicData uri="http://schemas.openxmlformats.org/drawingml/2006/table">
            <a:tbl>
              <a:tblPr/>
              <a:tblGrid>
                <a:gridCol w="1551055"/>
                <a:gridCol w="793561"/>
                <a:gridCol w="2344616"/>
                <a:gridCol w="2254436"/>
                <a:gridCol w="2200331"/>
              </a:tblGrid>
              <a:tr h="438384"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หัวข้อ</a:t>
                      </a:r>
                    </a:p>
                  </a:txBody>
                  <a:tcPr marL="4832" marR="4832" marT="48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ระดับคะแนน</a:t>
                      </a:r>
                    </a:p>
                  </a:txBody>
                  <a:tcPr marL="4832" marR="4832" marT="48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ข้อมูล/ข้อเท็จจริง</a:t>
                      </a:r>
                    </a:p>
                  </a:txBody>
                  <a:tcPr marL="4832" marR="4832" marT="48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TH SarabunPSK"/>
                        </a:rPr>
                        <a:t>ข้อชื่นชม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TH SarabunPSK"/>
                      </a:endParaRPr>
                    </a:p>
                  </a:txBody>
                  <a:tcPr marL="4832" marR="4832" marT="48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ข้อเสนอแนะเพื่อการพัฒนา</a:t>
                      </a:r>
                    </a:p>
                  </a:txBody>
                  <a:tcPr marL="4832" marR="4832" marT="48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0872"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    เกณฑ์ 1</a:t>
                      </a:r>
                      <a:b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</a:br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(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Unity District </a:t>
                      </a:r>
                      <a:endParaRPr lang="en-US" sz="2000" b="1" i="0" u="none" strike="noStrike" dirty="0" smtClean="0">
                        <a:solidFill>
                          <a:srgbClr val="000000"/>
                        </a:solidFill>
                        <a:latin typeface="TH SarabunPSK"/>
                      </a:endParaRPr>
                    </a:p>
                    <a:p>
                      <a:pPr algn="ctr" rtl="0" fontAlgn="t"/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TH SarabunPSK"/>
                        </a:rPr>
                        <a:t>Health 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team)</a:t>
                      </a:r>
                    </a:p>
                  </a:txBody>
                  <a:tcPr marL="4832" marR="4832" marT="483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 </a:t>
                      </a:r>
                    </a:p>
                  </a:txBody>
                  <a:tcPr marL="4832" marR="4832" marT="4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 </a:t>
                      </a:r>
                    </a:p>
                  </a:txBody>
                  <a:tcPr marL="4832" marR="4832" marT="4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 </a:t>
                      </a:r>
                    </a:p>
                  </a:txBody>
                  <a:tcPr marL="4832" marR="4832" marT="4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 </a:t>
                      </a:r>
                    </a:p>
                  </a:txBody>
                  <a:tcPr marL="4832" marR="4832" marT="4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4959"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   เกณฑ์ 2</a:t>
                      </a:r>
                      <a:b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</a:br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 (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TH SarabunPSK"/>
                        </a:rPr>
                        <a:t>Customer 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Focus)</a:t>
                      </a:r>
                    </a:p>
                  </a:txBody>
                  <a:tcPr marL="4832" marR="4832" marT="483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 </a:t>
                      </a:r>
                    </a:p>
                  </a:txBody>
                  <a:tcPr marL="4832" marR="4832" marT="4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 </a:t>
                      </a:r>
                    </a:p>
                  </a:txBody>
                  <a:tcPr marL="4832" marR="4832" marT="4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 </a:t>
                      </a:r>
                    </a:p>
                  </a:txBody>
                  <a:tcPr marL="4832" marR="4832" marT="4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 </a:t>
                      </a:r>
                    </a:p>
                  </a:txBody>
                  <a:tcPr marL="4832" marR="4832" marT="4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7721"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   เกณฑ์ 3</a:t>
                      </a:r>
                      <a:b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</a:br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 (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Community</a:t>
                      </a:r>
                      <a:br>
                        <a:rPr lang="en-US" sz="2000" b="1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</a:b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 participation)</a:t>
                      </a:r>
                    </a:p>
                  </a:txBody>
                  <a:tcPr marL="4832" marR="4832" marT="483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 </a:t>
                      </a:r>
                    </a:p>
                  </a:txBody>
                  <a:tcPr marL="4832" marR="4832" marT="4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 </a:t>
                      </a:r>
                    </a:p>
                  </a:txBody>
                  <a:tcPr marL="4832" marR="4832" marT="4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 </a:t>
                      </a:r>
                    </a:p>
                  </a:txBody>
                  <a:tcPr marL="4832" marR="4832" marT="4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 </a:t>
                      </a:r>
                    </a:p>
                  </a:txBody>
                  <a:tcPr marL="4832" marR="4832" marT="4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2368"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    เกณฑ์ 4</a:t>
                      </a:r>
                      <a:b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</a:br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(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Appreciation)</a:t>
                      </a:r>
                    </a:p>
                  </a:txBody>
                  <a:tcPr marL="4832" marR="4832" marT="483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 </a:t>
                      </a:r>
                    </a:p>
                  </a:txBody>
                  <a:tcPr marL="4832" marR="4832" marT="4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 </a:t>
                      </a:r>
                    </a:p>
                  </a:txBody>
                  <a:tcPr marL="4832" marR="4832" marT="4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 </a:t>
                      </a:r>
                    </a:p>
                  </a:txBody>
                  <a:tcPr marL="4832" marR="4832" marT="4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 </a:t>
                      </a:r>
                    </a:p>
                  </a:txBody>
                  <a:tcPr marL="4832" marR="4832" marT="4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8072"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    เกณฑ์ 5</a:t>
                      </a:r>
                      <a:b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</a:br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  (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Resource 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TH SarabunPSK"/>
                        </a:rPr>
                        <a:t> 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sharing)</a:t>
                      </a:r>
                    </a:p>
                  </a:txBody>
                  <a:tcPr marL="4832" marR="4832" marT="483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 </a:t>
                      </a:r>
                    </a:p>
                  </a:txBody>
                  <a:tcPr marL="4832" marR="4832" marT="4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 </a:t>
                      </a:r>
                    </a:p>
                  </a:txBody>
                  <a:tcPr marL="4832" marR="4832" marT="4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 </a:t>
                      </a:r>
                    </a:p>
                  </a:txBody>
                  <a:tcPr marL="4832" marR="4832" marT="4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 </a:t>
                      </a:r>
                    </a:p>
                  </a:txBody>
                  <a:tcPr marL="4832" marR="4832" marT="4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6064"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   เกณฑ์ 6</a:t>
                      </a:r>
                      <a:b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</a:br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  (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Essential 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TH SarabunPSK"/>
                        </a:rPr>
                        <a:t>care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)</a:t>
                      </a:r>
                    </a:p>
                  </a:txBody>
                  <a:tcPr marL="4832" marR="4832" marT="483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 </a:t>
                      </a:r>
                    </a:p>
                  </a:txBody>
                  <a:tcPr marL="4832" marR="4832" marT="4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 </a:t>
                      </a:r>
                    </a:p>
                  </a:txBody>
                  <a:tcPr marL="4832" marR="4832" marT="4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 </a:t>
                      </a:r>
                    </a:p>
                  </a:txBody>
                  <a:tcPr marL="4832" marR="4832" marT="4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 </a:t>
                      </a:r>
                    </a:p>
                  </a:txBody>
                  <a:tcPr marL="4832" marR="4832" marT="4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8787"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คะแนนเฉลี่ย</a:t>
                      </a:r>
                    </a:p>
                  </a:txBody>
                  <a:tcPr marL="4832" marR="4832" marT="48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TH SarabunPSK"/>
                        </a:rPr>
                        <a:t> 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latin typeface="TH SarabunPSK"/>
                      </a:endParaRPr>
                    </a:p>
                  </a:txBody>
                  <a:tcPr marL="4832" marR="4832" marT="4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 </a:t>
                      </a:r>
                    </a:p>
                  </a:txBody>
                  <a:tcPr marL="4832" marR="4832" marT="4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 </a:t>
                      </a:r>
                    </a:p>
                  </a:txBody>
                  <a:tcPr marL="4832" marR="4832" marT="4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 </a:t>
                      </a:r>
                    </a:p>
                  </a:txBody>
                  <a:tcPr marL="4832" marR="4832" marT="4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6350"/>
            <a:ext cx="9144000" cy="838200"/>
          </a:xfrm>
          <a:solidFill>
            <a:srgbClr val="990099"/>
          </a:solidFill>
        </p:spPr>
        <p:txBody>
          <a:bodyPr/>
          <a:lstStyle/>
          <a:p>
            <a:pPr eaLnBrk="1" hangingPunct="1"/>
            <a:r>
              <a:rPr lang="th-TH" altLang="th-TH" sz="3600" b="1" dirty="0" smtClean="0">
                <a:solidFill>
                  <a:srgbClr val="FFFF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ข้อมูลทั่วไป</a:t>
            </a:r>
          </a:p>
        </p:txBody>
      </p:sp>
      <p:graphicFrame>
        <p:nvGraphicFramePr>
          <p:cNvPr id="4" name="ตัวยึดเนื้อหา 3"/>
          <p:cNvGraphicFramePr>
            <a:graphicFrameLocks noGrp="1"/>
          </p:cNvGraphicFramePr>
          <p:nvPr>
            <p:ph idx="1"/>
          </p:nvPr>
        </p:nvGraphicFramePr>
        <p:xfrm>
          <a:off x="35495" y="836613"/>
          <a:ext cx="9108501" cy="5587294"/>
        </p:xfrm>
        <a:graphic>
          <a:graphicData uri="http://schemas.openxmlformats.org/drawingml/2006/table">
            <a:tbl>
              <a:tblPr/>
              <a:tblGrid>
                <a:gridCol w="1354938"/>
                <a:gridCol w="1062832"/>
                <a:gridCol w="615192"/>
                <a:gridCol w="635199"/>
                <a:gridCol w="886740"/>
                <a:gridCol w="1045088"/>
                <a:gridCol w="693158"/>
                <a:gridCol w="775739"/>
                <a:gridCol w="2039615"/>
              </a:tblGrid>
              <a:tr h="504155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000" b="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จังหวัด</a:t>
                      </a:r>
                      <a:endParaRPr lang="en-US" sz="16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51446" marR="514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000" b="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จำนวนอำเภอ</a:t>
                      </a:r>
                      <a:endParaRPr lang="en-US" sz="16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51446" marR="514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000" b="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จำนวนสถานบริการ</a:t>
                      </a:r>
                      <a:endParaRPr lang="en-US" sz="16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51446" marR="514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000" b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</a:t>
                      </a:r>
                      <a:endParaRPr lang="en-US" sz="2000" b="0" dirty="0" smtClean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000" b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ประชากร</a:t>
                      </a:r>
                      <a:endParaRPr lang="en-US" sz="16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51446" marR="514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66"/>
                    </a:solidFill>
                  </a:tcPr>
                </a:tc>
              </a:tr>
              <a:tr h="555155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รพศ.</a:t>
                      </a:r>
                      <a:endParaRPr lang="en-US" sz="14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51446" marR="514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0" dirty="0" err="1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รพท.</a:t>
                      </a:r>
                      <a:endParaRPr lang="en-US" sz="14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51446" marR="514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000" b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รพช.</a:t>
                      </a:r>
                      <a:endParaRPr lang="en-US" sz="1600" b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51446" marR="514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000" b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รพ.สต.</a:t>
                      </a:r>
                      <a:endParaRPr lang="en-US" sz="1600" b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51446" marR="514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0" dirty="0" err="1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ศสม.</a:t>
                      </a:r>
                      <a:endParaRPr lang="en-US" sz="14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51446" marR="514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PCU</a:t>
                      </a:r>
                      <a:endParaRPr lang="en-US" sz="16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51446" marR="514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56599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000" b="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นราธิวาส</a:t>
                      </a:r>
                      <a:endParaRPr lang="en-US" sz="16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51446" marR="514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-</a:t>
                      </a:r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20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000" b="0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760,783</a:t>
                      </a:r>
                      <a:endParaRPr lang="th-TH" sz="20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599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000" b="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ปัตตานี</a:t>
                      </a:r>
                      <a:endParaRPr lang="en-US" sz="16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51446" marR="514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-</a:t>
                      </a:r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20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000" b="0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675,164</a:t>
                      </a:r>
                      <a:endParaRPr lang="th-TH" sz="20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599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000" b="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ยะลา</a:t>
                      </a:r>
                      <a:endParaRPr lang="en-US" sz="16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51446" marR="514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80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-</a:t>
                      </a:r>
                      <a:endParaRPr lang="th-TH" sz="20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000" b="0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501,174</a:t>
                      </a:r>
                      <a:endParaRPr lang="th-TH" sz="20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599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000" b="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สตูล</a:t>
                      </a:r>
                      <a:endParaRPr lang="en-US" sz="16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51446" marR="514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-</a:t>
                      </a:r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2000" b="0" i="0" u="none" strike="noStrike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000" b="0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322,057</a:t>
                      </a:r>
                      <a:endParaRPr lang="th-TH" sz="20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599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000" b="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ตรัง</a:t>
                      </a:r>
                      <a:endParaRPr lang="en-US" sz="16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51446" marR="514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-</a:t>
                      </a:r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20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000" b="0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631,920</a:t>
                      </a:r>
                      <a:endParaRPr lang="th-TH" sz="20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599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000" b="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พัทลุง</a:t>
                      </a:r>
                      <a:endParaRPr lang="en-US" sz="16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51446" marR="514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-</a:t>
                      </a:r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2000" b="0" i="0" u="none" strike="noStrike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000" b="0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516,381</a:t>
                      </a:r>
                      <a:endParaRPr lang="th-TH" sz="20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599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000" b="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สงขลา  </a:t>
                      </a:r>
                      <a:endParaRPr lang="en-US" sz="16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51446" marR="514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000" b="0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1,385,051</a:t>
                      </a:r>
                      <a:endParaRPr lang="th-TH" sz="20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599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000" b="0" dirty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รวม</a:t>
                      </a:r>
                      <a:endParaRPr lang="en-US" sz="16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51446" marR="5144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797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000" b="0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,</a:t>
                      </a:r>
                      <a:r>
                        <a:rPr lang="th-TH" sz="2000" b="0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792</a:t>
                      </a:r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,</a:t>
                      </a:r>
                      <a:r>
                        <a:rPr lang="th-TH" sz="2000" b="0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530</a:t>
                      </a:r>
                      <a:endParaRPr lang="th-TH" sz="20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/>
          <a:lstStyle/>
          <a:p>
            <a:r>
              <a:rPr lang="th-TH" sz="3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ผลการประเมิน </a:t>
            </a:r>
            <a:r>
              <a:rPr lang="en-US" sz="3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UCCARE</a:t>
            </a:r>
            <a:endParaRPr lang="en-US" sz="3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79510" y="1600200"/>
          <a:ext cx="8712969" cy="466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16887"/>
                <a:gridCol w="1251467"/>
                <a:gridCol w="1152128"/>
                <a:gridCol w="1080120"/>
                <a:gridCol w="1080120"/>
                <a:gridCol w="1224136"/>
                <a:gridCol w="1008111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จังหวัด</a:t>
                      </a:r>
                      <a:endParaRPr lang="en-US" sz="28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U</a:t>
                      </a:r>
                      <a:endParaRPr lang="en-US" sz="28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C</a:t>
                      </a:r>
                      <a:endParaRPr lang="en-US" sz="28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C</a:t>
                      </a:r>
                      <a:endParaRPr lang="en-US" sz="28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A</a:t>
                      </a:r>
                      <a:endParaRPr lang="en-US" sz="28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R</a:t>
                      </a:r>
                      <a:endParaRPr lang="en-US" sz="28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E</a:t>
                      </a:r>
                      <a:endParaRPr lang="en-US" sz="28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sz="2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สงขลา</a:t>
                      </a:r>
                      <a:endParaRPr lang="en-US" sz="28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fontAlgn="t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อยู่ระหว่างดำเนินการ</a:t>
                      </a:r>
                    </a:p>
                  </a:txBody>
                  <a:tcPr marL="9525" marR="9525" marT="9525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sz="2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สตูล</a:t>
                      </a:r>
                      <a:endParaRPr lang="en-US" sz="28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fontAlgn="t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อยู่ระหว่างดำเนินการ</a:t>
                      </a:r>
                    </a:p>
                  </a:txBody>
                  <a:tcPr marL="9525" marR="9525" marT="9525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sz="2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ตรัง</a:t>
                      </a:r>
                      <a:endParaRPr lang="en-US" sz="28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fontAlgn="t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อยู่ระหว่างดำเนินการ</a:t>
                      </a:r>
                    </a:p>
                  </a:txBody>
                  <a:tcPr marL="9525" marR="9525" marT="9525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sz="2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พัทลุง</a:t>
                      </a:r>
                      <a:endParaRPr lang="en-US" sz="28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fontAlgn="t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อยู่ระหว่างดำเนินการ</a:t>
                      </a:r>
                    </a:p>
                  </a:txBody>
                  <a:tcPr marL="9525" marR="9525" marT="9525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46112">
                <a:tc>
                  <a:txBody>
                    <a:bodyPr/>
                    <a:lstStyle/>
                    <a:p>
                      <a:r>
                        <a:rPr lang="th-TH" sz="2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ปัตตานี</a:t>
                      </a:r>
                      <a:endParaRPr lang="en-US" sz="28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3.19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2.92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2.77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2.58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2.65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2.85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sz="2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ยะลา</a:t>
                      </a:r>
                      <a:endParaRPr lang="en-US" sz="28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fontAlgn="t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อยู่ระหว่างดำเนินการ</a:t>
                      </a:r>
                    </a:p>
                  </a:txBody>
                  <a:tcPr marL="9525" marR="9525" marT="9525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sz="2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นราธิวาส</a:t>
                      </a:r>
                      <a:endParaRPr lang="en-US" sz="28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8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3.192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2.923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2.769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2.577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8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2.654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8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2.846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sz="2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รวมเขต</a:t>
                      </a:r>
                      <a:endParaRPr lang="en-US" sz="28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fontAlgn="t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อยู่ระหว่างดำเนินการ</a:t>
                      </a:r>
                    </a:p>
                  </a:txBody>
                  <a:tcPr marL="9525" marR="9525" marT="9525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792088"/>
          </a:xfrm>
        </p:spPr>
        <p:txBody>
          <a:bodyPr/>
          <a:lstStyle/>
          <a:p>
            <a:r>
              <a:rPr lang="th-TH" sz="3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ผลการประเมิน </a:t>
            </a:r>
            <a:r>
              <a:rPr lang="en-US" sz="3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DHS_PCA </a:t>
            </a:r>
            <a:r>
              <a:rPr lang="th-TH" sz="3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จังหวัด นราธิวาส</a:t>
            </a:r>
            <a:endParaRPr lang="en-US" sz="32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251523" y="980728"/>
          <a:ext cx="8712963" cy="58332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8069"/>
                <a:gridCol w="1288145"/>
                <a:gridCol w="968107"/>
                <a:gridCol w="968107"/>
                <a:gridCol w="968107"/>
                <a:gridCol w="968107"/>
                <a:gridCol w="968107"/>
                <a:gridCol w="968107"/>
                <a:gridCol w="968107"/>
              </a:tblGrid>
              <a:tr h="576064"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ลำดับ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อำเภอ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U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C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C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A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R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E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1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เฉลี่ย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เมือง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2.33 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ตากใบ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2.75 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บาเจาะ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 dirty="0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 dirty="0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3.00 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ยี่งอ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2.50 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ระแงะ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1.50 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รือเสาะ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3.00 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ศรีสาคร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2.17 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แว้ง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4.17 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สุคิริน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3.00 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สุไหงโก-ลก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3.00 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สุไหงปาดี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3.50 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จะแนะ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1.83 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เจาะไอร้อง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4.00 </a:t>
                      </a:r>
                    </a:p>
                  </a:txBody>
                  <a:tcPr marL="9525" marR="9525" marT="9525" marB="0" anchor="b"/>
                </a:tc>
              </a:tr>
              <a:tr h="370840">
                <a:tc gridSpan="2"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</a:p>
                    <a:p>
                      <a:pPr algn="ctr" fontAlgn="t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400" b="1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เฉลี่ย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l" fontAlgn="t"/>
                      <a:endParaRPr lang="en-US" sz="1800" b="1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   3.19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2.92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2.77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2.58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2.65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2.85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2.75 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792088"/>
          </a:xfrm>
        </p:spPr>
        <p:txBody>
          <a:bodyPr/>
          <a:lstStyle/>
          <a:p>
            <a:r>
              <a:rPr lang="th-TH" sz="3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ผลการประเมิน </a:t>
            </a:r>
            <a:r>
              <a:rPr lang="en-US" sz="3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DHS_PCA </a:t>
            </a:r>
            <a:r>
              <a:rPr lang="th-TH" sz="3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จังหวัด นราธิวาส</a:t>
            </a:r>
            <a:endParaRPr lang="en-US" sz="32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251523" y="980728"/>
          <a:ext cx="8712963" cy="58332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8069"/>
                <a:gridCol w="1288145"/>
                <a:gridCol w="968107"/>
                <a:gridCol w="968107"/>
                <a:gridCol w="968107"/>
                <a:gridCol w="968107"/>
                <a:gridCol w="968107"/>
                <a:gridCol w="968107"/>
                <a:gridCol w="968107"/>
              </a:tblGrid>
              <a:tr h="576064"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ลำดับ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อำเภอ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U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C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C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A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R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E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1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เฉลี่ย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เมือง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2.33 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ตากใบ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2.75 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บาเจาะ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 dirty="0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 dirty="0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3.00 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ยี่งอ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2.50 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ระแงะ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1.50 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รือเสาะ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3.00 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ศรีสาคร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2.17 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แว้ง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4.17 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สุคิริน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3.00 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สุไหงโก-ลก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3.00 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สุไหงปาดี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3.50 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จะแนะ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1.83 </a:t>
                      </a: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เจาะไอร้อง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4.00 </a:t>
                      </a:r>
                    </a:p>
                  </a:txBody>
                  <a:tcPr marL="9525" marR="9525" marT="9525" marB="0" anchor="b"/>
                </a:tc>
              </a:tr>
              <a:tr h="370840">
                <a:tc gridSpan="2"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</a:p>
                    <a:p>
                      <a:pPr algn="ctr" fontAlgn="t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400" b="1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เฉลี่ย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l" fontAlgn="t"/>
                      <a:endParaRPr lang="en-US" sz="1800" b="1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   3.19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2.92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2.77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2.58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2.65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2.85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2.75 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792088"/>
          </a:xfrm>
        </p:spPr>
        <p:txBody>
          <a:bodyPr/>
          <a:lstStyle/>
          <a:p>
            <a:r>
              <a:rPr lang="th-TH" sz="3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ผลการประเมิน </a:t>
            </a:r>
            <a:r>
              <a:rPr lang="en-US" sz="3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DHS_PCA </a:t>
            </a:r>
            <a:r>
              <a:rPr lang="th-TH" sz="3200" b="1" smtClean="0">
                <a:latin typeface="Tahoma" pitchFamily="34" charset="0"/>
                <a:ea typeface="Tahoma" pitchFamily="34" charset="0"/>
                <a:cs typeface="Tahoma" pitchFamily="34" charset="0"/>
              </a:rPr>
              <a:t>จังหวัด ปัตตานี</a:t>
            </a:r>
            <a:endParaRPr lang="en-US" sz="32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251523" y="980728"/>
          <a:ext cx="8712963" cy="53969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8069"/>
                <a:gridCol w="1288145"/>
                <a:gridCol w="968107"/>
                <a:gridCol w="968107"/>
                <a:gridCol w="968107"/>
                <a:gridCol w="968107"/>
                <a:gridCol w="968107"/>
                <a:gridCol w="968107"/>
                <a:gridCol w="968107"/>
              </a:tblGrid>
              <a:tr h="576064"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ลำดับ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อำเภอ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U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C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C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A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R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E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เฉลี่ย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เมือง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2.50 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สายบุรี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3.17 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โคกโพธิ์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1.75 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แม่ลาน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2.92 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มายอ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2.17 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ยะรัง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2.25 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ทุ่งยางแดง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2.25 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ยะหริ่ง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3.33 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ปะนาเระ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2.17 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กะพ้อ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2.83 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ไม้แก่น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3.67 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หนองจิก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2.92 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 </a:t>
                      </a:r>
                      <a:r>
                        <a:rPr lang="th-TH" sz="1400" b="1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เฉลี่ย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2.5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2.5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2.5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400" b="1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04813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pPr>
              <a:defRPr/>
            </a:pPr>
            <a:r>
              <a:rPr lang="th-TH" sz="3200" b="1" dirty="0" smtClean="0"/>
              <a:t>ผลการประเมิน </a:t>
            </a:r>
            <a:r>
              <a:rPr lang="en-US" sz="3200" b="1" dirty="0" smtClean="0"/>
              <a:t>DHS_PCA </a:t>
            </a:r>
            <a:r>
              <a:rPr lang="th-TH" sz="3200" b="1" dirty="0" smtClean="0"/>
              <a:t>จังหวัด นราธิวาส</a:t>
            </a:r>
            <a:endParaRPr lang="th-TH" sz="3200" b="1" dirty="0"/>
          </a:p>
        </p:txBody>
      </p:sp>
      <p:graphicFrame>
        <p:nvGraphicFramePr>
          <p:cNvPr id="6" name="ตัวยึดเนื้อหา 5"/>
          <p:cNvGraphicFramePr>
            <a:graphicFrameLocks noGrp="1"/>
          </p:cNvGraphicFramePr>
          <p:nvPr>
            <p:ph idx="1"/>
          </p:nvPr>
        </p:nvGraphicFramePr>
        <p:xfrm>
          <a:off x="179512" y="1076106"/>
          <a:ext cx="8893174" cy="5718087"/>
        </p:xfrm>
        <a:graphic>
          <a:graphicData uri="http://schemas.openxmlformats.org/drawingml/2006/table">
            <a:tbl>
              <a:tblPr/>
              <a:tblGrid>
                <a:gridCol w="936104"/>
                <a:gridCol w="1872208"/>
                <a:gridCol w="576064"/>
                <a:gridCol w="775336"/>
                <a:gridCol w="860630"/>
                <a:gridCol w="1004068"/>
                <a:gridCol w="1004068"/>
                <a:gridCol w="1004068"/>
                <a:gridCol w="860628"/>
              </a:tblGrid>
              <a:tr h="696710"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ลำดับ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อำเภอ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U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C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C 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A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R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E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เฉลี่ย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3654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เมือง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2.2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ตากใบ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2.5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2.6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บาเจาะ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1" i="0" u="none" strike="noStrike" dirty="0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1" i="0" u="none" strike="noStrike" dirty="0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ยี่งอ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2.6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ระแงะ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1.4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รือเสาะ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ศรีสาคร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2.5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2.2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582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แว้ง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01890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สุคิริน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สุไหงโก-ลก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88582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สุไหงปาดี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3.4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88582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จะแนะ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1.6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582"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เจาะไอร้อง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en-US" sz="18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3.8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88582">
                <a:tc gridSpan="2">
                  <a:txBody>
                    <a:bodyPr/>
                    <a:lstStyle/>
                    <a:p>
                      <a:pPr algn="ctr" fontAlgn="t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</a:p>
                    <a:p>
                      <a:pPr algn="ctr" fontAlgn="t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800" b="1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เฉลี่ย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t"/>
                      <a:endParaRPr lang="en-US" sz="1800" b="1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   3.19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2.92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2.77 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2.58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2.65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2.85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2.75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92150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pPr>
              <a:defRPr/>
            </a:pPr>
            <a:r>
              <a:rPr lang="th-TH" sz="3200" b="1" dirty="0" smtClean="0"/>
              <a:t>ผลการประเมิน </a:t>
            </a:r>
            <a:r>
              <a:rPr lang="en-US" sz="3200" b="1" dirty="0" smtClean="0"/>
              <a:t>DHS_PCA </a:t>
            </a:r>
            <a:r>
              <a:rPr lang="th-TH" sz="3200" b="1" dirty="0" smtClean="0"/>
              <a:t>จังหวัดปัตตานี</a:t>
            </a:r>
            <a:endParaRPr lang="th-TH" sz="3200" b="1" dirty="0"/>
          </a:p>
        </p:txBody>
      </p:sp>
      <p:graphicFrame>
        <p:nvGraphicFramePr>
          <p:cNvPr id="6" name="ตัวยึดเนื้อหา 5"/>
          <p:cNvGraphicFramePr>
            <a:graphicFrameLocks noGrp="1"/>
          </p:cNvGraphicFramePr>
          <p:nvPr>
            <p:ph idx="1"/>
          </p:nvPr>
        </p:nvGraphicFramePr>
        <p:xfrm>
          <a:off x="250825" y="898525"/>
          <a:ext cx="8712200" cy="5771329"/>
        </p:xfrm>
        <a:graphic>
          <a:graphicData uri="http://schemas.openxmlformats.org/drawingml/2006/table">
            <a:tbl>
              <a:tblPr/>
              <a:tblGrid>
                <a:gridCol w="576013"/>
                <a:gridCol w="936022"/>
                <a:gridCol w="4248097"/>
                <a:gridCol w="428355"/>
                <a:gridCol w="147658"/>
                <a:gridCol w="432010"/>
                <a:gridCol w="504012"/>
                <a:gridCol w="504012"/>
                <a:gridCol w="504012"/>
                <a:gridCol w="432009"/>
              </a:tblGrid>
              <a:tr h="3505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400" b="1" dirty="0">
                          <a:solidFill>
                            <a:schemeClr val="tx1"/>
                          </a:solidFill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ลำดับ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Tahoma" pitchFamily="34" charset="0"/>
                        <a:ea typeface="Calibri"/>
                        <a:cs typeface="Tahoma" pitchFamily="34" charset="0"/>
                      </a:endParaRPr>
                    </a:p>
                  </a:txBody>
                  <a:tcPr marL="46117" marR="4611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400" b="1" dirty="0">
                          <a:solidFill>
                            <a:schemeClr val="tx1"/>
                          </a:solidFill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อำเภอ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Tahoma" pitchFamily="34" charset="0"/>
                        <a:ea typeface="Calibri"/>
                        <a:cs typeface="Tahoma" pitchFamily="34" charset="0"/>
                      </a:endParaRPr>
                    </a:p>
                  </a:txBody>
                  <a:tcPr marL="46117" marR="4611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One District One Project : ODOP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h-TH" sz="1400" b="1" dirty="0">
                          <a:solidFill>
                            <a:schemeClr val="tx1"/>
                          </a:solidFill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ปีงบประมาณ 2557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Tahoma" pitchFamily="34" charset="0"/>
                        <a:ea typeface="Calibri"/>
                        <a:cs typeface="Tahoma" pitchFamily="34" charset="0"/>
                      </a:endParaRPr>
                    </a:p>
                  </a:txBody>
                  <a:tcPr marL="46117" marR="4611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400" b="1">
                        <a:solidFill>
                          <a:schemeClr val="tx1"/>
                        </a:solidFill>
                        <a:latin typeface="Tahoma" pitchFamily="34" charset="0"/>
                        <a:ea typeface="Calibri"/>
                        <a:cs typeface="Tahoma" pitchFamily="34" charset="0"/>
                      </a:endParaRPr>
                    </a:p>
                  </a:txBody>
                  <a:tcPr marL="46117" marR="461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400" b="1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องค์ประกอบ </a:t>
                      </a:r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UCCARE</a:t>
                      </a:r>
                      <a:r>
                        <a:rPr lang="th-TH" sz="1400" b="1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 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Tahoma" pitchFamily="34" charset="0"/>
                        <a:ea typeface="Calibri"/>
                        <a:cs typeface="Tahoma" pitchFamily="34" charset="0"/>
                      </a:endParaRPr>
                    </a:p>
                  </a:txBody>
                  <a:tcPr marL="46117" marR="46117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35052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 </a:t>
                      </a:r>
                    </a:p>
                  </a:txBody>
                  <a:tcPr marL="46117" marR="4611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 </a:t>
                      </a:r>
                    </a:p>
                  </a:txBody>
                  <a:tcPr marL="46117" marR="4611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U</a:t>
                      </a:r>
                    </a:p>
                  </a:txBody>
                  <a:tcPr marL="46117" marR="461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C</a:t>
                      </a:r>
                    </a:p>
                  </a:txBody>
                  <a:tcPr marL="46117" marR="461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C</a:t>
                      </a:r>
                    </a:p>
                  </a:txBody>
                  <a:tcPr marL="46117" marR="461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A</a:t>
                      </a:r>
                    </a:p>
                  </a:txBody>
                  <a:tcPr marL="46117" marR="461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R</a:t>
                      </a:r>
                    </a:p>
                  </a:txBody>
                  <a:tcPr marL="46117" marR="461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E</a:t>
                      </a:r>
                    </a:p>
                  </a:txBody>
                  <a:tcPr marL="46117" marR="461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71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400" b="1" dirty="0">
                          <a:solidFill>
                            <a:schemeClr val="tx1"/>
                          </a:solidFill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1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Tahoma" pitchFamily="34" charset="0"/>
                        <a:ea typeface="Calibri"/>
                        <a:cs typeface="Tahoma" pitchFamily="34" charset="0"/>
                      </a:endParaRPr>
                    </a:p>
                  </a:txBody>
                  <a:tcPr marL="46117" marR="461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เมือง</a:t>
                      </a:r>
                    </a:p>
                  </a:txBody>
                  <a:tcPr marL="6806" marR="6806" marT="680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อำเภอแห่งการเอื้ออาทร คืนความสุขแด่ผู้ด้อยโอกาส</a:t>
                      </a:r>
                    </a:p>
                  </a:txBody>
                  <a:tcPr marL="6806" marR="6806" marT="680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400" b="1" dirty="0">
                          <a:solidFill>
                            <a:schemeClr val="tx1"/>
                          </a:solidFill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3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Tahoma" pitchFamily="34" charset="0"/>
                        <a:ea typeface="Calibri"/>
                        <a:cs typeface="Tahoma" pitchFamily="34" charset="0"/>
                      </a:endParaRPr>
                    </a:p>
                  </a:txBody>
                  <a:tcPr marL="46117" marR="461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6806" marR="6806" marT="680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6806" marR="6806" marT="680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1" i="0" u="none" strike="noStrike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6806" marR="6806" marT="680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1" i="0" u="none" strike="noStrike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6806" marR="6806" marT="680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4</a:t>
                      </a:r>
                    </a:p>
                  </a:txBody>
                  <a:tcPr marL="6806" marR="6806" marT="680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505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400" b="1" dirty="0">
                          <a:solidFill>
                            <a:schemeClr val="tx1"/>
                          </a:solidFill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2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Tahoma" pitchFamily="34" charset="0"/>
                        <a:ea typeface="Calibri"/>
                        <a:cs typeface="Tahoma" pitchFamily="34" charset="0"/>
                      </a:endParaRPr>
                    </a:p>
                  </a:txBody>
                  <a:tcPr marL="46117" marR="461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สายบุรี</a:t>
                      </a:r>
                    </a:p>
                  </a:txBody>
                  <a:tcPr marL="6806" marR="6806" marT="680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เครือข่ายสุขภาพในชุมชนในการดูแลผู้ป่วยโรคเบาหวาน และความดันโลหิตสูงตามบริบทของพื้นที่</a:t>
                      </a:r>
                    </a:p>
                  </a:txBody>
                  <a:tcPr marL="6806" marR="6806" marT="680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400" b="1" dirty="0">
                          <a:solidFill>
                            <a:schemeClr val="tx1"/>
                          </a:solidFill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3.5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Tahoma" pitchFamily="34" charset="0"/>
                        <a:ea typeface="Calibri"/>
                        <a:cs typeface="Tahoma" pitchFamily="34" charset="0"/>
                      </a:endParaRPr>
                    </a:p>
                  </a:txBody>
                  <a:tcPr marL="46117" marR="461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6806" marR="6806" marT="680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6806" marR="6806" marT="680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6806" marR="6806" marT="680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6806" marR="6806" marT="680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3.5</a:t>
                      </a:r>
                    </a:p>
                  </a:txBody>
                  <a:tcPr marL="6806" marR="6806" marT="680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505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400" b="1">
                          <a:solidFill>
                            <a:schemeClr val="tx1"/>
                          </a:solidFill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3</a:t>
                      </a:r>
                      <a:endParaRPr lang="en-US" sz="1400" b="1">
                        <a:solidFill>
                          <a:schemeClr val="tx1"/>
                        </a:solidFill>
                        <a:latin typeface="Tahoma" pitchFamily="34" charset="0"/>
                        <a:ea typeface="Calibri"/>
                        <a:cs typeface="Tahoma" pitchFamily="34" charset="0"/>
                      </a:endParaRPr>
                    </a:p>
                  </a:txBody>
                  <a:tcPr marL="46117" marR="461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โคกโพธิ์</a:t>
                      </a:r>
                    </a:p>
                  </a:txBody>
                  <a:tcPr marL="6806" marR="6806" marT="680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การดูแลผู้ป่วยจิตเวช</a:t>
                      </a:r>
                    </a:p>
                  </a:txBody>
                  <a:tcPr marL="6806" marR="6806" marT="680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400" b="1" dirty="0">
                          <a:solidFill>
                            <a:schemeClr val="tx1"/>
                          </a:solidFill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3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Tahoma" pitchFamily="34" charset="0"/>
                        <a:ea typeface="Calibri"/>
                        <a:cs typeface="Tahoma" pitchFamily="34" charset="0"/>
                      </a:endParaRPr>
                    </a:p>
                  </a:txBody>
                  <a:tcPr marL="46117" marR="461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1.5</a:t>
                      </a:r>
                    </a:p>
                  </a:txBody>
                  <a:tcPr marL="6806" marR="6806" marT="680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6806" marR="6806" marT="680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1.5</a:t>
                      </a:r>
                    </a:p>
                  </a:txBody>
                  <a:tcPr marL="6806" marR="6806" marT="680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1.5</a:t>
                      </a:r>
                    </a:p>
                  </a:txBody>
                  <a:tcPr marL="6806" marR="6806" marT="680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1</a:t>
                      </a:r>
                    </a:p>
                  </a:txBody>
                  <a:tcPr marL="6806" marR="6806" marT="680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505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400" b="1">
                          <a:solidFill>
                            <a:schemeClr val="tx1"/>
                          </a:solidFill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4</a:t>
                      </a:r>
                      <a:endParaRPr lang="en-US" sz="1400" b="1">
                        <a:solidFill>
                          <a:schemeClr val="tx1"/>
                        </a:solidFill>
                        <a:latin typeface="Tahoma" pitchFamily="34" charset="0"/>
                        <a:ea typeface="Calibri"/>
                        <a:cs typeface="Tahoma" pitchFamily="34" charset="0"/>
                      </a:endParaRPr>
                    </a:p>
                  </a:txBody>
                  <a:tcPr marL="46117" marR="461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แม่ลาน</a:t>
                      </a:r>
                    </a:p>
                  </a:txBody>
                  <a:tcPr marL="6806" marR="6806" marT="680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การดูแลผู้ป่วยโรคไม่ติดต่อเรื้อรัง ความดัน/เบาหวาน</a:t>
                      </a:r>
                    </a:p>
                  </a:txBody>
                  <a:tcPr marL="6806" marR="6806" marT="680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400" b="1">
                          <a:solidFill>
                            <a:schemeClr val="tx1"/>
                          </a:solidFill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2</a:t>
                      </a:r>
                      <a:endParaRPr lang="en-US" sz="1400" b="1">
                        <a:solidFill>
                          <a:schemeClr val="tx1"/>
                        </a:solidFill>
                        <a:latin typeface="Tahoma" pitchFamily="34" charset="0"/>
                        <a:ea typeface="Calibri"/>
                        <a:cs typeface="Tahoma" pitchFamily="34" charset="0"/>
                      </a:endParaRPr>
                    </a:p>
                  </a:txBody>
                  <a:tcPr marL="46117" marR="461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3.5</a:t>
                      </a:r>
                    </a:p>
                  </a:txBody>
                  <a:tcPr marL="6806" marR="6806" marT="680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6806" marR="6806" marT="680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1" i="0" u="none" strike="noStrike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6806" marR="6806" marT="680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6806" marR="6806" marT="680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6806" marR="6806" marT="680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505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400" b="1">
                          <a:solidFill>
                            <a:schemeClr val="tx1"/>
                          </a:solidFill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5</a:t>
                      </a:r>
                      <a:endParaRPr lang="en-US" sz="1400" b="1">
                        <a:solidFill>
                          <a:schemeClr val="tx1"/>
                        </a:solidFill>
                        <a:latin typeface="Tahoma" pitchFamily="34" charset="0"/>
                        <a:ea typeface="Calibri"/>
                        <a:cs typeface="Tahoma" pitchFamily="34" charset="0"/>
                      </a:endParaRPr>
                    </a:p>
                  </a:txBody>
                  <a:tcPr marL="46117" marR="461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มายอ</a:t>
                      </a:r>
                    </a:p>
                  </a:txBody>
                  <a:tcPr marL="6806" marR="6806" marT="680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การพัฒนาระบบการดูแลผู้พิการ อำเภอมายอ</a:t>
                      </a:r>
                    </a:p>
                  </a:txBody>
                  <a:tcPr marL="6806" marR="6806" marT="680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400" b="1">
                          <a:solidFill>
                            <a:schemeClr val="tx1"/>
                          </a:solidFill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2</a:t>
                      </a:r>
                      <a:endParaRPr lang="en-US" sz="1400" b="1">
                        <a:solidFill>
                          <a:schemeClr val="tx1"/>
                        </a:solidFill>
                        <a:latin typeface="Tahoma" pitchFamily="34" charset="0"/>
                        <a:ea typeface="Calibri"/>
                        <a:cs typeface="Tahoma" pitchFamily="34" charset="0"/>
                      </a:endParaRPr>
                    </a:p>
                  </a:txBody>
                  <a:tcPr marL="46117" marR="461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2.5</a:t>
                      </a:r>
                    </a:p>
                  </a:txBody>
                  <a:tcPr marL="6806" marR="6806" marT="680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6806" marR="6806" marT="680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6806" marR="6806" marT="680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2.5</a:t>
                      </a:r>
                    </a:p>
                  </a:txBody>
                  <a:tcPr marL="6806" marR="6806" marT="680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1" i="0" u="none" strike="noStrike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6806" marR="6806" marT="680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71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400" b="1">
                          <a:solidFill>
                            <a:schemeClr val="tx1"/>
                          </a:solidFill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6</a:t>
                      </a:r>
                      <a:endParaRPr lang="en-US" sz="1400" b="1">
                        <a:solidFill>
                          <a:schemeClr val="tx1"/>
                        </a:solidFill>
                        <a:latin typeface="Tahoma" pitchFamily="34" charset="0"/>
                        <a:ea typeface="Calibri"/>
                        <a:cs typeface="Tahoma" pitchFamily="34" charset="0"/>
                      </a:endParaRPr>
                    </a:p>
                  </a:txBody>
                  <a:tcPr marL="46117" marR="461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ยะรัง</a:t>
                      </a:r>
                    </a:p>
                  </a:txBody>
                  <a:tcPr marL="6806" marR="6806" marT="680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การพัฒนาระบบงาน </a:t>
                      </a:r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NCD : </a:t>
                      </a:r>
                      <a:r>
                        <a:rPr lang="th-TH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โรคเรื้อรัง</a:t>
                      </a:r>
                    </a:p>
                  </a:txBody>
                  <a:tcPr marL="6806" marR="6806" marT="680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400" b="1" dirty="0">
                          <a:solidFill>
                            <a:schemeClr val="tx1"/>
                          </a:solidFill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3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Tahoma" pitchFamily="34" charset="0"/>
                        <a:ea typeface="Calibri"/>
                        <a:cs typeface="Tahoma" pitchFamily="34" charset="0"/>
                      </a:endParaRPr>
                    </a:p>
                  </a:txBody>
                  <a:tcPr marL="46117" marR="461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6806" marR="6806" marT="680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6806" marR="6806" marT="680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6806" marR="6806" marT="680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2.5</a:t>
                      </a:r>
                    </a:p>
                  </a:txBody>
                  <a:tcPr marL="6806" marR="6806" marT="680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1" i="0" u="none" strike="noStrike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6806" marR="6806" marT="680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71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400" b="1">
                          <a:solidFill>
                            <a:schemeClr val="tx1"/>
                          </a:solidFill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7</a:t>
                      </a:r>
                      <a:endParaRPr lang="en-US" sz="1400" b="1">
                        <a:solidFill>
                          <a:schemeClr val="tx1"/>
                        </a:solidFill>
                        <a:latin typeface="Tahoma" pitchFamily="34" charset="0"/>
                        <a:ea typeface="Calibri"/>
                        <a:cs typeface="Tahoma" pitchFamily="34" charset="0"/>
                      </a:endParaRPr>
                    </a:p>
                  </a:txBody>
                  <a:tcPr marL="46117" marR="461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ทุ่งยางแดง</a:t>
                      </a:r>
                    </a:p>
                  </a:txBody>
                  <a:tcPr marL="6806" marR="6806" marT="680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การดูแลผู้ป่วยโรคความดัน/เบาหวาน  ต.ตะโละแมะนา</a:t>
                      </a:r>
                    </a:p>
                  </a:txBody>
                  <a:tcPr marL="6806" marR="6806" marT="680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400" b="1">
                          <a:solidFill>
                            <a:schemeClr val="tx1"/>
                          </a:solidFill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2</a:t>
                      </a:r>
                      <a:endParaRPr lang="en-US" sz="1400" b="1">
                        <a:solidFill>
                          <a:schemeClr val="tx1"/>
                        </a:solidFill>
                        <a:latin typeface="Tahoma" pitchFamily="34" charset="0"/>
                        <a:ea typeface="Calibri"/>
                        <a:cs typeface="Tahoma" pitchFamily="34" charset="0"/>
                      </a:endParaRPr>
                    </a:p>
                  </a:txBody>
                  <a:tcPr marL="46117" marR="461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2.5</a:t>
                      </a:r>
                    </a:p>
                  </a:txBody>
                  <a:tcPr marL="6806" marR="6806" marT="680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1" i="0" u="none" strike="noStrike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6806" marR="6806" marT="680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1.5</a:t>
                      </a:r>
                    </a:p>
                  </a:txBody>
                  <a:tcPr marL="6806" marR="6806" marT="680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6806" marR="6806" marT="680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2.5</a:t>
                      </a:r>
                    </a:p>
                  </a:txBody>
                  <a:tcPr marL="6806" marR="6806" marT="680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05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400" b="1">
                          <a:solidFill>
                            <a:schemeClr val="tx1"/>
                          </a:solidFill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8</a:t>
                      </a:r>
                      <a:endParaRPr lang="en-US" sz="1400" b="1">
                        <a:solidFill>
                          <a:schemeClr val="tx1"/>
                        </a:solidFill>
                        <a:latin typeface="Tahoma" pitchFamily="34" charset="0"/>
                        <a:ea typeface="Calibri"/>
                        <a:cs typeface="Tahoma" pitchFamily="34" charset="0"/>
                      </a:endParaRPr>
                    </a:p>
                  </a:txBody>
                  <a:tcPr marL="46117" marR="461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ยะหริ่ง</a:t>
                      </a:r>
                    </a:p>
                  </a:txBody>
                  <a:tcPr marL="6806" marR="6806" marT="680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การพัฒนาระบบการดูแลผู้ป่วยเบาหวาน</a:t>
                      </a:r>
                    </a:p>
                  </a:txBody>
                  <a:tcPr marL="6806" marR="6806" marT="680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400" b="1" dirty="0">
                          <a:solidFill>
                            <a:schemeClr val="tx1"/>
                          </a:solidFill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5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Tahoma" pitchFamily="34" charset="0"/>
                        <a:ea typeface="Calibri"/>
                        <a:cs typeface="Tahoma" pitchFamily="34" charset="0"/>
                      </a:endParaRPr>
                    </a:p>
                  </a:txBody>
                  <a:tcPr marL="46117" marR="461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6806" marR="6806" marT="680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1" i="0" u="none" strike="noStrike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6806" marR="6806" marT="680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1" i="0" u="none" strike="noStrike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6806" marR="6806" marT="680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6806" marR="6806" marT="680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1" i="0" u="none" strike="noStrike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6806" marR="6806" marT="680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7010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400" b="1">
                          <a:solidFill>
                            <a:schemeClr val="tx1"/>
                          </a:solidFill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9</a:t>
                      </a:r>
                      <a:endParaRPr lang="en-US" sz="1400" b="1">
                        <a:solidFill>
                          <a:schemeClr val="tx1"/>
                        </a:solidFill>
                        <a:latin typeface="Tahoma" pitchFamily="34" charset="0"/>
                        <a:ea typeface="Calibri"/>
                        <a:cs typeface="Tahoma" pitchFamily="34" charset="0"/>
                      </a:endParaRPr>
                    </a:p>
                  </a:txBody>
                  <a:tcPr marL="46117" marR="461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ปะนา</a:t>
                      </a:r>
                      <a:r>
                        <a:rPr lang="th-TH" sz="1400" b="1" i="0" u="none" strike="noStrike" dirty="0" err="1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เระ</a:t>
                      </a:r>
                      <a:endParaRPr lang="th-TH" sz="1400" b="1" i="0" u="none" strike="noStrike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6806" marR="6806" marT="680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การพัฒนาระบบการดูแลผู้ป่วยโรคเรื้อรังในชุมชน</a:t>
                      </a:r>
                    </a:p>
                  </a:txBody>
                  <a:tcPr marL="6806" marR="6806" marT="680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400" b="1" dirty="0">
                          <a:solidFill>
                            <a:schemeClr val="tx1"/>
                          </a:solidFill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3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Tahoma" pitchFamily="34" charset="0"/>
                        <a:ea typeface="Calibri"/>
                        <a:cs typeface="Tahoma" pitchFamily="34" charset="0"/>
                      </a:endParaRPr>
                    </a:p>
                  </a:txBody>
                  <a:tcPr marL="46117" marR="461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1" i="0" u="none" strike="noStrike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6806" marR="6806" marT="680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6806" marR="6806" marT="680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1.5</a:t>
                      </a:r>
                    </a:p>
                  </a:txBody>
                  <a:tcPr marL="6806" marR="6806" marT="680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2.5</a:t>
                      </a:r>
                    </a:p>
                  </a:txBody>
                  <a:tcPr marL="6806" marR="6806" marT="680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6806" marR="6806" marT="680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010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400" b="1">
                          <a:solidFill>
                            <a:schemeClr val="tx1"/>
                          </a:solidFill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10</a:t>
                      </a:r>
                      <a:endParaRPr lang="en-US" sz="1400" b="1">
                        <a:solidFill>
                          <a:schemeClr val="tx1"/>
                        </a:solidFill>
                        <a:latin typeface="Tahoma" pitchFamily="34" charset="0"/>
                        <a:ea typeface="Calibri"/>
                        <a:cs typeface="Tahoma" pitchFamily="34" charset="0"/>
                      </a:endParaRPr>
                    </a:p>
                  </a:txBody>
                  <a:tcPr marL="46117" marR="461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กะพ้อ</a:t>
                      </a:r>
                    </a:p>
                  </a:txBody>
                  <a:tcPr marL="6806" marR="6806" marT="680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การจัดการโรคเบาหวานตามวิถีมุสลิมอำเภอกะพ้อ</a:t>
                      </a:r>
                    </a:p>
                  </a:txBody>
                  <a:tcPr marL="6806" marR="6806" marT="680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400" b="1" dirty="0">
                          <a:solidFill>
                            <a:schemeClr val="tx1"/>
                          </a:solidFill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3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Tahoma" pitchFamily="34" charset="0"/>
                        <a:ea typeface="Calibri"/>
                        <a:cs typeface="Tahoma" pitchFamily="34" charset="0"/>
                      </a:endParaRPr>
                    </a:p>
                  </a:txBody>
                  <a:tcPr marL="46117" marR="461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1" i="0" u="none" strike="noStrike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6806" marR="6806" marT="680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2.5</a:t>
                      </a:r>
                    </a:p>
                  </a:txBody>
                  <a:tcPr marL="6806" marR="6806" marT="680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1" i="0" u="none" strike="noStrike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2.5</a:t>
                      </a:r>
                    </a:p>
                  </a:txBody>
                  <a:tcPr marL="6806" marR="6806" marT="680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3.5</a:t>
                      </a:r>
                    </a:p>
                  </a:txBody>
                  <a:tcPr marL="6806" marR="6806" marT="680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3.5</a:t>
                      </a:r>
                    </a:p>
                  </a:txBody>
                  <a:tcPr marL="6806" marR="6806" marT="680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505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400" b="1">
                          <a:solidFill>
                            <a:schemeClr val="tx1"/>
                          </a:solidFill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11</a:t>
                      </a:r>
                      <a:endParaRPr lang="en-US" sz="1400" b="1">
                        <a:solidFill>
                          <a:schemeClr val="tx1"/>
                        </a:solidFill>
                        <a:latin typeface="Tahoma" pitchFamily="34" charset="0"/>
                        <a:ea typeface="Calibri"/>
                        <a:cs typeface="Tahoma" pitchFamily="34" charset="0"/>
                      </a:endParaRPr>
                    </a:p>
                  </a:txBody>
                  <a:tcPr marL="46117" marR="461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ไม้แก่น</a:t>
                      </a:r>
                    </a:p>
                  </a:txBody>
                  <a:tcPr marL="6806" marR="6806" marT="680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b="1" i="0" u="none" strike="noStrike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การป้องกันการเกิด</a:t>
                      </a:r>
                      <a:r>
                        <a:rPr lang="en-US" sz="1400" b="1" i="0" u="none" strike="noStrike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STROKE </a:t>
                      </a:r>
                      <a:r>
                        <a:rPr lang="th-TH" sz="1400" b="1" i="0" u="none" strike="noStrike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ในผู้ป่วย </a:t>
                      </a:r>
                      <a:r>
                        <a:rPr lang="en-US" sz="1400" b="1" i="0" u="none" strike="noStrike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HT</a:t>
                      </a:r>
                    </a:p>
                  </a:txBody>
                  <a:tcPr marL="6806" marR="6806" marT="680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400" b="1">
                          <a:solidFill>
                            <a:schemeClr val="tx1"/>
                          </a:solidFill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4</a:t>
                      </a:r>
                      <a:endParaRPr lang="en-US" sz="1400" b="1">
                        <a:solidFill>
                          <a:schemeClr val="tx1"/>
                        </a:solidFill>
                        <a:latin typeface="Tahoma" pitchFamily="34" charset="0"/>
                        <a:ea typeface="Calibri"/>
                        <a:cs typeface="Tahoma" pitchFamily="34" charset="0"/>
                      </a:endParaRPr>
                    </a:p>
                  </a:txBody>
                  <a:tcPr marL="46117" marR="461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1" i="0" u="none" strike="noStrike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3.5</a:t>
                      </a:r>
                    </a:p>
                  </a:txBody>
                  <a:tcPr marL="6806" marR="6806" marT="680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3.5</a:t>
                      </a:r>
                    </a:p>
                  </a:txBody>
                  <a:tcPr marL="6806" marR="6806" marT="680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1" i="0" u="none" strike="noStrike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6806" marR="6806" marT="680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4</a:t>
                      </a:r>
                    </a:p>
                  </a:txBody>
                  <a:tcPr marL="6806" marR="6806" marT="680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4</a:t>
                      </a:r>
                    </a:p>
                  </a:txBody>
                  <a:tcPr marL="6806" marR="6806" marT="680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505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400" b="1">
                          <a:solidFill>
                            <a:schemeClr val="tx1"/>
                          </a:solidFill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12</a:t>
                      </a:r>
                      <a:endParaRPr lang="en-US" sz="1400" b="1">
                        <a:solidFill>
                          <a:schemeClr val="tx1"/>
                        </a:solidFill>
                        <a:latin typeface="Tahoma" pitchFamily="34" charset="0"/>
                        <a:ea typeface="Calibri"/>
                        <a:cs typeface="Tahoma" pitchFamily="34" charset="0"/>
                      </a:endParaRPr>
                    </a:p>
                  </a:txBody>
                  <a:tcPr marL="46117" marR="461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หนองจิก</a:t>
                      </a:r>
                    </a:p>
                  </a:txBody>
                  <a:tcPr marL="6806" marR="6806" marT="680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คนหนองจิกสุขภาพดีด้วยวิถีการปรับเปลี่ยน</a:t>
                      </a:r>
                    </a:p>
                  </a:txBody>
                  <a:tcPr marL="6806" marR="6806" marT="680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400" b="1" dirty="0">
                          <a:solidFill>
                            <a:schemeClr val="tx1"/>
                          </a:solidFill>
                          <a:latin typeface="Tahoma" pitchFamily="34" charset="0"/>
                          <a:ea typeface="Calibri"/>
                          <a:cs typeface="Tahoma" pitchFamily="34" charset="0"/>
                        </a:rPr>
                        <a:t>3</a:t>
                      </a:r>
                      <a:endParaRPr lang="en-US" sz="1400" b="1" dirty="0">
                        <a:solidFill>
                          <a:schemeClr val="tx1"/>
                        </a:solidFill>
                        <a:latin typeface="Tahoma" pitchFamily="34" charset="0"/>
                        <a:ea typeface="Calibri"/>
                        <a:cs typeface="Tahoma" pitchFamily="34" charset="0"/>
                      </a:endParaRPr>
                    </a:p>
                  </a:txBody>
                  <a:tcPr marL="46117" marR="4611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6806" marR="6806" marT="680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2.5</a:t>
                      </a:r>
                    </a:p>
                  </a:txBody>
                  <a:tcPr marL="6806" marR="6806" marT="680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2.5</a:t>
                      </a:r>
                    </a:p>
                  </a:txBody>
                  <a:tcPr marL="6806" marR="6806" marT="680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3.5</a:t>
                      </a:r>
                    </a:p>
                  </a:txBody>
                  <a:tcPr marL="6806" marR="6806" marT="680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6806" marR="6806" marT="6806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04813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pPr>
              <a:defRPr/>
            </a:pPr>
            <a:r>
              <a:rPr lang="th-TH" sz="3200" b="1" dirty="0" smtClean="0"/>
              <a:t>ผลการประเมิน </a:t>
            </a:r>
            <a:r>
              <a:rPr lang="en-US" sz="3200" b="1" dirty="0" smtClean="0"/>
              <a:t>DHS_PCA </a:t>
            </a:r>
            <a:r>
              <a:rPr lang="th-TH" sz="3200" b="1" dirty="0" smtClean="0"/>
              <a:t>จังหวัด นราธิวาส</a:t>
            </a:r>
            <a:endParaRPr lang="th-TH" sz="3200" b="1" dirty="0"/>
          </a:p>
        </p:txBody>
      </p:sp>
      <p:graphicFrame>
        <p:nvGraphicFramePr>
          <p:cNvPr id="6" name="ตัวยึดเนื้อหา 5"/>
          <p:cNvGraphicFramePr>
            <a:graphicFrameLocks noGrp="1"/>
          </p:cNvGraphicFramePr>
          <p:nvPr>
            <p:ph idx="1"/>
          </p:nvPr>
        </p:nvGraphicFramePr>
        <p:xfrm>
          <a:off x="250825" y="476250"/>
          <a:ext cx="8712966" cy="6275726"/>
        </p:xfrm>
        <a:graphic>
          <a:graphicData uri="http://schemas.openxmlformats.org/drawingml/2006/table">
            <a:tbl>
              <a:tblPr/>
              <a:tblGrid>
                <a:gridCol w="576064"/>
                <a:gridCol w="936104"/>
                <a:gridCol w="4248471"/>
                <a:gridCol w="428393"/>
                <a:gridCol w="147671"/>
                <a:gridCol w="432048"/>
                <a:gridCol w="504056"/>
                <a:gridCol w="504056"/>
                <a:gridCol w="504056"/>
                <a:gridCol w="432047"/>
              </a:tblGrid>
              <a:tr h="28803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ลำดับ</a:t>
                      </a:r>
                      <a:endParaRPr lang="en-US" sz="16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อำเภอ</a:t>
                      </a:r>
                      <a:endParaRPr lang="en-US" sz="1600" b="1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One District One Project : ODOP</a:t>
                      </a:r>
                      <a:endParaRPr lang="en-US" sz="16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h-TH" sz="1600" b="1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ปีงบประมาณ 2557</a:t>
                      </a:r>
                      <a:endParaRPr lang="en-US" sz="16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องค์ประกอบ </a:t>
                      </a:r>
                      <a:r>
                        <a:rPr lang="en-US" sz="1600" b="1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UCCARE</a:t>
                      </a:r>
                      <a:r>
                        <a:rPr lang="th-TH" sz="1600" b="1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en-US" sz="16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22554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endParaRPr lang="en-US" sz="16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endParaRPr lang="en-US" sz="1600" b="1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U</a:t>
                      </a:r>
                      <a:endParaRPr lang="en-US" sz="16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C</a:t>
                      </a:r>
                      <a:endParaRPr lang="en-US" sz="16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C</a:t>
                      </a:r>
                      <a:endParaRPr lang="en-US" sz="1600" b="1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A</a:t>
                      </a:r>
                      <a:endParaRPr lang="en-US" sz="1600" b="1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R</a:t>
                      </a:r>
                      <a:endParaRPr lang="en-US" sz="1600" b="1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E</a:t>
                      </a:r>
                      <a:endParaRPr lang="en-US" sz="1600" b="1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71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  <a:endParaRPr lang="en-US" sz="16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เมือง</a:t>
                      </a:r>
                      <a:endParaRPr lang="en-US" sz="16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การดูแลผู้สูงอายุ </a:t>
                      </a:r>
                      <a:endParaRPr lang="en-US" sz="16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  <a:endParaRPr lang="en-US" sz="16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  <a:endParaRPr lang="en-US" sz="1600" b="1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  <a:endParaRPr lang="en-US" sz="1600" b="1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  <a:endParaRPr lang="en-US" sz="1600" b="1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  <a:endParaRPr lang="en-US" sz="1600" b="1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  <a:endParaRPr lang="en-US" sz="1600" b="1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58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  <a:endParaRPr lang="en-US" sz="16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ตากใบ</a:t>
                      </a:r>
                      <a:endParaRPr lang="en-US" sz="16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การดูแลผู้ป่วยติดเตียง</a:t>
                      </a:r>
                      <a:endParaRPr lang="en-US" sz="16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3.5</a:t>
                      </a:r>
                      <a:endParaRPr lang="en-US" sz="16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  <a:endParaRPr lang="en-US" sz="1600" b="1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2.5</a:t>
                      </a:r>
                      <a:endParaRPr lang="en-US" sz="1600" b="1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2.5</a:t>
                      </a:r>
                      <a:endParaRPr lang="en-US" sz="1600" b="1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2.5</a:t>
                      </a:r>
                      <a:endParaRPr lang="en-US" sz="1600" b="1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2.5</a:t>
                      </a:r>
                      <a:endParaRPr lang="en-US" sz="1600" b="1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58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  <a:endParaRPr lang="en-US" sz="1600" b="1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บาเจาะ</a:t>
                      </a:r>
                      <a:endParaRPr lang="en-US" sz="16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ชุมชนจัดการเบาหวาน</a:t>
                      </a:r>
                      <a:endParaRPr lang="en-US" sz="1600" b="1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  <a:endParaRPr lang="en-US" sz="1600" b="1" dirty="0">
                        <a:solidFill>
                          <a:srgbClr val="7030A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  <a:endParaRPr lang="en-US" sz="1600" b="1" dirty="0">
                        <a:solidFill>
                          <a:srgbClr val="7030A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  <a:endParaRPr lang="en-US" sz="1600" b="1" dirty="0">
                        <a:solidFill>
                          <a:srgbClr val="7030A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  <a:endParaRPr lang="en-US" sz="1600" b="1" dirty="0">
                        <a:solidFill>
                          <a:srgbClr val="7030A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  <a:endParaRPr lang="en-US" sz="1600" b="1" dirty="0">
                        <a:solidFill>
                          <a:srgbClr val="7030A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  <a:endParaRPr lang="en-US" sz="1600" b="1" dirty="0">
                        <a:solidFill>
                          <a:srgbClr val="7030A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8858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  <a:endParaRPr lang="en-US" sz="1600" b="1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ยี่งอ</a:t>
                      </a:r>
                      <a:endParaRPr lang="en-US" sz="1600" b="1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โรคเรื้อรัง </a:t>
                      </a: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HT/DM</a:t>
                      </a:r>
                      <a:endParaRPr lang="en-US" sz="16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  <a:endParaRPr lang="en-US" sz="1600" b="1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  <a:endParaRPr lang="en-US" sz="16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  <a:endParaRPr lang="en-US" sz="1600" b="1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  <a:endParaRPr lang="en-US" sz="1600" b="1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  <a:endParaRPr lang="en-US" sz="1600" b="1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  <a:endParaRPr lang="en-US" sz="1600" b="1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58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</a:t>
                      </a:r>
                      <a:endParaRPr lang="en-US" sz="1600" b="1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ระแงะ</a:t>
                      </a:r>
                      <a:endParaRPr lang="en-US" sz="1600" b="1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งานอนามัยแม่และเด็ก</a:t>
                      </a:r>
                      <a:endParaRPr lang="en-US" sz="16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  <a:endParaRPr lang="en-US" sz="1600" b="1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  <a:endParaRPr lang="en-US" sz="16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  <a:endParaRPr lang="en-US" sz="16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  <a:endParaRPr lang="en-US" sz="1600" b="1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  <a:endParaRPr lang="en-US" sz="1600" b="1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  <a:endParaRPr lang="en-US" sz="1600" b="1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71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</a:t>
                      </a:r>
                      <a:endParaRPr lang="en-US" sz="1600" b="1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รือเสาะ</a:t>
                      </a:r>
                      <a:endParaRPr lang="en-US" sz="1600" b="1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การแก้ไขปัญหาโรคเบาหวานและความดันโลหิตสูงในชุมชน</a:t>
                      </a:r>
                      <a:endParaRPr lang="en-US" sz="16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  <a:endParaRPr lang="en-US" sz="1600" b="1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  <a:endParaRPr lang="en-US" sz="1600" b="1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  <a:endParaRPr lang="en-US" sz="16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  <a:endParaRPr lang="en-US" sz="16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  <a:endParaRPr lang="en-US" sz="16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  <a:endParaRPr lang="en-US" sz="1600" b="1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71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</a:t>
                      </a:r>
                      <a:endParaRPr lang="en-US" sz="1600" b="1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ศรีสาคร</a:t>
                      </a:r>
                      <a:endParaRPr lang="en-US" sz="1600" b="1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การแก้ปัญหาสุขภาพช่องปากในเด็ก </a:t>
                      </a:r>
                      <a:r>
                        <a:rPr lang="th-TH" sz="1600" b="1" dirty="0" err="1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นร.</a:t>
                      </a:r>
                      <a:r>
                        <a:rPr lang="th-TH" sz="1600" b="1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ตชด.ละโอ </a:t>
                      </a:r>
                      <a:r>
                        <a:rPr lang="th-TH" sz="1600" b="1" dirty="0" err="1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ต.ตืองอ</a:t>
                      </a:r>
                      <a:endParaRPr lang="en-US" sz="16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  <a:endParaRPr lang="en-US" sz="1600" b="1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  <a:endParaRPr lang="en-US" sz="1600" b="1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2.5</a:t>
                      </a:r>
                      <a:endParaRPr lang="en-US" sz="16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  <a:endParaRPr lang="en-US" sz="1600" b="1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  <a:endParaRPr lang="en-US" sz="1600" b="1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2.5</a:t>
                      </a:r>
                      <a:endParaRPr lang="en-US" sz="1600" b="1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58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8</a:t>
                      </a:r>
                      <a:endParaRPr lang="en-US" sz="1600" b="1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แว้ง</a:t>
                      </a:r>
                      <a:endParaRPr lang="en-US" sz="1600" b="1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ไข้เลือดออก</a:t>
                      </a:r>
                      <a:endParaRPr lang="en-US" sz="16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</a:t>
                      </a:r>
                      <a:endParaRPr lang="en-US" sz="1600" b="1" dirty="0">
                        <a:solidFill>
                          <a:srgbClr val="7030A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  <a:endParaRPr lang="en-US" sz="1600" b="1" dirty="0">
                        <a:solidFill>
                          <a:srgbClr val="7030A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  <a:endParaRPr lang="en-US" sz="1600" b="1" dirty="0">
                        <a:solidFill>
                          <a:srgbClr val="7030A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  <a:endParaRPr lang="en-US" sz="1600" b="1" dirty="0">
                        <a:solidFill>
                          <a:srgbClr val="7030A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  <a:endParaRPr lang="en-US" sz="1600" b="1" dirty="0">
                        <a:solidFill>
                          <a:srgbClr val="7030A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  <a:endParaRPr lang="en-US" sz="1600" b="1" dirty="0">
                        <a:solidFill>
                          <a:srgbClr val="7030A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657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9</a:t>
                      </a:r>
                      <a:endParaRPr lang="en-US" sz="1600" b="1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สุคิริน</a:t>
                      </a:r>
                      <a:endParaRPr lang="en-US" sz="1600" b="1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การแก้ไข้ปัญหาวัคซีนสร้างเสริมภูมิคุ้มกันโรค อำเภอสุ</a:t>
                      </a:r>
                      <a:r>
                        <a:rPr lang="th-TH" sz="1600" b="1" dirty="0" err="1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คิริน</a:t>
                      </a:r>
                      <a:r>
                        <a:rPr lang="th-TH" sz="1600" b="1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จังหวัดนราธิวาส</a:t>
                      </a:r>
                      <a:endParaRPr lang="en-US" sz="16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  <a:endParaRPr lang="en-US" sz="1600" b="1" dirty="0">
                        <a:solidFill>
                          <a:srgbClr val="7030A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  <a:endParaRPr lang="en-US" sz="1600" b="1" dirty="0">
                        <a:solidFill>
                          <a:srgbClr val="7030A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  <a:endParaRPr lang="en-US" sz="1600" b="1" dirty="0">
                        <a:solidFill>
                          <a:srgbClr val="7030A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  <a:endParaRPr lang="en-US" sz="1600" b="1" dirty="0">
                        <a:solidFill>
                          <a:srgbClr val="7030A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  <a:endParaRPr lang="en-US" sz="1600" b="1">
                        <a:solidFill>
                          <a:srgbClr val="7030A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  <a:endParaRPr lang="en-US" sz="1600" b="1">
                        <a:solidFill>
                          <a:srgbClr val="7030A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657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10</a:t>
                      </a:r>
                      <a:endParaRPr lang="en-US" sz="1600" b="1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สุไหงโก-ลก</a:t>
                      </a:r>
                      <a:endParaRPr lang="en-US" sz="1600" b="1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การปรับเปลี่ยนพฤติกรรมกลุ่มเสี่ยงเพื่อลดอัตราป่วยด้วยโรคไม่ติดต่อเรื้องรัง </a:t>
                      </a:r>
                      <a:endParaRPr lang="en-US" sz="16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  <a:endParaRPr lang="en-US" sz="1600" b="1" dirty="0">
                        <a:solidFill>
                          <a:srgbClr val="7030A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  <a:endParaRPr lang="en-US" sz="1600" b="1">
                        <a:solidFill>
                          <a:srgbClr val="7030A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  <a:endParaRPr lang="en-US" sz="1600" b="1" dirty="0">
                        <a:solidFill>
                          <a:srgbClr val="7030A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  <a:endParaRPr lang="en-US" sz="1600" b="1" dirty="0">
                        <a:solidFill>
                          <a:srgbClr val="7030A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  <a:endParaRPr lang="en-US" sz="1600" b="1" dirty="0">
                        <a:solidFill>
                          <a:srgbClr val="7030A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  <a:endParaRPr lang="en-US" sz="1600" b="1" dirty="0">
                        <a:solidFill>
                          <a:srgbClr val="7030A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8858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11</a:t>
                      </a:r>
                      <a:endParaRPr lang="en-US" sz="1600" b="1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สุไหงปาดี</a:t>
                      </a:r>
                      <a:endParaRPr lang="en-US" sz="1600" b="1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HT</a:t>
                      </a:r>
                      <a:endParaRPr lang="en-US" sz="1600" b="1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  <a:endParaRPr lang="en-US" sz="1600" b="1">
                        <a:solidFill>
                          <a:srgbClr val="7030A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  <a:endParaRPr lang="en-US" sz="1600" b="1">
                        <a:solidFill>
                          <a:srgbClr val="7030A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  <a:endParaRPr lang="en-US" sz="1600" b="1">
                        <a:solidFill>
                          <a:srgbClr val="7030A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  <a:endParaRPr lang="en-US" sz="1600" b="1" dirty="0">
                        <a:solidFill>
                          <a:srgbClr val="7030A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  <a:endParaRPr lang="en-US" sz="1600" b="1" dirty="0">
                        <a:solidFill>
                          <a:srgbClr val="7030A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  <a:endParaRPr lang="en-US" sz="1600" b="1" dirty="0">
                        <a:solidFill>
                          <a:srgbClr val="7030A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8858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12</a:t>
                      </a:r>
                      <a:endParaRPr lang="en-US" sz="1600" b="1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จะแนะ</a:t>
                      </a:r>
                      <a:endParaRPr lang="en-US" sz="1600" b="1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EPI</a:t>
                      </a:r>
                      <a:endParaRPr lang="en-US" sz="1600" b="1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  <a:endParaRPr lang="en-US" sz="1600" b="1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  <a:endParaRPr lang="en-US" sz="1600" b="1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  <a:endParaRPr lang="en-US" sz="1600" b="1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  <a:endParaRPr lang="en-US" sz="16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  <a:endParaRPr lang="en-US" sz="1600" b="1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  <a:endParaRPr lang="en-US" sz="1600" b="1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58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13</a:t>
                      </a:r>
                      <a:endParaRPr lang="en-US" sz="1600" b="1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เจาะไอร้อง</a:t>
                      </a:r>
                      <a:endParaRPr lang="en-US" sz="1600" b="1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การลดภาวะซีดในหญิงตั้งครรภ์</a:t>
                      </a:r>
                      <a:endParaRPr lang="en-US" sz="16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</a:t>
                      </a:r>
                      <a:endParaRPr lang="en-US" sz="1600" b="1" dirty="0">
                        <a:solidFill>
                          <a:srgbClr val="7030A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  <a:endParaRPr lang="en-US" sz="1600" b="1" dirty="0">
                        <a:solidFill>
                          <a:srgbClr val="7030A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  <a:endParaRPr lang="en-US" sz="1600" b="1" dirty="0">
                        <a:solidFill>
                          <a:srgbClr val="7030A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  <a:endParaRPr lang="en-US" sz="1600" b="1" dirty="0">
                        <a:solidFill>
                          <a:srgbClr val="7030A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  <a:endParaRPr lang="en-US" sz="1600" b="1" dirty="0">
                        <a:solidFill>
                          <a:srgbClr val="7030A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  <a:endParaRPr lang="en-US" sz="1600" b="1" dirty="0">
                        <a:solidFill>
                          <a:srgbClr val="7030A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สี่เหลี่ยมผืนผ้า 4"/>
          <p:cNvSpPr>
            <a:spLocks noChangeArrowheads="1"/>
          </p:cNvSpPr>
          <p:nvPr/>
        </p:nvSpPr>
        <p:spPr bwMode="auto">
          <a:xfrm>
            <a:off x="136525" y="1685925"/>
            <a:ext cx="8963025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1800">
                <a:latin typeface="Tahoma" pitchFamily="34" charset="0"/>
                <a:cs typeface="Tahoma" pitchFamily="34" charset="0"/>
              </a:rPr>
              <a:t>  ระยะเวลา </a:t>
            </a:r>
            <a:r>
              <a:rPr lang="en-US" sz="1800">
                <a:latin typeface="Tahoma" pitchFamily="34" charset="0"/>
                <a:cs typeface="Tahoma" pitchFamily="34" charset="0"/>
              </a:rPr>
              <a:t>3</a:t>
            </a:r>
            <a:r>
              <a:rPr lang="th-TH" sz="1800">
                <a:latin typeface="Tahoma" pitchFamily="34" charset="0"/>
                <a:cs typeface="Tahoma" pitchFamily="34" charset="0"/>
              </a:rPr>
              <a:t> ปี   เน้นประเด็น โรคความดันโลหิตสูง โรคเบาหวาน  </a:t>
            </a:r>
          </a:p>
          <a:p>
            <a:r>
              <a:rPr lang="th-TH" sz="1800">
                <a:latin typeface="Tahoma" pitchFamily="34" charset="0"/>
                <a:cs typeface="Tahoma" pitchFamily="34" charset="0"/>
              </a:rPr>
              <a:t>  กิจกรรม  - ประชุมแลกเปลี่ยนพัฒนา ทุก ๒ เดือน ทุกจังหวัดดำเนินการทุกอำเภอ</a:t>
            </a:r>
          </a:p>
          <a:p>
            <a:r>
              <a:rPr lang="th-TH" sz="1800">
                <a:latin typeface="Tahoma" pitchFamily="34" charset="0"/>
                <a:cs typeface="Tahoma" pitchFamily="34" charset="0"/>
              </a:rPr>
              <a:t>              - ถอดบทเรียน    </a:t>
            </a:r>
          </a:p>
          <a:p>
            <a:r>
              <a:rPr lang="th-TH" sz="1800">
                <a:latin typeface="Tahoma" pitchFamily="34" charset="0"/>
                <a:cs typeface="Tahoma" pitchFamily="34" charset="0"/>
              </a:rPr>
              <a:t>              - จัดระบบสารสนเทศ</a:t>
            </a:r>
          </a:p>
          <a:p>
            <a:r>
              <a:rPr lang="th-TH" sz="1800">
                <a:latin typeface="Tahoma" pitchFamily="34" charset="0"/>
                <a:cs typeface="Tahoma" pitchFamily="34" charset="0"/>
              </a:rPr>
              <a:t>              - วิจัย</a:t>
            </a:r>
          </a:p>
          <a:p>
            <a:r>
              <a:rPr lang="th-TH" sz="1800">
                <a:latin typeface="Tahoma" pitchFamily="34" charset="0"/>
                <a:cs typeface="Tahoma" pitchFamily="34" charset="0"/>
              </a:rPr>
              <a:t>               -ประเมินผล    </a:t>
            </a:r>
            <a:endParaRPr lang="en-US" sz="1800">
              <a:latin typeface="Tahoma" pitchFamily="34" charset="0"/>
              <a:cs typeface="Tahoma" pitchFamily="34" charset="0"/>
            </a:endParaRPr>
          </a:p>
          <a:p>
            <a:endParaRPr lang="th-TH" sz="1800">
              <a:latin typeface="Tahoma" pitchFamily="34" charset="0"/>
              <a:cs typeface="Tahoma" pitchFamily="34" charset="0"/>
            </a:endParaRPr>
          </a:p>
        </p:txBody>
      </p:sp>
      <p:sp>
        <p:nvSpPr>
          <p:cNvPr id="5" name="ชื่อเรื่อง 1"/>
          <p:cNvSpPr txBox="1">
            <a:spLocks noGrp="1"/>
          </p:cNvSpPr>
          <p:nvPr>
            <p:ph type="title"/>
          </p:nvPr>
        </p:nvSpPr>
        <p:spPr>
          <a:xfrm>
            <a:off x="0" y="-14505"/>
            <a:ext cx="9144000" cy="1625599"/>
          </a:xfrm>
          <a:solidFill>
            <a:srgbClr val="CC3399"/>
          </a:soli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b"/>
          <a:lstStyle/>
          <a:p>
            <a:pPr>
              <a:defRPr/>
            </a:pPr>
            <a:r>
              <a:rPr lang="th-TH" sz="2400" smtClean="0">
                <a:latin typeface="Tahoma" pitchFamily="34" charset="0"/>
                <a:ea typeface="Tahoma" pitchFamily="34" charset="0"/>
                <a:cs typeface="Tahoma" pitchFamily="34" charset="0"/>
              </a:rPr>
              <a:t>โครงการ</a:t>
            </a:r>
            <a:r>
              <a:rPr lang="th-TH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สนับสนุนการขับเคลื่อนเครือข่ายสุขภาพระดับอำเภอ </a:t>
            </a:r>
            <a:r>
              <a:rPr lang="en-US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เพื่อการจัดการอำเภอสุขภาวะ ผ่านเครือข่ายโรงพยาบาลชุมชนต้นแบบ</a:t>
            </a:r>
            <a:br>
              <a:rPr lang="th-TH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(มูลนิธิสุขภาพภาคใต้)</a:t>
            </a:r>
            <a:endParaRPr lang="th-TH" sz="3600" dirty="0">
              <a:ln w="10541" cmpd="sng">
                <a:noFill/>
                <a:prstDash val="solid"/>
              </a:ln>
              <a:solidFill>
                <a:schemeClr val="bg1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4" name="ตาราง 3"/>
          <p:cNvGraphicFramePr>
            <a:graphicFrameLocks noGrp="1"/>
          </p:cNvGraphicFramePr>
          <p:nvPr/>
        </p:nvGraphicFramePr>
        <p:xfrm>
          <a:off x="4014788" y="2581275"/>
          <a:ext cx="5129018" cy="39377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23614"/>
                <a:gridCol w="2905404"/>
              </a:tblGrid>
              <a:tr h="459786"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อำเภอเป้าหมาย</a:t>
                      </a:r>
                      <a:endParaRPr lang="th-TH" sz="20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98" marR="6859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อำเภอคู่พัฒนา</a:t>
                      </a:r>
                      <a:endParaRPr lang="th-TH" sz="20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98" marR="68598"/>
                </a:tc>
              </a:tr>
              <a:tr h="793604">
                <a:tc>
                  <a:txBody>
                    <a:bodyPr/>
                    <a:lstStyle/>
                    <a:p>
                      <a:r>
                        <a:rPr lang="th-TH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</a:t>
                      </a:r>
                      <a:r>
                        <a:rPr lang="en-US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r>
                        <a:rPr lang="th-TH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นาทวี จ</a:t>
                      </a:r>
                      <a:r>
                        <a:rPr lang="en-US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r>
                        <a:rPr lang="th-TH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สงขลา </a:t>
                      </a:r>
                      <a:endParaRPr lang="th-TH" sz="2000" dirty="0"/>
                    </a:p>
                  </a:txBody>
                  <a:tcPr marL="68598" marR="68598"/>
                </a:tc>
                <a:tc>
                  <a:txBody>
                    <a:bodyPr/>
                    <a:lstStyle/>
                    <a:p>
                      <a:r>
                        <a:rPr lang="th-TH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</a:t>
                      </a:r>
                      <a:r>
                        <a:rPr lang="en-US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r>
                        <a:rPr lang="th-TH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ระโนด จ</a:t>
                      </a:r>
                      <a:r>
                        <a:rPr lang="en-US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r>
                        <a:rPr lang="th-TH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สงขลา</a:t>
                      </a:r>
                      <a:r>
                        <a:rPr lang="en-US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2000" dirty="0" smtClean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r>
                        <a:rPr lang="th-TH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</a:t>
                      </a:r>
                      <a:r>
                        <a:rPr lang="en-US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r>
                        <a:rPr lang="th-TH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ตะโหมด </a:t>
                      </a:r>
                      <a:r>
                        <a:rPr lang="en-US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</a:t>
                      </a:r>
                      <a:r>
                        <a:rPr lang="en-US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r>
                        <a:rPr lang="th-TH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เขาชัยสน </a:t>
                      </a:r>
                      <a:endParaRPr lang="th-TH" sz="2000" dirty="0" smtClean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r>
                        <a:rPr lang="th-TH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</a:t>
                      </a:r>
                      <a:r>
                        <a:rPr lang="en-US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 </a:t>
                      </a:r>
                      <a:r>
                        <a:rPr lang="th-TH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พัทลุง</a:t>
                      </a:r>
                      <a:endParaRPr lang="th-TH" sz="2000" dirty="0"/>
                    </a:p>
                  </a:txBody>
                  <a:tcPr marL="68598" marR="68598"/>
                </a:tc>
              </a:tr>
              <a:tr h="793604">
                <a:tc>
                  <a:txBody>
                    <a:bodyPr/>
                    <a:lstStyle/>
                    <a:p>
                      <a:r>
                        <a:rPr lang="th-TH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</a:t>
                      </a:r>
                      <a:r>
                        <a:rPr lang="en-US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r>
                        <a:rPr lang="th-TH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ละงู จ</a:t>
                      </a:r>
                      <a:r>
                        <a:rPr lang="en-US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r>
                        <a:rPr lang="th-TH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สตูล</a:t>
                      </a:r>
                      <a:endParaRPr lang="th-TH" sz="2000" dirty="0"/>
                    </a:p>
                  </a:txBody>
                  <a:tcPr marL="68598" marR="68598"/>
                </a:tc>
                <a:tc>
                  <a:txBody>
                    <a:bodyPr/>
                    <a:lstStyle/>
                    <a:p>
                      <a:r>
                        <a:rPr lang="th-TH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</a:t>
                      </a:r>
                      <a:r>
                        <a:rPr lang="en-US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r>
                        <a:rPr lang="th-TH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ท่าแพ จ</a:t>
                      </a:r>
                      <a:r>
                        <a:rPr lang="en-US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r>
                        <a:rPr lang="th-TH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สตูล</a:t>
                      </a:r>
                    </a:p>
                    <a:p>
                      <a:r>
                        <a:rPr lang="th-TH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</a:t>
                      </a:r>
                      <a:r>
                        <a:rPr lang="en-US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r>
                        <a:rPr lang="th-TH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กันตัง อ</a:t>
                      </a:r>
                      <a:r>
                        <a:rPr lang="en-US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r>
                        <a:rPr lang="th-TH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ห้วยยอด </a:t>
                      </a:r>
                      <a:endParaRPr lang="th-TH" sz="2000" dirty="0" smtClean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r>
                        <a:rPr lang="th-TH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</a:t>
                      </a:r>
                      <a:r>
                        <a:rPr lang="en-US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 </a:t>
                      </a:r>
                      <a:r>
                        <a:rPr lang="th-TH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ตรัง</a:t>
                      </a:r>
                      <a:endParaRPr lang="th-TH" sz="2000" dirty="0"/>
                    </a:p>
                  </a:txBody>
                  <a:tcPr marL="68598" marR="68598"/>
                </a:tc>
              </a:tr>
              <a:tr h="765220">
                <a:tc>
                  <a:txBody>
                    <a:bodyPr/>
                    <a:lstStyle/>
                    <a:p>
                      <a:r>
                        <a:rPr lang="th-TH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</a:t>
                      </a:r>
                      <a:r>
                        <a:rPr lang="en-US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r>
                        <a:rPr lang="th-TH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กะพ้อ อ</a:t>
                      </a:r>
                      <a:r>
                        <a:rPr lang="en-US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r>
                        <a:rPr lang="th-TH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หนองจิก                                                  อ</a:t>
                      </a:r>
                      <a:r>
                        <a:rPr lang="en-US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r>
                        <a:rPr lang="th-TH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ไม้แก่น จ</a:t>
                      </a:r>
                      <a:r>
                        <a:rPr lang="en-US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r>
                        <a:rPr lang="th-TH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ปัตตานี</a:t>
                      </a:r>
                      <a:endParaRPr lang="th-TH" sz="2000" dirty="0"/>
                    </a:p>
                  </a:txBody>
                  <a:tcPr marL="68598" marR="68598"/>
                </a:tc>
                <a:tc>
                  <a:txBody>
                    <a:bodyPr/>
                    <a:lstStyle/>
                    <a:p>
                      <a:r>
                        <a:rPr lang="th-TH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</a:t>
                      </a:r>
                      <a:r>
                        <a:rPr lang="en-US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r>
                        <a:rPr lang="th-TH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รามัน อ</a:t>
                      </a:r>
                      <a:r>
                        <a:rPr lang="en-US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r>
                        <a:rPr lang="th-TH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ยะหา</a:t>
                      </a:r>
                      <a:r>
                        <a:rPr lang="en-US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</a:t>
                      </a:r>
                      <a:r>
                        <a:rPr lang="en-US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 </a:t>
                      </a:r>
                      <a:r>
                        <a:rPr lang="th-TH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ยะลา</a:t>
                      </a:r>
                      <a:endParaRPr lang="th-TH" sz="2000" dirty="0"/>
                    </a:p>
                  </a:txBody>
                  <a:tcPr marL="68598" marR="68598"/>
                </a:tc>
              </a:tr>
              <a:tr h="459786">
                <a:tc>
                  <a:txBody>
                    <a:bodyPr/>
                    <a:lstStyle/>
                    <a:p>
                      <a:r>
                        <a:rPr lang="th-TH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</a:t>
                      </a:r>
                      <a:r>
                        <a:rPr lang="en-US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r>
                        <a:rPr lang="th-TH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ตากใบ </a:t>
                      </a:r>
                      <a:endParaRPr lang="th-TH" sz="2000" dirty="0" smtClean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r>
                        <a:rPr lang="th-TH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</a:t>
                      </a:r>
                      <a:r>
                        <a:rPr lang="en-US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r>
                        <a:rPr lang="th-TH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นราธิวาส</a:t>
                      </a:r>
                      <a:endParaRPr lang="th-TH" sz="2000" dirty="0"/>
                    </a:p>
                  </a:txBody>
                  <a:tcPr marL="68598" marR="68598"/>
                </a:tc>
                <a:tc>
                  <a:txBody>
                    <a:bodyPr/>
                    <a:lstStyle/>
                    <a:p>
                      <a:r>
                        <a:rPr lang="th-TH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</a:t>
                      </a:r>
                      <a:r>
                        <a:rPr lang="en-US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r>
                        <a:rPr lang="th-TH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แว้ง จ</a:t>
                      </a:r>
                      <a:r>
                        <a:rPr lang="en-US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r>
                        <a:rPr lang="th-TH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นราธิวาส</a:t>
                      </a:r>
                      <a:endParaRPr lang="th-TH" sz="2000" dirty="0"/>
                    </a:p>
                  </a:txBody>
                  <a:tcPr marL="68598" marR="68598"/>
                </a:tc>
              </a:tr>
            </a:tbl>
          </a:graphicData>
        </a:graphic>
      </p:graphicFrame>
      <p:pic>
        <p:nvPicPr>
          <p:cNvPr id="37912" name="รูปภาพ 5" descr="20140507_094615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4075" y="3449638"/>
            <a:ext cx="1779588" cy="177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913" name="รูปภาพ 6" descr="DSCF1071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39975" y="5084763"/>
            <a:ext cx="1525588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914" name="รูปภาพ 8" descr="20140508_103102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7813" y="4524375"/>
            <a:ext cx="1798637" cy="179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สี่เหลี่ยมผืนผ้า 4"/>
          <p:cNvSpPr>
            <a:spLocks noChangeArrowheads="1"/>
          </p:cNvSpPr>
          <p:nvPr/>
        </p:nvSpPr>
        <p:spPr bwMode="auto">
          <a:xfrm>
            <a:off x="171450" y="1614488"/>
            <a:ext cx="8964613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2000" dirty="0">
                <a:latin typeface="Tahoma" pitchFamily="34" charset="0"/>
                <a:cs typeface="Tahoma" pitchFamily="34" charset="0"/>
              </a:rPr>
              <a:t>แบ่งเป็น </a:t>
            </a:r>
            <a:r>
              <a:rPr lang="en-US" sz="2000" dirty="0">
                <a:latin typeface="Tahoma" pitchFamily="34" charset="0"/>
                <a:cs typeface="Tahoma" pitchFamily="34" charset="0"/>
              </a:rPr>
              <a:t>3</a:t>
            </a:r>
            <a:r>
              <a:rPr lang="th-TH" sz="2000" dirty="0">
                <a:latin typeface="Tahoma" pitchFamily="34" charset="0"/>
                <a:cs typeface="Tahoma" pitchFamily="34" charset="0"/>
              </a:rPr>
              <a:t> </a:t>
            </a:r>
            <a:r>
              <a:rPr lang="en-US" sz="2000" dirty="0">
                <a:latin typeface="Tahoma" pitchFamily="34" charset="0"/>
                <a:cs typeface="Tahoma" pitchFamily="34" charset="0"/>
              </a:rPr>
              <a:t>Node</a:t>
            </a:r>
            <a:r>
              <a:rPr lang="th-TH" sz="2000" dirty="0">
                <a:latin typeface="Tahoma" pitchFamily="34" charset="0"/>
                <a:cs typeface="Tahoma" pitchFamily="34" charset="0"/>
              </a:rPr>
              <a:t>  ระยะเวลา </a:t>
            </a:r>
            <a:r>
              <a:rPr lang="en-US" sz="2000" dirty="0">
                <a:latin typeface="Tahoma" pitchFamily="34" charset="0"/>
                <a:cs typeface="Tahoma" pitchFamily="34" charset="0"/>
              </a:rPr>
              <a:t>1</a:t>
            </a:r>
            <a:r>
              <a:rPr lang="th-TH" sz="2000" dirty="0">
                <a:latin typeface="Tahoma" pitchFamily="34" charset="0"/>
                <a:cs typeface="Tahoma" pitchFamily="34" charset="0"/>
              </a:rPr>
              <a:t> ปี  </a:t>
            </a:r>
          </a:p>
          <a:p>
            <a:r>
              <a:rPr lang="th-TH" sz="2000" dirty="0">
                <a:latin typeface="Tahoma" pitchFamily="34" charset="0"/>
                <a:cs typeface="Tahoma" pitchFamily="34" charset="0"/>
              </a:rPr>
              <a:t>เน้น การเรียนรู้จากการปฏิบัติจริงในพื้นที่   </a:t>
            </a:r>
            <a:endParaRPr lang="en-US" sz="2000" dirty="0">
              <a:latin typeface="Tahoma" pitchFamily="34" charset="0"/>
              <a:cs typeface="Tahoma" pitchFamily="34" charset="0"/>
            </a:endParaRPr>
          </a:p>
          <a:p>
            <a:endParaRPr lang="th-TH" sz="20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5" name="ชื่อเรื่อง 1"/>
          <p:cNvSpPr txBox="1">
            <a:spLocks noGrp="1"/>
          </p:cNvSpPr>
          <p:nvPr>
            <p:ph type="title"/>
          </p:nvPr>
        </p:nvSpPr>
        <p:spPr>
          <a:xfrm>
            <a:off x="0" y="13063"/>
            <a:ext cx="9144000" cy="1500427"/>
          </a:xfrm>
          <a:solidFill>
            <a:srgbClr val="CC3399"/>
          </a:soli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/>
          <a:p>
            <a:pPr>
              <a:defRPr/>
            </a:pPr>
            <a:r>
              <a:rPr lang="th-TH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โครงการเสริมสมรรถนะการบริหารจัดการ</a:t>
            </a:r>
            <a:br>
              <a:rPr lang="th-TH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ระบบสุขภาพอำเภอ (</a:t>
            </a:r>
            <a:r>
              <a:rPr lang="en-US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DHML</a:t>
            </a:r>
            <a:r>
              <a:rPr lang="th-TH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  <a:br>
              <a:rPr lang="th-TH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th-TH" sz="24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สบช</a:t>
            </a:r>
            <a:r>
              <a:rPr lang="en-US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r>
              <a:rPr lang="th-TH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  <a:endParaRPr lang="th-TH" sz="2400" dirty="0">
              <a:ln w="10541" cmpd="sng">
                <a:noFill/>
                <a:prstDash val="solid"/>
              </a:ln>
              <a:solidFill>
                <a:schemeClr val="bg1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4" name="ตาราง 3"/>
          <p:cNvGraphicFramePr>
            <a:graphicFrameLocks noGrp="1"/>
          </p:cNvGraphicFramePr>
          <p:nvPr/>
        </p:nvGraphicFramePr>
        <p:xfrm>
          <a:off x="2922588" y="2889250"/>
          <a:ext cx="5951398" cy="33096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0020"/>
                <a:gridCol w="3691378"/>
              </a:tblGrid>
              <a:tr h="788823"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อำเภอผู้ประสานการเรียนรู้</a:t>
                      </a:r>
                      <a:endParaRPr lang="th-TH" sz="18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98" marR="6859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อำเภอที่เข้าโครงการ</a:t>
                      </a:r>
                      <a:endParaRPr lang="th-TH" sz="18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98" marR="68598"/>
                </a:tc>
              </a:tr>
              <a:tr h="788823">
                <a:tc>
                  <a:txBody>
                    <a:bodyPr/>
                    <a:lstStyle/>
                    <a:p>
                      <a:r>
                        <a:rPr lang="th-TH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</a:t>
                      </a:r>
                      <a:r>
                        <a:rPr lang="en-US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r>
                        <a:rPr lang="th-TH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นาทวี จ</a:t>
                      </a:r>
                      <a:r>
                        <a:rPr lang="en-US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r>
                        <a:rPr lang="th-TH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สงขลา  </a:t>
                      </a:r>
                      <a:endParaRPr lang="th-TH" sz="1800" dirty="0"/>
                    </a:p>
                  </a:txBody>
                  <a:tcPr marL="68598" marR="68598"/>
                </a:tc>
                <a:tc>
                  <a:txBody>
                    <a:bodyPr/>
                    <a:lstStyle/>
                    <a:p>
                      <a:r>
                        <a:rPr lang="th-TH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</a:t>
                      </a:r>
                      <a:r>
                        <a:rPr lang="en-US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r>
                        <a:rPr lang="th-TH" sz="1800" dirty="0" err="1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สทิง</a:t>
                      </a:r>
                      <a:r>
                        <a:rPr lang="th-TH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พระ นาทวี  หาดใหญ่ จ</a:t>
                      </a:r>
                      <a:r>
                        <a:rPr lang="en-US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r>
                        <a:rPr lang="th-TH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สงขลา</a:t>
                      </a:r>
                      <a:r>
                        <a:rPr lang="en-US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800" dirty="0" smtClean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r>
                        <a:rPr lang="th-TH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</a:t>
                      </a:r>
                      <a:r>
                        <a:rPr lang="en-US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r>
                        <a:rPr lang="th-TH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ตะโหมด </a:t>
                      </a:r>
                      <a:r>
                        <a:rPr lang="en-US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</a:t>
                      </a:r>
                      <a:r>
                        <a:rPr lang="en-US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r>
                        <a:rPr lang="th-TH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กงหรา จ</a:t>
                      </a:r>
                      <a:r>
                        <a:rPr lang="en-US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 </a:t>
                      </a:r>
                      <a:r>
                        <a:rPr lang="th-TH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พัทลุง</a:t>
                      </a:r>
                      <a:endParaRPr lang="th-TH" sz="1800" dirty="0"/>
                    </a:p>
                  </a:txBody>
                  <a:tcPr marL="68598" marR="68598"/>
                </a:tc>
              </a:tr>
              <a:tr h="788823">
                <a:tc>
                  <a:txBody>
                    <a:bodyPr/>
                    <a:lstStyle/>
                    <a:p>
                      <a:r>
                        <a:rPr lang="th-TH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</a:t>
                      </a:r>
                      <a:r>
                        <a:rPr lang="en-US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r>
                        <a:rPr lang="th-TH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ละงู จ</a:t>
                      </a:r>
                      <a:r>
                        <a:rPr lang="en-US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r>
                        <a:rPr lang="th-TH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สตูล </a:t>
                      </a:r>
                      <a:endParaRPr lang="th-TH" sz="1800" dirty="0"/>
                    </a:p>
                  </a:txBody>
                  <a:tcPr marL="68598" marR="68598"/>
                </a:tc>
                <a:tc>
                  <a:txBody>
                    <a:bodyPr/>
                    <a:lstStyle/>
                    <a:p>
                      <a:r>
                        <a:rPr lang="th-TH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</a:t>
                      </a:r>
                      <a:r>
                        <a:rPr lang="en-US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r>
                        <a:rPr lang="th-TH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ท่าแพ  อ.เมือง จ</a:t>
                      </a:r>
                      <a:r>
                        <a:rPr lang="en-US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r>
                        <a:rPr lang="th-TH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สตูล</a:t>
                      </a:r>
                    </a:p>
                    <a:p>
                      <a:r>
                        <a:rPr lang="th-TH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</a:t>
                      </a:r>
                      <a:r>
                        <a:rPr lang="en-US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r>
                        <a:rPr lang="th-TH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กันตัง อ</a:t>
                      </a:r>
                      <a:r>
                        <a:rPr lang="en-US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r>
                        <a:rPr lang="th-TH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ห้วยยอด จ</a:t>
                      </a:r>
                      <a:r>
                        <a:rPr lang="en-US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 </a:t>
                      </a:r>
                      <a:r>
                        <a:rPr lang="th-TH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ตรัง</a:t>
                      </a:r>
                      <a:endParaRPr lang="th-TH" sz="1800" dirty="0"/>
                    </a:p>
                  </a:txBody>
                  <a:tcPr marL="68598" marR="68598"/>
                </a:tc>
              </a:tr>
              <a:tr h="943201">
                <a:tc>
                  <a:txBody>
                    <a:bodyPr/>
                    <a:lstStyle/>
                    <a:p>
                      <a:r>
                        <a:rPr lang="th-TH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</a:t>
                      </a:r>
                      <a:r>
                        <a:rPr lang="en-US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r>
                        <a:rPr lang="th-TH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กะพ้อ จ</a:t>
                      </a:r>
                      <a:r>
                        <a:rPr lang="en-US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r>
                        <a:rPr lang="th-TH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ปัตตานี </a:t>
                      </a:r>
                      <a:endParaRPr lang="th-TH" sz="1800" dirty="0"/>
                    </a:p>
                  </a:txBody>
                  <a:tcPr marL="68598" marR="68598"/>
                </a:tc>
                <a:tc>
                  <a:txBody>
                    <a:bodyPr/>
                    <a:lstStyle/>
                    <a:p>
                      <a:r>
                        <a:rPr lang="th-TH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อ.ยะหริ่ง อ.ยะรัง จ. ปัตตานี  </a:t>
                      </a:r>
                    </a:p>
                    <a:p>
                      <a:r>
                        <a:rPr lang="th-TH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</a:t>
                      </a:r>
                      <a:r>
                        <a:rPr lang="en-US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r>
                        <a:rPr lang="th-TH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ตากใบ อ.ระแงะ  จ</a:t>
                      </a:r>
                      <a:r>
                        <a:rPr lang="en-US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r>
                        <a:rPr lang="th-TH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นราธิวาส</a:t>
                      </a:r>
                      <a:endParaRPr lang="th-TH" sz="1800" dirty="0"/>
                    </a:p>
                  </a:txBody>
                  <a:tcPr marL="68598" marR="68598"/>
                </a:tc>
              </a:tr>
            </a:tbl>
          </a:graphicData>
        </a:graphic>
      </p:graphicFrame>
      <p:pic>
        <p:nvPicPr>
          <p:cNvPr id="38933" name="รูปภาพ 6" descr="DSCF9865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8775" y="3443288"/>
            <a:ext cx="2106613" cy="277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 l="22308" t="17320" r="22833" b="15800"/>
          <a:stretch>
            <a:fillRect/>
          </a:stretch>
        </p:blipFill>
        <p:spPr bwMode="auto">
          <a:xfrm>
            <a:off x="755650" y="333375"/>
            <a:ext cx="7524750" cy="566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720080"/>
          </a:xfrm>
          <a:solidFill>
            <a:schemeClr val="accent3">
              <a:lumMod val="40000"/>
              <a:lumOff val="60000"/>
            </a:schemeClr>
          </a:solidFill>
        </p:spPr>
        <p:txBody>
          <a:bodyPr/>
          <a:lstStyle/>
          <a:p>
            <a:r>
              <a:rPr lang="th-TH" altLang="th-TH" b="1" dirty="0" smtClean="0">
                <a:latin typeface="Tahoma" pitchFamily="34" charset="0"/>
                <a:cs typeface="Tahoma" pitchFamily="34" charset="0"/>
              </a:rPr>
              <a:t>การพัฒนาระบบบริการปฐมภูมิ 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256584"/>
          </a:xfrm>
        </p:spPr>
        <p:txBody>
          <a:bodyPr/>
          <a:lstStyle/>
          <a:p>
            <a:pPr marL="514350" indent="-514350">
              <a:buAutoNum type="thaiNumPeriod"/>
            </a:pPr>
            <a:r>
              <a:rPr lang="th-TH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บริการ</a:t>
            </a:r>
            <a:r>
              <a:rPr lang="th-TH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สร้างเสริม</a:t>
            </a:r>
            <a:r>
              <a:rPr lang="th-TH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สุขภาพและป้องกันโรคในกลุ่ม</a:t>
            </a:r>
            <a:r>
              <a:rPr lang="th-TH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วัยทำงานและ</a:t>
            </a:r>
            <a:r>
              <a:rPr lang="th-TH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ผู้สูงอายุ</a:t>
            </a:r>
          </a:p>
          <a:p>
            <a:pPr marL="514350" indent="-514350" fontAlgn="t">
              <a:buNone/>
            </a:pPr>
            <a:r>
              <a:rPr lang="th-TH" b="1" dirty="0" smtClean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	</a:t>
            </a:r>
            <a:r>
              <a:rPr lang="th-TH" sz="2800" dirty="0" smtClean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- คัด</a:t>
            </a:r>
            <a:r>
              <a:rPr lang="th-TH" sz="2800" dirty="0" smtClean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กรองโรค </a:t>
            </a:r>
            <a:endParaRPr lang="th-TH" sz="2800" dirty="0" smtClean="0">
              <a:solidFill>
                <a:srgbClr val="0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514350" indent="-514350" fontAlgn="t">
              <a:buNone/>
            </a:pPr>
            <a:r>
              <a:rPr lang="th-TH" sz="2800" dirty="0" smtClean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	</a:t>
            </a:r>
            <a:r>
              <a:rPr lang="th-TH" sz="2800" dirty="0" smtClean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- ส่งเสริมสุขภาพและปรับเปลี่ยนพฤติกรรม</a:t>
            </a:r>
          </a:p>
          <a:p>
            <a:pPr marL="514350" indent="-514350" fontAlgn="t">
              <a:buNone/>
            </a:pPr>
            <a:r>
              <a:rPr lang="th-TH" sz="2800" dirty="0" smtClean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	</a:t>
            </a:r>
            <a:r>
              <a:rPr lang="th-TH" sz="2800" dirty="0" smtClean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- ให้</a:t>
            </a:r>
            <a:r>
              <a:rPr lang="th-TH" sz="2800" dirty="0" smtClean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การรักษาในผู้ป่วยที่ไม่มีอาการซับซ้อน </a:t>
            </a:r>
            <a:endParaRPr lang="th-TH" sz="2800" dirty="0" smtClean="0">
              <a:solidFill>
                <a:srgbClr val="0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514350" indent="-514350" fontAlgn="t">
              <a:buNone/>
            </a:pPr>
            <a:r>
              <a:rPr lang="th-TH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๒. การดูแลผู้สูงอายุ และ </a:t>
            </a:r>
            <a:r>
              <a:rPr lang="en-US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Long </a:t>
            </a:r>
            <a:r>
              <a:rPr lang="en-US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Term </a:t>
            </a:r>
            <a:r>
              <a:rPr lang="en-US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Care</a:t>
            </a:r>
            <a:endParaRPr lang="th-TH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514350" indent="-514350">
              <a:buNone/>
            </a:pPr>
            <a:r>
              <a:rPr lang="th-TH" b="1" dirty="0" smtClean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	</a:t>
            </a:r>
            <a:r>
              <a:rPr lang="th-TH" sz="2800" dirty="0" smtClean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- ให้</a:t>
            </a:r>
            <a:r>
              <a:rPr lang="th-TH" sz="2800" dirty="0" smtClean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การดูแลที่บ้านโดย</a:t>
            </a:r>
            <a:r>
              <a:rPr lang="th-TH" sz="2800" dirty="0" smtClean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ทีมสหวิชาชีพ</a:t>
            </a:r>
          </a:p>
          <a:p>
            <a:pPr marL="514350" indent="-514350">
              <a:buNone/>
            </a:pPr>
            <a:r>
              <a:rPr lang="th-TH" sz="2800" dirty="0" smtClean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	</a:t>
            </a:r>
            <a:r>
              <a:rPr lang="th-TH" sz="2800" dirty="0" smtClean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- สร้างทีม </a:t>
            </a:r>
            <a:r>
              <a:rPr lang="en-US" sz="2800" dirty="0" smtClean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care giver</a:t>
            </a:r>
            <a:r>
              <a:rPr lang="th-TH" sz="2800" dirty="0" smtClean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pPr marL="514350" indent="-514350">
              <a:buNone/>
            </a:pPr>
            <a:r>
              <a:rPr lang="th-TH" sz="2800" dirty="0" smtClean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	- </a:t>
            </a:r>
            <a:r>
              <a:rPr lang="th-TH" sz="2800" dirty="0" smtClean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ให้การดูแลโดยใช้หลักเวชศาสตร์ครอบครัว</a:t>
            </a:r>
            <a:endParaRPr lang="th-TH" sz="2800" dirty="0" smtClean="0">
              <a:solidFill>
                <a:srgbClr val="0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514350" indent="-514350">
              <a:buNone/>
            </a:pPr>
            <a:r>
              <a:rPr lang="th-TH" sz="2800" dirty="0" smtClean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	</a:t>
            </a:r>
            <a:endParaRPr lang="th-TH" b="1" dirty="0" smtClean="0">
              <a:solidFill>
                <a:srgbClr val="0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144562"/>
            <a:ext cx="9144000" cy="692150"/>
          </a:xfrm>
          <a:solidFill>
            <a:schemeClr val="accent6"/>
          </a:solidFill>
        </p:spPr>
        <p:txBody>
          <a:bodyPr/>
          <a:lstStyle/>
          <a:p>
            <a:pPr eaLnBrk="1" hangingPunct="1">
              <a:defRPr/>
            </a:pPr>
            <a:r>
              <a:rPr lang="th-TH" sz="3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จำนวนทีมหมอครอบครัว</a:t>
            </a:r>
            <a:endParaRPr lang="th-TH" sz="32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7" name="ตาราง 6"/>
          <p:cNvGraphicFramePr>
            <a:graphicFrameLocks noGrp="1"/>
          </p:cNvGraphicFramePr>
          <p:nvPr/>
        </p:nvGraphicFramePr>
        <p:xfrm>
          <a:off x="250825" y="1061018"/>
          <a:ext cx="8713662" cy="51042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66689"/>
                <a:gridCol w="1064025"/>
                <a:gridCol w="1075717"/>
                <a:gridCol w="1235476"/>
                <a:gridCol w="1235476"/>
                <a:gridCol w="1235476"/>
                <a:gridCol w="1300803"/>
              </a:tblGrid>
              <a:tr h="864642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จังหวัด</a:t>
                      </a:r>
                      <a:endParaRPr lang="th-TH" sz="1600" b="1" i="0" u="none" strike="noStrike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 รพ. (แห่ง)</a:t>
                      </a:r>
                    </a:p>
                  </a:txBody>
                  <a:tcPr marL="9525" marR="9525" marT="9525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 รพ.สต. (แห่ง)</a:t>
                      </a:r>
                    </a:p>
                  </a:txBody>
                  <a:tcPr marL="9525" marR="9525" marT="9525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 </a:t>
                      </a:r>
                      <a:r>
                        <a:rPr lang="th-TH" sz="1600" b="1" i="0" u="none" strike="noStrike" dirty="0" err="1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ศสม.</a:t>
                      </a:r>
                      <a:r>
                        <a:rPr lang="th-TH" sz="1600" b="1" i="0" u="none" strike="noStrike" dirty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(แห่ง)</a:t>
                      </a:r>
                    </a:p>
                  </a:txBody>
                  <a:tcPr marL="9525" marR="9525" marT="9525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ทีมหมอครอบครัว(อำเภอ)</a:t>
                      </a:r>
                    </a:p>
                  </a:txBody>
                  <a:tcPr marL="9525" marR="9525" marT="9525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ทีมหมอครอบครัว(ตำบล)</a:t>
                      </a:r>
                    </a:p>
                  </a:txBody>
                  <a:tcPr marL="9525" marR="9525" marT="9525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ทีมหมอครอบครัว(ชุมชน)</a:t>
                      </a:r>
                    </a:p>
                  </a:txBody>
                  <a:tcPr marL="9525" marR="9525" marT="9525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425856"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นราธิวาส</a:t>
                      </a:r>
                      <a:endParaRPr lang="th-TH" sz="16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111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187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576</a:t>
                      </a:r>
                    </a:p>
                  </a:txBody>
                  <a:tcPr marL="9525" marR="9525" marT="9525" marB="0" anchor="ctr"/>
                </a:tc>
              </a:tr>
              <a:tr h="517193"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ยะลา </a:t>
                      </a:r>
                      <a:endParaRPr lang="th-TH" sz="16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81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96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478</a:t>
                      </a:r>
                    </a:p>
                  </a:txBody>
                  <a:tcPr marL="9525" marR="9525" marT="9525" marB="0" anchor="ctr"/>
                </a:tc>
              </a:tr>
              <a:tr h="517193"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ปัตตานี</a:t>
                      </a:r>
                      <a:endParaRPr lang="th-TH" sz="16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129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142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27</a:t>
                      </a:r>
                    </a:p>
                  </a:txBody>
                  <a:tcPr marL="9525" marR="9525" marT="9525" marB="0" anchor="ctr"/>
                </a:tc>
              </a:tr>
              <a:tr h="517193"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สงขลา</a:t>
                      </a:r>
                      <a:endParaRPr lang="th-TH" sz="16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175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175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1029</a:t>
                      </a:r>
                    </a:p>
                  </a:txBody>
                  <a:tcPr marL="9525" marR="9525" marT="9525" marB="0" anchor="ctr"/>
                </a:tc>
              </a:tr>
              <a:tr h="425856"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สตูล</a:t>
                      </a:r>
                      <a:endParaRPr lang="th-TH" sz="16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299</a:t>
                      </a:r>
                    </a:p>
                  </a:txBody>
                  <a:tcPr marL="9525" marR="9525" marT="9525" marB="0" anchor="ctr"/>
                </a:tc>
              </a:tr>
              <a:tr h="801967"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พัทลุง</a:t>
                      </a:r>
                      <a:endParaRPr lang="th-TH" sz="16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124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600" b="1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อยู่ระหว่างรวมข้อมูล</a:t>
                      </a:r>
                    </a:p>
                  </a:txBody>
                  <a:tcPr marL="9525" marR="9525" marT="9525" marB="0" anchor="ctr"/>
                </a:tc>
              </a:tr>
              <a:tr h="517193"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ตรัง</a:t>
                      </a:r>
                      <a:endParaRPr lang="th-TH" sz="16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18</a:t>
                      </a:r>
                    </a:p>
                  </a:txBody>
                  <a:tcPr marL="9525" marR="9525" marT="9525" marB="0" anchor="ctr"/>
                </a:tc>
              </a:tr>
              <a:tr h="517193"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รวม</a:t>
                      </a:r>
                      <a:endParaRPr lang="th-TH" sz="16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800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296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939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2843</a:t>
                      </a: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0" y="-26988"/>
            <a:ext cx="9144000" cy="431801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th-TH" sz="3200" b="1" dirty="0" smtClean="0">
                <a:solidFill>
                  <a:srgbClr val="7030A0"/>
                </a:solidFill>
              </a:rPr>
              <a:t>ตัวอย่าง    ทีมหมอครอบครัว  ตำบลสะพานไม้แก่น  อำเภอจะนะ</a:t>
            </a:r>
            <a:endParaRPr lang="th-TH" sz="3200" b="1" dirty="0">
              <a:solidFill>
                <a:srgbClr val="7030A0"/>
              </a:solidFill>
            </a:endParaRP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79388" y="476250"/>
            <a:ext cx="8785225" cy="1368425"/>
          </a:xfrm>
          <a:ln>
            <a:solidFill>
              <a:srgbClr val="0070C0"/>
            </a:solidFill>
          </a:ln>
        </p:spPr>
        <p:txBody>
          <a:bodyPr>
            <a:normAutofit fontScale="92500" lnSpcReduction="10000"/>
          </a:bodyPr>
          <a:lstStyle/>
          <a:p>
            <a:pPr>
              <a:defRPr/>
            </a:pPr>
            <a:r>
              <a:rPr lang="th-TH" sz="2000" b="1" dirty="0" smtClean="0">
                <a:solidFill>
                  <a:srgbClr val="C00000"/>
                </a:solidFill>
                <a:cs typeface="+mj-cs"/>
              </a:rPr>
              <a:t>ทีมอำเภอ</a:t>
            </a:r>
          </a:p>
          <a:p>
            <a:pPr algn="l">
              <a:defRPr/>
            </a:pPr>
            <a:r>
              <a:rPr lang="th-TH" sz="2000" b="1" dirty="0" smtClean="0">
                <a:solidFill>
                  <a:schemeClr val="tx1"/>
                </a:solidFill>
                <a:cs typeface="+mj-cs"/>
              </a:rPr>
              <a:t>-</a:t>
            </a:r>
            <a:r>
              <a:rPr lang="th-TH" sz="2000" b="1" dirty="0" smtClean="0">
                <a:solidFill>
                  <a:srgbClr val="C00000"/>
                </a:solidFill>
                <a:cs typeface="+mj-cs"/>
              </a:rPr>
              <a:t> </a:t>
            </a:r>
            <a:r>
              <a:rPr lang="th-TH" sz="1900" b="1" dirty="0" smtClean="0">
                <a:solidFill>
                  <a:srgbClr val="C00000"/>
                </a:solidFill>
                <a:cs typeface="+mj-cs"/>
              </a:rPr>
              <a:t>แพทย์</a:t>
            </a:r>
            <a:r>
              <a:rPr lang="en-US" sz="1900" b="1" dirty="0" smtClean="0">
                <a:solidFill>
                  <a:srgbClr val="C00000"/>
                </a:solidFill>
                <a:cs typeface="+mj-cs"/>
              </a:rPr>
              <a:t> </a:t>
            </a:r>
            <a:r>
              <a:rPr lang="en-US" sz="1900" b="1" dirty="0" smtClean="0">
                <a:solidFill>
                  <a:schemeClr val="tx1"/>
                </a:solidFill>
                <a:cs typeface="+mj-cs"/>
              </a:rPr>
              <a:t>: </a:t>
            </a:r>
            <a:r>
              <a:rPr lang="th-TH" sz="1900" b="1" dirty="0" smtClean="0">
                <a:solidFill>
                  <a:schemeClr val="tx1"/>
                </a:solidFill>
                <a:cs typeface="+mj-cs"/>
              </a:rPr>
              <a:t>นพ.หมัด </a:t>
            </a:r>
            <a:r>
              <a:rPr lang="th-TH" sz="1900" b="1" dirty="0" err="1" smtClean="0">
                <a:solidFill>
                  <a:schemeClr val="tx1"/>
                </a:solidFill>
                <a:cs typeface="+mj-cs"/>
              </a:rPr>
              <a:t>หีม</a:t>
            </a:r>
            <a:r>
              <a:rPr lang="th-TH" sz="1900" b="1" dirty="0" smtClean="0">
                <a:solidFill>
                  <a:schemeClr val="tx1"/>
                </a:solidFill>
                <a:cs typeface="+mj-cs"/>
              </a:rPr>
              <a:t>เหม 	     	- </a:t>
            </a:r>
            <a:r>
              <a:rPr lang="th-TH" sz="1900" b="1" dirty="0" smtClean="0">
                <a:solidFill>
                  <a:srgbClr val="C00000"/>
                </a:solidFill>
                <a:cs typeface="+mj-cs"/>
              </a:rPr>
              <a:t>พยาบาล</a:t>
            </a:r>
            <a:r>
              <a:rPr lang="th-TH" sz="1900" b="1" dirty="0" smtClean="0">
                <a:solidFill>
                  <a:schemeClr val="tx1"/>
                </a:solidFill>
                <a:cs typeface="+mj-cs"/>
              </a:rPr>
              <a:t> </a:t>
            </a:r>
            <a:r>
              <a:rPr lang="en-US" sz="1900" b="1" dirty="0" smtClean="0">
                <a:solidFill>
                  <a:schemeClr val="tx1"/>
                </a:solidFill>
                <a:cs typeface="+mj-cs"/>
              </a:rPr>
              <a:t>: </a:t>
            </a:r>
            <a:r>
              <a:rPr lang="th-TH" sz="1900" b="1" dirty="0" smtClean="0">
                <a:solidFill>
                  <a:schemeClr val="tx1"/>
                </a:solidFill>
                <a:cs typeface="+mj-cs"/>
              </a:rPr>
              <a:t>นางปราณี วารี</a:t>
            </a:r>
            <a:r>
              <a:rPr lang="th-TH" sz="1900" b="1" dirty="0" err="1" smtClean="0">
                <a:solidFill>
                  <a:schemeClr val="tx1"/>
                </a:solidFill>
                <a:cs typeface="+mj-cs"/>
              </a:rPr>
              <a:t>กูล</a:t>
            </a:r>
            <a:r>
              <a:rPr lang="en-US" sz="1900" b="1" dirty="0" smtClean="0">
                <a:solidFill>
                  <a:schemeClr val="tx1"/>
                </a:solidFill>
                <a:cs typeface="+mj-cs"/>
              </a:rPr>
              <a:t> </a:t>
            </a:r>
            <a:r>
              <a:rPr lang="th-TH" sz="1900" b="1" dirty="0" smtClean="0">
                <a:solidFill>
                  <a:schemeClr val="tx1"/>
                </a:solidFill>
                <a:cs typeface="+mj-cs"/>
              </a:rPr>
              <a:t>	        - </a:t>
            </a:r>
            <a:r>
              <a:rPr lang="th-TH" sz="1900" b="1" dirty="0" smtClean="0">
                <a:solidFill>
                  <a:srgbClr val="C00000"/>
                </a:solidFill>
                <a:cs typeface="+mj-cs"/>
              </a:rPr>
              <a:t>นักจิตวิทยา</a:t>
            </a:r>
            <a:r>
              <a:rPr lang="en-US" sz="1900" b="1" dirty="0" smtClean="0">
                <a:solidFill>
                  <a:srgbClr val="C00000"/>
                </a:solidFill>
                <a:cs typeface="+mj-cs"/>
              </a:rPr>
              <a:t> </a:t>
            </a:r>
            <a:r>
              <a:rPr lang="en-US" sz="1900" b="1" dirty="0" smtClean="0">
                <a:solidFill>
                  <a:schemeClr val="tx1"/>
                </a:solidFill>
                <a:cs typeface="+mj-cs"/>
              </a:rPr>
              <a:t>:</a:t>
            </a:r>
            <a:r>
              <a:rPr lang="th-TH" sz="1900" b="1" dirty="0" smtClean="0">
                <a:solidFill>
                  <a:schemeClr val="tx1"/>
                </a:solidFill>
                <a:cs typeface="+mj-cs"/>
              </a:rPr>
              <a:t> </a:t>
            </a:r>
            <a:r>
              <a:rPr lang="th-TH" sz="1900" b="1" dirty="0" err="1" smtClean="0">
                <a:solidFill>
                  <a:schemeClr val="tx1"/>
                </a:solidFill>
                <a:cs typeface="+mj-cs"/>
              </a:rPr>
              <a:t>นส.มัส</a:t>
            </a:r>
            <a:r>
              <a:rPr lang="th-TH" sz="1900" b="1" dirty="0" smtClean="0">
                <a:solidFill>
                  <a:schemeClr val="tx1"/>
                </a:solidFill>
                <a:cs typeface="+mj-cs"/>
              </a:rPr>
              <a:t>ซี</a:t>
            </a:r>
            <a:r>
              <a:rPr lang="th-TH" sz="1900" b="1" dirty="0" err="1" smtClean="0">
                <a:solidFill>
                  <a:schemeClr val="tx1"/>
                </a:solidFill>
                <a:cs typeface="+mj-cs"/>
              </a:rPr>
              <a:t>เตาะร์</a:t>
            </a:r>
            <a:r>
              <a:rPr lang="th-TH" sz="1900" b="1" dirty="0" smtClean="0">
                <a:solidFill>
                  <a:schemeClr val="tx1"/>
                </a:solidFill>
                <a:cs typeface="+mj-cs"/>
              </a:rPr>
              <a:t> สำมะ</a:t>
            </a:r>
            <a:r>
              <a:rPr lang="th-TH" sz="1900" b="1" dirty="0" err="1" smtClean="0">
                <a:solidFill>
                  <a:schemeClr val="tx1"/>
                </a:solidFill>
                <a:cs typeface="+mj-cs"/>
              </a:rPr>
              <a:t>เปี้ยะ</a:t>
            </a:r>
            <a:endParaRPr lang="th-TH" sz="1900" b="1" dirty="0" smtClean="0">
              <a:solidFill>
                <a:schemeClr val="tx1"/>
              </a:solidFill>
              <a:cs typeface="+mj-cs"/>
            </a:endParaRPr>
          </a:p>
          <a:p>
            <a:pPr algn="l">
              <a:defRPr/>
            </a:pPr>
            <a:r>
              <a:rPr lang="th-TH" sz="1900" b="1" dirty="0" smtClean="0">
                <a:solidFill>
                  <a:schemeClr val="tx1"/>
                </a:solidFill>
                <a:cs typeface="+mj-cs"/>
              </a:rPr>
              <a:t>- </a:t>
            </a:r>
            <a:r>
              <a:rPr lang="th-TH" sz="1900" b="1" dirty="0" err="1" smtClean="0">
                <a:solidFill>
                  <a:srgbClr val="C00000"/>
                </a:solidFill>
                <a:cs typeface="+mj-cs"/>
              </a:rPr>
              <a:t>ทันตแพทย์</a:t>
            </a:r>
            <a:r>
              <a:rPr lang="en-US" sz="1900" b="1" dirty="0" smtClean="0">
                <a:solidFill>
                  <a:srgbClr val="C00000"/>
                </a:solidFill>
                <a:cs typeface="+mj-cs"/>
              </a:rPr>
              <a:t> </a:t>
            </a:r>
            <a:r>
              <a:rPr lang="en-US" sz="1900" b="1" dirty="0" smtClean="0">
                <a:solidFill>
                  <a:schemeClr val="tx1"/>
                </a:solidFill>
                <a:cs typeface="+mj-cs"/>
              </a:rPr>
              <a:t>:</a:t>
            </a:r>
            <a:r>
              <a:rPr lang="th-TH" sz="1900" b="1" dirty="0" smtClean="0">
                <a:solidFill>
                  <a:schemeClr val="tx1"/>
                </a:solidFill>
                <a:cs typeface="+mj-cs"/>
              </a:rPr>
              <a:t> </a:t>
            </a:r>
            <a:r>
              <a:rPr lang="th-TH" sz="1900" b="1" dirty="0" err="1" smtClean="0">
                <a:solidFill>
                  <a:schemeClr val="tx1"/>
                </a:solidFill>
                <a:cs typeface="+mj-cs"/>
              </a:rPr>
              <a:t>ทพญ.</a:t>
            </a:r>
            <a:r>
              <a:rPr lang="th-TH" sz="1900" b="1" dirty="0" smtClean="0">
                <a:solidFill>
                  <a:schemeClr val="tx1"/>
                </a:solidFill>
                <a:cs typeface="+mj-cs"/>
              </a:rPr>
              <a:t>อารีรัตน์ จันทร์หนู</a:t>
            </a:r>
            <a:r>
              <a:rPr lang="en-US" sz="1900" b="1" dirty="0" smtClean="0">
                <a:solidFill>
                  <a:schemeClr val="tx1"/>
                </a:solidFill>
                <a:cs typeface="+mj-cs"/>
              </a:rPr>
              <a:t> </a:t>
            </a:r>
            <a:r>
              <a:rPr lang="th-TH" sz="1900" b="1" dirty="0" smtClean="0">
                <a:solidFill>
                  <a:schemeClr val="tx1"/>
                </a:solidFill>
                <a:cs typeface="+mj-cs"/>
              </a:rPr>
              <a:t>       - </a:t>
            </a:r>
            <a:r>
              <a:rPr lang="th-TH" sz="1900" b="1" dirty="0" smtClean="0">
                <a:solidFill>
                  <a:srgbClr val="C00000"/>
                </a:solidFill>
                <a:cs typeface="+mj-cs"/>
              </a:rPr>
              <a:t>นักกายภาพ</a:t>
            </a:r>
            <a:r>
              <a:rPr lang="en-US" sz="1900" b="1" dirty="0" smtClean="0">
                <a:solidFill>
                  <a:srgbClr val="C00000"/>
                </a:solidFill>
                <a:cs typeface="+mj-cs"/>
              </a:rPr>
              <a:t> </a:t>
            </a:r>
            <a:r>
              <a:rPr lang="en-US" sz="1900" b="1" dirty="0" smtClean="0">
                <a:solidFill>
                  <a:schemeClr val="tx1"/>
                </a:solidFill>
                <a:cs typeface="+mj-cs"/>
              </a:rPr>
              <a:t>: </a:t>
            </a:r>
            <a:r>
              <a:rPr lang="th-TH" sz="1900" b="1" dirty="0" smtClean="0">
                <a:solidFill>
                  <a:schemeClr val="tx1"/>
                </a:solidFill>
                <a:cs typeface="+mj-cs"/>
              </a:rPr>
              <a:t>น.ส.ดุจดาว ศรีอาหมัด</a:t>
            </a:r>
          </a:p>
          <a:p>
            <a:pPr algn="l">
              <a:defRPr/>
            </a:pPr>
            <a:r>
              <a:rPr lang="th-TH" sz="1900" b="1" dirty="0" smtClean="0">
                <a:solidFill>
                  <a:schemeClr val="tx1"/>
                </a:solidFill>
                <a:cs typeface="+mj-cs"/>
              </a:rPr>
              <a:t>- </a:t>
            </a:r>
            <a:r>
              <a:rPr lang="th-TH" sz="1900" b="1" dirty="0" smtClean="0">
                <a:solidFill>
                  <a:srgbClr val="C00000"/>
                </a:solidFill>
                <a:cs typeface="+mj-cs"/>
              </a:rPr>
              <a:t>เภสัชกร</a:t>
            </a:r>
            <a:r>
              <a:rPr lang="en-US" sz="1900" b="1" dirty="0" smtClean="0">
                <a:solidFill>
                  <a:srgbClr val="C00000"/>
                </a:solidFill>
                <a:cs typeface="+mj-cs"/>
              </a:rPr>
              <a:t> </a:t>
            </a:r>
            <a:r>
              <a:rPr lang="en-US" sz="1900" b="1" dirty="0" smtClean="0">
                <a:solidFill>
                  <a:schemeClr val="tx1"/>
                </a:solidFill>
                <a:cs typeface="+mj-cs"/>
              </a:rPr>
              <a:t>:</a:t>
            </a:r>
            <a:r>
              <a:rPr lang="th-TH" sz="1900" b="1" dirty="0" smtClean="0">
                <a:solidFill>
                  <a:schemeClr val="tx1"/>
                </a:solidFill>
                <a:cs typeface="+mj-cs"/>
              </a:rPr>
              <a:t> </a:t>
            </a:r>
            <a:r>
              <a:rPr lang="th-TH" sz="1900" b="1" dirty="0" err="1" smtClean="0">
                <a:solidFill>
                  <a:schemeClr val="tx1"/>
                </a:solidFill>
                <a:cs typeface="+mj-cs"/>
              </a:rPr>
              <a:t>นส.ปิ</a:t>
            </a:r>
            <a:r>
              <a:rPr lang="th-TH" sz="1900" b="1" dirty="0" smtClean="0">
                <a:solidFill>
                  <a:schemeClr val="tx1"/>
                </a:solidFill>
                <a:cs typeface="+mj-cs"/>
              </a:rPr>
              <a:t>ยะธิดา แก้วมณี</a:t>
            </a:r>
            <a:r>
              <a:rPr lang="en-US" sz="1900" b="1" dirty="0" smtClean="0">
                <a:solidFill>
                  <a:schemeClr val="tx1"/>
                </a:solidFill>
                <a:cs typeface="+mj-cs"/>
              </a:rPr>
              <a:t> </a:t>
            </a:r>
            <a:r>
              <a:rPr lang="th-TH" sz="1900" b="1" dirty="0" smtClean="0">
                <a:solidFill>
                  <a:schemeClr val="tx1"/>
                </a:solidFill>
                <a:cs typeface="+mj-cs"/>
              </a:rPr>
              <a:t>	- </a:t>
            </a:r>
            <a:r>
              <a:rPr lang="th-TH" sz="1900" b="1" dirty="0" smtClean="0">
                <a:solidFill>
                  <a:srgbClr val="C00000"/>
                </a:solidFill>
                <a:cs typeface="+mj-cs"/>
              </a:rPr>
              <a:t>นักแพทย์แผนไทย</a:t>
            </a:r>
            <a:r>
              <a:rPr lang="en-US" sz="1900" b="1" dirty="0" smtClean="0">
                <a:solidFill>
                  <a:srgbClr val="C00000"/>
                </a:solidFill>
                <a:cs typeface="+mj-cs"/>
              </a:rPr>
              <a:t> </a:t>
            </a:r>
            <a:r>
              <a:rPr lang="en-US" sz="1900" b="1" dirty="0" smtClean="0">
                <a:solidFill>
                  <a:schemeClr val="tx1"/>
                </a:solidFill>
                <a:cs typeface="+mj-cs"/>
              </a:rPr>
              <a:t>:</a:t>
            </a:r>
            <a:r>
              <a:rPr lang="th-TH" sz="1900" b="1" dirty="0" smtClean="0">
                <a:solidFill>
                  <a:schemeClr val="tx1"/>
                </a:solidFill>
                <a:cs typeface="+mj-cs"/>
              </a:rPr>
              <a:t> นายโสภณ จันทร์ศรีสว่าง</a:t>
            </a:r>
            <a:r>
              <a:rPr lang="th-TH" sz="1900" b="1" dirty="0" err="1" smtClean="0">
                <a:solidFill>
                  <a:schemeClr val="tx1"/>
                </a:solidFill>
                <a:cs typeface="+mj-cs"/>
              </a:rPr>
              <a:t>วงค์</a:t>
            </a:r>
            <a:endParaRPr lang="th-TH" sz="1900" b="1" dirty="0" smtClean="0">
              <a:solidFill>
                <a:schemeClr val="tx1"/>
              </a:solidFill>
              <a:cs typeface="+mj-cs"/>
            </a:endParaRPr>
          </a:p>
          <a:p>
            <a:pPr algn="l">
              <a:buFontTx/>
              <a:buChar char="-"/>
              <a:defRPr/>
            </a:pPr>
            <a:endParaRPr lang="th-TH" sz="2000" b="1" dirty="0" smtClean="0"/>
          </a:p>
          <a:p>
            <a:pPr algn="l">
              <a:buFontTx/>
              <a:buChar char="-"/>
              <a:defRPr/>
            </a:pPr>
            <a:endParaRPr lang="th-TH" sz="2000" b="1" dirty="0"/>
          </a:p>
        </p:txBody>
      </p:sp>
      <p:sp>
        <p:nvSpPr>
          <p:cNvPr id="4" name="ชื่อเรื่องรอง 2"/>
          <p:cNvSpPr txBox="1">
            <a:spLocks/>
          </p:cNvSpPr>
          <p:nvPr/>
        </p:nvSpPr>
        <p:spPr>
          <a:xfrm>
            <a:off x="179388" y="2060575"/>
            <a:ext cx="8785225" cy="2232025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>
            <a:normAutofit lnSpcReduction="10000"/>
          </a:bodyPr>
          <a:lstStyle/>
          <a:p>
            <a:pPr algn="ctr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h-TH" sz="1800" b="1" dirty="0">
                <a:solidFill>
                  <a:srgbClr val="C00000"/>
                </a:solidFill>
                <a:latin typeface="+mn-lt"/>
                <a:cs typeface="+mj-cs"/>
              </a:rPr>
              <a:t>ทีมตำบล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FontTx/>
              <a:buChar char="-"/>
              <a:defRPr/>
            </a:pPr>
            <a:r>
              <a:rPr lang="th-TH" sz="1800" b="1" dirty="0">
                <a:latin typeface="AngsanaUPC" pitchFamily="18" charset="-34"/>
                <a:cs typeface="AngsanaUPC" pitchFamily="18" charset="-34"/>
              </a:rPr>
              <a:t> </a:t>
            </a:r>
            <a:r>
              <a:rPr lang="th-TH" sz="1800" b="1" dirty="0">
                <a:solidFill>
                  <a:srgbClr val="C00000"/>
                </a:solidFill>
                <a:latin typeface="AngsanaUPC" pitchFamily="18" charset="-34"/>
                <a:cs typeface="AngsanaUPC" pitchFamily="18" charset="-34"/>
              </a:rPr>
              <a:t>พยาบาลวิชาชีพ </a:t>
            </a:r>
            <a:r>
              <a:rPr lang="en-US" sz="1800" b="1" dirty="0">
                <a:latin typeface="AngsanaUPC" pitchFamily="18" charset="-34"/>
                <a:cs typeface="AngsanaUPC" pitchFamily="18" charset="-34"/>
              </a:rPr>
              <a:t>: </a:t>
            </a:r>
            <a:r>
              <a:rPr lang="th-TH" sz="1800" b="1" dirty="0">
                <a:latin typeface="AngsanaUPC" pitchFamily="18" charset="-34"/>
                <a:cs typeface="AngsanaUPC" pitchFamily="18" charset="-34"/>
              </a:rPr>
              <a:t>นางรัตน์ชนก </a:t>
            </a:r>
            <a:r>
              <a:rPr lang="th-TH" sz="1800" b="1" dirty="0" err="1">
                <a:latin typeface="AngsanaUPC" pitchFamily="18" charset="-34"/>
                <a:cs typeface="AngsanaUPC" pitchFamily="18" charset="-34"/>
              </a:rPr>
              <a:t>ไตรวรรณ์</a:t>
            </a:r>
            <a:r>
              <a:rPr lang="th-TH" sz="1800" b="1" dirty="0">
                <a:latin typeface="AngsanaUPC" pitchFamily="18" charset="-34"/>
                <a:cs typeface="AngsanaUPC" pitchFamily="18" charset="-34"/>
              </a:rPr>
              <a:t> /น.ส.</a:t>
            </a:r>
            <a:r>
              <a:rPr lang="th-TH" sz="1800" b="1" dirty="0" err="1">
                <a:latin typeface="AngsanaUPC" pitchFamily="18" charset="-34"/>
                <a:cs typeface="AngsanaUPC" pitchFamily="18" charset="-34"/>
              </a:rPr>
              <a:t>จิรวรรณ</a:t>
            </a:r>
            <a:r>
              <a:rPr lang="th-TH" sz="1800" b="1" dirty="0">
                <a:latin typeface="AngsanaUPC" pitchFamily="18" charset="-34"/>
                <a:cs typeface="AngsanaUPC" pitchFamily="18" charset="-34"/>
              </a:rPr>
              <a:t> ทองชูช่วย    	 - </a:t>
            </a:r>
            <a:r>
              <a:rPr lang="th-TH" sz="1800" b="1" dirty="0" err="1">
                <a:solidFill>
                  <a:srgbClr val="C00000"/>
                </a:solidFill>
                <a:latin typeface="AngsanaUPC" pitchFamily="18" charset="-34"/>
                <a:cs typeface="AngsanaUPC" pitchFamily="18" charset="-34"/>
              </a:rPr>
              <a:t>อบต.</a:t>
            </a:r>
            <a:r>
              <a:rPr lang="en-US" sz="1800" b="1" dirty="0">
                <a:solidFill>
                  <a:srgbClr val="C00000"/>
                </a:solidFill>
                <a:latin typeface="AngsanaUPC" pitchFamily="18" charset="-34"/>
                <a:cs typeface="AngsanaUPC" pitchFamily="18" charset="-34"/>
              </a:rPr>
              <a:t> </a:t>
            </a:r>
            <a:r>
              <a:rPr lang="en-US" sz="1800" b="1" dirty="0">
                <a:latin typeface="AngsanaUPC" pitchFamily="18" charset="-34"/>
                <a:cs typeface="AngsanaUPC" pitchFamily="18" charset="-34"/>
              </a:rPr>
              <a:t>: </a:t>
            </a:r>
            <a:r>
              <a:rPr lang="th-TH" sz="1800" b="1" dirty="0" err="1">
                <a:latin typeface="AngsanaUPC" pitchFamily="18" charset="-34"/>
                <a:cs typeface="AngsanaUPC" pitchFamily="18" charset="-34"/>
              </a:rPr>
              <a:t>นส.</a:t>
            </a:r>
            <a:r>
              <a:rPr lang="th-TH" sz="1800" b="1" dirty="0">
                <a:latin typeface="AngsanaUPC" pitchFamily="18" charset="-34"/>
                <a:cs typeface="AngsanaUPC" pitchFamily="18" charset="-34"/>
              </a:rPr>
              <a:t>อมรรัตน์ แก้วพิมล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th-TH" sz="1800" b="1" dirty="0">
                <a:latin typeface="AngsanaUPC" pitchFamily="18" charset="-34"/>
                <a:cs typeface="AngsanaUPC" pitchFamily="18" charset="-34"/>
              </a:rPr>
              <a:t>- </a:t>
            </a:r>
            <a:r>
              <a:rPr lang="th-TH" sz="1800" b="1" dirty="0">
                <a:solidFill>
                  <a:srgbClr val="C00000"/>
                </a:solidFill>
                <a:latin typeface="AngsanaUPC" pitchFamily="18" charset="-34"/>
                <a:cs typeface="AngsanaUPC" pitchFamily="18" charset="-34"/>
              </a:rPr>
              <a:t>นักวิชาการสาธารณสุข </a:t>
            </a:r>
            <a:r>
              <a:rPr lang="th-TH" sz="1800" b="1" dirty="0">
                <a:latin typeface="AngsanaUPC" pitchFamily="18" charset="-34"/>
                <a:cs typeface="AngsanaUPC" pitchFamily="18" charset="-34"/>
              </a:rPr>
              <a:t>: นาย</a:t>
            </a:r>
            <a:r>
              <a:rPr lang="th-TH" sz="1800" b="1" dirty="0" err="1">
                <a:latin typeface="AngsanaUPC" pitchFamily="18" charset="-34"/>
                <a:cs typeface="AngsanaUPC" pitchFamily="18" charset="-34"/>
              </a:rPr>
              <a:t>อิลฮัม</a:t>
            </a:r>
            <a:r>
              <a:rPr lang="th-TH" sz="1800" b="1" dirty="0">
                <a:latin typeface="AngsanaUPC" pitchFamily="18" charset="-34"/>
                <a:cs typeface="AngsanaUPC" pitchFamily="18" charset="-34"/>
              </a:rPr>
              <a:t> หมันได้</a:t>
            </a:r>
            <a:r>
              <a:rPr lang="th-TH" sz="1800" b="1" dirty="0" err="1">
                <a:latin typeface="AngsanaUPC" pitchFamily="18" charset="-34"/>
                <a:cs typeface="AngsanaUPC" pitchFamily="18" charset="-34"/>
              </a:rPr>
              <a:t>เจ๊ะ</a:t>
            </a:r>
            <a:r>
              <a:rPr lang="th-TH" sz="1800" b="1" dirty="0">
                <a:latin typeface="AngsanaUPC" pitchFamily="18" charset="-34"/>
                <a:cs typeface="AngsanaUPC" pitchFamily="18" charset="-34"/>
              </a:rPr>
              <a:t>		 - </a:t>
            </a:r>
            <a:r>
              <a:rPr lang="th-TH" sz="1800" b="1" dirty="0" err="1">
                <a:solidFill>
                  <a:srgbClr val="C00000"/>
                </a:solidFill>
                <a:latin typeface="AngsanaUPC" pitchFamily="18" charset="-34"/>
                <a:cs typeface="AngsanaUPC" pitchFamily="18" charset="-34"/>
              </a:rPr>
              <a:t>กศน.</a:t>
            </a:r>
            <a:r>
              <a:rPr lang="th-TH" sz="1800" b="1" dirty="0">
                <a:solidFill>
                  <a:srgbClr val="C00000"/>
                </a:solidFill>
                <a:latin typeface="AngsanaUPC" pitchFamily="18" charset="-34"/>
                <a:cs typeface="AngsanaUPC" pitchFamily="18" charset="-34"/>
              </a:rPr>
              <a:t> </a:t>
            </a:r>
            <a:r>
              <a:rPr lang="en-US" sz="1800" b="1" dirty="0">
                <a:latin typeface="AngsanaUPC" pitchFamily="18" charset="-34"/>
                <a:cs typeface="AngsanaUPC" pitchFamily="18" charset="-34"/>
              </a:rPr>
              <a:t>: </a:t>
            </a:r>
            <a:r>
              <a:rPr lang="th-TH" sz="1800" b="1" dirty="0">
                <a:latin typeface="AngsanaUPC" pitchFamily="18" charset="-34"/>
                <a:cs typeface="AngsanaUPC" pitchFamily="18" charset="-34"/>
              </a:rPr>
              <a:t>น.ส.จุฑาลักษณ์ สุวรรณจ่าง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th-TH" sz="1800" b="1" dirty="0">
                <a:latin typeface="AngsanaUPC" pitchFamily="18" charset="-34"/>
                <a:cs typeface="AngsanaUPC" pitchFamily="18" charset="-34"/>
              </a:rPr>
              <a:t>- เ</a:t>
            </a:r>
            <a:r>
              <a:rPr lang="th-TH" sz="1800" b="1" dirty="0">
                <a:solidFill>
                  <a:srgbClr val="C00000"/>
                </a:solidFill>
                <a:latin typeface="AngsanaUPC" pitchFamily="18" charset="-34"/>
                <a:cs typeface="AngsanaUPC" pitchFamily="18" charset="-34"/>
              </a:rPr>
              <a:t>จ้าพนักงานสาธารณสุข</a:t>
            </a:r>
            <a:r>
              <a:rPr lang="en-US" sz="1800" b="1" dirty="0">
                <a:solidFill>
                  <a:srgbClr val="C00000"/>
                </a:solidFill>
                <a:latin typeface="AngsanaUPC" pitchFamily="18" charset="-34"/>
                <a:cs typeface="AngsanaUPC" pitchFamily="18" charset="-34"/>
              </a:rPr>
              <a:t> </a:t>
            </a:r>
            <a:r>
              <a:rPr lang="en-US" sz="1800" b="1" dirty="0">
                <a:latin typeface="AngsanaUPC" pitchFamily="18" charset="-34"/>
                <a:cs typeface="AngsanaUPC" pitchFamily="18" charset="-34"/>
              </a:rPr>
              <a:t>:</a:t>
            </a:r>
            <a:r>
              <a:rPr lang="th-TH" sz="1800" b="1" dirty="0">
                <a:latin typeface="AngsanaUPC" pitchFamily="18" charset="-34"/>
                <a:cs typeface="AngsanaUPC" pitchFamily="18" charset="-34"/>
              </a:rPr>
              <a:t> น.ส.อรอุมา </a:t>
            </a:r>
            <a:r>
              <a:rPr lang="th-TH" sz="1800" b="1" dirty="0" err="1">
                <a:latin typeface="AngsanaUPC" pitchFamily="18" charset="-34"/>
                <a:cs typeface="AngsanaUPC" pitchFamily="18" charset="-34"/>
              </a:rPr>
              <a:t>หีม</a:t>
            </a:r>
            <a:r>
              <a:rPr lang="th-TH" sz="1800" b="1" dirty="0">
                <a:latin typeface="AngsanaUPC" pitchFamily="18" charset="-34"/>
                <a:cs typeface="AngsanaUPC" pitchFamily="18" charset="-34"/>
              </a:rPr>
              <a:t>หมัด /น.ส.อังสนา  บินรัตแก้ว /- น.ส.อารี</a:t>
            </a:r>
            <a:r>
              <a:rPr lang="th-TH" sz="1800" b="1" dirty="0" err="1">
                <a:latin typeface="AngsanaUPC" pitchFamily="18" charset="-34"/>
                <a:cs typeface="AngsanaUPC" pitchFamily="18" charset="-34"/>
              </a:rPr>
              <a:t>ฟา</a:t>
            </a:r>
            <a:r>
              <a:rPr lang="th-TH" sz="1800" b="1" dirty="0">
                <a:latin typeface="AngsanaUPC" pitchFamily="18" charset="-34"/>
                <a:cs typeface="AngsanaUPC" pitchFamily="18" charset="-34"/>
              </a:rPr>
              <a:t> เบญญาวุฒิกร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th-TH" sz="1800" b="1" dirty="0">
                <a:latin typeface="AngsanaUPC" pitchFamily="18" charset="-34"/>
                <a:cs typeface="AngsanaUPC" pitchFamily="18" charset="-34"/>
              </a:rPr>
              <a:t>- </a:t>
            </a:r>
            <a:r>
              <a:rPr lang="th-TH" sz="1800" b="1" dirty="0">
                <a:solidFill>
                  <a:srgbClr val="C00000"/>
                </a:solidFill>
                <a:latin typeface="AngsanaUPC" pitchFamily="18" charset="-34"/>
                <a:cs typeface="AngsanaUPC" pitchFamily="18" charset="-34"/>
              </a:rPr>
              <a:t>ผู้ช่วยเหลือคนไข้ </a:t>
            </a:r>
            <a:r>
              <a:rPr lang="th-TH" sz="1800" b="1" dirty="0">
                <a:latin typeface="AngsanaUPC" pitchFamily="18" charset="-34"/>
                <a:cs typeface="AngsanaUPC" pitchFamily="18" charset="-34"/>
              </a:rPr>
              <a:t>: นางกิตติมา  สุวรรณจ่าง			 - </a:t>
            </a:r>
            <a:r>
              <a:rPr lang="th-TH" sz="1800" b="1" dirty="0">
                <a:solidFill>
                  <a:srgbClr val="C00000"/>
                </a:solidFill>
                <a:latin typeface="AngsanaUPC" pitchFamily="18" charset="-34"/>
                <a:cs typeface="AngsanaUPC" pitchFamily="18" charset="-34"/>
              </a:rPr>
              <a:t>เครือข่ายอาสา</a:t>
            </a:r>
            <a:r>
              <a:rPr lang="en-US" sz="1800" b="1" dirty="0">
                <a:latin typeface="AngsanaUPC" pitchFamily="18" charset="-34"/>
                <a:cs typeface="AngsanaUPC" pitchFamily="18" charset="-34"/>
              </a:rPr>
              <a:t>: </a:t>
            </a:r>
            <a:r>
              <a:rPr lang="th-TH" sz="1800" b="1" dirty="0">
                <a:latin typeface="AngsanaUPC" pitchFamily="18" charset="-34"/>
                <a:cs typeface="AngsanaUPC" pitchFamily="18" charset="-34"/>
              </a:rPr>
              <a:t>นางวันดี หักเหม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FontTx/>
              <a:buChar char="-"/>
              <a:defRPr/>
            </a:pPr>
            <a:r>
              <a:rPr lang="th-TH" sz="1800" b="1" dirty="0">
                <a:latin typeface="AngsanaUPC" pitchFamily="18" charset="-34"/>
                <a:cs typeface="AngsanaUPC" pitchFamily="18" charset="-34"/>
              </a:rPr>
              <a:t> </a:t>
            </a:r>
            <a:r>
              <a:rPr lang="th-TH" sz="1800" b="1" dirty="0">
                <a:solidFill>
                  <a:srgbClr val="C00000"/>
                </a:solidFill>
                <a:latin typeface="AngsanaUPC" pitchFamily="18" charset="-34"/>
                <a:cs typeface="AngsanaUPC" pitchFamily="18" charset="-34"/>
              </a:rPr>
              <a:t>ผู้ช่วยเหลือ </a:t>
            </a:r>
            <a:r>
              <a:rPr lang="th-TH" sz="1800" b="1" dirty="0" err="1">
                <a:solidFill>
                  <a:srgbClr val="C00000"/>
                </a:solidFill>
                <a:latin typeface="AngsanaUPC" pitchFamily="18" charset="-34"/>
                <a:cs typeface="AngsanaUPC" pitchFamily="18" charset="-34"/>
              </a:rPr>
              <a:t>จนท.สธ</a:t>
            </a:r>
            <a:r>
              <a:rPr lang="th-TH" sz="1800" b="1" dirty="0">
                <a:solidFill>
                  <a:srgbClr val="C00000"/>
                </a:solidFill>
                <a:latin typeface="AngsanaUPC" pitchFamily="18" charset="-34"/>
                <a:cs typeface="AngsanaUPC" pitchFamily="18" charset="-34"/>
              </a:rPr>
              <a:t> </a:t>
            </a:r>
            <a:r>
              <a:rPr lang="th-TH" sz="1800" b="1" dirty="0">
                <a:latin typeface="AngsanaUPC" pitchFamily="18" charset="-34"/>
                <a:cs typeface="AngsanaUPC" pitchFamily="18" charset="-34"/>
              </a:rPr>
              <a:t>: นางสาวอารี ราชแก้ว			 - </a:t>
            </a:r>
            <a:r>
              <a:rPr lang="th-TH" sz="1800" b="1" dirty="0" err="1">
                <a:solidFill>
                  <a:srgbClr val="C00000"/>
                </a:solidFill>
                <a:latin typeface="AngsanaUPC" pitchFamily="18" charset="-34"/>
                <a:cs typeface="AngsanaUPC" pitchFamily="18" charset="-34"/>
              </a:rPr>
              <a:t>อพ</a:t>
            </a:r>
            <a:r>
              <a:rPr lang="th-TH" sz="1800" b="1" dirty="0">
                <a:solidFill>
                  <a:srgbClr val="C00000"/>
                </a:solidFill>
                <a:latin typeface="AngsanaUPC" pitchFamily="18" charset="-34"/>
                <a:cs typeface="AngsanaUPC" pitchFamily="18" charset="-34"/>
              </a:rPr>
              <a:t>ม. </a:t>
            </a:r>
            <a:r>
              <a:rPr lang="en-US" sz="1800" b="1" dirty="0">
                <a:latin typeface="AngsanaUPC" pitchFamily="18" charset="-34"/>
                <a:cs typeface="AngsanaUPC" pitchFamily="18" charset="-34"/>
              </a:rPr>
              <a:t>: </a:t>
            </a:r>
            <a:r>
              <a:rPr lang="th-TH" sz="1800" b="1" dirty="0">
                <a:latin typeface="AngsanaUPC" pitchFamily="18" charset="-34"/>
                <a:cs typeface="AngsanaUPC" pitchFamily="18" charset="-34"/>
              </a:rPr>
              <a:t>นางวันเพ็ญ จันทร์หนู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th-TH" sz="1800" b="1" dirty="0">
                <a:latin typeface="AngsanaUPC" pitchFamily="18" charset="-34"/>
                <a:cs typeface="AngsanaUPC" pitchFamily="18" charset="-34"/>
              </a:rPr>
              <a:t>- </a:t>
            </a:r>
            <a:r>
              <a:rPr lang="th-TH" sz="1800" b="1" dirty="0" err="1">
                <a:solidFill>
                  <a:srgbClr val="C00000"/>
                </a:solidFill>
                <a:latin typeface="AngsanaUPC" pitchFamily="18" charset="-34"/>
                <a:cs typeface="AngsanaUPC" pitchFamily="18" charset="-34"/>
              </a:rPr>
              <a:t>จนท.</a:t>
            </a:r>
            <a:r>
              <a:rPr lang="th-TH" sz="1800" b="1" dirty="0">
                <a:solidFill>
                  <a:srgbClr val="C00000"/>
                </a:solidFill>
                <a:latin typeface="AngsanaUPC" pitchFamily="18" charset="-34"/>
                <a:cs typeface="AngsanaUPC" pitchFamily="18" charset="-34"/>
              </a:rPr>
              <a:t>บันทึกข้อมูล </a:t>
            </a:r>
            <a:r>
              <a:rPr lang="th-TH" sz="1800" b="1" dirty="0">
                <a:latin typeface="AngsanaUPC" pitchFamily="18" charset="-34"/>
                <a:cs typeface="AngsanaUPC" pitchFamily="18" charset="-34"/>
              </a:rPr>
              <a:t>: นางสาวเสาวรส อย่า</a:t>
            </a:r>
            <a:r>
              <a:rPr lang="th-TH" sz="1800" b="1" dirty="0" err="1">
                <a:latin typeface="AngsanaUPC" pitchFamily="18" charset="-34"/>
                <a:cs typeface="AngsanaUPC" pitchFamily="18" charset="-34"/>
              </a:rPr>
              <a:t>เหล๊าะ</a:t>
            </a:r>
            <a:r>
              <a:rPr lang="th-TH" sz="1800" b="1" dirty="0">
                <a:latin typeface="AngsanaUPC" pitchFamily="18" charset="-34"/>
                <a:cs typeface="AngsanaUPC" pitchFamily="18" charset="-34"/>
              </a:rPr>
              <a:t>		 - </a:t>
            </a:r>
            <a:r>
              <a:rPr lang="th-TH" sz="1800" b="1" dirty="0">
                <a:solidFill>
                  <a:srgbClr val="C00000"/>
                </a:solidFill>
                <a:latin typeface="AngsanaUPC" pitchFamily="18" charset="-34"/>
                <a:cs typeface="AngsanaUPC" pitchFamily="18" charset="-34"/>
              </a:rPr>
              <a:t>เกษตรอำเภอ</a:t>
            </a:r>
            <a:r>
              <a:rPr lang="en-US" sz="1800" b="1" dirty="0">
                <a:latin typeface="AngsanaUPC" pitchFamily="18" charset="-34"/>
                <a:cs typeface="AngsanaUPC" pitchFamily="18" charset="-34"/>
              </a:rPr>
              <a:t>: </a:t>
            </a:r>
            <a:r>
              <a:rPr lang="th-TH" sz="1800" b="1" dirty="0">
                <a:latin typeface="AngsanaUPC" pitchFamily="18" charset="-34"/>
                <a:cs typeface="AngsanaUPC" pitchFamily="18" charset="-34"/>
              </a:rPr>
              <a:t>นายกิตติพันธ์ เย็นใจ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defRPr/>
            </a:pPr>
            <a:endParaRPr lang="th-TH" sz="1800" b="1" dirty="0">
              <a:latin typeface="AngsanaUPC" pitchFamily="18" charset="-34"/>
              <a:cs typeface="AngsanaUPC" pitchFamily="18" charset="-34"/>
            </a:endParaRPr>
          </a:p>
          <a:p>
            <a:pPr fontAlgn="auto">
              <a:spcBef>
                <a:spcPct val="20000"/>
              </a:spcBef>
              <a:spcAft>
                <a:spcPts val="0"/>
              </a:spcAft>
              <a:defRPr/>
            </a:pPr>
            <a:endParaRPr lang="th-TH" sz="1800" b="1" dirty="0"/>
          </a:p>
          <a:p>
            <a:pPr fontAlgn="auto">
              <a:spcBef>
                <a:spcPct val="20000"/>
              </a:spcBef>
              <a:spcAft>
                <a:spcPts val="0"/>
              </a:spcAft>
              <a:defRPr/>
            </a:pPr>
            <a:endParaRPr lang="th-TH" sz="1800" b="1" dirty="0">
              <a:latin typeface="AngsanaUPC" pitchFamily="18" charset="-34"/>
              <a:cs typeface="AngsanaUPC" pitchFamily="18" charset="-34"/>
            </a:endParaRPr>
          </a:p>
          <a:p>
            <a:pPr fontAlgn="auto">
              <a:spcBef>
                <a:spcPct val="20000"/>
              </a:spcBef>
              <a:spcAft>
                <a:spcPts val="0"/>
              </a:spcAft>
              <a:defRPr/>
            </a:pPr>
            <a:endParaRPr lang="th-TH" sz="2100" b="1" dirty="0">
              <a:latin typeface="AngsanaUPC" pitchFamily="18" charset="-34"/>
              <a:cs typeface="AngsanaUPC" pitchFamily="18" charset="-34"/>
            </a:endParaRPr>
          </a:p>
          <a:p>
            <a:pPr algn="ctr" fontAlgn="auto">
              <a:spcBef>
                <a:spcPct val="20000"/>
              </a:spcBef>
              <a:spcAft>
                <a:spcPts val="0"/>
              </a:spcAft>
              <a:buFontTx/>
              <a:buChar char="-"/>
              <a:defRPr/>
            </a:pPr>
            <a:endParaRPr lang="th-TH" sz="3200" b="1" dirty="0">
              <a:solidFill>
                <a:schemeClr val="tx1">
                  <a:tint val="7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10" name="ลูกศรลง 9"/>
          <p:cNvSpPr/>
          <p:nvPr/>
        </p:nvSpPr>
        <p:spPr>
          <a:xfrm>
            <a:off x="4284663" y="1844675"/>
            <a:ext cx="504825" cy="14446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  <p:sp>
        <p:nvSpPr>
          <p:cNvPr id="11" name="ลูกศรลง 10"/>
          <p:cNvSpPr/>
          <p:nvPr/>
        </p:nvSpPr>
        <p:spPr>
          <a:xfrm>
            <a:off x="4284663" y="4294188"/>
            <a:ext cx="504825" cy="14287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  <p:sp>
        <p:nvSpPr>
          <p:cNvPr id="15" name="ชื่อเรื่องรอง 2"/>
          <p:cNvSpPr txBox="1">
            <a:spLocks/>
          </p:cNvSpPr>
          <p:nvPr/>
        </p:nvSpPr>
        <p:spPr>
          <a:xfrm>
            <a:off x="179388" y="4437063"/>
            <a:ext cx="8785225" cy="2232025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>
            <a:normAutofit/>
          </a:bodyPr>
          <a:lstStyle/>
          <a:p>
            <a:pPr algn="ctr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h-TH" sz="1800" b="1" dirty="0">
                <a:solidFill>
                  <a:srgbClr val="C00000"/>
                </a:solidFill>
                <a:latin typeface="+mn-lt"/>
                <a:cs typeface="+mj-cs"/>
              </a:rPr>
              <a:t>ทีมชุมชน    มีบุคลากรสาธารณสุข เป็นทีมนำ   คนละ 1 ทีม   มี  5 ทีม  </a:t>
            </a:r>
          </a:p>
          <a:p>
            <a:pPr algn="ctr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h-TH" sz="1800" b="1" dirty="0">
                <a:solidFill>
                  <a:srgbClr val="C00000"/>
                </a:solidFill>
                <a:latin typeface="+mn-lt"/>
                <a:cs typeface="+mj-cs"/>
              </a:rPr>
              <a:t>ตัวอย่างทีมที่ 1   รับผิดชอบ  2  หมู่    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FontTx/>
              <a:buChar char="-"/>
              <a:defRPr/>
            </a:pPr>
            <a:r>
              <a:rPr lang="th-TH" sz="1800" b="1" dirty="0">
                <a:latin typeface="AngsanaUPC" pitchFamily="18" charset="-34"/>
                <a:cs typeface="AngsanaUPC" pitchFamily="18" charset="-34"/>
              </a:rPr>
              <a:t> ผอ.รพ.สต.</a:t>
            </a:r>
            <a:r>
              <a:rPr lang="en-US" sz="1800" b="1" dirty="0">
                <a:latin typeface="AngsanaUPC" pitchFamily="18" charset="-34"/>
                <a:cs typeface="AngsanaUPC" pitchFamily="18" charset="-34"/>
              </a:rPr>
              <a:t> :</a:t>
            </a:r>
            <a:r>
              <a:rPr lang="th-TH" sz="1800" b="1" dirty="0">
                <a:latin typeface="AngsanaUPC" pitchFamily="18" charset="-34"/>
                <a:cs typeface="AngsanaUPC" pitchFamily="18" charset="-34"/>
              </a:rPr>
              <a:t>	นางรัตน์ชนก </a:t>
            </a:r>
            <a:r>
              <a:rPr lang="th-TH" sz="1800" b="1" dirty="0" err="1">
                <a:latin typeface="AngsanaUPC" pitchFamily="18" charset="-34"/>
                <a:cs typeface="AngsanaUPC" pitchFamily="18" charset="-34"/>
              </a:rPr>
              <a:t>ไตรวรรณ์</a:t>
            </a:r>
            <a:r>
              <a:rPr lang="th-TH" sz="1800" b="1" dirty="0">
                <a:latin typeface="AngsanaUPC" pitchFamily="18" charset="-34"/>
                <a:cs typeface="AngsanaUPC" pitchFamily="18" charset="-34"/>
              </a:rPr>
              <a:t> 			- ประธาน </a:t>
            </a:r>
            <a:r>
              <a:rPr lang="th-TH" sz="1800" b="1" dirty="0" err="1">
                <a:latin typeface="AngsanaUPC" pitchFamily="18" charset="-34"/>
                <a:cs typeface="AngsanaUPC" pitchFamily="18" charset="-34"/>
              </a:rPr>
              <a:t>อสม</a:t>
            </a:r>
            <a:r>
              <a:rPr lang="th-TH" sz="1800" b="1" dirty="0">
                <a:latin typeface="AngsanaUPC" pitchFamily="18" charset="-34"/>
                <a:cs typeface="AngsanaUPC" pitchFamily="18" charset="-34"/>
              </a:rPr>
              <a:t> :แต่ละหมู่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FontTx/>
              <a:buChar char="-"/>
              <a:defRPr/>
            </a:pPr>
            <a:r>
              <a:rPr lang="th-TH" sz="1800" b="1" dirty="0">
                <a:latin typeface="AngsanaUPC" pitchFamily="18" charset="-34"/>
                <a:cs typeface="AngsanaUPC" pitchFamily="18" charset="-34"/>
              </a:rPr>
              <a:t> สมาชิก</a:t>
            </a:r>
            <a:r>
              <a:rPr lang="th-TH" sz="1800" b="1" dirty="0" err="1">
                <a:latin typeface="AngsanaUPC" pitchFamily="18" charset="-34"/>
                <a:cs typeface="AngsanaUPC" pitchFamily="18" charset="-34"/>
              </a:rPr>
              <a:t>อบต</a:t>
            </a:r>
            <a:r>
              <a:rPr lang="en-US" sz="1800" b="1" dirty="0">
                <a:latin typeface="AngsanaUPC" pitchFamily="18" charset="-34"/>
                <a:cs typeface="AngsanaUPC" pitchFamily="18" charset="-34"/>
              </a:rPr>
              <a:t> :</a:t>
            </a:r>
            <a:r>
              <a:rPr lang="th-TH" sz="1800" b="1" dirty="0">
                <a:latin typeface="AngsanaUPC" pitchFamily="18" charset="-34"/>
                <a:cs typeface="AngsanaUPC" pitchFamily="18" charset="-34"/>
              </a:rPr>
              <a:t>  หมู่ละ  1   คน				- ผู้นำชุมชน :     ผู้ใหญ่บ้านและผู้ช่วยผู้ใหญ่บ้าน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th-TH" sz="1800" b="1" dirty="0">
                <a:latin typeface="AngsanaUPC" pitchFamily="18" charset="-34"/>
                <a:cs typeface="AngsanaUPC" pitchFamily="18" charset="-34"/>
              </a:rPr>
              <a:t>- อาสาสมัครหมู่บ้าน </a:t>
            </a:r>
            <a:r>
              <a:rPr lang="en-US" sz="1800" b="1" dirty="0">
                <a:latin typeface="AngsanaUPC" pitchFamily="18" charset="-34"/>
                <a:cs typeface="AngsanaUPC" pitchFamily="18" charset="-34"/>
              </a:rPr>
              <a:t>:</a:t>
            </a:r>
            <a:r>
              <a:rPr lang="th-TH" sz="1800" b="1" dirty="0">
                <a:latin typeface="AngsanaUPC" pitchFamily="18" charset="-34"/>
                <a:cs typeface="AngsanaUPC" pitchFamily="18" charset="-34"/>
              </a:rPr>
              <a:t>  หมู่บ้านละ 2  คน			- ประธานชมรมผู้สูงอายุ: ในแต่ละหมู่ 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th-TH" sz="1800" b="1" dirty="0">
                <a:latin typeface="AngsanaUPC" pitchFamily="18" charset="-34"/>
                <a:cs typeface="AngsanaUPC" pitchFamily="18" charset="-34"/>
              </a:rPr>
              <a:t>- ประธานชมรมผู้พิการ: ในแต่ละหมู่ 			- </a:t>
            </a:r>
            <a:r>
              <a:rPr lang="en-US" sz="1800" b="1" dirty="0">
                <a:latin typeface="AngsanaUPC" pitchFamily="18" charset="-34"/>
                <a:cs typeface="AngsanaUPC" pitchFamily="18" charset="-34"/>
              </a:rPr>
              <a:t>Caregiver </a:t>
            </a:r>
            <a:r>
              <a:rPr lang="th-TH" sz="1800" b="1" dirty="0">
                <a:latin typeface="AngsanaUPC" pitchFamily="18" charset="-34"/>
                <a:cs typeface="AngsanaUPC" pitchFamily="18" charset="-34"/>
              </a:rPr>
              <a:t>: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FontTx/>
              <a:buChar char="-"/>
              <a:defRPr/>
            </a:pPr>
            <a:endParaRPr lang="th-TH" sz="1800" b="1" dirty="0">
              <a:latin typeface="AngsanaUPC" pitchFamily="18" charset="-34"/>
              <a:cs typeface="AngsanaUPC" pitchFamily="18" charset="-34"/>
            </a:endParaRPr>
          </a:p>
          <a:p>
            <a:pPr fontAlgn="auto">
              <a:spcBef>
                <a:spcPct val="20000"/>
              </a:spcBef>
              <a:spcAft>
                <a:spcPts val="0"/>
              </a:spcAft>
              <a:defRPr/>
            </a:pPr>
            <a:endParaRPr lang="th-TH" sz="1800" b="1" dirty="0">
              <a:latin typeface="AngsanaUPC" pitchFamily="18" charset="-34"/>
              <a:cs typeface="AngsanaUPC" pitchFamily="18" charset="-34"/>
            </a:endParaRPr>
          </a:p>
          <a:p>
            <a:pPr fontAlgn="auto">
              <a:spcBef>
                <a:spcPct val="20000"/>
              </a:spcBef>
              <a:spcAft>
                <a:spcPts val="0"/>
              </a:spcAft>
              <a:defRPr/>
            </a:pPr>
            <a:endParaRPr lang="th-TH" sz="1800" b="1" dirty="0"/>
          </a:p>
          <a:p>
            <a:pPr fontAlgn="auto">
              <a:spcBef>
                <a:spcPct val="20000"/>
              </a:spcBef>
              <a:spcAft>
                <a:spcPts val="0"/>
              </a:spcAft>
              <a:defRPr/>
            </a:pPr>
            <a:endParaRPr lang="th-TH" sz="1800" b="1" dirty="0">
              <a:latin typeface="AngsanaUPC" pitchFamily="18" charset="-34"/>
              <a:cs typeface="AngsanaUPC" pitchFamily="18" charset="-34"/>
            </a:endParaRPr>
          </a:p>
          <a:p>
            <a:pPr fontAlgn="auto">
              <a:spcBef>
                <a:spcPct val="20000"/>
              </a:spcBef>
              <a:spcAft>
                <a:spcPts val="0"/>
              </a:spcAft>
              <a:defRPr/>
            </a:pPr>
            <a:endParaRPr lang="th-TH" sz="2100" b="1" dirty="0">
              <a:latin typeface="AngsanaUPC" pitchFamily="18" charset="-34"/>
              <a:cs typeface="AngsanaUPC" pitchFamily="18" charset="-34"/>
            </a:endParaRPr>
          </a:p>
          <a:p>
            <a:pPr algn="ctr" fontAlgn="auto">
              <a:spcBef>
                <a:spcPct val="20000"/>
              </a:spcBef>
              <a:spcAft>
                <a:spcPts val="0"/>
              </a:spcAft>
              <a:buFontTx/>
              <a:buChar char="-"/>
              <a:defRPr/>
            </a:pPr>
            <a:endParaRPr lang="th-TH" sz="3200" b="1" dirty="0">
              <a:solidFill>
                <a:schemeClr val="tx1">
                  <a:tint val="75000"/>
                </a:schemeClr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144562"/>
            <a:ext cx="9144000" cy="692150"/>
          </a:xfrm>
          <a:solidFill>
            <a:schemeClr val="accent6"/>
          </a:solidFill>
        </p:spPr>
        <p:txBody>
          <a:bodyPr/>
          <a:lstStyle/>
          <a:p>
            <a:pPr eaLnBrk="1" hangingPunct="1">
              <a:defRPr/>
            </a:pPr>
            <a:r>
              <a:rPr lang="th-TH" sz="3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จำนวนกลุ่มเป้าหมาย</a:t>
            </a:r>
            <a:endParaRPr lang="th-TH" sz="32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7" name="ตาราง 6"/>
          <p:cNvGraphicFramePr>
            <a:graphicFrameLocks noGrp="1"/>
          </p:cNvGraphicFramePr>
          <p:nvPr/>
        </p:nvGraphicFramePr>
        <p:xfrm>
          <a:off x="178816" y="1031094"/>
          <a:ext cx="8713664" cy="57102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18261"/>
                <a:gridCol w="1283358"/>
                <a:gridCol w="1355005"/>
                <a:gridCol w="1355005"/>
                <a:gridCol w="1355005"/>
                <a:gridCol w="1647030"/>
              </a:tblGrid>
              <a:tr h="1368698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จังหวัด</a:t>
                      </a:r>
                      <a:endParaRPr lang="th-TH" sz="2000" b="1" i="0" u="none" strike="noStrike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ผู้สูงอายุทั้งหมด</a:t>
                      </a:r>
                    </a:p>
                  </a:txBody>
                  <a:tcPr marL="9525" marR="9525" marT="9525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ผู้สูงอายุติดเตียง</a:t>
                      </a:r>
                    </a:p>
                  </a:txBody>
                  <a:tcPr marL="9525" marR="9525" marT="9525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ผู้พิการทั้งหมด</a:t>
                      </a:r>
                    </a:p>
                  </a:txBody>
                  <a:tcPr marL="9525" marR="9525" marT="9525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ผู้พิการที่ต้องได้รับ</a:t>
                      </a:r>
                      <a:r>
                        <a:rPr lang="th-TH" sz="2000" b="1" i="0" u="none" strike="noStrike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การดูแล</a:t>
                      </a:r>
                      <a:endParaRPr lang="th-TH" sz="2000" b="1" i="0" u="none" strike="noStrike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ผู้ป่วย</a:t>
                      </a:r>
                      <a:r>
                        <a:rPr lang="th-TH" sz="2000" b="1" i="0" u="none" strike="noStrike" dirty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ที่ได้รับการดูแลแบบประ</a:t>
                      </a:r>
                      <a:r>
                        <a:rPr lang="th-TH" sz="2000" b="1" i="0" u="none" strike="noStrike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คับ</a:t>
                      </a:r>
                      <a:br>
                        <a:rPr lang="th-TH" sz="2000" b="1" i="0" u="none" strike="noStrike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</a:br>
                      <a:r>
                        <a:rPr lang="th-TH" sz="2000" b="1" i="0" u="none" strike="noStrike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ประคอง</a:t>
                      </a:r>
                      <a:endParaRPr lang="th-TH" sz="2000" b="1" i="0" u="none" strike="noStrike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425856"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นราธิวาส</a:t>
                      </a:r>
                      <a:endParaRPr lang="th-TH" sz="20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65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,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067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450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11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,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118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,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203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31</a:t>
                      </a:r>
                    </a:p>
                  </a:txBody>
                  <a:tcPr marL="9525" marR="9525" marT="9525" marB="0" anchor="ctr"/>
                </a:tc>
              </a:tr>
              <a:tr h="517193"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ยะลา </a:t>
                      </a:r>
                      <a:endParaRPr lang="th-TH" sz="20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50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,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204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383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,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729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211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52</a:t>
                      </a:r>
                    </a:p>
                  </a:txBody>
                  <a:tcPr marL="9525" marR="9525" marT="9525" marB="0" anchor="ctr"/>
                </a:tc>
              </a:tr>
              <a:tr h="517193"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ปัตตานี</a:t>
                      </a:r>
                      <a:endParaRPr lang="th-TH" sz="20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68,772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,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002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9,908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662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129</a:t>
                      </a:r>
                    </a:p>
                  </a:txBody>
                  <a:tcPr marL="9525" marR="9525" marT="9525" marB="0" anchor="ctr"/>
                </a:tc>
              </a:tr>
              <a:tr h="517193"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สงขลา</a:t>
                      </a:r>
                      <a:endParaRPr lang="th-TH" sz="20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172,842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1,790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18,869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1,823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310</a:t>
                      </a:r>
                    </a:p>
                  </a:txBody>
                  <a:tcPr marL="9525" marR="9525" marT="9525" marB="0" anchor="ctr"/>
                </a:tc>
              </a:tr>
              <a:tr h="425856"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สตูล</a:t>
                      </a:r>
                      <a:endParaRPr lang="th-TH" sz="20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44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,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760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409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,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999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137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56</a:t>
                      </a:r>
                    </a:p>
                  </a:txBody>
                  <a:tcPr marL="9525" marR="9525" marT="9525" marB="0" anchor="ctr"/>
                </a:tc>
              </a:tr>
              <a:tr h="801967"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พัทลุง</a:t>
                      </a:r>
                      <a:endParaRPr lang="th-TH" sz="20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71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,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348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994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12,108       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656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42</a:t>
                      </a:r>
                    </a:p>
                  </a:txBody>
                  <a:tcPr marL="9525" marR="9525" marT="9525" marB="0" anchor="ctr"/>
                </a:tc>
              </a:tr>
              <a:tr h="517193"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ตรัง</a:t>
                      </a:r>
                      <a:endParaRPr lang="th-TH" sz="20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,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067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149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อยู่ระหว่างรวมข้อมูล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</a:tr>
              <a:tr h="517193"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รวม</a:t>
                      </a:r>
                      <a:endParaRPr lang="th-TH" sz="20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548,449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6,273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76,667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4,692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702</a:t>
                      </a: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com301\Desktop\view_resizing_imag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0232" y="5921896"/>
            <a:ext cx="2339752" cy="9361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68313" y="350838"/>
            <a:ext cx="8064500" cy="774700"/>
          </a:xfrm>
        </p:spPr>
        <p:txBody>
          <a:bodyPr/>
          <a:lstStyle/>
          <a:p>
            <a:pPr algn="ctr">
              <a:defRPr/>
            </a:pP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สรุปข้อมูลการดำเนินงานตามนโยบายทีมหมอครอบครัว ปีงบประมาณ 2558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graphicFrame>
        <p:nvGraphicFramePr>
          <p:cNvPr id="7" name="ตาราง 6"/>
          <p:cNvGraphicFramePr>
            <a:graphicFrameLocks noGrp="1"/>
          </p:cNvGraphicFramePr>
          <p:nvPr/>
        </p:nvGraphicFramePr>
        <p:xfrm>
          <a:off x="107504" y="1412875"/>
          <a:ext cx="8893177" cy="49770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3195"/>
                <a:gridCol w="626993"/>
                <a:gridCol w="633882"/>
                <a:gridCol w="728023"/>
                <a:gridCol w="728023"/>
                <a:gridCol w="728023"/>
                <a:gridCol w="766517"/>
                <a:gridCol w="689529"/>
                <a:gridCol w="728023"/>
                <a:gridCol w="728023"/>
                <a:gridCol w="728023"/>
                <a:gridCol w="884923"/>
              </a:tblGrid>
              <a:tr h="1440061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จังหวัด</a:t>
                      </a:r>
                      <a:endParaRPr lang="th-TH" sz="1400" b="1" i="0" u="none" strike="noStrike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 รพ. (แห่ง)</a:t>
                      </a:r>
                    </a:p>
                  </a:txBody>
                  <a:tcPr marL="9525" marR="9525" marT="9525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 รพ.สต. (แห่ง)</a:t>
                      </a:r>
                    </a:p>
                  </a:txBody>
                  <a:tcPr marL="9525" marR="9525" marT="9525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 </a:t>
                      </a:r>
                      <a:r>
                        <a:rPr lang="th-TH" sz="1400" b="1" i="0" u="none" strike="noStrike" dirty="0" err="1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ศสม.</a:t>
                      </a:r>
                      <a:r>
                        <a:rPr lang="th-TH" sz="1400" b="1" i="0" u="none" strike="noStrike" dirty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(แห่ง)</a:t>
                      </a:r>
                    </a:p>
                  </a:txBody>
                  <a:tcPr marL="9525" marR="9525" marT="9525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ทีมหมอครอบครัว(อำเภอ)</a:t>
                      </a:r>
                    </a:p>
                  </a:txBody>
                  <a:tcPr marL="9525" marR="9525" marT="9525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ทีมหมอครอบครัว(ตำบล)</a:t>
                      </a:r>
                    </a:p>
                  </a:txBody>
                  <a:tcPr marL="9525" marR="9525" marT="9525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ทีมหมอครอบครัว(ชุมชน)</a:t>
                      </a:r>
                    </a:p>
                  </a:txBody>
                  <a:tcPr marL="9525" marR="9525" marT="9525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ผู้สูงอายุทั้งหมด</a:t>
                      </a:r>
                    </a:p>
                  </a:txBody>
                  <a:tcPr marL="9525" marR="9525" marT="9525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ผู้สูงอายุติดเตียง</a:t>
                      </a:r>
                    </a:p>
                  </a:txBody>
                  <a:tcPr marL="9525" marR="9525" marT="9525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ผู้พิการทั้งหมด</a:t>
                      </a:r>
                    </a:p>
                  </a:txBody>
                  <a:tcPr marL="9525" marR="9525" marT="9525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ผู้พิการที่ต้องได้รับการรักษา</a:t>
                      </a:r>
                    </a:p>
                  </a:txBody>
                  <a:tcPr marL="9525" marR="9525" marT="9525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จำนวนผู้ป่วยที่ได้รับการดูแลแบบประ</a:t>
                      </a:r>
                      <a:r>
                        <a:rPr lang="th-TH" sz="1400" b="1" i="0" u="none" strike="noStrike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คับ</a:t>
                      </a:r>
                      <a:br>
                        <a:rPr lang="th-TH" sz="1400" b="1" i="0" u="none" strike="noStrike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</a:br>
                      <a:r>
                        <a:rPr lang="th-TH" sz="1400" b="1" i="0" u="none" strike="noStrike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ประคอง</a:t>
                      </a:r>
                      <a:endParaRPr lang="th-TH" sz="1400" b="1" i="0" u="none" strike="noStrike" dirty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409398">
                <a:tc>
                  <a:txBody>
                    <a:bodyPr/>
                    <a:lstStyle/>
                    <a:p>
                      <a:pPr algn="ctr"/>
                      <a:r>
                        <a:rPr lang="th-TH" sz="1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นราธิวาส</a:t>
                      </a:r>
                      <a:endParaRPr lang="th-TH" sz="14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111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187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576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65067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450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11118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1203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31</a:t>
                      </a:r>
                    </a:p>
                  </a:txBody>
                  <a:tcPr marL="9525" marR="9525" marT="9525" marB="0" anchor="ctr"/>
                </a:tc>
              </a:tr>
              <a:tr h="450731">
                <a:tc>
                  <a:txBody>
                    <a:bodyPr/>
                    <a:lstStyle/>
                    <a:p>
                      <a:pPr algn="ctr"/>
                      <a:r>
                        <a:rPr lang="th-TH" sz="1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ยะลา </a:t>
                      </a:r>
                      <a:endParaRPr lang="th-TH" sz="14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81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96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478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50204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383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5729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211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52</a:t>
                      </a:r>
                    </a:p>
                  </a:txBody>
                  <a:tcPr marL="9525" marR="9525" marT="9525" marB="0" anchor="ctr"/>
                </a:tc>
              </a:tr>
              <a:tr h="409398">
                <a:tc>
                  <a:txBody>
                    <a:bodyPr/>
                    <a:lstStyle/>
                    <a:p>
                      <a:pPr algn="ctr"/>
                      <a:r>
                        <a:rPr lang="th-TH" sz="1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ปัตตานี</a:t>
                      </a:r>
                      <a:endParaRPr lang="th-TH" sz="14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129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142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68,772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1002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9,908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662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129</a:t>
                      </a:r>
                    </a:p>
                  </a:txBody>
                  <a:tcPr marL="9525" marR="9525" marT="9525" marB="0" anchor="ctr"/>
                </a:tc>
              </a:tr>
              <a:tr h="409398">
                <a:tc>
                  <a:txBody>
                    <a:bodyPr/>
                    <a:lstStyle/>
                    <a:p>
                      <a:pPr algn="ctr"/>
                      <a:r>
                        <a:rPr lang="th-TH" sz="1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สงขลา</a:t>
                      </a:r>
                      <a:endParaRPr lang="th-TH" sz="14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175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175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1029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172,842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1,790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18,869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1,823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310</a:t>
                      </a:r>
                    </a:p>
                  </a:txBody>
                  <a:tcPr marL="9525" marR="9525" marT="9525" marB="0" anchor="ctr"/>
                </a:tc>
              </a:tr>
              <a:tr h="409398">
                <a:tc>
                  <a:txBody>
                    <a:bodyPr/>
                    <a:lstStyle/>
                    <a:p>
                      <a:pPr algn="ctr"/>
                      <a:r>
                        <a:rPr lang="th-TH" sz="1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สตูล</a:t>
                      </a:r>
                      <a:endParaRPr lang="th-TH" sz="14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299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44760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409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4999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137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56</a:t>
                      </a:r>
                    </a:p>
                  </a:txBody>
                  <a:tcPr marL="9525" marR="9525" marT="9525" marB="0" anchor="ctr"/>
                </a:tc>
              </a:tr>
              <a:tr h="540054">
                <a:tc>
                  <a:txBody>
                    <a:bodyPr/>
                    <a:lstStyle/>
                    <a:p>
                      <a:pPr algn="ctr"/>
                      <a:r>
                        <a:rPr lang="th-TH" sz="1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พัทลุง</a:t>
                      </a:r>
                      <a:endParaRPr lang="th-TH" sz="14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124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400" b="1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รอข้อมูล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71348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994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12,108       </a:t>
                      </a:r>
                      <a:endParaRPr lang="th-TH" sz="1400" b="1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656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42</a:t>
                      </a:r>
                    </a:p>
                  </a:txBody>
                  <a:tcPr marL="9525" marR="9525" marT="9525" marB="0" anchor="ctr"/>
                </a:tc>
              </a:tr>
              <a:tr h="440890">
                <a:tc>
                  <a:txBody>
                    <a:bodyPr/>
                    <a:lstStyle/>
                    <a:p>
                      <a:pPr algn="ctr"/>
                      <a:r>
                        <a:rPr lang="th-TH" sz="1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ตรัง</a:t>
                      </a:r>
                      <a:endParaRPr lang="th-TH" sz="14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2067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149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รอข้อมูล</a:t>
                      </a:r>
                      <a:endParaRPr lang="th-TH" sz="1400" b="1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</a:tr>
              <a:tr h="440890">
                <a:tc>
                  <a:txBody>
                    <a:bodyPr/>
                    <a:lstStyle/>
                    <a:p>
                      <a:pPr algn="ctr"/>
                      <a:r>
                        <a:rPr lang="th-TH" sz="1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รวม</a:t>
                      </a:r>
                      <a:endParaRPr lang="th-TH" sz="14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800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296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939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2843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548449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6273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76667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4692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702</a:t>
                      </a: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ไดอะแกรม 4"/>
          <p:cNvGraphicFramePr/>
          <p:nvPr/>
        </p:nvGraphicFramePr>
        <p:xfrm>
          <a:off x="0" y="-27384"/>
          <a:ext cx="9144000" cy="8826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9459" name="TextBox 5"/>
          <p:cNvSpPr txBox="1">
            <a:spLocks noChangeArrowheads="1"/>
          </p:cNvSpPr>
          <p:nvPr/>
        </p:nvSpPr>
        <p:spPr bwMode="auto">
          <a:xfrm>
            <a:off x="428625" y="1052513"/>
            <a:ext cx="8143875" cy="563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th-TH" sz="2000" b="1">
                <a:latin typeface="Tahoma" pitchFamily="34" charset="0"/>
                <a:cs typeface="Tahoma" pitchFamily="34" charset="0"/>
              </a:rPr>
              <a:t>  ในปีงบประมาณ 255--2557</a:t>
            </a:r>
          </a:p>
          <a:p>
            <a:pPr lvl="1">
              <a:buFont typeface="Arial" pitchFamily="34" charset="0"/>
              <a:buChar char="•"/>
            </a:pPr>
            <a:r>
              <a:rPr lang="th-TH" sz="2000" b="1">
                <a:latin typeface="Tahoma" pitchFamily="34" charset="0"/>
                <a:cs typeface="Tahoma" pitchFamily="34" charset="0"/>
              </a:rPr>
              <a:t>อบรม นสค.หลักสูตร เวชปฏิบัติครอบครัว     มีวิทยากร ครูก.ระดับ </a:t>
            </a:r>
          </a:p>
          <a:p>
            <a:pPr lvl="1"/>
            <a:r>
              <a:rPr lang="th-TH" sz="2000" b="1">
                <a:latin typeface="Tahoma" pitchFamily="34" charset="0"/>
                <a:cs typeface="Tahoma" pitchFamily="34" charset="0"/>
              </a:rPr>
              <a:t> จังหวัด และนสค.ทุกคนผ่านการอบรม</a:t>
            </a:r>
          </a:p>
          <a:p>
            <a:pPr lvl="1">
              <a:buFont typeface="Arial" pitchFamily="34" charset="0"/>
              <a:buChar char="•"/>
            </a:pPr>
            <a:r>
              <a:rPr lang="th-TH" sz="2000" b="1">
                <a:latin typeface="Tahoma" pitchFamily="34" charset="0"/>
                <a:cs typeface="Tahoma" pitchFamily="34" charset="0"/>
              </a:rPr>
              <a:t>อบรมพยาบาลเวชปฏิบัติ ทุกคนในหน่วยบริการปฐมภูมิ</a:t>
            </a:r>
          </a:p>
          <a:p>
            <a:pPr lvl="1">
              <a:buFont typeface="Arial" pitchFamily="34" charset="0"/>
              <a:buChar char="•"/>
            </a:pPr>
            <a:endParaRPr lang="th-TH" sz="2000" b="1">
              <a:latin typeface="Tahoma" pitchFamily="34" charset="0"/>
              <a:cs typeface="Tahoma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th-TH" sz="2000" b="1">
                <a:latin typeface="Tahoma" pitchFamily="34" charset="0"/>
                <a:cs typeface="Tahoma" pitchFamily="34" charset="0"/>
              </a:rPr>
              <a:t>  ปีงบประมาณ 2558</a:t>
            </a:r>
          </a:p>
          <a:p>
            <a:pPr lvl="1">
              <a:buFont typeface="Arial" pitchFamily="34" charset="0"/>
              <a:buChar char="•"/>
            </a:pPr>
            <a:r>
              <a:rPr lang="th-TH" sz="2000" b="1">
                <a:latin typeface="Tahoma" pitchFamily="34" charset="0"/>
                <a:cs typeface="Tahoma" pitchFamily="34" charset="0"/>
              </a:rPr>
              <a:t> ถ่ายทอดนโยบายให้กับคณะกรรมการระดับเขตและจังหวัด</a:t>
            </a:r>
          </a:p>
          <a:p>
            <a:pPr lvl="1">
              <a:buFont typeface="Arial" pitchFamily="34" charset="0"/>
              <a:buChar char="•"/>
            </a:pPr>
            <a:r>
              <a:rPr lang="th-TH" sz="2000" b="1">
                <a:latin typeface="Tahoma" pitchFamily="34" charset="0"/>
                <a:cs typeface="Tahoma" pitchFamily="34" charset="0"/>
              </a:rPr>
              <a:t> จังหวัดสำรวจข้อมูลทั้ง </a:t>
            </a:r>
            <a:r>
              <a:rPr lang="en-US" sz="2000" b="1">
                <a:latin typeface="Tahoma" pitchFamily="34" charset="0"/>
                <a:cs typeface="Tahoma" pitchFamily="34" charset="0"/>
              </a:rPr>
              <a:t>3 </a:t>
            </a:r>
            <a:r>
              <a:rPr lang="th-TH" sz="2000" b="1">
                <a:latin typeface="Tahoma" pitchFamily="34" charset="0"/>
                <a:cs typeface="Tahoma" pitchFamily="34" charset="0"/>
              </a:rPr>
              <a:t>กลุ่ม ข้อมูลผู้สูงอายุ/ผู้สูงอายุติดเตียง  ,  </a:t>
            </a:r>
          </a:p>
          <a:p>
            <a:pPr lvl="1"/>
            <a:r>
              <a:rPr lang="th-TH" sz="2000" b="1">
                <a:latin typeface="Tahoma" pitchFamily="34" charset="0"/>
                <a:cs typeface="Tahoma" pitchFamily="34" charset="0"/>
              </a:rPr>
              <a:t>  ผู้พิการที่ช่วยเหลือตัวเอง, ผู้ป่วยระยะสุดท้าย </a:t>
            </a:r>
          </a:p>
          <a:p>
            <a:pPr lvl="1">
              <a:buFont typeface="Arial" pitchFamily="34" charset="0"/>
              <a:buChar char="•"/>
            </a:pPr>
            <a:r>
              <a:rPr lang="th-TH" sz="2000" b="1">
                <a:latin typeface="Tahoma" pitchFamily="34" charset="0"/>
                <a:cs typeface="Tahoma" pitchFamily="34" charset="0"/>
              </a:rPr>
              <a:t> ทุกจังหวัดทบทวนทีมหมอครอบครัว เพื่อรับผิดชอบพื้นที่และ</a:t>
            </a:r>
            <a:br>
              <a:rPr lang="th-TH" sz="2000" b="1">
                <a:latin typeface="Tahoma" pitchFamily="34" charset="0"/>
                <a:cs typeface="Tahoma" pitchFamily="34" charset="0"/>
              </a:rPr>
            </a:br>
            <a:r>
              <a:rPr lang="th-TH" sz="2000" b="1">
                <a:latin typeface="Tahoma" pitchFamily="34" charset="0"/>
                <a:cs typeface="Tahoma" pitchFamily="34" charset="0"/>
              </a:rPr>
              <a:t>  กลุ่มผู้ป่วย </a:t>
            </a:r>
            <a:r>
              <a:rPr lang="en-US" sz="2000" b="1">
                <a:latin typeface="Tahoma" pitchFamily="34" charset="0"/>
                <a:cs typeface="Tahoma" pitchFamily="34" charset="0"/>
              </a:rPr>
              <a:t>3 </a:t>
            </a:r>
            <a:r>
              <a:rPr lang="th-TH" sz="2000" b="1">
                <a:latin typeface="Tahoma" pitchFamily="34" charset="0"/>
                <a:cs typeface="Tahoma" pitchFamily="34" charset="0"/>
              </a:rPr>
              <a:t>กลุ่ม และทำงานร่วมกับภาคท้องถิ่น/ปชช. ในพื้นที่</a:t>
            </a:r>
          </a:p>
          <a:p>
            <a:pPr lvl="1">
              <a:buFont typeface="Arial" pitchFamily="34" charset="0"/>
              <a:buChar char="•"/>
            </a:pPr>
            <a:r>
              <a:rPr lang="th-TH" sz="2000" b="1">
                <a:latin typeface="Tahoma" pitchFamily="34" charset="0"/>
                <a:cs typeface="Tahoma" pitchFamily="34" charset="0"/>
              </a:rPr>
              <a:t> ทุกจังหวัดจัดทำ การ์ดของขวัญปีใหม่/สติกเกอร์ ให้กับ </a:t>
            </a:r>
            <a:br>
              <a:rPr lang="th-TH" sz="2000" b="1">
                <a:latin typeface="Tahoma" pitchFamily="34" charset="0"/>
                <a:cs typeface="Tahoma" pitchFamily="34" charset="0"/>
              </a:rPr>
            </a:br>
            <a:r>
              <a:rPr lang="th-TH" sz="2000" b="1">
                <a:latin typeface="Tahoma" pitchFamily="34" charset="0"/>
                <a:cs typeface="Tahoma" pitchFamily="34" charset="0"/>
              </a:rPr>
              <a:t>  คปสอ.ทุกแห่ง ผ่านคณะกรรมการปฐมภูมิระดับจังหวัด และ </a:t>
            </a:r>
          </a:p>
          <a:p>
            <a:pPr lvl="1"/>
            <a:r>
              <a:rPr lang="th-TH" sz="2000" b="1">
                <a:latin typeface="Tahoma" pitchFamily="34" charset="0"/>
                <a:cs typeface="Tahoma" pitchFamily="34" charset="0"/>
              </a:rPr>
              <a:t>  ส่งมอบของขวัญเสร็จสิ้น ภายใน </a:t>
            </a:r>
            <a:r>
              <a:rPr lang="en-US" sz="2000" b="1">
                <a:latin typeface="Tahoma" pitchFamily="34" charset="0"/>
                <a:cs typeface="Tahoma" pitchFamily="34" charset="0"/>
              </a:rPr>
              <a:t>31 </a:t>
            </a:r>
            <a:r>
              <a:rPr lang="th-TH" sz="2000" b="1">
                <a:latin typeface="Tahoma" pitchFamily="34" charset="0"/>
                <a:cs typeface="Tahoma" pitchFamily="34" charset="0"/>
              </a:rPr>
              <a:t>มกราคม </a:t>
            </a:r>
            <a:r>
              <a:rPr lang="en-US" sz="2000" b="1">
                <a:latin typeface="Tahoma" pitchFamily="34" charset="0"/>
                <a:cs typeface="Tahoma" pitchFamily="34" charset="0"/>
              </a:rPr>
              <a:t>2558</a:t>
            </a:r>
          </a:p>
          <a:p>
            <a:pPr lvl="1">
              <a:buFont typeface="Arial" pitchFamily="34" charset="0"/>
              <a:buChar char="•"/>
            </a:pPr>
            <a:r>
              <a:rPr lang="en-US" sz="2000" b="1">
                <a:latin typeface="Tahoma" pitchFamily="34" charset="0"/>
                <a:cs typeface="Tahoma" pitchFamily="34" charset="0"/>
              </a:rPr>
              <a:t> </a:t>
            </a:r>
            <a:r>
              <a:rPr lang="th-TH" sz="2000" b="1">
                <a:latin typeface="Tahoma" pitchFamily="34" charset="0"/>
                <a:cs typeface="Tahoma" pitchFamily="34" charset="0"/>
              </a:rPr>
              <a:t>ทุกจังหวัดเปิดตัวโครงการฯ/</a:t>
            </a:r>
            <a:r>
              <a:rPr lang="en-US" sz="2000" b="1">
                <a:latin typeface="Tahoma" pitchFamily="34" charset="0"/>
                <a:cs typeface="Tahoma" pitchFamily="34" charset="0"/>
              </a:rPr>
              <a:t>Kick off   </a:t>
            </a:r>
            <a:r>
              <a:rPr lang="th-TH" sz="2000" b="1">
                <a:latin typeface="Tahoma" pitchFamily="34" charset="0"/>
                <a:cs typeface="Tahoma" pitchFamily="34" charset="0"/>
              </a:rPr>
              <a:t>มีแผนพัฒนาและสนับสนุน</a:t>
            </a:r>
          </a:p>
          <a:p>
            <a:pPr lvl="1">
              <a:buFont typeface="Arial" pitchFamily="34" charset="0"/>
              <a:buChar char="•"/>
            </a:pPr>
            <a:r>
              <a:rPr lang="th-TH" sz="2000" b="1">
                <a:latin typeface="Tahoma" pitchFamily="34" charset="0"/>
                <a:cs typeface="Tahoma" pitchFamily="34" charset="0"/>
              </a:rPr>
              <a:t> หน่วยบริการจัดทำแผนเยี่ยมผู้ป่วยเป็นระยะตามสภาพของผู้ป่วย   </a:t>
            </a:r>
          </a:p>
          <a:p>
            <a:pPr lvl="1"/>
            <a:r>
              <a:rPr lang="th-TH" sz="2000" b="1">
                <a:latin typeface="Tahoma" pitchFamily="34" charset="0"/>
                <a:cs typeface="Tahoma" pitchFamily="34" charset="0"/>
              </a:rPr>
              <a:t>  และดูแลโดยใช้กลไก </a:t>
            </a:r>
            <a:r>
              <a:rPr lang="en-US" sz="2000" b="1">
                <a:latin typeface="Tahoma" pitchFamily="34" charset="0"/>
                <a:cs typeface="Tahoma" pitchFamily="34" charset="0"/>
              </a:rPr>
              <a:t>DHS</a:t>
            </a:r>
          </a:p>
          <a:p>
            <a:pPr lvl="1">
              <a:buFont typeface="Arial" pitchFamily="34" charset="0"/>
              <a:buChar char="•"/>
            </a:pPr>
            <a:r>
              <a:rPr lang="en-US" sz="2000" b="1">
                <a:latin typeface="Tahoma" pitchFamily="34" charset="0"/>
                <a:cs typeface="Tahoma" pitchFamily="34" charset="0"/>
              </a:rPr>
              <a:t> </a:t>
            </a:r>
            <a:r>
              <a:rPr lang="th-TH" sz="2000" b="1">
                <a:latin typeface="Tahoma" pitchFamily="34" charset="0"/>
                <a:cs typeface="Tahoma" pitchFamily="34" charset="0"/>
              </a:rPr>
              <a:t>พัฒนาศักยภาพบุคลากร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836613"/>
          </a:xfrm>
          <a:solidFill>
            <a:srgbClr val="FFC000"/>
          </a:solidFill>
        </p:spPr>
        <p:txBody>
          <a:bodyPr/>
          <a:lstStyle/>
          <a:p>
            <a:r>
              <a:rPr lang="th-TH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การ</a:t>
            </a:r>
            <a:r>
              <a:rPr lang="th-TH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พัฒนาศักยภาพบุคลากร</a:t>
            </a:r>
          </a:p>
        </p:txBody>
      </p:sp>
      <p:graphicFrame>
        <p:nvGraphicFramePr>
          <p:cNvPr id="4" name="ตัวยึดเนื้อหา 3"/>
          <p:cNvGraphicFramePr>
            <a:graphicFrameLocks noGrp="1"/>
          </p:cNvGraphicFramePr>
          <p:nvPr>
            <p:ph idx="1"/>
          </p:nvPr>
        </p:nvGraphicFramePr>
        <p:xfrm>
          <a:off x="144463" y="1268413"/>
          <a:ext cx="8892480" cy="52398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99792"/>
                <a:gridCol w="6192688"/>
              </a:tblGrid>
              <a:tr h="576411"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Tahoma" pitchFamily="34" charset="0"/>
                          <a:cs typeface="Tahoma" pitchFamily="34" charset="0"/>
                        </a:rPr>
                        <a:t>ประเด็น</a:t>
                      </a:r>
                      <a:endParaRPr lang="th-TH" sz="2400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Tahoma" pitchFamily="34" charset="0"/>
                          <a:cs typeface="Tahoma" pitchFamily="34" charset="0"/>
                        </a:rPr>
                        <a:t>   การพัฒนาศักยภาพบุคลากร</a:t>
                      </a:r>
                      <a:endParaRPr lang="th-TH" sz="2400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sz="2400" dirty="0" smtClean="0">
                          <a:latin typeface="Tahoma" pitchFamily="34" charset="0"/>
                          <a:cs typeface="Tahoma" pitchFamily="34" charset="0"/>
                        </a:rPr>
                        <a:t>ผู้สูงอายุติดเตียง</a:t>
                      </a:r>
                      <a:endParaRPr lang="th-TH" sz="2400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Tx/>
                        <a:buChar char="-"/>
                      </a:pPr>
                      <a:r>
                        <a:rPr lang="th-TH" sz="2400" dirty="0" smtClean="0">
                          <a:solidFill>
                            <a:srgbClr val="7030A0"/>
                          </a:solidFill>
                          <a:latin typeface="Tahoma" pitchFamily="34" charset="0"/>
                          <a:cs typeface="Tahoma" pitchFamily="34" charset="0"/>
                        </a:rPr>
                        <a:t>อบรม </a:t>
                      </a:r>
                      <a:r>
                        <a:rPr lang="en-US" sz="2400" dirty="0" smtClean="0">
                          <a:solidFill>
                            <a:srgbClr val="7030A0"/>
                          </a:solidFill>
                          <a:latin typeface="Tahoma" pitchFamily="34" charset="0"/>
                          <a:cs typeface="Tahoma" pitchFamily="34" charset="0"/>
                        </a:rPr>
                        <a:t>care manager</a:t>
                      </a:r>
                      <a:r>
                        <a:rPr lang="th-TH" sz="2400" dirty="0" smtClean="0">
                          <a:solidFill>
                            <a:srgbClr val="7030A0"/>
                          </a:solidFill>
                          <a:latin typeface="Tahoma" pitchFamily="34" charset="0"/>
                          <a:cs typeface="Tahoma" pitchFamily="34" charset="0"/>
                        </a:rPr>
                        <a:t>และ </a:t>
                      </a:r>
                      <a:r>
                        <a:rPr lang="en-US" sz="2400" dirty="0" smtClean="0">
                          <a:solidFill>
                            <a:srgbClr val="7030A0"/>
                          </a:solidFill>
                          <a:latin typeface="Tahoma" pitchFamily="34" charset="0"/>
                          <a:cs typeface="Tahoma" pitchFamily="34" charset="0"/>
                        </a:rPr>
                        <a:t>care giver </a:t>
                      </a:r>
                    </a:p>
                    <a:p>
                      <a:pPr>
                        <a:buFontTx/>
                        <a:buNone/>
                      </a:pPr>
                      <a:r>
                        <a:rPr lang="en-US" sz="2400" dirty="0" smtClean="0">
                          <a:solidFill>
                            <a:srgbClr val="7030A0"/>
                          </a:solidFill>
                          <a:latin typeface="Tahoma" pitchFamily="34" charset="0"/>
                          <a:cs typeface="Tahoma" pitchFamily="34" charset="0"/>
                        </a:rPr>
                        <a:t> (long term care)</a:t>
                      </a:r>
                      <a:endParaRPr lang="th-TH" sz="2400" dirty="0" smtClean="0">
                        <a:latin typeface="Tahoma" pitchFamily="34" charset="0"/>
                        <a:cs typeface="Tahoma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h-TH" sz="2400" dirty="0" smtClean="0">
                        <a:latin typeface="Tahoma" pitchFamily="34" charset="0"/>
                        <a:cs typeface="Tahoma" pitchFamily="34" charset="0"/>
                      </a:endParaRPr>
                    </a:p>
                    <a:p>
                      <a:pPr>
                        <a:buFontTx/>
                        <a:buChar char="-"/>
                      </a:pPr>
                      <a:endParaRPr lang="th-TH" sz="2400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sz="2400" dirty="0" smtClean="0">
                          <a:latin typeface="Tahoma" pitchFamily="34" charset="0"/>
                          <a:cs typeface="Tahoma" pitchFamily="34" charset="0"/>
                        </a:rPr>
                        <a:t>ผู้พิการช่วยเหลือตัวเองไม่ได้</a:t>
                      </a:r>
                      <a:endParaRPr lang="th-TH" sz="2400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th-TH" sz="2400" dirty="0" smtClean="0">
                          <a:solidFill>
                            <a:srgbClr val="7030A0"/>
                          </a:solidFill>
                          <a:latin typeface="Tahoma" pitchFamily="34" charset="0"/>
                          <a:cs typeface="Tahoma" pitchFamily="34" charset="0"/>
                        </a:rPr>
                        <a:t> อบรม </a:t>
                      </a:r>
                      <a:r>
                        <a:rPr lang="en-US" sz="2400" dirty="0" smtClean="0">
                          <a:solidFill>
                            <a:srgbClr val="7030A0"/>
                          </a:solidFill>
                          <a:latin typeface="Tahoma" pitchFamily="34" charset="0"/>
                          <a:cs typeface="Tahoma" pitchFamily="34" charset="0"/>
                        </a:rPr>
                        <a:t>care manager</a:t>
                      </a:r>
                      <a:r>
                        <a:rPr lang="th-TH" sz="2400" dirty="0" smtClean="0">
                          <a:solidFill>
                            <a:srgbClr val="7030A0"/>
                          </a:solidFill>
                          <a:latin typeface="Tahoma" pitchFamily="34" charset="0"/>
                          <a:cs typeface="Tahoma" pitchFamily="34" charset="0"/>
                        </a:rPr>
                        <a:t>และ </a:t>
                      </a:r>
                      <a:r>
                        <a:rPr lang="en-US" sz="2400" dirty="0" smtClean="0">
                          <a:solidFill>
                            <a:srgbClr val="7030A0"/>
                          </a:solidFill>
                          <a:latin typeface="Tahoma" pitchFamily="34" charset="0"/>
                          <a:cs typeface="Tahoma" pitchFamily="34" charset="0"/>
                        </a:rPr>
                        <a:t>care giver  </a:t>
                      </a:r>
                      <a:endParaRPr lang="th-TH" sz="2400" dirty="0" smtClean="0">
                        <a:latin typeface="Tahoma" pitchFamily="34" charset="0"/>
                        <a:cs typeface="Tahoma" pitchFamily="34" charset="0"/>
                      </a:endParaRPr>
                    </a:p>
                    <a:p>
                      <a:pPr>
                        <a:buFontTx/>
                        <a:buChar char="-"/>
                      </a:pPr>
                      <a:r>
                        <a:rPr lang="th-TH" sz="2400" dirty="0" smtClean="0">
                          <a:latin typeface="Tahoma" pitchFamily="34" charset="0"/>
                          <a:cs typeface="Tahoma" pitchFamily="34" charset="0"/>
                        </a:rPr>
                        <a:t> การทำกายภาพบำบัดในผู้พิการ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th-TH" sz="2400" dirty="0" smtClean="0">
                          <a:latin typeface="Tahoma" pitchFamily="34" charset="0"/>
                          <a:cs typeface="Tahoma" pitchFamily="34" charset="0"/>
                        </a:rPr>
                        <a:t> การสนับสนุนการมีส่วนร่วมจัดการกายอุปกรณ์</a:t>
                      </a:r>
                    </a:p>
                    <a:p>
                      <a:endParaRPr lang="th-TH" sz="2400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sz="2400" dirty="0" smtClean="0">
                          <a:latin typeface="Tahoma" pitchFamily="34" charset="0"/>
                          <a:cs typeface="Tahoma" pitchFamily="34" charset="0"/>
                        </a:rPr>
                        <a:t>ผู้ป่วยระยะสุดท้าย</a:t>
                      </a:r>
                      <a:endParaRPr lang="th-TH" sz="2400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th-TH" sz="2400" dirty="0" smtClean="0">
                          <a:solidFill>
                            <a:srgbClr val="7030A0"/>
                          </a:solidFill>
                          <a:latin typeface="Tahoma" pitchFamily="34" charset="0"/>
                          <a:cs typeface="Tahoma" pitchFamily="34" charset="0"/>
                        </a:rPr>
                        <a:t> อบรม </a:t>
                      </a:r>
                      <a:r>
                        <a:rPr lang="en-US" sz="2400" dirty="0" smtClean="0">
                          <a:solidFill>
                            <a:srgbClr val="7030A0"/>
                          </a:solidFill>
                          <a:latin typeface="Tahoma" pitchFamily="34" charset="0"/>
                          <a:cs typeface="Tahoma" pitchFamily="34" charset="0"/>
                        </a:rPr>
                        <a:t>care giver  </a:t>
                      </a:r>
                      <a:endParaRPr lang="th-TH" sz="2400" dirty="0" smtClean="0">
                        <a:latin typeface="Tahoma" pitchFamily="34" charset="0"/>
                        <a:cs typeface="Tahoma" pitchFamily="34" charset="0"/>
                      </a:endParaRPr>
                    </a:p>
                    <a:p>
                      <a:pPr>
                        <a:buFontTx/>
                        <a:buChar char="-"/>
                      </a:pPr>
                      <a:r>
                        <a:rPr lang="th-TH" sz="2400" dirty="0" smtClean="0">
                          <a:latin typeface="Tahoma" pitchFamily="34" charset="0"/>
                          <a:cs typeface="Tahoma" pitchFamily="34" charset="0"/>
                        </a:rPr>
                        <a:t> อบรมแผนการให้ยาบรรเทาปวดในผู้ป่วย</a:t>
                      </a:r>
                    </a:p>
                    <a:p>
                      <a:pPr>
                        <a:buFontTx/>
                        <a:buNone/>
                      </a:pPr>
                      <a:r>
                        <a:rPr lang="th-TH" sz="2400" dirty="0" smtClean="0">
                          <a:latin typeface="Tahoma" pitchFamily="34" charset="0"/>
                          <a:cs typeface="Tahoma" pitchFamily="34" charset="0"/>
                        </a:rPr>
                        <a:t>  มะเร็ง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th-TH" sz="2400" dirty="0" smtClean="0">
                          <a:latin typeface="Tahoma" pitchFamily="34" charset="0"/>
                          <a:cs typeface="Tahoma" pitchFamily="34" charset="0"/>
                        </a:rPr>
                        <a:t> การดูแลผู้ป่วยระยะสุดท้าย</a:t>
                      </a:r>
                      <a:endParaRPr lang="th-TH" sz="2400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84976" cy="1143000"/>
          </a:xfrm>
        </p:spPr>
        <p:txBody>
          <a:bodyPr/>
          <a:lstStyle/>
          <a:p>
            <a:r>
              <a:rPr lang="th-TH" sz="3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แผนพัฒนาทีมหมอครอบครัว</a:t>
            </a:r>
            <a:r>
              <a:rPr lang="en-US" sz="3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: </a:t>
            </a:r>
            <a:r>
              <a:rPr lang="th-TH" sz="3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การดูแลผู้สูงอายุ</a:t>
            </a:r>
            <a:endParaRPr lang="en-US" sz="32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02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86608"/>
                <a:gridCol w="3888432"/>
                <a:gridCol w="195456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หลักสูตร</a:t>
                      </a:r>
                      <a:endParaRPr lang="en-US" sz="2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กลุ่มเป้าหมาย</a:t>
                      </a:r>
                      <a:endParaRPr lang="en-US" sz="2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ผู้รับผิดชอบ</a:t>
                      </a:r>
                      <a:endParaRPr lang="en-US" sz="2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Care</a:t>
                      </a:r>
                      <a:r>
                        <a:rPr lang="en-US" sz="2400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manager</a:t>
                      </a:r>
                      <a:endParaRPr lang="en-US" sz="2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-</a:t>
                      </a:r>
                      <a:r>
                        <a:rPr lang="th-TH" sz="2400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2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ผู้รับผิดชอบระดับจังหวัด</a:t>
                      </a:r>
                      <a:r>
                        <a:rPr lang="th-TH" sz="2400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</a:t>
                      </a:r>
                      <a:r>
                        <a:rPr lang="en-US" sz="2400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 </a:t>
                      </a:r>
                      <a:r>
                        <a:rPr lang="th-TH" sz="2400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คน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- ผู้รับผิดชอบระดับ</a:t>
                      </a:r>
                      <a:r>
                        <a:rPr lang="th-TH" sz="2400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อำเภอ  </a:t>
                      </a:r>
                      <a:r>
                        <a:rPr lang="en-US" sz="2400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78 </a:t>
                      </a:r>
                      <a:r>
                        <a:rPr lang="th-TH" sz="2400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คน</a:t>
                      </a:r>
                      <a:endParaRPr lang="en-US" sz="2400" dirty="0" smtClean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เขตสุขภาพ </a:t>
                      </a:r>
                      <a:r>
                        <a:rPr lang="en-US" sz="2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12</a:t>
                      </a:r>
                      <a:endParaRPr lang="en-US" sz="2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sz="2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-</a:t>
                      </a:r>
                      <a:r>
                        <a:rPr lang="th-TH" sz="2400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ผู้รับผิดชอบระดับตำบล </a:t>
                      </a:r>
                      <a:r>
                        <a:rPr lang="en-US" sz="2400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797 </a:t>
                      </a:r>
                      <a:r>
                        <a:rPr lang="th-TH" sz="2400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คน</a:t>
                      </a:r>
                      <a:endParaRPr lang="en-US" sz="2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สสจ.</a:t>
                      </a:r>
                      <a:endParaRPr lang="en-US" sz="2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Care giver</a:t>
                      </a:r>
                    </a:p>
                    <a:p>
                      <a:r>
                        <a:rPr lang="en-US" sz="2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(Long term</a:t>
                      </a:r>
                      <a:r>
                        <a:rPr lang="en-US" sz="2400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care)</a:t>
                      </a:r>
                      <a:endParaRPr lang="en-US" sz="2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ระดับขุมชน</a:t>
                      </a:r>
                      <a:r>
                        <a:rPr lang="th-TH" sz="2400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(ประชาชน)</a:t>
                      </a:r>
                      <a:endParaRPr lang="en-US" sz="2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สสจ.(โดยการสนับสนุนจากศูนย์อนามัย)</a:t>
                      </a:r>
                      <a:endParaRPr lang="en-US" sz="2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84976" cy="1143000"/>
          </a:xfrm>
        </p:spPr>
        <p:txBody>
          <a:bodyPr/>
          <a:lstStyle/>
          <a:p>
            <a:r>
              <a:rPr lang="th-TH" sz="3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แผนพัฒนาทีมหมอครอบครัว</a:t>
            </a:r>
            <a:r>
              <a:rPr lang="en-US" sz="3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: </a:t>
            </a:r>
            <a:r>
              <a:rPr lang="th-TH" sz="3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การดูแลผู้พิการ</a:t>
            </a:r>
            <a:endParaRPr lang="en-US" sz="32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251520" y="1600200"/>
          <a:ext cx="8640960" cy="4084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05904"/>
                <a:gridCol w="3974816"/>
                <a:gridCol w="216024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หลักสูตร</a:t>
                      </a:r>
                      <a:endParaRPr lang="en-US" sz="28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กลุ่มเป้าหมาย</a:t>
                      </a:r>
                      <a:endParaRPr lang="en-US" sz="28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ผู้รับผิดชอบ</a:t>
                      </a:r>
                      <a:endParaRPr lang="en-US" sz="28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Care</a:t>
                      </a:r>
                      <a:r>
                        <a:rPr lang="en-US" sz="2400" b="1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manager</a:t>
                      </a:r>
                      <a:endParaRPr lang="en-US" sz="24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-</a:t>
                      </a:r>
                      <a:r>
                        <a:rPr lang="th-TH" sz="2400" b="1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2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ผู้รับผิดชอบระดับจังหวัด</a:t>
                      </a:r>
                      <a:r>
                        <a:rPr lang="th-TH" sz="2400" b="1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</a:t>
                      </a:r>
                      <a:r>
                        <a:rPr lang="en-US" sz="2400" b="1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 </a:t>
                      </a:r>
                      <a:r>
                        <a:rPr lang="th-TH" sz="2400" b="1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คน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- ผู้รับผิดชอบระดับ</a:t>
                      </a:r>
                      <a:r>
                        <a:rPr lang="th-TH" sz="2400" b="1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อำเภอ  </a:t>
                      </a:r>
                      <a:r>
                        <a:rPr lang="en-US" sz="2400" b="1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78 </a:t>
                      </a:r>
                      <a:r>
                        <a:rPr lang="th-TH" sz="2400" b="1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คน</a:t>
                      </a:r>
                      <a:endParaRPr lang="en-US" sz="2400" b="1" dirty="0" smtClean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เขตสุขภาพ </a:t>
                      </a:r>
                      <a:r>
                        <a:rPr lang="en-US" sz="2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12</a:t>
                      </a:r>
                      <a:endParaRPr lang="en-US" sz="24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sz="24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-</a:t>
                      </a:r>
                      <a:r>
                        <a:rPr lang="th-TH" sz="2400" b="1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ผู้รับผิดชอบระดับตำบล </a:t>
                      </a:r>
                      <a:r>
                        <a:rPr lang="en-US" sz="2400" b="1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797 </a:t>
                      </a:r>
                      <a:r>
                        <a:rPr lang="th-TH" sz="2400" b="1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คน</a:t>
                      </a:r>
                      <a:endParaRPr lang="en-US" sz="24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สสจ.</a:t>
                      </a:r>
                      <a:endParaRPr lang="en-US" sz="24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 fontAlgn="t"/>
                      <a:r>
                        <a:rPr lang="th-TH" sz="2400" b="1" i="0" u="none" strike="noStrike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การดูแลผู้พิการใน</a:t>
                      </a:r>
                      <a:r>
                        <a:rPr lang="th-TH" sz="2400" b="1" i="0" u="none" strike="noStrike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ชุมชนด้านการฟื้นฟูสมรรถภาพ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r>
                        <a:rPr lang="th-TH" sz="2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ระดับชุมชน</a:t>
                      </a:r>
                      <a:r>
                        <a:rPr lang="th-TH" sz="2400" b="1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(ประชาชน)</a:t>
                      </a:r>
                      <a:endParaRPr lang="en-US" sz="24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สสจ.(โดยการสนับสนุนจากศูนย์อนามัย)</a:t>
                      </a:r>
                      <a:endParaRPr lang="en-US" sz="24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84976" cy="1143000"/>
          </a:xfrm>
        </p:spPr>
        <p:txBody>
          <a:bodyPr/>
          <a:lstStyle/>
          <a:p>
            <a:r>
              <a:rPr lang="th-TH" sz="3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แผนพัฒนาทีมหมอครอบครัว</a:t>
            </a:r>
            <a:r>
              <a:rPr lang="en-US" sz="3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: Palliative care</a:t>
            </a:r>
            <a:endParaRPr lang="en-US" sz="32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480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86608"/>
                <a:gridCol w="3888432"/>
                <a:gridCol w="195456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หลักสูตร</a:t>
                      </a:r>
                      <a:endParaRPr lang="en-US" sz="2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กลุ่มเป้าหมาย</a:t>
                      </a:r>
                      <a:endParaRPr lang="en-US" sz="2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ผู้รับผิดชอบ</a:t>
                      </a:r>
                      <a:endParaRPr lang="en-US" sz="24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Care</a:t>
                      </a:r>
                      <a:r>
                        <a:rPr lang="en-US" sz="2400" b="1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manager</a:t>
                      </a:r>
                      <a:endParaRPr lang="en-US" sz="24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-</a:t>
                      </a:r>
                      <a:r>
                        <a:rPr lang="th-TH" sz="2400" b="1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2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ผู้รับผิดชอบระดับจังหวัด</a:t>
                      </a:r>
                      <a:r>
                        <a:rPr lang="th-TH" sz="2400" b="1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</a:t>
                      </a:r>
                      <a:r>
                        <a:rPr lang="en-US" sz="2400" b="1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 </a:t>
                      </a:r>
                      <a:r>
                        <a:rPr lang="th-TH" sz="2400" b="1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คน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sz="2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2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ผู้รับผิดชอบระดับ</a:t>
                      </a:r>
                      <a:r>
                        <a:rPr lang="th-TH" sz="2400" b="1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อำเภอ  </a:t>
                      </a:r>
                      <a:r>
                        <a:rPr lang="en-US" sz="2400" b="1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78 </a:t>
                      </a:r>
                      <a:r>
                        <a:rPr lang="th-TH" sz="2400" b="1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คน</a:t>
                      </a:r>
                      <a:endParaRPr lang="en-US" sz="2400" b="1" baseline="0" dirty="0" smtClean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เขตสุขภาพ </a:t>
                      </a:r>
                      <a:r>
                        <a:rPr lang="en-US" sz="2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12</a:t>
                      </a:r>
                      <a:endParaRPr lang="en-US" sz="24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sz="24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- ผู้รับผิดชอบระดับตำบล </a:t>
                      </a:r>
                      <a:r>
                        <a:rPr lang="en-US" sz="2400" b="1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797 </a:t>
                      </a:r>
                      <a:r>
                        <a:rPr lang="th-TH" sz="2400" b="1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คน</a:t>
                      </a:r>
                      <a:endParaRPr lang="en-US" sz="2400" b="1" dirty="0" smtClean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จังหวัด/</a:t>
                      </a:r>
                      <a:r>
                        <a:rPr lang="th-TH" sz="2400" b="1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อำเภอ</a:t>
                      </a:r>
                      <a:endParaRPr lang="en-US" sz="24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 fontAlgn="t"/>
                      <a:r>
                        <a:rPr lang="en-US" sz="2400" b="1" i="0" u="none" strike="noStrike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Care giver</a:t>
                      </a:r>
                      <a:endParaRPr lang="th-TH" sz="2400" b="1" i="0" u="none" strike="noStrike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ระดับชุมชน</a:t>
                      </a:r>
                      <a:r>
                        <a:rPr lang="th-TH" sz="2400" b="1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(ประชาชน)</a:t>
                      </a:r>
                      <a:endParaRPr lang="en-US" sz="2400" b="1" baseline="0" dirty="0" smtClean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อำเภอ</a:t>
                      </a:r>
                      <a:endParaRPr lang="en-US" sz="24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 fontAlgn="t"/>
                      <a:r>
                        <a:rPr lang="th-TH" sz="2400" b="1" i="0" u="none" strike="noStrike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2400" b="1" i="0" u="none" strike="noStrike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Pain</a:t>
                      </a:r>
                      <a:r>
                        <a:rPr lang="en-US" sz="2400" b="1" i="0" u="none" strike="noStrike" baseline="0" dirty="0" smtClean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management</a:t>
                      </a:r>
                      <a:endParaRPr lang="th-TH" sz="2400" b="1" i="0" u="none" strike="noStrike" dirty="0">
                        <a:solidFill>
                          <a:schemeClr val="tx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th-TH" sz="2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ระดับอำเภอ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th-TH" sz="2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ระดับตำบล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th-TH" sz="2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ระดับชุมชน</a:t>
                      </a:r>
                      <a:r>
                        <a:rPr lang="th-TH" sz="2400" b="1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(ประชาชน)</a:t>
                      </a:r>
                      <a:endParaRPr lang="en-US" sz="2400" b="1" dirty="0" smtClean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รพ/ รพท.</a:t>
                      </a:r>
                    </a:p>
                    <a:p>
                      <a:r>
                        <a:rPr lang="th-TH" sz="24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รพช.</a:t>
                      </a:r>
                    </a:p>
                    <a:p>
                      <a:endParaRPr lang="en-US" sz="24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144115"/>
            <a:ext cx="9144000" cy="836613"/>
          </a:xfrm>
          <a:solidFill>
            <a:schemeClr val="accent3">
              <a:lumMod val="40000"/>
              <a:lumOff val="60000"/>
            </a:schemeClr>
          </a:solidFill>
        </p:spPr>
        <p:txBody>
          <a:bodyPr/>
          <a:lstStyle/>
          <a:p>
            <a:r>
              <a:rPr lang="th-TH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ตัวอย่างความภาคภูมิใจ</a:t>
            </a:r>
          </a:p>
        </p:txBody>
      </p:sp>
      <p:sp>
        <p:nvSpPr>
          <p:cNvPr id="23555" name="ตัวยึดเนื้อหา 2"/>
          <p:cNvSpPr>
            <a:spLocks noGrp="1"/>
          </p:cNvSpPr>
          <p:nvPr>
            <p:ph idx="1"/>
          </p:nvPr>
        </p:nvSpPr>
        <p:spPr>
          <a:xfrm>
            <a:off x="468313" y="1196752"/>
            <a:ext cx="8229600" cy="5544616"/>
          </a:xfrm>
        </p:spPr>
        <p:txBody>
          <a:bodyPr/>
          <a:lstStyle/>
          <a:p>
            <a:r>
              <a:rPr lang="th-TH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ระโนดโมเดล  </a:t>
            </a: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:</a:t>
            </a:r>
            <a:r>
              <a:rPr lang="th-TH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th-TH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อำเภอระโนด  จังหวัดสงขลา</a:t>
            </a:r>
          </a:p>
          <a:p>
            <a:r>
              <a:rPr lang="th-TH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บางกล่ำร่วมใจ </a:t>
            </a: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:</a:t>
            </a:r>
            <a:r>
              <a:rPr lang="th-TH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ผู้สูงวัยมีสุข    อำเภอบางกล่ำ    จังหวัดสงขลา</a:t>
            </a:r>
          </a:p>
          <a:p>
            <a:r>
              <a:rPr lang="th-TH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ตำบลต้นแบบดูแลผู้สูงอายุระยะยาวดีเด่นตามเกณฑ์ กรมอนามัยปี 2557 </a:t>
            </a: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: </a:t>
            </a:r>
            <a:r>
              <a:rPr lang="th-TH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ตำบลต้นสมอ </a:t>
            </a: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อ.</a:t>
            </a:r>
            <a:r>
              <a:rPr lang="th-TH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เมืองตรัง จังหวัดตรัง</a:t>
            </a:r>
          </a:p>
          <a:p>
            <a:r>
              <a:rPr lang="th-TH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รูปแบบการพัฒนาภาคีแบบมีหุ้นส่วนเพื่อดูแลคนพิการใน</a:t>
            </a:r>
            <a:r>
              <a:rPr lang="th-TH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ชุมชน</a:t>
            </a: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:</a:t>
            </a:r>
            <a:r>
              <a:rPr lang="th-TH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รพ.ย่านตาขาว จ.ตรัง (สมาคมศิษย์เก่าพยาบาลสาธารณสุข</a:t>
            </a:r>
            <a:r>
              <a:rPr lang="th-TH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  <a:endParaRPr lang="th-TH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87313" y="642938"/>
          <a:ext cx="8967789" cy="6264661"/>
        </p:xfrm>
        <a:graphic>
          <a:graphicData uri="http://schemas.openxmlformats.org/drawingml/2006/table">
            <a:tbl>
              <a:tblPr/>
              <a:tblGrid>
                <a:gridCol w="790139"/>
                <a:gridCol w="692851"/>
                <a:gridCol w="1069257"/>
                <a:gridCol w="1069257"/>
                <a:gridCol w="1069257"/>
                <a:gridCol w="1069257"/>
                <a:gridCol w="1069257"/>
                <a:gridCol w="1069257"/>
                <a:gridCol w="1069257"/>
              </a:tblGrid>
              <a:tr h="234641">
                <a:tc rowSpan="2">
                  <a:txBody>
                    <a:bodyPr/>
                    <a:lstStyle/>
                    <a:p>
                      <a:pPr algn="ctr" fontAlgn="t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ประเด็นการพัฒนา</a:t>
                      </a:r>
                    </a:p>
                  </a:txBody>
                  <a:tcPr marL="6459" marR="6459" marT="699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ระดับบริการ</a:t>
                      </a:r>
                    </a:p>
                  </a:txBody>
                  <a:tcPr marL="6459" marR="6459" marT="699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</a:p>
                  </a:txBody>
                  <a:tcPr marL="6459" marR="6459" marT="699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6459" marR="6459" marT="699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6459" marR="6459" marT="699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</a:p>
                  </a:txBody>
                  <a:tcPr marL="6459" marR="6459" marT="699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</a:t>
                      </a:r>
                    </a:p>
                  </a:txBody>
                  <a:tcPr marL="6459" marR="6459" marT="699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</a:t>
                      </a:r>
                    </a:p>
                  </a:txBody>
                  <a:tcPr marL="6459" marR="6459" marT="699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</a:t>
                      </a:r>
                    </a:p>
                  </a:txBody>
                  <a:tcPr marL="6459" marR="6459" marT="699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902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Service Delivery </a:t>
                      </a:r>
                    </a:p>
                  </a:txBody>
                  <a:tcPr marL="6459" marR="6459" marT="699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Health Workforce</a:t>
                      </a:r>
                    </a:p>
                  </a:txBody>
                  <a:tcPr marL="6459" marR="6459" marT="699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Health Information</a:t>
                      </a:r>
                    </a:p>
                  </a:txBody>
                  <a:tcPr marL="6459" marR="6459" marT="699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เทคโนโลยีการแพทย์</a:t>
                      </a:r>
                    </a:p>
                  </a:txBody>
                  <a:tcPr marL="6459" marR="6459" marT="699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Financing</a:t>
                      </a:r>
                    </a:p>
                  </a:txBody>
                  <a:tcPr marL="6459" marR="6459" marT="699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Leading &amp;Governance</a:t>
                      </a:r>
                    </a:p>
                  </a:txBody>
                  <a:tcPr marL="6459" marR="6459" marT="699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Participation</a:t>
                      </a:r>
                    </a:p>
                  </a:txBody>
                  <a:tcPr marL="6459" marR="6459" marT="699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05647"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บริการสร้างเสริมสุขภาพ กลุ่มวัย</a:t>
                      </a:r>
                      <a:r>
                        <a:rPr lang="th-TH" sz="1400" b="1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ทำงานและผู้สูงอายุ</a:t>
                      </a:r>
                      <a:endParaRPr lang="th-TH" sz="1400" b="1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459" marR="6459" marT="699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1" i="0" u="none" strike="noStrike" dirty="0" err="1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ศสม.</a:t>
                      </a:r>
                      <a:r>
                        <a:rPr lang="th-TH" sz="1400" b="1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/รพสต.</a:t>
                      </a:r>
                      <a:endParaRPr lang="th-TH" sz="1400" b="1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459" marR="6459" marT="699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1. คัดกรองครอบคลุมโรคที่เฝ้าระวังในกลุ่มวัยทำงานแบบสำเร็จรูป (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package) 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และให้การดูแลรักษาได้เบ็ดเสร็จในผู้ป่วยที่ไม่มีอาการ</a:t>
                      </a:r>
                      <a:r>
                        <a:rPr lang="th-TH" sz="1400" b="1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ซับซ้อน</a:t>
                      </a:r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3.</a:t>
                      </a:r>
                      <a:r>
                        <a:rPr lang="th-TH" sz="1400" b="1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ใช้เวชศาสตร์ครอบครัวในการดูแล</a:t>
                      </a:r>
                      <a:endParaRPr lang="th-TH" sz="1400" b="1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459" marR="6459" marT="699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b="1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1. มี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แพทย์เวชปฏิบัติครอบครัว/แพทย์ทั่วไปประจำ 1 คน/แห่ง</a:t>
                      </a:r>
                      <a:b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</a:b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2. สัดส่วนพยาบาลวิชาชีพอบรมเฉพาะทางเวชปฏิบัติต่อ </a:t>
                      </a:r>
                      <a:r>
                        <a:rPr lang="th-TH" sz="1400" b="1" i="0" u="none" strike="noStrike" dirty="0" err="1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ปชก.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1 : 2,500 </a:t>
                      </a:r>
                      <a:b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</a:b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3. เจ้าหน้าที่สาธารณสุข</a:t>
                      </a:r>
                      <a:r>
                        <a:rPr lang="th-TH" sz="1400" b="1" i="0" u="none" strike="noStrike" dirty="0" err="1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ต่อป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ชก 1 : 1,250  ได้รับการอบรมความรู้การปรับเปลี่ยนพฤติกรรม</a:t>
                      </a:r>
                      <a:r>
                        <a:rPr lang="th-TH" sz="1400" b="1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รายบุคคล  4.หมอครอบครัว</a:t>
                      </a:r>
                    </a:p>
                    <a:p>
                      <a:pPr algn="ctr" fontAlgn="t"/>
                      <a:endParaRPr lang="th-TH" sz="1400" b="1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459" marR="6459" marT="699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1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1. ร้อย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ละประชากรที่ได้รับการคัดกรองโรคตามกลุ่มวัยทำงาน รายตัวชี้วัด </a:t>
                      </a:r>
                      <a:r>
                        <a:rPr lang="th-TH" sz="1400" b="1" i="0" u="none" strike="noStrike" dirty="0" err="1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กสธ.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/>
                      </a:r>
                      <a:b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</a:b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2. ร้อยละผู้ป่วย 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DM / HT 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รายใหม่ </a:t>
                      </a:r>
                      <a:r>
                        <a:rPr lang="th-TH" sz="1400" b="1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ลดลง</a:t>
                      </a:r>
                    </a:p>
                    <a:p>
                      <a:pPr algn="ctr" fontAlgn="t"/>
                      <a:r>
                        <a:rPr lang="en-US" sz="1400" b="1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  <a:r>
                        <a:rPr lang="th-TH" sz="1400" b="1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.ใช้</a:t>
                      </a:r>
                      <a:r>
                        <a:rPr lang="th-TH" sz="1400" b="1" i="0" u="none" strike="noStrike" baseline="0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400" b="1" i="0" u="none" strike="noStrike" baseline="0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DHS </a:t>
                      </a:r>
                      <a:r>
                        <a:rPr lang="th-TH" sz="1400" b="1" i="0" u="none" strike="noStrike" baseline="0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เป็นแนวทางการพัฒนางาน</a:t>
                      </a:r>
                      <a:endParaRPr lang="th-TH" sz="1400" b="1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459" marR="6459" marT="699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1. ชุดเครื่องมือคัดกรองในโรคกลุ่มวัยทำงาน</a:t>
                      </a:r>
                      <a:b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</a:br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2. แบบฟอร์มการบันทึกผลการคัดกรองโรคกลุ่มวัยทำงาน</a:t>
                      </a:r>
                      <a:b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</a:br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3. มียารักษา </a:t>
                      </a:r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DM , HT </a:t>
                      </a:r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ตามแนวทางที่กำหนดใน </a:t>
                      </a:r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CPG</a:t>
                      </a:r>
                      <a:b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</a:br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4. </a:t>
                      </a:r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จัดให้มีคลินิก </a:t>
                      </a:r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DPAC </a:t>
                      </a:r>
                    </a:p>
                  </a:txBody>
                  <a:tcPr marL="6459" marR="6459" marT="699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1. งบส่งเสริมป้องกันโรค </a:t>
                      </a:r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PPA </a:t>
                      </a:r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สปสช. จ่ายค่าบริการรายหัวตามผลงาน</a:t>
                      </a:r>
                      <a:b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</a:br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2. ค่าจัดอบรมพัฒนาทักษะการปรับเปลี่ยนพฤติกรรมบุคลากร ประมาณการรายจว. 500,000 บาท งปม.ของจังหวัด</a:t>
                      </a:r>
                      <a:b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</a:br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3. ค่าอุปกรณ์ของคลินิก </a:t>
                      </a:r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DPAC  </a:t>
                      </a:r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งปม. ของหน่วยบริการ </a:t>
                      </a:r>
                    </a:p>
                  </a:txBody>
                  <a:tcPr marL="6459" marR="6459" marT="699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1. พัฒนาระบบส่งต่อผู้ป่วยที่เกินศักยภาพ</a:t>
                      </a:r>
                      <a:b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</a:br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2. คลินิก </a:t>
                      </a:r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NCD </a:t>
                      </a:r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คุณภาพ</a:t>
                      </a:r>
                      <a:b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</a:br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3. คลินิก </a:t>
                      </a:r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DPAC </a:t>
                      </a:r>
                    </a:p>
                  </a:txBody>
                  <a:tcPr marL="6459" marR="6459" marT="699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1. สนับสนุน อปท. / เครือข่ายอื่นๆเป็นเจ้าของโครงการในชุมชน</a:t>
                      </a:r>
                      <a:b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</a:b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2. ชุมชน / หมู่บ้านลดเสี่ยง ลดโรค</a:t>
                      </a:r>
                      <a:b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</a:b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3. ตำบลจัดการสุขภาพ</a:t>
                      </a:r>
                    </a:p>
                  </a:txBody>
                  <a:tcPr marL="6459" marR="6459" marT="699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5402" name="ชื่อเรื่อง 1"/>
          <p:cNvSpPr>
            <a:spLocks noGrp="1"/>
          </p:cNvSpPr>
          <p:nvPr>
            <p:ph type="title"/>
          </p:nvPr>
        </p:nvSpPr>
        <p:spPr>
          <a:xfrm>
            <a:off x="179388" y="44450"/>
            <a:ext cx="8856662" cy="476250"/>
          </a:xfrm>
          <a:solidFill>
            <a:srgbClr val="880DB9"/>
          </a:solidFill>
        </p:spPr>
        <p:txBody>
          <a:bodyPr/>
          <a:lstStyle/>
          <a:p>
            <a:pPr eaLnBrk="1" hangingPunct="1"/>
            <a:r>
              <a:rPr lang="en-US" sz="2800" b="1" dirty="0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6 </a:t>
            </a:r>
            <a:r>
              <a:rPr lang="th-TH" sz="2800" b="1" dirty="0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  </a:t>
            </a:r>
            <a:r>
              <a:rPr lang="en-US" sz="2800" b="1" dirty="0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Building blocks  </a:t>
            </a:r>
            <a:r>
              <a:rPr lang="th-TH" sz="2800" b="1" dirty="0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ปฐมภูมิ ทุติยภูมิและองค์รวม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1" name="รูปภาพ 5" descr="S__11419717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575" y="2420938"/>
            <a:ext cx="2771775" cy="207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6600" y="4652963"/>
            <a:ext cx="2879725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3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80556" y="44624"/>
            <a:ext cx="9224555" cy="6813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สี่เหลี่ยมผืนผ้า 9"/>
          <p:cNvSpPr/>
          <p:nvPr/>
        </p:nvSpPr>
        <p:spPr>
          <a:xfrm>
            <a:off x="3275856" y="216756"/>
            <a:ext cx="2664296" cy="1988108"/>
          </a:xfrm>
          <a:prstGeom prst="rect">
            <a:avLst/>
          </a:prstGeom>
          <a:solidFill>
            <a:srgbClr val="FFC000"/>
          </a:solidFill>
          <a:ln>
            <a:solidFill>
              <a:srgbClr val="FFFF00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th-TH" sz="4400" b="1" dirty="0">
                <a:ln w="17780" cmpd="sng">
                  <a:solidFill>
                    <a:srgbClr val="7030A0"/>
                  </a:solidFill>
                  <a:prstDash val="solid"/>
                  <a:miter lim="800000"/>
                </a:ln>
                <a:solidFill>
                  <a:srgbClr val="00CC66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ระโนด โมเดล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1" name="รูปภาพ 5" descr="S__11419717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575" y="2420938"/>
            <a:ext cx="2771775" cy="207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6600" y="4652963"/>
            <a:ext cx="2879725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3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80555" y="44624"/>
            <a:ext cx="9053106" cy="5976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422" y="3254017"/>
            <a:ext cx="4572422" cy="36639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5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23928" y="2276872"/>
            <a:ext cx="5148635" cy="3447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สี่เหลี่ยมผืนผ้า 9"/>
          <p:cNvSpPr/>
          <p:nvPr/>
        </p:nvSpPr>
        <p:spPr>
          <a:xfrm>
            <a:off x="3275856" y="216756"/>
            <a:ext cx="2664296" cy="1988108"/>
          </a:xfrm>
          <a:prstGeom prst="rect">
            <a:avLst/>
          </a:prstGeom>
          <a:solidFill>
            <a:srgbClr val="FFC000"/>
          </a:solidFill>
          <a:ln>
            <a:solidFill>
              <a:srgbClr val="FFFF00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th-TH" sz="4400" b="1" dirty="0">
                <a:ln w="17780" cmpd="sng">
                  <a:solidFill>
                    <a:srgbClr val="7030A0"/>
                  </a:solidFill>
                  <a:prstDash val="solid"/>
                  <a:miter lim="800000"/>
                </a:ln>
                <a:solidFill>
                  <a:srgbClr val="00CC66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ระโนด โมเดล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-26988"/>
            <a:ext cx="9144000" cy="1143001"/>
          </a:xfrm>
          <a:solidFill>
            <a:srgbClr val="FFC000"/>
          </a:solidFill>
        </p:spPr>
        <p:txBody>
          <a:bodyPr/>
          <a:lstStyle/>
          <a:p>
            <a:r>
              <a:rPr lang="th-TH" sz="4800" smtClean="0">
                <a:latin typeface="Tahoma" pitchFamily="34" charset="0"/>
                <a:cs typeface="Tahoma" pitchFamily="34" charset="0"/>
              </a:rPr>
              <a:t>บางกล่ำร่วมใจ  ผู้สูงวัยมีสุข</a:t>
            </a: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th-TH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การพัฒนาศักยภาพ </a:t>
            </a:r>
            <a:r>
              <a:rPr lang="en-US" sz="2800" b="1" dirty="0" smtClean="0">
                <a:solidFill>
                  <a:srgbClr val="7030A0"/>
                </a:solidFill>
                <a:latin typeface="Tahoma" pitchFamily="34" charset="0"/>
                <a:cs typeface="Tahoma" pitchFamily="34" charset="0"/>
              </a:rPr>
              <a:t>care manager</a:t>
            </a:r>
            <a:r>
              <a:rPr lang="th-TH" sz="2800" b="1" dirty="0" smtClean="0">
                <a:solidFill>
                  <a:srgbClr val="7030A0"/>
                </a:solidFill>
                <a:latin typeface="Tahoma" pitchFamily="34" charset="0"/>
                <a:cs typeface="Tahoma" pitchFamily="34" charset="0"/>
              </a:rPr>
              <a:t>และ </a:t>
            </a:r>
            <a:r>
              <a:rPr lang="en-US" sz="2800" b="1" dirty="0" smtClean="0">
                <a:solidFill>
                  <a:srgbClr val="7030A0"/>
                </a:solidFill>
                <a:latin typeface="Tahoma" pitchFamily="34" charset="0"/>
                <a:cs typeface="Tahoma" pitchFamily="34" charset="0"/>
              </a:rPr>
              <a:t>care giver </a:t>
            </a:r>
            <a:r>
              <a:rPr lang="th-TH" sz="2800" b="1" dirty="0" smtClean="0">
                <a:solidFill>
                  <a:srgbClr val="7030A0"/>
                </a:solidFill>
                <a:latin typeface="Tahoma" pitchFamily="34" charset="0"/>
                <a:cs typeface="Tahoma" pitchFamily="34" charset="0"/>
              </a:rPr>
              <a:t>สำหรับผู้สูงอายุ </a:t>
            </a:r>
            <a:endParaRPr lang="th-TH" sz="2800" b="1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  <a:p>
            <a:pPr>
              <a:defRPr/>
            </a:pPr>
            <a:r>
              <a:rPr lang="th-TH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ออกแบบระบบการดูแล</a:t>
            </a:r>
          </a:p>
          <a:p>
            <a:pPr>
              <a:defRPr/>
            </a:pPr>
            <a:r>
              <a:rPr lang="th-TH" sz="2800" b="1" dirty="0" smtClean="0">
                <a:solidFill>
                  <a:schemeClr val="accent5">
                    <a:lumMod val="75000"/>
                  </a:schemeClr>
                </a:solidFill>
                <a:latin typeface="Tahoma" pitchFamily="34" charset="0"/>
                <a:cs typeface="Tahoma" pitchFamily="34" charset="0"/>
              </a:rPr>
              <a:t>แนวทางการส่ง ต่อ ผู้ป่วย</a:t>
            </a:r>
          </a:p>
          <a:p>
            <a:pPr>
              <a:defRPr/>
            </a:pPr>
            <a:r>
              <a:rPr lang="th-TH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การจัดระบบการดูแลผู้ป่วยที่บ้าน</a:t>
            </a:r>
          </a:p>
          <a:p>
            <a:pPr>
              <a:defRPr/>
            </a:pP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Tahoma" pitchFamily="34" charset="0"/>
                <a:cs typeface="Tahoma" pitchFamily="34" charset="0"/>
              </a:rPr>
              <a:t>CARE PLAN  </a:t>
            </a:r>
            <a:r>
              <a:rPr lang="th-TH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Tahoma" pitchFamily="34" charset="0"/>
                <a:cs typeface="Tahoma" pitchFamily="34" charset="0"/>
              </a:rPr>
              <a:t>และเครื่องมือดูแลชุมชน </a:t>
            </a:r>
          </a:p>
          <a:p>
            <a:pPr>
              <a:defRPr/>
            </a:pPr>
            <a:r>
              <a:rPr lang="th-TH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latin typeface="Tahoma" pitchFamily="34" charset="0"/>
                <a:cs typeface="Tahoma" pitchFamily="34" charset="0"/>
              </a:rPr>
              <a:t>ศูนย์รับบริจาค/ให้ยืมเครื่องมือและอุปกรณ์ทางการแพทย์</a:t>
            </a:r>
          </a:p>
          <a:p>
            <a:pPr>
              <a:defRPr/>
            </a:pPr>
            <a:r>
              <a:rPr lang="th-TH" sz="2800" b="1" dirty="0" err="1" smtClean="0">
                <a:latin typeface="Tahoma" pitchFamily="34" charset="0"/>
                <a:cs typeface="Tahoma" pitchFamily="34" charset="0"/>
              </a:rPr>
              <a:t>ทีมสห</a:t>
            </a:r>
            <a:r>
              <a:rPr lang="th-TH" sz="2800" b="1" dirty="0" smtClean="0">
                <a:latin typeface="Tahoma" pitchFamily="34" charset="0"/>
                <a:cs typeface="Tahoma" pitchFamily="34" charset="0"/>
              </a:rPr>
              <a:t>วิชาชีพ และภาคีเครือข่าย ร่วมลงปฏิบัติงานในชุมชน </a:t>
            </a:r>
          </a:p>
          <a:p>
            <a:pPr>
              <a:buFont typeface="Arial" pitchFamily="34" charset="0"/>
              <a:buNone/>
              <a:defRPr/>
            </a:pPr>
            <a:r>
              <a:rPr lang="th-TH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Tahoma" pitchFamily="34" charset="0"/>
                <a:cs typeface="Tahoma" pitchFamily="34" charset="0"/>
              </a:rPr>
              <a:t/>
            </a:r>
            <a:br>
              <a:rPr lang="th-TH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Tahoma" pitchFamily="34" charset="0"/>
                <a:cs typeface="Tahoma" pitchFamily="34" charset="0"/>
              </a:rPr>
            </a:br>
            <a:endParaRPr lang="th-TH" sz="2800" b="1" dirty="0"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7" name="ตัวยึดเนื้อหา 6" descr="______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72653"/>
            <a:ext cx="2232025" cy="270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ตัวยึดเนื้อหา 7" descr="รูปภาพ (6)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3357563"/>
            <a:ext cx="2433638" cy="335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Picture 2" descr="C:\Users\TOCHIBA\Desktop\IMG2015010811281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725" y="80590"/>
            <a:ext cx="2217738" cy="270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0" name="Picture 4" descr="C:\Users\TOCHIBA\Desktop\IMG2015011413442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43213" y="52015"/>
            <a:ext cx="2282825" cy="2728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1" name="Picture 2" descr="C:\Users\TOCHIBA\Desktop\DCIM\101MSDCF\DSC0447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6" cstate="print"/>
          <a:srcRect/>
          <a:stretch>
            <a:fillRect/>
          </a:stretch>
        </p:blipFill>
        <p:spPr>
          <a:xfrm>
            <a:off x="2795588" y="4365625"/>
            <a:ext cx="2432050" cy="2303463"/>
          </a:xfrm>
        </p:spPr>
      </p:pic>
      <p:pic>
        <p:nvPicPr>
          <p:cNvPr id="26632" name="Picture 3" descr="C:\Users\TOCHIBA\Desktop\DCIM\101MSDCF\DSC0445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7" cstate="print"/>
          <a:srcRect/>
          <a:stretch>
            <a:fillRect/>
          </a:stretch>
        </p:blipFill>
        <p:spPr>
          <a:xfrm>
            <a:off x="5580063" y="4365625"/>
            <a:ext cx="2433637" cy="2303463"/>
          </a:xfrm>
        </p:spPr>
      </p:pic>
      <p:sp>
        <p:nvSpPr>
          <p:cNvPr id="10" name="สี่เหลี่ยมผืนผ้า 9"/>
          <p:cNvSpPr/>
          <p:nvPr/>
        </p:nvSpPr>
        <p:spPr>
          <a:xfrm>
            <a:off x="3203575" y="2781300"/>
            <a:ext cx="5545138" cy="1446213"/>
          </a:xfrm>
          <a:prstGeom prst="rect">
            <a:avLst/>
          </a:prstGeom>
          <a:solidFill>
            <a:srgbClr val="FFC000"/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th-TH" sz="4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UPC" pitchFamily="18" charset="-34"/>
                <a:cs typeface="AngsanaUPC" pitchFamily="18" charset="-34"/>
              </a:rPr>
              <a:t>การพัฒนาศักยภาพ </a:t>
            </a:r>
            <a:r>
              <a:rPr lang="en-US" sz="4400" b="1" dirty="0">
                <a:solidFill>
                  <a:srgbClr val="7030A0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care manager</a:t>
            </a:r>
            <a:r>
              <a:rPr lang="th-TH" sz="4400" b="1" dirty="0">
                <a:solidFill>
                  <a:srgbClr val="7030A0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 และ </a:t>
            </a:r>
            <a:r>
              <a:rPr lang="en-US" sz="4400" b="1" dirty="0">
                <a:solidFill>
                  <a:srgbClr val="7030A0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care giver </a:t>
            </a:r>
            <a:r>
              <a:rPr lang="th-TH" sz="4400" b="1" dirty="0">
                <a:solidFill>
                  <a:srgbClr val="7030A0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สำหรับผู้สูงอายุ </a:t>
            </a:r>
            <a:endParaRPr lang="th-TH" sz="44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UPC" pitchFamily="18" charset="-34"/>
              <a:cs typeface="AngsanaUPC" pitchFamily="18" charset="-3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3" name="Picture 7" descr="DSC03868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867400" y="1588"/>
            <a:ext cx="2449513" cy="935037"/>
          </a:xfrm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7651" name="ตัวแทนเนื้อหา 1"/>
          <p:cNvSpPr txBox="1">
            <a:spLocks/>
          </p:cNvSpPr>
          <p:nvPr/>
        </p:nvSpPr>
        <p:spPr bwMode="auto">
          <a:xfrm>
            <a:off x="285750" y="1168400"/>
            <a:ext cx="8462963" cy="5500688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</p:spPr>
        <p:txBody>
          <a:bodyPr/>
          <a:lstStyle/>
          <a:p>
            <a:pPr>
              <a:spcBef>
                <a:spcPts val="600"/>
              </a:spcBef>
              <a:buClr>
                <a:schemeClr val="tx2"/>
              </a:buClr>
              <a:buSzPct val="73000"/>
              <a:buFont typeface="Wingdings 2" pitchFamily="18" charset="2"/>
              <a:buNone/>
            </a:pPr>
            <a:r>
              <a:rPr lang="th-TH" sz="3200" b="1">
                <a:solidFill>
                  <a:srgbClr val="880DB9"/>
                </a:solidFill>
                <a:latin typeface="AngsanaUPC" pitchFamily="18" charset="-34"/>
                <a:cs typeface="AngsanaUPC" pitchFamily="18" charset="-34"/>
              </a:rPr>
              <a:t>กรณีผู้ป่วยใน</a:t>
            </a:r>
          </a:p>
          <a:p>
            <a:pPr>
              <a:spcBef>
                <a:spcPts val="600"/>
              </a:spcBef>
              <a:buClr>
                <a:schemeClr val="tx2"/>
              </a:buClr>
              <a:buSzPct val="73000"/>
              <a:buFont typeface="Wingdings 2" pitchFamily="18" charset="2"/>
              <a:buNone/>
            </a:pPr>
            <a:r>
              <a:rPr lang="th-TH" sz="3200" b="1">
                <a:latin typeface="AngsanaUPC" pitchFamily="18" charset="-34"/>
                <a:cs typeface="AngsanaUPC" pitchFamily="18" charset="-34"/>
              </a:rPr>
              <a:t>       </a:t>
            </a:r>
            <a:r>
              <a:rPr lang="en-US" sz="3200" b="1">
                <a:latin typeface="AngsanaUPC" pitchFamily="18" charset="-34"/>
                <a:cs typeface="AngsanaUPC" pitchFamily="18" charset="-34"/>
              </a:rPr>
              <a:t>   </a:t>
            </a:r>
            <a:r>
              <a:rPr lang="th-TH" sz="3200" b="1">
                <a:latin typeface="AngsanaUPC" pitchFamily="18" charset="-34"/>
                <a:cs typeface="AngsanaUPC" pitchFamily="18" charset="-34"/>
              </a:rPr>
              <a:t>รพ หาดใหญ่                      </a:t>
            </a:r>
          </a:p>
          <a:p>
            <a:pPr>
              <a:spcBef>
                <a:spcPts val="600"/>
              </a:spcBef>
              <a:buClr>
                <a:schemeClr val="tx2"/>
              </a:buClr>
              <a:buSzPct val="73000"/>
              <a:buFont typeface="Wingdings 2" pitchFamily="18" charset="2"/>
              <a:buNone/>
            </a:pPr>
            <a:r>
              <a:rPr lang="th-TH" sz="3200" b="1">
                <a:latin typeface="AngsanaUPC" pitchFamily="18" charset="-34"/>
                <a:cs typeface="AngsanaUPC" pitchFamily="18" charset="-34"/>
              </a:rPr>
              <a:t>          เครือข่ายอื่นๆ                   ศูนย์ดูแลต่อเนื่อง                     </a:t>
            </a:r>
            <a:r>
              <a:rPr lang="en-US" sz="3200" b="1">
                <a:latin typeface="AngsanaUPC" pitchFamily="18" charset="-34"/>
                <a:cs typeface="AngsanaUPC" pitchFamily="18" charset="-34"/>
              </a:rPr>
              <a:t>PCU</a:t>
            </a:r>
            <a:r>
              <a:rPr lang="th-TH" sz="3200" b="1">
                <a:latin typeface="AngsanaUPC" pitchFamily="18" charset="-34"/>
                <a:cs typeface="AngsanaUPC" pitchFamily="18" charset="-34"/>
              </a:rPr>
              <a:t>/รพ.สต. </a:t>
            </a:r>
          </a:p>
          <a:p>
            <a:pPr>
              <a:spcBef>
                <a:spcPts val="600"/>
              </a:spcBef>
              <a:buClr>
                <a:schemeClr val="tx2"/>
              </a:buClr>
              <a:buSzPct val="73000"/>
              <a:buFont typeface="Wingdings 2" pitchFamily="18" charset="2"/>
              <a:buNone/>
            </a:pPr>
            <a:r>
              <a:rPr lang="th-TH" sz="3200" b="1">
                <a:latin typeface="AngsanaUPC" pitchFamily="18" charset="-34"/>
                <a:cs typeface="AngsanaUPC" pitchFamily="18" charset="-34"/>
              </a:rPr>
              <a:t>          อ.บางกล่ำ                         </a:t>
            </a:r>
          </a:p>
          <a:p>
            <a:pPr>
              <a:spcBef>
                <a:spcPts val="600"/>
              </a:spcBef>
              <a:buClr>
                <a:schemeClr val="tx2"/>
              </a:buClr>
              <a:buSzPct val="73000"/>
              <a:buFont typeface="Wingdings 2" pitchFamily="18" charset="2"/>
              <a:buNone/>
            </a:pPr>
            <a:endParaRPr lang="th-TH" sz="3200" b="1">
              <a:latin typeface="AngsanaUPC" pitchFamily="18" charset="-34"/>
              <a:cs typeface="AngsanaUPC" pitchFamily="18" charset="-34"/>
            </a:endParaRPr>
          </a:p>
          <a:p>
            <a:pPr>
              <a:spcBef>
                <a:spcPts val="600"/>
              </a:spcBef>
              <a:buClr>
                <a:schemeClr val="tx2"/>
              </a:buClr>
              <a:buSzPct val="73000"/>
              <a:buFont typeface="Wingdings 2" pitchFamily="18" charset="2"/>
              <a:buNone/>
            </a:pPr>
            <a:r>
              <a:rPr lang="th-TH" sz="3200" b="1">
                <a:solidFill>
                  <a:srgbClr val="00B050"/>
                </a:solidFill>
                <a:latin typeface="AngsanaUPC" pitchFamily="18" charset="-34"/>
                <a:cs typeface="AngsanaUPC" pitchFamily="18" charset="-34"/>
              </a:rPr>
              <a:t>กรณีผู้ป่วยนอก</a:t>
            </a:r>
          </a:p>
          <a:p>
            <a:pPr>
              <a:spcBef>
                <a:spcPts val="600"/>
              </a:spcBef>
              <a:buClr>
                <a:schemeClr val="tx2"/>
              </a:buClr>
              <a:buSzPct val="73000"/>
              <a:buFont typeface="Wingdings 2" pitchFamily="18" charset="2"/>
              <a:buNone/>
            </a:pPr>
            <a:r>
              <a:rPr lang="th-TH" sz="3200" b="1">
                <a:latin typeface="AngsanaUPC" pitchFamily="18" charset="-34"/>
                <a:cs typeface="AngsanaUPC" pitchFamily="18" charset="-34"/>
              </a:rPr>
              <a:t>       </a:t>
            </a:r>
            <a:r>
              <a:rPr lang="en-US" sz="3200" b="1">
                <a:latin typeface="AngsanaUPC" pitchFamily="18" charset="-34"/>
                <a:cs typeface="AngsanaUPC" pitchFamily="18" charset="-34"/>
              </a:rPr>
              <a:t>   </a:t>
            </a:r>
            <a:r>
              <a:rPr lang="th-TH" sz="3200" b="1">
                <a:latin typeface="AngsanaUPC" pitchFamily="18" charset="-34"/>
                <a:cs typeface="AngsanaUPC" pitchFamily="18" charset="-34"/>
              </a:rPr>
              <a:t>    </a:t>
            </a:r>
          </a:p>
          <a:p>
            <a:pPr>
              <a:spcBef>
                <a:spcPts val="600"/>
              </a:spcBef>
              <a:buClr>
                <a:schemeClr val="tx2"/>
              </a:buClr>
              <a:buSzPct val="73000"/>
              <a:buFont typeface="Wingdings 2" pitchFamily="18" charset="2"/>
              <a:buNone/>
            </a:pPr>
            <a:r>
              <a:rPr lang="th-TH" sz="3200" b="1">
                <a:latin typeface="AngsanaUPC" pitchFamily="18" charset="-34"/>
                <a:cs typeface="AngsanaUPC" pitchFamily="18" charset="-34"/>
              </a:rPr>
              <a:t>           รพ.บางกล่ำ                  ศูนย์ดูแลต่อเนื่อง                    </a:t>
            </a:r>
            <a:r>
              <a:rPr lang="en-US" sz="3200" b="1">
                <a:latin typeface="AngsanaUPC" pitchFamily="18" charset="-34"/>
                <a:cs typeface="AngsanaUPC" pitchFamily="18" charset="-34"/>
              </a:rPr>
              <a:t>PCU</a:t>
            </a:r>
            <a:r>
              <a:rPr lang="th-TH" sz="3200" b="1">
                <a:latin typeface="AngsanaUPC" pitchFamily="18" charset="-34"/>
                <a:cs typeface="AngsanaUPC" pitchFamily="18" charset="-34"/>
              </a:rPr>
              <a:t>/รพ.สต.</a:t>
            </a:r>
          </a:p>
          <a:p>
            <a:pPr>
              <a:spcBef>
                <a:spcPts val="600"/>
              </a:spcBef>
              <a:buClr>
                <a:schemeClr val="tx2"/>
              </a:buClr>
              <a:buSzPct val="73000"/>
              <a:buFont typeface="Wingdings 2" pitchFamily="18" charset="2"/>
              <a:buNone/>
            </a:pPr>
            <a:r>
              <a:rPr lang="th-TH" sz="3200" b="1">
                <a:latin typeface="AngsanaUPC" pitchFamily="18" charset="-34"/>
                <a:cs typeface="AngsanaUPC" pitchFamily="18" charset="-34"/>
              </a:rPr>
              <a:t>          </a:t>
            </a:r>
            <a:endParaRPr lang="en-US" sz="3200" b="1">
              <a:latin typeface="AngsanaUPC" pitchFamily="18" charset="-34"/>
              <a:cs typeface="AngsanaUPC" pitchFamily="18" charset="-34"/>
            </a:endParaRPr>
          </a:p>
          <a:p>
            <a:pPr>
              <a:spcBef>
                <a:spcPts val="600"/>
              </a:spcBef>
              <a:buClr>
                <a:schemeClr val="tx2"/>
              </a:buClr>
              <a:buSzPct val="73000"/>
              <a:buFont typeface="Wingdings 2" pitchFamily="18" charset="2"/>
              <a:buNone/>
            </a:pPr>
            <a:r>
              <a:rPr lang="en-US" sz="3200" b="1">
                <a:latin typeface="AngsanaUPC" pitchFamily="18" charset="-34"/>
                <a:cs typeface="AngsanaUPC" pitchFamily="18" charset="-34"/>
              </a:rPr>
              <a:t>                      </a:t>
            </a:r>
            <a:endParaRPr lang="th-TH" sz="3200" b="1">
              <a:latin typeface="AngsanaUPC" pitchFamily="18" charset="-34"/>
              <a:cs typeface="AngsanaUPC" pitchFamily="18" charset="-34"/>
            </a:endParaRPr>
          </a:p>
        </p:txBody>
      </p:sp>
      <p:cxnSp>
        <p:nvCxnSpPr>
          <p:cNvPr id="5" name="ลูกศรเชื่อมต่อแบบตรง 4"/>
          <p:cNvCxnSpPr/>
          <p:nvPr/>
        </p:nvCxnSpPr>
        <p:spPr>
          <a:xfrm>
            <a:off x="2771775" y="2636838"/>
            <a:ext cx="720725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ลูกศรเชื่อมต่อแบบตรง 6"/>
          <p:cNvCxnSpPr/>
          <p:nvPr/>
        </p:nvCxnSpPr>
        <p:spPr>
          <a:xfrm>
            <a:off x="2484438" y="2060575"/>
            <a:ext cx="719137" cy="36036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ลูกศรเชื่อมต่อแบบตรง 9"/>
          <p:cNvCxnSpPr/>
          <p:nvPr/>
        </p:nvCxnSpPr>
        <p:spPr>
          <a:xfrm flipV="1">
            <a:off x="2484438" y="2852738"/>
            <a:ext cx="928687" cy="2857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ลูกศรเชื่อมต่อแบบตรง 11"/>
          <p:cNvCxnSpPr/>
          <p:nvPr/>
        </p:nvCxnSpPr>
        <p:spPr>
          <a:xfrm>
            <a:off x="5724525" y="2708275"/>
            <a:ext cx="1008063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ลูกศรเชื่อมต่อแบบตรง 22"/>
          <p:cNvCxnSpPr/>
          <p:nvPr/>
        </p:nvCxnSpPr>
        <p:spPr>
          <a:xfrm>
            <a:off x="2555875" y="5445125"/>
            <a:ext cx="720725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ลูกศรเชื่อมต่อแบบตรง 24"/>
          <p:cNvCxnSpPr/>
          <p:nvPr/>
        </p:nvCxnSpPr>
        <p:spPr>
          <a:xfrm>
            <a:off x="5518150" y="5445125"/>
            <a:ext cx="854075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4"/>
          <p:cNvSpPr>
            <a:spLocks noGrp="1" noRot="1" noChangeArrowheads="1"/>
          </p:cNvSpPr>
          <p:nvPr>
            <p:ph type="title"/>
          </p:nvPr>
        </p:nvSpPr>
        <p:spPr>
          <a:xfrm>
            <a:off x="0" y="0"/>
            <a:ext cx="5435600" cy="785813"/>
          </a:xfrm>
          <a:solidFill>
            <a:schemeClr val="accent6"/>
          </a:solidFill>
          <a:ln>
            <a:solidFill>
              <a:srgbClr val="C00000"/>
            </a:solidFill>
          </a:ln>
        </p:spPr>
        <p:txBody>
          <a:bodyPr>
            <a:normAutofit/>
          </a:bodyPr>
          <a:lstStyle/>
          <a:p>
            <a:pPr>
              <a:defRPr/>
            </a:pPr>
            <a:r>
              <a:rPr lang="th-TH" sz="3600" dirty="0" smtClean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แนวทางการส่ง ต่อ ผู้ป่วย</a:t>
            </a:r>
            <a:endParaRPr lang="th-TH" sz="3600" dirty="0">
              <a:solidFill>
                <a:srgbClr val="002060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วงรี 6"/>
          <p:cNvSpPr/>
          <p:nvPr/>
        </p:nvSpPr>
        <p:spPr>
          <a:xfrm>
            <a:off x="2857500" y="2185988"/>
            <a:ext cx="2822575" cy="1747837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 sz="2400" dirty="0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th-TH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(ศูนย์ดูแลต่อเนื่อง)</a:t>
            </a:r>
          </a:p>
          <a:p>
            <a:pPr algn="ctr">
              <a:defRPr/>
            </a:pPr>
            <a:endParaRPr lang="th-TH" sz="2400" dirty="0">
              <a:solidFill>
                <a:schemeClr val="tx1"/>
              </a:solidFill>
            </a:endParaRPr>
          </a:p>
        </p:txBody>
      </p:sp>
      <p:pic>
        <p:nvPicPr>
          <p:cNvPr id="4103" name="Picture 7" descr="DSC03868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651500" y="1588"/>
            <a:ext cx="2449513" cy="935037"/>
          </a:xfrm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8676" name="ตัวแทนเนื้อหา 1"/>
          <p:cNvSpPr txBox="1">
            <a:spLocks/>
          </p:cNvSpPr>
          <p:nvPr/>
        </p:nvSpPr>
        <p:spPr bwMode="auto">
          <a:xfrm>
            <a:off x="285750" y="642938"/>
            <a:ext cx="7815263" cy="600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ts val="600"/>
              </a:spcBef>
              <a:buClr>
                <a:schemeClr val="tx2"/>
              </a:buClr>
              <a:buSzPct val="73000"/>
              <a:buFont typeface="Wingdings 2" pitchFamily="18" charset="2"/>
              <a:buNone/>
            </a:pPr>
            <a:r>
              <a:rPr lang="th-TH" b="1">
                <a:latin typeface="AngsanaUPC" pitchFamily="18" charset="-34"/>
                <a:cs typeface="AngsanaUPC" pitchFamily="18" charset="-34"/>
              </a:rPr>
              <a:t>           </a:t>
            </a:r>
            <a:endParaRPr lang="th-TH" sz="2400" b="1">
              <a:latin typeface="AngsanaUPC" pitchFamily="18" charset="-34"/>
              <a:cs typeface="AngsanaUPC" pitchFamily="18" charset="-34"/>
            </a:endParaRPr>
          </a:p>
          <a:p>
            <a:pPr>
              <a:spcBef>
                <a:spcPts val="600"/>
              </a:spcBef>
              <a:buClr>
                <a:schemeClr val="tx2"/>
              </a:buClr>
              <a:buSzPct val="73000"/>
              <a:buFont typeface="Wingdings 2" pitchFamily="18" charset="2"/>
              <a:buNone/>
            </a:pPr>
            <a:endParaRPr lang="th-TH" sz="3200" b="1">
              <a:latin typeface="AngsanaUPC" pitchFamily="18" charset="-34"/>
              <a:cs typeface="AngsanaUPC" pitchFamily="18" charset="-34"/>
            </a:endParaRPr>
          </a:p>
          <a:p>
            <a:pPr>
              <a:spcBef>
                <a:spcPts val="600"/>
              </a:spcBef>
              <a:buClr>
                <a:schemeClr val="tx2"/>
              </a:buClr>
              <a:buSzPct val="73000"/>
              <a:buFont typeface="Wingdings 2" pitchFamily="18" charset="2"/>
              <a:buNone/>
            </a:pPr>
            <a:r>
              <a:rPr lang="th-TH" sz="3200" b="1">
                <a:latin typeface="AngsanaUPC" pitchFamily="18" charset="-34"/>
                <a:cs typeface="AngsanaUPC" pitchFamily="18" charset="-34"/>
              </a:rPr>
              <a:t>  </a:t>
            </a:r>
            <a:endParaRPr lang="th-TH" b="1">
              <a:latin typeface="AngsanaUPC" pitchFamily="18" charset="-34"/>
              <a:cs typeface="AngsanaUPC" pitchFamily="18" charset="-34"/>
            </a:endParaRPr>
          </a:p>
        </p:txBody>
      </p:sp>
      <p:sp>
        <p:nvSpPr>
          <p:cNvPr id="4" name="วงรี 3"/>
          <p:cNvSpPr/>
          <p:nvPr/>
        </p:nvSpPr>
        <p:spPr>
          <a:xfrm>
            <a:off x="6156325" y="2565400"/>
            <a:ext cx="1944688" cy="10715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2400" b="1" dirty="0"/>
              <a:t>รพ.สต.</a:t>
            </a:r>
          </a:p>
        </p:txBody>
      </p:sp>
      <p:sp>
        <p:nvSpPr>
          <p:cNvPr id="5" name="วงรี 4"/>
          <p:cNvSpPr/>
          <p:nvPr/>
        </p:nvSpPr>
        <p:spPr>
          <a:xfrm>
            <a:off x="755650" y="981075"/>
            <a:ext cx="2030413" cy="10477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2400" b="1" dirty="0"/>
              <a:t>รพ.ศูนย์</a:t>
            </a:r>
          </a:p>
          <a:p>
            <a:pPr algn="ctr">
              <a:defRPr/>
            </a:pPr>
            <a:r>
              <a:rPr lang="th-TH" sz="2400" b="1" dirty="0"/>
              <a:t>เครือข่ายอื่น</a:t>
            </a:r>
          </a:p>
        </p:txBody>
      </p:sp>
      <p:sp>
        <p:nvSpPr>
          <p:cNvPr id="6" name="วงรี 5"/>
          <p:cNvSpPr/>
          <p:nvPr/>
        </p:nvSpPr>
        <p:spPr>
          <a:xfrm>
            <a:off x="5715000" y="1093788"/>
            <a:ext cx="1736725" cy="9032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2400" b="1" dirty="0"/>
              <a:t>รพ.หาดใหญ่</a:t>
            </a:r>
          </a:p>
        </p:txBody>
      </p:sp>
      <p:sp>
        <p:nvSpPr>
          <p:cNvPr id="8" name="วงรี 7"/>
          <p:cNvSpPr/>
          <p:nvPr/>
        </p:nvSpPr>
        <p:spPr>
          <a:xfrm>
            <a:off x="539750" y="2849563"/>
            <a:ext cx="2087563" cy="202723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2400" b="1" u="sng" dirty="0" err="1"/>
              <a:t>ทีมสห</a:t>
            </a:r>
            <a:r>
              <a:rPr lang="th-TH" sz="2400" b="1" u="sng" dirty="0"/>
              <a:t>วิชาชีพ</a:t>
            </a:r>
          </a:p>
          <a:p>
            <a:pPr algn="ctr">
              <a:defRPr/>
            </a:pPr>
            <a:r>
              <a:rPr lang="th-TH" sz="2400" b="1" dirty="0"/>
              <a:t>แพทย์,นักกาย,แผนไทย,เภสัช</a:t>
            </a:r>
          </a:p>
          <a:p>
            <a:pPr algn="ctr">
              <a:defRPr/>
            </a:pPr>
            <a:r>
              <a:rPr lang="th-TH" sz="2400" b="1" dirty="0" err="1"/>
              <a:t>ทันตแพทย์</a:t>
            </a:r>
            <a:endParaRPr lang="th-TH" sz="2400" b="1" dirty="0"/>
          </a:p>
        </p:txBody>
      </p:sp>
      <p:cxnSp>
        <p:nvCxnSpPr>
          <p:cNvPr id="13" name="ลูกศรเชื่อมต่อแบบตรง 12"/>
          <p:cNvCxnSpPr/>
          <p:nvPr/>
        </p:nvCxnSpPr>
        <p:spPr>
          <a:xfrm flipH="1">
            <a:off x="5245100" y="2044700"/>
            <a:ext cx="471488" cy="3635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ลูกศรเชื่อมต่อแบบตรง 21"/>
          <p:cNvCxnSpPr/>
          <p:nvPr/>
        </p:nvCxnSpPr>
        <p:spPr>
          <a:xfrm>
            <a:off x="2627313" y="1997075"/>
            <a:ext cx="417512" cy="3762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วงรี 30"/>
          <p:cNvSpPr/>
          <p:nvPr/>
        </p:nvSpPr>
        <p:spPr>
          <a:xfrm>
            <a:off x="2649538" y="5516563"/>
            <a:ext cx="3313112" cy="12255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2400" b="1" dirty="0" err="1"/>
              <a:t>ผส</a:t>
            </a:r>
            <a:r>
              <a:rPr lang="th-TH" sz="2400" b="1" dirty="0"/>
              <a:t>.๒,๓,คนพิการที่บ้าน,ศูนย์ฟื้นฟูในชุมชน</a:t>
            </a:r>
          </a:p>
        </p:txBody>
      </p:sp>
      <p:sp>
        <p:nvSpPr>
          <p:cNvPr id="4097" name="ลูกศรลง 4096"/>
          <p:cNvSpPr/>
          <p:nvPr/>
        </p:nvSpPr>
        <p:spPr>
          <a:xfrm>
            <a:off x="4143375" y="5000625"/>
            <a:ext cx="46038" cy="39846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  <p:sp>
        <p:nvSpPr>
          <p:cNvPr id="16" name="วงรี 15"/>
          <p:cNvSpPr/>
          <p:nvPr/>
        </p:nvSpPr>
        <p:spPr>
          <a:xfrm>
            <a:off x="3292475" y="4221163"/>
            <a:ext cx="1816100" cy="65563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2400" b="1" dirty="0"/>
              <a:t>ทีม</a:t>
            </a:r>
          </a:p>
        </p:txBody>
      </p:sp>
      <p:sp>
        <p:nvSpPr>
          <p:cNvPr id="2" name="ลูกศรลง 1"/>
          <p:cNvSpPr/>
          <p:nvPr/>
        </p:nvSpPr>
        <p:spPr>
          <a:xfrm flipH="1">
            <a:off x="4143375" y="4000500"/>
            <a:ext cx="46038" cy="16351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  <p:sp>
        <p:nvSpPr>
          <p:cNvPr id="10" name="ลูกศรขวา 9"/>
          <p:cNvSpPr/>
          <p:nvPr/>
        </p:nvSpPr>
        <p:spPr>
          <a:xfrm>
            <a:off x="2649538" y="4418013"/>
            <a:ext cx="571500" cy="4603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  <p:sp>
        <p:nvSpPr>
          <p:cNvPr id="14" name="ลูกศรซ้าย 13"/>
          <p:cNvSpPr/>
          <p:nvPr/>
        </p:nvSpPr>
        <p:spPr>
          <a:xfrm>
            <a:off x="5605463" y="4554538"/>
            <a:ext cx="714375" cy="46037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  <p:sp>
        <p:nvSpPr>
          <p:cNvPr id="21" name="วงรี 20"/>
          <p:cNvSpPr/>
          <p:nvPr/>
        </p:nvSpPr>
        <p:spPr>
          <a:xfrm>
            <a:off x="3324225" y="1093788"/>
            <a:ext cx="1825625" cy="6794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2400" b="1" dirty="0"/>
              <a:t>ศูนย์เวชฯ</a:t>
            </a:r>
          </a:p>
        </p:txBody>
      </p:sp>
      <p:cxnSp>
        <p:nvCxnSpPr>
          <p:cNvPr id="11" name="ลูกศรเชื่อมต่อแบบตรง 10"/>
          <p:cNvCxnSpPr>
            <a:stCxn id="21" idx="4"/>
          </p:cNvCxnSpPr>
          <p:nvPr/>
        </p:nvCxnSpPr>
        <p:spPr>
          <a:xfrm flipH="1">
            <a:off x="4237038" y="1773238"/>
            <a:ext cx="0" cy="384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angle 4"/>
          <p:cNvSpPr>
            <a:spLocks noGrp="1" noRot="1" noChangeArrowheads="1"/>
          </p:cNvSpPr>
          <p:nvPr>
            <p:ph type="title"/>
          </p:nvPr>
        </p:nvSpPr>
        <p:spPr>
          <a:xfrm>
            <a:off x="0" y="44450"/>
            <a:ext cx="5508625" cy="647700"/>
          </a:xfrm>
          <a:solidFill>
            <a:schemeClr val="accent6"/>
          </a:solidFill>
          <a:ln>
            <a:solidFill>
              <a:srgbClr val="C00000"/>
            </a:solidFill>
          </a:ln>
        </p:spPr>
        <p:txBody>
          <a:bodyPr>
            <a:noAutofit/>
          </a:bodyPr>
          <a:lstStyle/>
          <a:p>
            <a:pPr>
              <a:defRPr/>
            </a:pPr>
            <a:r>
              <a:rPr lang="th-TH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UPC" pitchFamily="18" charset="-34"/>
                <a:cs typeface="AngsanaUPC" pitchFamily="18" charset="-34"/>
              </a:rPr>
              <a:t>การจัดระบบการดูแลผู้ป่วยที่บ้าน</a:t>
            </a:r>
            <a:endParaRPr lang="th-TH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" pitchFamily="18" charset="-34"/>
            </a:endParaRPr>
          </a:p>
        </p:txBody>
      </p:sp>
      <p:sp>
        <p:nvSpPr>
          <p:cNvPr id="26" name="วงรี 25"/>
          <p:cNvSpPr/>
          <p:nvPr/>
        </p:nvSpPr>
        <p:spPr>
          <a:xfrm>
            <a:off x="6072188" y="4000500"/>
            <a:ext cx="2033587" cy="20002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400" dirty="0"/>
              <a:t>CG</a:t>
            </a:r>
            <a:r>
              <a:rPr lang="th-TH" sz="2400" dirty="0"/>
              <a:t>,</a:t>
            </a:r>
            <a:r>
              <a:rPr lang="th-TH" sz="2400" b="1" dirty="0"/>
              <a:t>เทศบาล,</a:t>
            </a:r>
            <a:r>
              <a:rPr lang="th-TH" sz="2400" b="1" dirty="0" err="1"/>
              <a:t>อบต.</a:t>
            </a:r>
            <a:r>
              <a:rPr lang="th-TH" sz="2400" b="1" dirty="0"/>
              <a:t>ภาครัฐ</a:t>
            </a:r>
          </a:p>
          <a:p>
            <a:pPr algn="ctr">
              <a:defRPr/>
            </a:pPr>
            <a:r>
              <a:rPr lang="th-TH" sz="2400" b="1" dirty="0"/>
              <a:t>ภาคเอกชน</a:t>
            </a:r>
          </a:p>
        </p:txBody>
      </p:sp>
      <p:cxnSp>
        <p:nvCxnSpPr>
          <p:cNvPr id="17" name="ลูกศรเชื่อมต่อแบบตรง 16"/>
          <p:cNvCxnSpPr/>
          <p:nvPr/>
        </p:nvCxnSpPr>
        <p:spPr>
          <a:xfrm>
            <a:off x="5599113" y="3643313"/>
            <a:ext cx="793750" cy="57785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ลูกศรเชื่อมต่อแบบตรง 18"/>
          <p:cNvCxnSpPr/>
          <p:nvPr/>
        </p:nvCxnSpPr>
        <p:spPr>
          <a:xfrm>
            <a:off x="5807075" y="3059113"/>
            <a:ext cx="311150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ลูกศรเชื่อมต่อแบบตรง 28"/>
          <p:cNvCxnSpPr/>
          <p:nvPr/>
        </p:nvCxnSpPr>
        <p:spPr>
          <a:xfrm flipV="1">
            <a:off x="2643188" y="3416300"/>
            <a:ext cx="401637" cy="227013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99" name="ลูกศรเชื่อมต่อแบบตรง 4098"/>
          <p:cNvCxnSpPr/>
          <p:nvPr/>
        </p:nvCxnSpPr>
        <p:spPr>
          <a:xfrm>
            <a:off x="7127875" y="3643313"/>
            <a:ext cx="0" cy="290512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ตัวเชื่อมต่อหักมุม 17"/>
          <p:cNvCxnSpPr/>
          <p:nvPr/>
        </p:nvCxnSpPr>
        <p:spPr>
          <a:xfrm rot="5400000">
            <a:off x="5947569" y="3874294"/>
            <a:ext cx="889000" cy="414338"/>
          </a:xfrm>
          <a:prstGeom prst="bentConnector3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5" descr="C:\Documents and Settings\Owner\Desktop\33-1-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-323850" y="-242888"/>
            <a:ext cx="9720263" cy="792163"/>
          </a:xfrm>
          <a:solidFill>
            <a:schemeClr val="accent6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>
              <a:defRPr/>
            </a:pPr>
            <a:r>
              <a:rPr lang="th-TH" sz="4800" b="1" dirty="0" smtClean="0">
                <a:solidFill>
                  <a:srgbClr val="002060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โครงสร้าง </a:t>
            </a:r>
            <a:r>
              <a:rPr lang="en-US" sz="4800" b="1" dirty="0" smtClean="0">
                <a:solidFill>
                  <a:srgbClr val="002060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care manager</a:t>
            </a:r>
            <a:r>
              <a:rPr lang="th-TH" sz="4800" b="1" dirty="0" smtClean="0">
                <a:solidFill>
                  <a:srgbClr val="002060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 และ </a:t>
            </a:r>
            <a:r>
              <a:rPr lang="en-US" sz="4800" b="1" dirty="0" smtClean="0">
                <a:solidFill>
                  <a:srgbClr val="002060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care giver </a:t>
            </a:r>
            <a:r>
              <a:rPr lang="th-TH" sz="4800" b="1" dirty="0" smtClean="0">
                <a:solidFill>
                  <a:srgbClr val="002060"/>
                </a:solidFill>
                <a:latin typeface="KodchiangUPC" panose="02020603050405020304" pitchFamily="18" charset="-34"/>
                <a:cs typeface="KodchiangUPC" panose="02020603050405020304" pitchFamily="18" charset="-34"/>
              </a:rPr>
              <a:t>สำหรับผู้สูงอายุ</a:t>
            </a:r>
            <a:endParaRPr lang="th-TH" sz="4800" b="1" dirty="0">
              <a:solidFill>
                <a:srgbClr val="002060"/>
              </a:solidFill>
              <a:latin typeface="KodchiangUPC" panose="02020603050405020304" pitchFamily="18" charset="-34"/>
              <a:cs typeface="KodchiangUPC" panose="02020603050405020304" pitchFamily="18" charset="-34"/>
            </a:endParaRPr>
          </a:p>
        </p:txBody>
      </p:sp>
      <p:pic>
        <p:nvPicPr>
          <p:cNvPr id="1843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836711"/>
            <a:ext cx="9324528" cy="6021289"/>
          </a:xfr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สี่เหลี่ยมผืนผ้า 5"/>
          <p:cNvSpPr/>
          <p:nvPr/>
        </p:nvSpPr>
        <p:spPr bwMode="auto">
          <a:xfrm>
            <a:off x="0" y="1916113"/>
            <a:ext cx="9144000" cy="4941887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r">
              <a:defRPr/>
            </a:pPr>
            <a:endParaRPr lang="th-TH" sz="180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5" name="Rectangle 4"/>
          <p:cNvSpPr txBox="1">
            <a:spLocks noChangeArrowheads="1"/>
          </p:cNvSpPr>
          <p:nvPr/>
        </p:nvSpPr>
        <p:spPr>
          <a:xfrm>
            <a:off x="682372" y="2096981"/>
            <a:ext cx="8210948" cy="1882775"/>
          </a:xfrm>
          <a:prstGeom prst="rect">
            <a:avLst/>
          </a:prstGeom>
          <a:effectLst>
            <a:outerShdw dist="28398" dir="1593903" algn="ctr" rotWithShape="0">
              <a:schemeClr val="bg1">
                <a:alpha val="50000"/>
              </a:schemeClr>
            </a:outerShdw>
          </a:effectLst>
        </p:spPr>
        <p:txBody>
          <a:bodyPr/>
          <a:lstStyle/>
          <a:p>
            <a:pPr algn="ctr">
              <a:tabLst>
                <a:tab pos="2743200" algn="l"/>
              </a:tabLst>
              <a:defRPr/>
            </a:pPr>
            <a:r>
              <a:rPr lang="en-US" sz="6000" cap="all" dirty="0">
                <a:solidFill>
                  <a:srgbClr val="006600"/>
                </a:solidFill>
                <a:effectLst>
                  <a:reflection blurRad="12700" stA="48000" endA="300" endPos="55000" dir="5400000" sy="-90000" algn="bl" rotWithShape="0"/>
                </a:effectLst>
                <a:latin typeface="Angsana New" pitchFamily="18" charset="-34"/>
                <a:ea typeface="+mj-ea"/>
                <a:cs typeface="Angsana New" pitchFamily="18" charset="-34"/>
              </a:rPr>
              <a:t> </a:t>
            </a:r>
            <a:endParaRPr lang="th-TH" sz="6000" cap="all" dirty="0">
              <a:solidFill>
                <a:srgbClr val="006600"/>
              </a:solidFill>
              <a:effectLst>
                <a:reflection blurRad="12700" stA="48000" endA="300" endPos="55000" dir="5400000" sy="-90000" algn="bl" rotWithShape="0"/>
              </a:effectLst>
              <a:latin typeface="Angsana New" pitchFamily="18" charset="-34"/>
              <a:ea typeface="+mj-ea"/>
              <a:cs typeface="Angsana New" pitchFamily="18" charset="-34"/>
            </a:endParaRPr>
          </a:p>
        </p:txBody>
      </p:sp>
      <p:sp>
        <p:nvSpPr>
          <p:cNvPr id="20" name="Rectangle 4"/>
          <p:cNvSpPr txBox="1">
            <a:spLocks noChangeArrowheads="1"/>
          </p:cNvSpPr>
          <p:nvPr/>
        </p:nvSpPr>
        <p:spPr>
          <a:xfrm>
            <a:off x="80180" y="3336967"/>
            <a:ext cx="4552404" cy="326038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outerShdw dist="28398" dir="1593903" algn="ctr" rotWithShape="0">
              <a:schemeClr val="bg1">
                <a:alpha val="50000"/>
              </a:schemeClr>
            </a:outerShdw>
          </a:effectLst>
        </p:spPr>
        <p:txBody>
          <a:bodyPr/>
          <a:lstStyle/>
          <a:p>
            <a:pPr algn="ctr">
              <a:tabLst>
                <a:tab pos="2743200" algn="l"/>
              </a:tabLst>
              <a:defRPr/>
            </a:pPr>
            <a:r>
              <a:rPr lang="en-US" sz="16600" b="1" cap="all" dirty="0">
                <a:solidFill>
                  <a:srgbClr val="006600"/>
                </a:solidFill>
                <a:effectLst>
                  <a:reflection blurRad="12700" stA="48000" endA="300" endPos="55000" dir="5400000" sy="-90000" algn="bl" rotWithShape="0"/>
                </a:effectLst>
                <a:latin typeface="Angsana New" pitchFamily="18" charset="-34"/>
                <a:ea typeface="+mj-ea"/>
                <a:cs typeface="Angsana New" pitchFamily="18" charset="-34"/>
              </a:rPr>
              <a:t>DHS</a:t>
            </a:r>
            <a:endParaRPr lang="en-US" sz="16600" b="1" cap="all" dirty="0">
              <a:solidFill>
                <a:srgbClr val="006600"/>
              </a:solidFill>
              <a:effectLst>
                <a:reflection blurRad="12700" stA="48000" endA="300" endPos="55000" dir="5400000" sy="-90000" algn="bl" rotWithShape="0"/>
              </a:effectLst>
              <a:latin typeface="Angsana New" pitchFamily="18" charset="-34"/>
              <a:cs typeface="Angsana New" pitchFamily="18" charset="-34"/>
            </a:endParaRPr>
          </a:p>
          <a:p>
            <a:pPr algn="ctr">
              <a:tabLst>
                <a:tab pos="2743200" algn="l"/>
              </a:tabLst>
              <a:defRPr/>
            </a:pPr>
            <a:endParaRPr lang="th-TH" sz="16600" b="1" cap="all" dirty="0">
              <a:solidFill>
                <a:srgbClr val="006600"/>
              </a:solidFill>
              <a:effectLst>
                <a:reflection blurRad="12700" stA="48000" endA="300" endPos="55000" dir="5400000" sy="-90000" algn="bl" rotWithShape="0"/>
              </a:effectLst>
              <a:latin typeface="Angsana New" pitchFamily="18" charset="-34"/>
              <a:ea typeface="+mj-ea"/>
              <a:cs typeface="Angsana New" pitchFamily="18" charset="-34"/>
            </a:endParaRPr>
          </a:p>
        </p:txBody>
      </p:sp>
      <p:pic>
        <p:nvPicPr>
          <p:cNvPr id="30725" name="รูปภาพ 7" descr="C360_2014-05-08-12-56-33-090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84700" y="166688"/>
            <a:ext cx="3419475" cy="256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6" name="รูปภาพ 9" descr="DSCF9847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02188" y="3138488"/>
            <a:ext cx="3394075" cy="288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7" name="รูปภาพ 10" descr="20140521_140749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7238" y="407988"/>
            <a:ext cx="2984500" cy="2335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ตัวยึดเนื้อหา 3"/>
          <p:cNvGraphicFramePr>
            <a:graphicFrameLocks noGrp="1"/>
          </p:cNvGraphicFramePr>
          <p:nvPr>
            <p:ph idx="1"/>
          </p:nvPr>
        </p:nvGraphicFramePr>
        <p:xfrm>
          <a:off x="179388" y="908050"/>
          <a:ext cx="8712968" cy="4248808"/>
        </p:xfrm>
        <a:graphic>
          <a:graphicData uri="http://schemas.openxmlformats.org/drawingml/2006/table">
            <a:tbl>
              <a:tblPr/>
              <a:tblGrid>
                <a:gridCol w="1898752"/>
                <a:gridCol w="851777"/>
                <a:gridCol w="851777"/>
                <a:gridCol w="851777"/>
                <a:gridCol w="851777"/>
                <a:gridCol w="851777"/>
                <a:gridCol w="851777"/>
                <a:gridCol w="851777"/>
                <a:gridCol w="851777"/>
              </a:tblGrid>
              <a:tr h="827923"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1" i="0" u="none" strike="noStrike" dirty="0" smtClean="0">
                          <a:solidFill>
                            <a:srgbClr val="FFFFFF"/>
                          </a:solidFill>
                          <a:latin typeface="Tahoma" pitchFamily="34" charset="0"/>
                          <a:cs typeface="Tahoma" pitchFamily="34" charset="0"/>
                        </a:rPr>
                        <a:t>ประเด็นปัญหา</a:t>
                      </a:r>
                      <a:endParaRPr lang="th-TH" sz="1800" b="1" i="0" u="none" strike="noStrike" dirty="0">
                        <a:solidFill>
                          <a:srgbClr val="FFFFFF"/>
                        </a:solidFill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1859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600" b="1" i="0" u="none" strike="noStrike" dirty="0">
                          <a:solidFill>
                            <a:srgbClr val="FFFFFF"/>
                          </a:solidFill>
                          <a:latin typeface="Tahoma" pitchFamily="34" charset="0"/>
                          <a:cs typeface="Tahoma" pitchFamily="34" charset="0"/>
                        </a:rPr>
                        <a:t>นราธิวาส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1859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600" b="1" i="0" u="none" strike="noStrike" dirty="0">
                          <a:solidFill>
                            <a:srgbClr val="FFFFFF"/>
                          </a:solidFill>
                          <a:latin typeface="Tahoma" pitchFamily="34" charset="0"/>
                          <a:cs typeface="Tahoma" pitchFamily="34" charset="0"/>
                        </a:rPr>
                        <a:t>ยะลา 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1859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600" b="1" i="0" u="none" strike="noStrike" dirty="0">
                          <a:solidFill>
                            <a:srgbClr val="FFFFFF"/>
                          </a:solidFill>
                          <a:latin typeface="Tahoma" pitchFamily="34" charset="0"/>
                          <a:cs typeface="Tahoma" pitchFamily="34" charset="0"/>
                        </a:rPr>
                        <a:t>ปัตตานี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1859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600" b="1" i="0" u="none" strike="noStrike" dirty="0">
                          <a:solidFill>
                            <a:srgbClr val="FFFFFF"/>
                          </a:solidFill>
                          <a:latin typeface="Tahoma" pitchFamily="34" charset="0"/>
                          <a:cs typeface="Tahoma" pitchFamily="34" charset="0"/>
                        </a:rPr>
                        <a:t>สงขลา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1859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600" b="1" i="0" u="none" strike="noStrike" dirty="0">
                          <a:solidFill>
                            <a:srgbClr val="FFFFFF"/>
                          </a:solidFill>
                          <a:latin typeface="Tahoma" pitchFamily="34" charset="0"/>
                          <a:cs typeface="Tahoma" pitchFamily="34" charset="0"/>
                        </a:rPr>
                        <a:t>สตูล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1859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600" b="1" i="0" u="none" strike="noStrike" dirty="0">
                          <a:solidFill>
                            <a:srgbClr val="FFFFFF"/>
                          </a:solidFill>
                          <a:latin typeface="Tahoma" pitchFamily="34" charset="0"/>
                          <a:cs typeface="Tahoma" pitchFamily="34" charset="0"/>
                        </a:rPr>
                        <a:t>พัทลุง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1859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600" b="1" i="0" u="none" strike="noStrike" dirty="0">
                          <a:solidFill>
                            <a:srgbClr val="FFFFFF"/>
                          </a:solidFill>
                          <a:latin typeface="Tahoma" pitchFamily="34" charset="0"/>
                          <a:cs typeface="Tahoma" pitchFamily="34" charset="0"/>
                        </a:rPr>
                        <a:t>ตรัง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1859C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600" b="1" i="0" u="none" strike="noStrike" dirty="0">
                          <a:solidFill>
                            <a:srgbClr val="FFFFFF"/>
                          </a:solidFill>
                          <a:latin typeface="Tahoma" pitchFamily="34" charset="0"/>
                          <a:cs typeface="Tahoma" pitchFamily="34" charset="0"/>
                        </a:rPr>
                        <a:t>รวม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1859C"/>
                    </a:solidFill>
                  </a:tcPr>
                </a:tc>
              </a:tr>
              <a:tr h="612236">
                <a:tc>
                  <a:txBody>
                    <a:bodyPr/>
                    <a:lstStyle/>
                    <a:p>
                      <a:pPr algn="l" rtl="0" fontAlgn="t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cs typeface="Tahoma" pitchFamily="34" charset="0"/>
                        </a:rPr>
                        <a:t>โรคความดันโลหิตสูง/โรคเบาหวาน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cs typeface="Tahoma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th-TH" sz="18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cs typeface="Tahoma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cs typeface="Tahoma" pitchFamily="34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th-TH" sz="1800" b="0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cs typeface="Tahoma" pitchFamily="34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cs typeface="Tahoma" pitchFamily="34" charset="0"/>
                        </a:rPr>
                        <a:t>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</a:tr>
              <a:tr h="429682">
                <a:tc>
                  <a:txBody>
                    <a:bodyPr/>
                    <a:lstStyle/>
                    <a:p>
                      <a:pPr algn="l" rtl="0" fontAlgn="t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cs typeface="Tahoma" pitchFamily="34" charset="0"/>
                        </a:rPr>
                        <a:t>ผู้สูงอายุติดเตียง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th-TH" sz="1800" b="1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cs typeface="Tahoma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cs typeface="Tahoma" pitchFamily="34" charset="0"/>
                        </a:rPr>
                        <a:t>-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th-TH" sz="1800" b="1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cs typeface="Tahoma" pitchFamily="34" charset="0"/>
                        </a:rPr>
                        <a:t>-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cs typeface="Tahoma" pitchFamily="34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</a:tr>
              <a:tr h="356321">
                <a:tc>
                  <a:txBody>
                    <a:bodyPr/>
                    <a:lstStyle/>
                    <a:p>
                      <a:pPr algn="l" rtl="0" fontAlgn="t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cs typeface="Tahoma" pitchFamily="34" charset="0"/>
                        </a:rPr>
                        <a:t>ไข้เลือดออก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cs typeface="Tahoma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th-TH" sz="1800" b="1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cs typeface="Tahoma" pitchFamily="34" charset="0"/>
                        </a:rPr>
                        <a:t>-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th-TH" sz="1800" b="1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cs typeface="Tahoma" pitchFamily="34" charset="0"/>
                        </a:rPr>
                        <a:t>-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cs typeface="Tahoma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cs typeface="Tahoma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</a:tr>
              <a:tr h="324881">
                <a:tc>
                  <a:txBody>
                    <a:bodyPr/>
                    <a:lstStyle/>
                    <a:p>
                      <a:pPr algn="l" rtl="0" fontAlgn="t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cs typeface="Tahoma" pitchFamily="34" charset="0"/>
                        </a:rPr>
                        <a:t>ผู้พิการ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cs typeface="Tahoma" pitchFamily="34" charset="0"/>
                        </a:rPr>
                        <a:t>-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th-TH" sz="1800" b="1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th-TH" sz="1800" b="1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cs typeface="Tahoma" pitchFamily="34" charset="0"/>
                        </a:rPr>
                        <a:t>-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cs typeface="Tahoma" pitchFamily="34" charset="0"/>
                        </a:rPr>
                        <a:t>-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cs typeface="Tahoma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</a:tr>
              <a:tr h="335361">
                <a:tc>
                  <a:txBody>
                    <a:bodyPr/>
                    <a:lstStyle/>
                    <a:p>
                      <a:pPr algn="l" rtl="0" fontAlgn="t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cs typeface="Tahoma" pitchFamily="34" charset="0"/>
                        </a:rPr>
                        <a:t>แม่และเด็ก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th-TH" sz="1800" b="1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cs typeface="Tahoma" pitchFamily="34" charset="0"/>
                        </a:rPr>
                        <a:t>-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cs typeface="Tahoma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th-TH" sz="1800" b="1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cs typeface="Tahoma" pitchFamily="34" charset="0"/>
                        </a:rPr>
                        <a:t>-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cs typeface="Tahoma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cs typeface="Tahoma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</a:tr>
              <a:tr h="345841">
                <a:tc>
                  <a:txBody>
                    <a:bodyPr/>
                    <a:lstStyle/>
                    <a:p>
                      <a:pPr algn="l" rtl="0" fontAlgn="t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cs typeface="Tahoma" pitchFamily="34" charset="0"/>
                        </a:rPr>
                        <a:t>วัคซีน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th-TH" sz="1800" b="1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cs typeface="Tahoma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cs typeface="Tahoma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th-TH" sz="1800" b="1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cs typeface="Tahoma" pitchFamily="34" charset="0"/>
                        </a:rPr>
                        <a:t>-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cs typeface="Tahoma" pitchFamily="34" charset="0"/>
                        </a:rPr>
                        <a:t>-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cs typeface="Tahoma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</a:tr>
              <a:tr h="324881">
                <a:tc>
                  <a:txBody>
                    <a:bodyPr/>
                    <a:lstStyle/>
                    <a:p>
                      <a:pPr algn="l" rtl="0" fontAlgn="t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cs typeface="Tahoma" pitchFamily="34" charset="0"/>
                        </a:rPr>
                        <a:t>มาเลเลีย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cs typeface="Tahoma" pitchFamily="34" charset="0"/>
                        </a:rPr>
                        <a:t>-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th-TH" sz="1800" b="1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cs typeface="Tahoma" pitchFamily="34" charset="0"/>
                        </a:rPr>
                        <a:t>-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cs typeface="Tahoma" pitchFamily="34" charset="0"/>
                        </a:rPr>
                        <a:t>-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th-TH" sz="1800" b="1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cs typeface="Tahoma" pitchFamily="34" charset="0"/>
                        </a:rPr>
                        <a:t>-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cs typeface="Tahoma" pitchFamily="34" charset="0"/>
                        </a:rPr>
                        <a:t>-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cs typeface="Tahoma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</a:tr>
              <a:tr h="345841">
                <a:tc>
                  <a:txBody>
                    <a:bodyPr/>
                    <a:lstStyle/>
                    <a:p>
                      <a:pPr algn="l" rtl="0" fontAlgn="t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cs typeface="Tahoma" pitchFamily="34" charset="0"/>
                        </a:rPr>
                        <a:t>ฟันผุ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cs typeface="Tahoma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th-TH" sz="1800" b="1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cs typeface="Tahoma" pitchFamily="34" charset="0"/>
                        </a:rPr>
                        <a:t>-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cs typeface="Tahoma" pitchFamily="34" charset="0"/>
                        </a:rPr>
                        <a:t>-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th-TH" sz="1800" b="1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cs typeface="Tahoma" pitchFamily="34" charset="0"/>
                        </a:rPr>
                        <a:t>-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cs typeface="Tahoma" pitchFamily="34" charset="0"/>
                        </a:rPr>
                        <a:t>-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cs typeface="Tahoma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</a:tr>
              <a:tr h="345841"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cs typeface="Tahoma" pitchFamily="34" charset="0"/>
                        </a:rPr>
                        <a:t>รวม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cs typeface="Tahoma" pitchFamily="34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h-TH" sz="1800" b="1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cs typeface="Tahoma" pitchFamily="34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cs typeface="Tahoma" pitchFamily="34" charset="0"/>
                        </a:rPr>
                        <a:t>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th-TH" sz="1800" b="1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cs typeface="Tahoma" pitchFamily="34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cs typeface="Tahoma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cs typeface="Tahoma" pitchFamily="34" charset="0"/>
                        </a:rPr>
                        <a:t>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  <p:sp>
        <p:nvSpPr>
          <p:cNvPr id="5" name="ชื่อเรื่อง 1"/>
          <p:cNvSpPr txBox="1">
            <a:spLocks/>
          </p:cNvSpPr>
          <p:nvPr/>
        </p:nvSpPr>
        <p:spPr bwMode="auto">
          <a:xfrm>
            <a:off x="0" y="0"/>
            <a:ext cx="9144000" cy="692150"/>
          </a:xfrm>
          <a:prstGeom prst="rect">
            <a:avLst/>
          </a:prstGeom>
          <a:solidFill>
            <a:schemeClr val="accent6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th-TH" sz="2000" b="1" dirty="0">
                <a:latin typeface="Tahoma" pitchFamily="34" charset="0"/>
                <a:ea typeface="+mj-ea"/>
                <a:cs typeface="Tahoma" pitchFamily="34" charset="0"/>
              </a:rPr>
              <a:t>การแก้ไขปัญหาสาธารณสุข ด้วยเครื่องมือ </a:t>
            </a:r>
            <a:r>
              <a:rPr lang="en-US" sz="2000" b="1" dirty="0">
                <a:latin typeface="Tahoma" pitchFamily="34" charset="0"/>
                <a:ea typeface="+mj-ea"/>
                <a:cs typeface="Tahoma" pitchFamily="34" charset="0"/>
              </a:rPr>
              <a:t>DHS  </a:t>
            </a:r>
            <a:r>
              <a:rPr lang="th-TH" sz="2000" b="1" dirty="0">
                <a:latin typeface="Tahoma" pitchFamily="34" charset="0"/>
                <a:ea typeface="+mj-ea"/>
                <a:cs typeface="Tahoma" pitchFamily="34" charset="0"/>
              </a:rPr>
              <a:t>เขตสุขภาพที่</a:t>
            </a:r>
            <a:r>
              <a:rPr lang="en-US" sz="2000" b="1" dirty="0">
                <a:latin typeface="Tahoma" pitchFamily="34" charset="0"/>
                <a:ea typeface="+mj-ea"/>
                <a:cs typeface="Tahoma" pitchFamily="34" charset="0"/>
              </a:rPr>
              <a:t> 12 </a:t>
            </a:r>
            <a:r>
              <a:rPr lang="th-TH" sz="2000" b="1" dirty="0">
                <a:latin typeface="Tahoma" pitchFamily="34" charset="0"/>
                <a:ea typeface="+mj-ea"/>
                <a:cs typeface="Tahoma" pitchFamily="34" charset="0"/>
              </a:rPr>
              <a:t>   ปี 2558</a:t>
            </a:r>
          </a:p>
        </p:txBody>
      </p:sp>
      <p:sp>
        <p:nvSpPr>
          <p:cNvPr id="31867" name="TextBox 5"/>
          <p:cNvSpPr txBox="1">
            <a:spLocks noChangeArrowheads="1"/>
          </p:cNvSpPr>
          <p:nvPr/>
        </p:nvSpPr>
        <p:spPr bwMode="auto">
          <a:xfrm>
            <a:off x="-36513" y="5281613"/>
            <a:ext cx="9144001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1800">
                <a:latin typeface="Tahoma" pitchFamily="34" charset="0"/>
                <a:cs typeface="Tahoma" pitchFamily="34" charset="0"/>
              </a:rPr>
              <a:t>จังหวัดยะลา  ให้ทุกอำเภอดำเนินการ 10 ประเด็นตาม  </a:t>
            </a:r>
            <a:r>
              <a:rPr lang="en-US" sz="1800">
                <a:latin typeface="Tahoma" pitchFamily="34" charset="0"/>
                <a:cs typeface="Tahoma" pitchFamily="34" charset="0"/>
              </a:rPr>
              <a:t>survice plan</a:t>
            </a:r>
          </a:p>
          <a:p>
            <a:r>
              <a:rPr lang="th-TH" sz="1800">
                <a:latin typeface="Tahoma" pitchFamily="34" charset="0"/>
                <a:cs typeface="Tahoma" pitchFamily="34" charset="0"/>
              </a:rPr>
              <a:t>จังหวัดสงขลา  กำหนด 3 ประเด็น </a:t>
            </a:r>
            <a:r>
              <a:rPr lang="th-TH" sz="180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โรคความดันโลหิตสูง/โรคเบาหวาน  ผู้สูงอายุ และ  ปัญหาพื้นที่ </a:t>
            </a:r>
          </a:p>
          <a:p>
            <a:r>
              <a:rPr lang="th-TH" sz="180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จังหวัดสตูล   บูรณาการตัวชี้วัดจังหวัด3 ประเด็น โรคเบาหวาน โรคความดันโลหิตสูง ฟันผุ  </a:t>
            </a:r>
          </a:p>
          <a:p>
            <a:r>
              <a:rPr lang="th-TH" sz="180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                  ปัญหาสุขภาพจังหวัด 2 ประเด็น  ภาวะซีดในหญิงตั้งครรภ์  ไข้เลือดออก</a:t>
            </a:r>
          </a:p>
          <a:p>
            <a:r>
              <a:rPr lang="th-TH" sz="1800">
                <a:solidFill>
                  <a:srgbClr val="000000"/>
                </a:solidFill>
                <a:latin typeface="Tahoma" pitchFamily="34" charset="0"/>
                <a:cs typeface="Tahoma" pitchFamily="34" charset="0"/>
              </a:rPr>
              <a:t>จังหวัดพัทลุง เน้นประเด็นโรคเบาหวาน </a:t>
            </a:r>
          </a:p>
          <a:p>
            <a:endParaRPr lang="th-TH" sz="1800"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-26988"/>
            <a:ext cx="9144000" cy="647701"/>
          </a:xfrm>
          <a:solidFill>
            <a:schemeClr val="accent6"/>
          </a:solidFill>
        </p:spPr>
        <p:txBody>
          <a:bodyPr/>
          <a:lstStyle/>
          <a:p>
            <a:pPr>
              <a:defRPr/>
            </a:pPr>
            <a:r>
              <a:rPr lang="en-US" b="1" dirty="0" smtClean="0"/>
              <a:t>DHS</a:t>
            </a:r>
            <a:endParaRPr lang="th-TH" b="1" dirty="0"/>
          </a:p>
        </p:txBody>
      </p:sp>
      <p:sp>
        <p:nvSpPr>
          <p:cNvPr id="32771" name="ตัวยึดเนื้อหา 2"/>
          <p:cNvSpPr>
            <a:spLocks noGrp="1"/>
          </p:cNvSpPr>
          <p:nvPr>
            <p:ph idx="1"/>
          </p:nvPr>
        </p:nvSpPr>
        <p:spPr>
          <a:xfrm>
            <a:off x="395288" y="620713"/>
            <a:ext cx="8229600" cy="4525962"/>
          </a:xfrm>
        </p:spPr>
        <p:txBody>
          <a:bodyPr/>
          <a:lstStyle/>
          <a:p>
            <a:r>
              <a:rPr lang="th-TH" sz="1800" smtClean="0">
                <a:latin typeface="Tahoma" pitchFamily="34" charset="0"/>
                <a:cs typeface="Tahoma" pitchFamily="34" charset="0"/>
              </a:rPr>
              <a:t>มีคณะกรรมการปฐมภูมิ ทุติยภูมิ   เขตสุขภาพที่ 12</a:t>
            </a:r>
          </a:p>
          <a:p>
            <a:r>
              <a:rPr lang="th-TH" sz="1800" smtClean="0">
                <a:latin typeface="Tahoma" pitchFamily="34" charset="0"/>
                <a:cs typeface="Tahoma" pitchFamily="34" charset="0"/>
              </a:rPr>
              <a:t>มีคณะทำงานย่อย  3 คณะ</a:t>
            </a:r>
          </a:p>
          <a:p>
            <a:pPr lvl="1"/>
            <a:r>
              <a:rPr lang="th-TH" sz="1800" smtClean="0">
                <a:latin typeface="Tahoma" pitchFamily="34" charset="0"/>
                <a:cs typeface="Tahoma" pitchFamily="34" charset="0"/>
              </a:rPr>
              <a:t>เยี่ยมติดตาม   ประธานสาขาและหัวหน้า/ผู้รับผิดชอบงานปฐมภูมิจังหวัด</a:t>
            </a:r>
          </a:p>
          <a:p>
            <a:pPr lvl="1"/>
            <a:r>
              <a:rPr lang="th-TH" sz="1800" smtClean="0">
                <a:latin typeface="Tahoma" pitchFamily="34" charset="0"/>
                <a:cs typeface="Tahoma" pitchFamily="34" charset="0"/>
              </a:rPr>
              <a:t>เยี่ยมพัฒนา    มีทีมเยี่ยม  2 ชุด </a:t>
            </a:r>
          </a:p>
          <a:p>
            <a:pPr lvl="1"/>
            <a:r>
              <a:rPr lang="th-TH" sz="1800" smtClean="0">
                <a:latin typeface="Tahoma" pitchFamily="34" charset="0"/>
                <a:cs typeface="Tahoma" pitchFamily="34" charset="0"/>
              </a:rPr>
              <a:t>ระบบข้อมูล     ประสานคณะทำงานระบบสารสนเทศเขต </a:t>
            </a:r>
          </a:p>
          <a:p>
            <a:r>
              <a:rPr lang="th-TH" sz="1800" smtClean="0">
                <a:latin typeface="Tahoma" pitchFamily="34" charset="0"/>
                <a:cs typeface="Tahoma" pitchFamily="34" charset="0"/>
              </a:rPr>
              <a:t>ชี้แจงและมอบนโยบายจากผู้ตรวจราชการให้แก่ ผู้บริหาร(นพ.สสจและรอง </a:t>
            </a:r>
          </a:p>
          <a:p>
            <a:pPr>
              <a:buFont typeface="Arial" pitchFamily="34" charset="0"/>
              <a:buNone/>
            </a:pPr>
            <a:r>
              <a:rPr lang="th-TH" sz="1800" smtClean="0">
                <a:latin typeface="Tahoma" pitchFamily="34" charset="0"/>
                <a:cs typeface="Tahoma" pitchFamily="34" charset="0"/>
              </a:rPr>
              <a:t>     หน.กลุ่มงาน/งาน  ผอ.รพ   สสอ.)   และผู้รับผิดชอบงาน 8 ตค57</a:t>
            </a:r>
          </a:p>
          <a:p>
            <a:r>
              <a:rPr lang="th-TH" sz="1800" smtClean="0">
                <a:latin typeface="Tahoma" pitchFamily="34" charset="0"/>
                <a:cs typeface="Tahoma" pitchFamily="34" charset="0"/>
              </a:rPr>
              <a:t>ทุกจังหวัดมีเวทีการแลกเปลี่ยนเรียนรู้  ทุก 2 เดือน โดยมี นพ.วราวุธ  สุรพฤกษ์ </a:t>
            </a:r>
          </a:p>
          <a:p>
            <a:pPr>
              <a:buFont typeface="Arial" pitchFamily="34" charset="0"/>
              <a:buNone/>
            </a:pPr>
            <a:r>
              <a:rPr lang="th-TH" sz="1800" smtClean="0">
                <a:latin typeface="Tahoma" pitchFamily="34" charset="0"/>
                <a:cs typeface="Tahoma" pitchFamily="34" charset="0"/>
              </a:rPr>
              <a:t>    เป็นที่ปรึกษา   </a:t>
            </a:r>
          </a:p>
          <a:p>
            <a:r>
              <a:rPr lang="th-TH" sz="1800" smtClean="0">
                <a:latin typeface="Tahoma" pitchFamily="34" charset="0"/>
                <a:cs typeface="Tahoma" pitchFamily="34" charset="0"/>
              </a:rPr>
              <a:t>การวิจัย การถอดบทเรียน การจัดการความรู้ การพัฒนาระบบข้อมูลสุขภาพ และการเผยแพร่สื่อสารสาธารณะ </a:t>
            </a:r>
          </a:p>
          <a:p>
            <a:pPr>
              <a:buFont typeface="Arial" pitchFamily="34" charset="0"/>
              <a:buNone/>
            </a:pPr>
            <a:r>
              <a:rPr lang="th-TH" sz="1800" smtClean="0">
                <a:latin typeface="Tahoma" pitchFamily="34" charset="0"/>
                <a:cs typeface="Tahoma" pitchFamily="34" charset="0"/>
              </a:rPr>
              <a:t>   </a:t>
            </a:r>
            <a:r>
              <a:rPr lang="en-US" sz="1800" smtClean="0">
                <a:latin typeface="Tahoma" pitchFamily="34" charset="0"/>
                <a:cs typeface="Tahoma" pitchFamily="34" charset="0"/>
              </a:rPr>
              <a:t>   - </a:t>
            </a:r>
            <a:r>
              <a:rPr lang="th-TH" sz="1800" smtClean="0">
                <a:latin typeface="Tahoma" pitchFamily="34" charset="0"/>
                <a:cs typeface="Tahoma" pitchFamily="34" charset="0"/>
              </a:rPr>
              <a:t>การวิจัย การถอดบทเรียน การจัดการความรู้ เพื่อการเรียนรู้ และการสื่อสาร </a:t>
            </a:r>
          </a:p>
          <a:p>
            <a:pPr>
              <a:buFont typeface="Arial" pitchFamily="34" charset="0"/>
              <a:buNone/>
            </a:pPr>
            <a:r>
              <a:rPr lang="th-TH" sz="1800" smtClean="0">
                <a:latin typeface="Tahoma" pitchFamily="34" charset="0"/>
                <a:cs typeface="Tahoma" pitchFamily="34" charset="0"/>
              </a:rPr>
              <a:t>        สาธารณะ </a:t>
            </a:r>
            <a:endParaRPr lang="en-US" sz="1800" smtClean="0">
              <a:latin typeface="Tahoma" pitchFamily="34" charset="0"/>
              <a:cs typeface="Tahoma" pitchFamily="34" charset="0"/>
            </a:endParaRPr>
          </a:p>
          <a:p>
            <a:r>
              <a:rPr lang="en-US" sz="1800" smtClean="0">
                <a:latin typeface="Tahoma" pitchFamily="34" charset="0"/>
                <a:cs typeface="Tahoma" pitchFamily="34" charset="0"/>
              </a:rPr>
              <a:t>- </a:t>
            </a:r>
            <a:r>
              <a:rPr lang="th-TH" sz="1800" smtClean="0">
                <a:latin typeface="Tahoma" pitchFamily="34" charset="0"/>
                <a:cs typeface="Tahoma" pitchFamily="34" charset="0"/>
              </a:rPr>
              <a:t>การจัดการระบบข้อมูลที่มีประสิทธิภาพ เพื่อการจัดการสุขภาพระดับอำเภอ </a:t>
            </a:r>
            <a:endParaRPr lang="en-US" sz="1800" smtClean="0">
              <a:latin typeface="Tahoma" pitchFamily="34" charset="0"/>
              <a:cs typeface="Tahoma" pitchFamily="34" charset="0"/>
            </a:endParaRPr>
          </a:p>
          <a:p>
            <a:r>
              <a:rPr lang="th-TH" sz="1800" smtClean="0">
                <a:latin typeface="Tahoma" pitchFamily="34" charset="0"/>
                <a:cs typeface="Tahoma" pitchFamily="34" charset="0"/>
              </a:rPr>
              <a:t>โครงการประเมินภายนอกด้วยกระบวนการประเมินเพื่อการพัฒนา(</a:t>
            </a:r>
            <a:r>
              <a:rPr lang="en-US" sz="1800" smtClean="0">
                <a:latin typeface="Tahoma" pitchFamily="34" charset="0"/>
                <a:cs typeface="Tahoma" pitchFamily="34" charset="0"/>
              </a:rPr>
              <a:t>Developmental  Evaluation</a:t>
            </a:r>
            <a:r>
              <a:rPr lang="th-TH" sz="1800" smtClean="0">
                <a:latin typeface="Tahoma" pitchFamily="34" charset="0"/>
                <a:cs typeface="Tahoma" pitchFamily="34" charset="0"/>
              </a:rPr>
              <a:t> </a:t>
            </a:r>
            <a:r>
              <a:rPr lang="en-US" sz="1800" smtClean="0">
                <a:latin typeface="Tahoma" pitchFamily="34" charset="0"/>
                <a:cs typeface="Tahoma" pitchFamily="34" charset="0"/>
              </a:rPr>
              <a:t>: DE</a:t>
            </a:r>
            <a:r>
              <a:rPr lang="th-TH" sz="1800" smtClean="0">
                <a:latin typeface="Tahoma" pitchFamily="34" charset="0"/>
                <a:cs typeface="Tahoma" pitchFamily="34" charset="0"/>
              </a:rPr>
              <a:t>)</a:t>
            </a:r>
            <a:endParaRPr lang="en-US" sz="1800" smtClean="0">
              <a:latin typeface="Tahoma" pitchFamily="34" charset="0"/>
              <a:cs typeface="Tahoma" pitchFamily="34" charset="0"/>
            </a:endParaRPr>
          </a:p>
          <a:p>
            <a:r>
              <a:rPr lang="th-TH" sz="1800" smtClean="0">
                <a:latin typeface="Tahoma" pitchFamily="34" charset="0"/>
                <a:cs typeface="Tahoma" pitchFamily="34" charset="0"/>
              </a:rPr>
              <a:t>มี การพัฒนาอำเภอด้วย  </a:t>
            </a:r>
            <a:r>
              <a:rPr lang="en-US" sz="1800" smtClean="0">
                <a:latin typeface="Tahoma" pitchFamily="34" charset="0"/>
                <a:cs typeface="Tahoma" pitchFamily="34" charset="0"/>
              </a:rPr>
              <a:t>DHML   </a:t>
            </a:r>
            <a:r>
              <a:rPr lang="th-TH" sz="1800" smtClean="0">
                <a:latin typeface="Tahoma" pitchFamily="34" charset="0"/>
                <a:cs typeface="Tahoma" pitchFamily="34" charset="0"/>
              </a:rPr>
              <a:t>จำนวน  3 โหนด  นาทวี กะพ้อและ ละงู</a:t>
            </a:r>
          </a:p>
          <a:p>
            <a:r>
              <a:rPr lang="th-TH" sz="1800" smtClean="0">
                <a:latin typeface="Tahoma" pitchFamily="34" charset="0"/>
                <a:cs typeface="Tahoma" pitchFamily="34" charset="0"/>
              </a:rPr>
              <a:t>มหกรรมวิชาการงานปฐมภูมิ  กรกฏาคม 2558</a:t>
            </a:r>
            <a:r>
              <a:rPr lang="en-US" sz="1800" smtClean="0">
                <a:latin typeface="Tahoma" pitchFamily="34" charset="0"/>
                <a:cs typeface="Tahoma" pitchFamily="34" charset="0"/>
              </a:rPr>
              <a:t> </a:t>
            </a:r>
          </a:p>
          <a:p>
            <a:endParaRPr lang="th-TH" sz="1800" smtClean="0">
              <a:latin typeface="Tahoma" pitchFamily="34" charset="0"/>
              <a:cs typeface="Tahoma" pitchFamily="34" charset="0"/>
            </a:endParaRPr>
          </a:p>
          <a:p>
            <a:endParaRPr lang="th-TH" sz="1800" smtClean="0">
              <a:latin typeface="Tahoma" pitchFamily="34" charset="0"/>
              <a:cs typeface="Tahoma" pitchFamily="34" charset="0"/>
            </a:endParaRPr>
          </a:p>
          <a:p>
            <a:r>
              <a:rPr lang="th-TH" sz="1800" smtClean="0">
                <a:latin typeface="Tahoma" pitchFamily="34" charset="0"/>
                <a:cs typeface="Tahoma" pitchFamily="34" charset="0"/>
              </a:rPr>
              <a:t>     </a:t>
            </a:r>
          </a:p>
          <a:p>
            <a:pPr lvl="1">
              <a:buFont typeface="Arial" pitchFamily="34" charset="0"/>
              <a:buNone/>
            </a:pPr>
            <a:r>
              <a:rPr lang="th-TH" sz="1800" smtClean="0">
                <a:latin typeface="Tahoma" pitchFamily="34" charset="0"/>
                <a:cs typeface="Tahoma" pitchFamily="34" charset="0"/>
              </a:rPr>
              <a:t> </a:t>
            </a:r>
          </a:p>
          <a:p>
            <a:pPr lvl="1"/>
            <a:endParaRPr lang="th-TH" sz="1800" smtClean="0">
              <a:latin typeface="Tahoma" pitchFamily="34" charset="0"/>
              <a:cs typeface="Tahoma" pitchFamily="34" charset="0"/>
            </a:endParaRPr>
          </a:p>
          <a:p>
            <a:pPr lvl="1"/>
            <a:endParaRPr lang="th-TH" sz="1800" smtClean="0">
              <a:latin typeface="Tahoma" pitchFamily="34" charset="0"/>
              <a:cs typeface="Tahoma" pitchFamily="34" charset="0"/>
            </a:endParaRPr>
          </a:p>
          <a:p>
            <a:endParaRPr lang="th-TH" sz="1800" smtClean="0"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35496" y="642938"/>
          <a:ext cx="9019606" cy="6053829"/>
        </p:xfrm>
        <a:graphic>
          <a:graphicData uri="http://schemas.openxmlformats.org/drawingml/2006/table">
            <a:tbl>
              <a:tblPr/>
              <a:tblGrid>
                <a:gridCol w="841956"/>
                <a:gridCol w="670212"/>
                <a:gridCol w="1091896"/>
                <a:gridCol w="1069257"/>
                <a:gridCol w="1069257"/>
                <a:gridCol w="1069257"/>
                <a:gridCol w="1069257"/>
                <a:gridCol w="1069257"/>
                <a:gridCol w="1069257"/>
              </a:tblGrid>
              <a:tr h="234641">
                <a:tc rowSpan="2">
                  <a:txBody>
                    <a:bodyPr/>
                    <a:lstStyle/>
                    <a:p>
                      <a:pPr algn="ctr" fontAlgn="t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ประเด็นการพัฒนา</a:t>
                      </a:r>
                    </a:p>
                  </a:txBody>
                  <a:tcPr marL="6459" marR="6459" marT="699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ระดับบริการ</a:t>
                      </a:r>
                    </a:p>
                  </a:txBody>
                  <a:tcPr marL="6459" marR="6459" marT="699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</a:p>
                  </a:txBody>
                  <a:tcPr marL="6459" marR="6459" marT="699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6459" marR="6459" marT="699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6459" marR="6459" marT="699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</a:p>
                  </a:txBody>
                  <a:tcPr marL="6459" marR="6459" marT="699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</a:t>
                      </a:r>
                    </a:p>
                  </a:txBody>
                  <a:tcPr marL="6459" marR="6459" marT="699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</a:t>
                      </a:r>
                    </a:p>
                  </a:txBody>
                  <a:tcPr marL="6459" marR="6459" marT="699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</a:t>
                      </a:r>
                    </a:p>
                  </a:txBody>
                  <a:tcPr marL="6459" marR="6459" marT="699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902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Service Delivery </a:t>
                      </a:r>
                    </a:p>
                  </a:txBody>
                  <a:tcPr marL="6459" marR="6459" marT="699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Health Workforce</a:t>
                      </a:r>
                    </a:p>
                  </a:txBody>
                  <a:tcPr marL="6459" marR="6459" marT="699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Health Information</a:t>
                      </a:r>
                    </a:p>
                  </a:txBody>
                  <a:tcPr marL="6459" marR="6459" marT="699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เทคโนโลยีการแพทย์</a:t>
                      </a:r>
                    </a:p>
                  </a:txBody>
                  <a:tcPr marL="6459" marR="6459" marT="699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Financing</a:t>
                      </a:r>
                    </a:p>
                  </a:txBody>
                  <a:tcPr marL="6459" marR="6459" marT="699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Leading &amp;Governance</a:t>
                      </a:r>
                    </a:p>
                  </a:txBody>
                  <a:tcPr marL="6459" marR="6459" marT="699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Participation</a:t>
                      </a:r>
                    </a:p>
                  </a:txBody>
                  <a:tcPr marL="6459" marR="6459" marT="699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05647">
                <a:tc>
                  <a:txBody>
                    <a:bodyPr/>
                    <a:lstStyle/>
                    <a:p>
                      <a:pPr algn="ctr" fontAlgn="t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การดูแลผู้สูงอายุและ </a:t>
                      </a: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long term care</a:t>
                      </a:r>
                    </a:p>
                  </a:txBody>
                  <a:tcPr marL="8792" marR="8792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ศสม./รพสต.</a:t>
                      </a:r>
                    </a:p>
                  </a:txBody>
                  <a:tcPr marL="8792" marR="8792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1. มีทีมสหสาขาวิชาชีพบริการตรวจเยี่ยมอาการผู้ป่วยถึงบ้าน</a:t>
                      </a:r>
                      <a:b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</a:br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2. มีบริการให้คำปรึกษาปัญหาการดูแลกลุ่มผู้ป่วยติดเตียงที่บ้านด้วยระบบ</a:t>
                      </a:r>
                      <a:r>
                        <a:rPr lang="th-TH" sz="1600" b="1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ออนไลน์</a:t>
                      </a:r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3.</a:t>
                      </a:r>
                      <a:r>
                        <a:rPr lang="th-TH" sz="1600" b="1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ใช้เวชศาสตร์ครอบครัวในการดูแล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792" marR="8792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1. </a:t>
                      </a:r>
                      <a:r>
                        <a:rPr lang="th-TH" sz="1600" b="1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หมอครอบครัวทุกระดับ 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792" marR="8792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1. ร้อยละผู้ป่วยติดเตียงในชุมชนได้รับการเยี่ยมบ้านอย่างน้อย 2 ครั้ง/ปี</a:t>
                      </a:r>
                      <a:b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</a:br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2. ร้อยละผู้ป่วยติดเตียงที่บ้านเกิด</a:t>
                      </a:r>
                      <a:r>
                        <a:rPr lang="th-TH" sz="1600" b="1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ภาวะแทรกซ้อน</a:t>
                      </a:r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3</a:t>
                      </a:r>
                      <a:r>
                        <a:rPr lang="th-TH" sz="1600" b="1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.ใช้</a:t>
                      </a:r>
                      <a:r>
                        <a:rPr lang="th-TH" sz="1600" b="1" i="0" u="none" strike="noStrike" baseline="0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600" b="1" i="0" u="none" strike="noStrike" baseline="0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DHS </a:t>
                      </a:r>
                      <a:r>
                        <a:rPr lang="th-TH" sz="1600" b="1" i="0" u="none" strike="noStrike" baseline="0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เป็นแนวทางการพัฒนางาน</a:t>
                      </a:r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</a:t>
                      </a:r>
                      <a:r>
                        <a:rPr lang="th-TH" sz="1600" b="1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</a:t>
                      </a:r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</a:t>
                      </a:r>
                      <a:endParaRPr lang="th-TH" sz="1600" b="1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792" marR="8792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1. พัฒนาการรักษาผู้ป่วยผ่านระบบอนไลน์</a:t>
                      </a:r>
                      <a:b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</a:br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2. แล็ปท็อปการบันทึกข้อมูลสุขภาพ </a:t>
                      </a:r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real time </a:t>
                      </a:r>
                    </a:p>
                  </a:txBody>
                  <a:tcPr marL="8792" marR="8792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600" b="1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1. งบส่งเสริมป้องกันโรค </a:t>
                      </a:r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PPA </a:t>
                      </a:r>
                      <a:r>
                        <a:rPr lang="th-TH" sz="1600" b="1" i="0" u="none" strike="noStrike" dirty="0" err="1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สปสช.</a:t>
                      </a:r>
                      <a:r>
                        <a:rPr lang="th-TH" sz="1600" b="1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จ่ายค่าบริการรายหัวตามผลงาน</a:t>
                      </a:r>
                      <a:br>
                        <a:rPr lang="th-TH" sz="1600" b="1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</a:br>
                      <a:r>
                        <a:rPr lang="th-TH" sz="1600" b="1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2.   งบประมาณของหน่วยบริการ</a:t>
                      </a:r>
                    </a:p>
                    <a:p>
                      <a:pPr algn="l" fontAlgn="t"/>
                      <a:endParaRPr lang="en-US" sz="1600" b="1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8792" marR="8792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1. จัดช่องทางด่วนสำหรับระบบปรึกษา และส่งต่อผู้ป่วย</a:t>
                      </a:r>
                      <a:b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</a:br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2. พัฒนาระบบการประสานงานระดับเขต จังหวัด สสอ.</a:t>
                      </a:r>
                    </a:p>
                  </a:txBody>
                  <a:tcPr marL="8792" marR="8792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1. สนับสนุน อปท. / เครือข่ายอื่นๆเป็นเจ้าของโครงการในชุมชน</a:t>
                      </a:r>
                    </a:p>
                  </a:txBody>
                  <a:tcPr marL="8792" marR="8792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cxnSp>
        <p:nvCxnSpPr>
          <p:cNvPr id="5" name="Straight Connector 4"/>
          <p:cNvCxnSpPr/>
          <p:nvPr/>
        </p:nvCxnSpPr>
        <p:spPr>
          <a:xfrm>
            <a:off x="66675" y="6572250"/>
            <a:ext cx="180181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51" name="ชื่อเรื่อง 1"/>
          <p:cNvSpPr>
            <a:spLocks noGrp="1"/>
          </p:cNvSpPr>
          <p:nvPr>
            <p:ph type="title"/>
          </p:nvPr>
        </p:nvSpPr>
        <p:spPr>
          <a:xfrm>
            <a:off x="179388" y="44450"/>
            <a:ext cx="8856662" cy="476250"/>
          </a:xfrm>
          <a:solidFill>
            <a:srgbClr val="880DB9"/>
          </a:solidFill>
        </p:spPr>
        <p:txBody>
          <a:bodyPr/>
          <a:lstStyle/>
          <a:p>
            <a:pPr eaLnBrk="1" hangingPunct="1"/>
            <a:r>
              <a:rPr lang="en-US" sz="2800" b="1" dirty="0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6 </a:t>
            </a:r>
            <a:r>
              <a:rPr lang="th-TH" sz="2800" b="1" dirty="0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  </a:t>
            </a:r>
            <a:r>
              <a:rPr lang="en-US" sz="2800" b="1" dirty="0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Building blocks  </a:t>
            </a:r>
            <a:r>
              <a:rPr lang="th-TH" sz="2800" b="1" dirty="0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ปฐมภูมิ ทุติยภูมิและองค์รวม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0713"/>
          </a:xfrm>
          <a:solidFill>
            <a:schemeClr val="accent6"/>
          </a:solidFill>
        </p:spPr>
        <p:txBody>
          <a:bodyPr/>
          <a:lstStyle/>
          <a:p>
            <a:pPr>
              <a:defRPr/>
            </a:pPr>
            <a:r>
              <a:rPr lang="th-TH" sz="3600" dirty="0" smtClean="0">
                <a:latin typeface="Tahoma" pitchFamily="34" charset="0"/>
                <a:cs typeface="Tahoma" pitchFamily="34" charset="0"/>
              </a:rPr>
              <a:t>การประเมิน  </a:t>
            </a:r>
            <a:r>
              <a:rPr lang="en-US" sz="3600" dirty="0" smtClean="0">
                <a:latin typeface="Tahoma" pitchFamily="34" charset="0"/>
                <a:cs typeface="Tahoma" pitchFamily="34" charset="0"/>
              </a:rPr>
              <a:t>DHS _PCA</a:t>
            </a:r>
            <a:endParaRPr lang="th-TH" sz="36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33795" name="ตัวยึดเนื้อหา 2"/>
          <p:cNvSpPr>
            <a:spLocks noGrp="1"/>
          </p:cNvSpPr>
          <p:nvPr>
            <p:ph idx="1"/>
          </p:nvPr>
        </p:nvSpPr>
        <p:spPr>
          <a:xfrm>
            <a:off x="468313" y="692150"/>
            <a:ext cx="8229600" cy="4525963"/>
          </a:xfrm>
        </p:spPr>
        <p:txBody>
          <a:bodyPr/>
          <a:lstStyle/>
          <a:p>
            <a:pPr algn="ctr">
              <a:buFont typeface="Arial" pitchFamily="34" charset="0"/>
              <a:buNone/>
            </a:pPr>
            <a:r>
              <a:rPr lang="th-TH" sz="3600" smtClean="0">
                <a:solidFill>
                  <a:srgbClr val="880DB9"/>
                </a:solidFill>
                <a:latin typeface="Tahoma" pitchFamily="34" charset="0"/>
                <a:cs typeface="Tahoma" pitchFamily="34" charset="0"/>
              </a:rPr>
              <a:t>  </a:t>
            </a:r>
            <a:r>
              <a:rPr lang="th-TH" sz="3600" smtClean="0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เป้าหมาย   การเยี่ยมเพื่อพัฒนา </a:t>
            </a:r>
          </a:p>
          <a:p>
            <a:r>
              <a:rPr lang="th-TH" sz="2400" smtClean="0">
                <a:solidFill>
                  <a:srgbClr val="880DB9"/>
                </a:solidFill>
                <a:latin typeface="Tahoma" pitchFamily="34" charset="0"/>
                <a:cs typeface="Tahoma" pitchFamily="34" charset="0"/>
              </a:rPr>
              <a:t>พัฒนาทีมพัฒนาและทีมเยี่ยม</a:t>
            </a:r>
          </a:p>
          <a:p>
            <a:pPr lvl="1"/>
            <a:r>
              <a:rPr lang="th-TH" sz="2000" smtClean="0">
                <a:latin typeface="Tahoma" pitchFamily="34" charset="0"/>
                <a:cs typeface="Tahoma" pitchFamily="34" charset="0"/>
              </a:rPr>
              <a:t>อบรมฝึกทักษะการเยี่ยมและเครื่องมือ </a:t>
            </a:r>
            <a:r>
              <a:rPr lang="en-US" sz="2000" smtClean="0">
                <a:latin typeface="Tahoma" pitchFamily="34" charset="0"/>
                <a:cs typeface="Tahoma" pitchFamily="34" charset="0"/>
              </a:rPr>
              <a:t>DHS_PCA (</a:t>
            </a:r>
            <a:r>
              <a:rPr lang="th-TH" sz="2000" smtClean="0">
                <a:latin typeface="Tahoma" pitchFamily="34" charset="0"/>
                <a:cs typeface="Tahoma" pitchFamily="34" charset="0"/>
              </a:rPr>
              <a:t>ต่อเนื่องจากการพัฒนาทีมเยี่ยมพัฒนา </a:t>
            </a:r>
            <a:r>
              <a:rPr lang="en-US" sz="2000" smtClean="0">
                <a:latin typeface="Tahoma" pitchFamily="34" charset="0"/>
                <a:cs typeface="Tahoma" pitchFamily="34" charset="0"/>
              </a:rPr>
              <a:t>PCA </a:t>
            </a:r>
            <a:r>
              <a:rPr lang="th-TH" sz="2000" smtClean="0">
                <a:latin typeface="Tahoma" pitchFamily="34" charset="0"/>
                <a:cs typeface="Tahoma" pitchFamily="34" charset="0"/>
              </a:rPr>
              <a:t>ระดับเขต)  </a:t>
            </a:r>
          </a:p>
          <a:p>
            <a:pPr lvl="1"/>
            <a:r>
              <a:rPr lang="th-TH" sz="2000" smtClean="0">
                <a:latin typeface="Tahoma" pitchFamily="34" charset="0"/>
                <a:cs typeface="Tahoma" pitchFamily="34" charset="0"/>
              </a:rPr>
              <a:t>ฝึกภาคสนามไปลงเยี่ยมพัฒนา ณ อำเภอเมืองปัตตานี 27-28 ตค 57</a:t>
            </a:r>
          </a:p>
          <a:p>
            <a:r>
              <a:rPr lang="th-TH" sz="2400" smtClean="0">
                <a:solidFill>
                  <a:srgbClr val="880DB9"/>
                </a:solidFill>
                <a:latin typeface="Tahoma" pitchFamily="34" charset="0"/>
                <a:cs typeface="Tahoma" pitchFamily="34" charset="0"/>
              </a:rPr>
              <a:t>มีทีมเยี่ยมพัฒนาระดับเขต 2 ทีมๆละ 10 คน  มีนพ.เดชา แซ่หลีและนพ.ปวิตร วนิชชานนท์ เป็นหัวหน้าทีม  </a:t>
            </a:r>
          </a:p>
          <a:p>
            <a:pPr lvl="1"/>
            <a:r>
              <a:rPr lang="th-TH" sz="2000" smtClean="0">
                <a:latin typeface="Tahoma" pitchFamily="34" charset="0"/>
                <a:cs typeface="Tahoma" pitchFamily="34" charset="0"/>
              </a:rPr>
              <a:t>กำหนดเยี่ยมรอบแรก พฤษภาคม-มิถุนายน 2558 จังหวัดละ 1 อำเภอ   </a:t>
            </a:r>
          </a:p>
          <a:p>
            <a:r>
              <a:rPr lang="th-TH" sz="2400" smtClean="0">
                <a:solidFill>
                  <a:srgbClr val="880DB9"/>
                </a:solidFill>
                <a:latin typeface="Tahoma" pitchFamily="34" charset="0"/>
                <a:cs typeface="Tahoma" pitchFamily="34" charset="0"/>
              </a:rPr>
              <a:t>อำเภอประเมินตนเอง  เดือนมีนาคม  2558</a:t>
            </a:r>
          </a:p>
          <a:p>
            <a:r>
              <a:rPr lang="th-TH" sz="2400" smtClean="0">
                <a:solidFill>
                  <a:srgbClr val="880DB9"/>
                </a:solidFill>
                <a:latin typeface="Tahoma" pitchFamily="34" charset="0"/>
                <a:cs typeface="Tahoma" pitchFamily="34" charset="0"/>
              </a:rPr>
              <a:t>ประเมินโดยทีมเยี่ยมพัฒนาจังหวัด  สำหรับอำเภอที่ผ่านเกณฑ์ข้อ 3 ทุกข้อ  </a:t>
            </a:r>
          </a:p>
          <a:p>
            <a:r>
              <a:rPr lang="th-TH" sz="2400" smtClean="0">
                <a:solidFill>
                  <a:srgbClr val="880DB9"/>
                </a:solidFill>
                <a:latin typeface="Tahoma" pitchFamily="34" charset="0"/>
                <a:cs typeface="Tahoma" pitchFamily="34" charset="0"/>
              </a:rPr>
              <a:t>ประเมินโดยทีมเยี่ยมพัฒนาเขต สำหรับอำเภอที่ผ่านเกณฑ์ข้อ 4 ทุกข้อ </a:t>
            </a:r>
          </a:p>
        </p:txBody>
      </p:sp>
    </p:spTree>
  </p:cSld>
  <p:clrMapOvr>
    <a:masterClrMapping/>
  </p:clrMapOvr>
  <p:transition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20713"/>
          </a:xfrm>
          <a:solidFill>
            <a:schemeClr val="accent6">
              <a:lumMod val="20000"/>
              <a:lumOff val="80000"/>
            </a:schemeClr>
          </a:solidFill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h-TH" b="1" dirty="0" smtClean="0"/>
              <a:t> การเยี่ยมพัฒนา </a:t>
            </a:r>
            <a:r>
              <a:rPr lang="en-US" b="1" dirty="0" smtClean="0">
                <a:cs typeface="Angsana New" pitchFamily="18" charset="-34"/>
              </a:rPr>
              <a:t>DHS PCA  </a:t>
            </a:r>
            <a:r>
              <a:rPr lang="th-TH" b="1" dirty="0" smtClean="0"/>
              <a:t> 2 วัน</a:t>
            </a:r>
          </a:p>
        </p:txBody>
      </p:sp>
      <p:sp>
        <p:nvSpPr>
          <p:cNvPr id="34819" name="ตัวแทนเนื้อหา 2"/>
          <p:cNvSpPr>
            <a:spLocks noGrp="1"/>
          </p:cNvSpPr>
          <p:nvPr>
            <p:ph idx="1"/>
          </p:nvPr>
        </p:nvSpPr>
        <p:spPr>
          <a:xfrm>
            <a:off x="179388" y="598488"/>
            <a:ext cx="8785225" cy="6259512"/>
          </a:xfrm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r>
              <a:rPr lang="th-TH" sz="2400" b="1" u="sng" smtClean="0"/>
              <a:t>วันที่ ๑ </a:t>
            </a:r>
            <a:endParaRPr lang="en-US" sz="2400" b="1" smtClean="0">
              <a:cs typeface="Cordia New" pitchFamily="34" charset="-34"/>
            </a:endParaRPr>
          </a:p>
          <a:p>
            <a:pPr eaLnBrk="1" hangingPunct="1"/>
            <a:r>
              <a:rPr lang="th-TH" sz="2400" b="1" smtClean="0"/>
              <a:t>๐๘.๓๐ – ๑๐.๐๐ น. ประชุมทีมประเมิน (</a:t>
            </a:r>
            <a:r>
              <a:rPr lang="en-US" sz="2400" b="1" smtClean="0">
                <a:cs typeface="Cordia New" pitchFamily="34" charset="-34"/>
              </a:rPr>
              <a:t>DHS PCA</a:t>
            </a:r>
            <a:r>
              <a:rPr lang="th-TH" sz="2400" b="1" smtClean="0"/>
              <a:t>)</a:t>
            </a:r>
            <a:r>
              <a:rPr lang="en-US" sz="2400" b="1" smtClean="0">
                <a:cs typeface="Cordia New" pitchFamily="34" charset="-34"/>
              </a:rPr>
              <a:t> </a:t>
            </a:r>
          </a:p>
          <a:p>
            <a:pPr lvl="1" eaLnBrk="1" hangingPunct="1"/>
            <a:r>
              <a:rPr lang="th-TH" sz="2000" b="1" smtClean="0"/>
              <a:t>ทีมเยี่ยมระดับอำเภอ  รพ.  สสอ. </a:t>
            </a:r>
            <a:r>
              <a:rPr lang="en-US" sz="2000" b="1" smtClean="0">
                <a:cs typeface="Cordia New" pitchFamily="34" charset="-34"/>
              </a:rPr>
              <a:t>CUP</a:t>
            </a:r>
            <a:r>
              <a:rPr lang="th-TH" sz="2000" b="1" smtClean="0"/>
              <a:t> กรรมการระดับอำเภอ   </a:t>
            </a:r>
          </a:p>
          <a:p>
            <a:pPr lvl="1" eaLnBrk="1" hangingPunct="1"/>
            <a:r>
              <a:rPr lang="th-TH" sz="2000" b="1" smtClean="0"/>
              <a:t>ทีมเยี่ยมหน่วยบริการปฐมภูมิ    รพ.สต. </a:t>
            </a:r>
            <a:r>
              <a:rPr lang="en-US" sz="2000" b="1" smtClean="0">
                <a:cs typeface="Cordia New" pitchFamily="34" charset="-34"/>
              </a:rPr>
              <a:t> PCU </a:t>
            </a:r>
            <a:r>
              <a:rPr lang="th-TH" sz="2000" b="1" smtClean="0"/>
              <a:t>  คลินิก</a:t>
            </a:r>
          </a:p>
          <a:p>
            <a:pPr lvl="1" eaLnBrk="1" hangingPunct="1"/>
            <a:r>
              <a:rPr lang="th-TH" sz="2000" b="1" smtClean="0"/>
              <a:t>ทีมเยี่ยมชุมชน    </a:t>
            </a:r>
            <a:endParaRPr lang="en-US" sz="2000" b="1" smtClean="0">
              <a:cs typeface="Cordia New" pitchFamily="34" charset="-34"/>
            </a:endParaRPr>
          </a:p>
          <a:p>
            <a:pPr eaLnBrk="1" hangingPunct="1"/>
            <a:r>
              <a:rPr lang="th-TH" sz="2400" b="1" smtClean="0"/>
              <a:t>๑๐.๐๐ – ๑๒.๐๐ น.     รับฟังการนำเสนอ อำเภอ  ตำบล   และ</a:t>
            </a:r>
            <a:endParaRPr lang="en-US" sz="2400" b="1" smtClean="0">
              <a:cs typeface="Cordia New" pitchFamily="34" charset="-34"/>
            </a:endParaRPr>
          </a:p>
          <a:p>
            <a:pPr eaLnBrk="1" hangingPunct="1"/>
            <a:r>
              <a:rPr lang="th-TH" sz="2400" b="1" smtClean="0"/>
              <a:t>๑๓.๐๐ – ๑๖.๓๐ น.     ลงเยี่ยม ระดับ ลงเยี่ยมระดับอำเภอ หน่วยบริการปฐมภูมิ  และ </a:t>
            </a:r>
          </a:p>
          <a:p>
            <a:pPr eaLnBrk="1" hangingPunct="1">
              <a:buFont typeface="Arial" pitchFamily="34" charset="0"/>
              <a:buNone/>
            </a:pPr>
            <a:r>
              <a:rPr lang="th-TH" sz="2400" b="1" smtClean="0"/>
              <a:t>                                   ชุมชน</a:t>
            </a:r>
            <a:endParaRPr lang="en-US" sz="2400" b="1" smtClean="0">
              <a:cs typeface="Cordia New" pitchFamily="34" charset="-34"/>
            </a:endParaRPr>
          </a:p>
          <a:p>
            <a:pPr eaLnBrk="1" hangingPunct="1"/>
            <a:r>
              <a:rPr lang="th-TH" sz="2400" b="1" smtClean="0"/>
              <a:t>๑๙.๐๐ – ๒๑.๐๐ น.     สรุปผลการเยี่ยมและวางแผนเยี่ยมเพิ่ม และ การเขียนรายงาน</a:t>
            </a:r>
          </a:p>
          <a:p>
            <a:pPr eaLnBrk="1" hangingPunct="1">
              <a:buFont typeface="Arial" pitchFamily="34" charset="0"/>
              <a:buNone/>
            </a:pPr>
            <a:r>
              <a:rPr lang="th-TH" sz="2400" b="1" smtClean="0"/>
              <a:t>                                    การเยี่ยม</a:t>
            </a:r>
            <a:endParaRPr lang="en-US" sz="2400" b="1" smtClean="0">
              <a:cs typeface="Cordia New" pitchFamily="34" charset="-34"/>
            </a:endParaRPr>
          </a:p>
          <a:p>
            <a:pPr eaLnBrk="1" hangingPunct="1">
              <a:buFont typeface="Arial" pitchFamily="34" charset="0"/>
              <a:buNone/>
            </a:pPr>
            <a:r>
              <a:rPr lang="th-TH" sz="2400" b="1" u="sng" smtClean="0"/>
              <a:t>วันที่ ๒ </a:t>
            </a:r>
            <a:endParaRPr lang="en-US" sz="2400" b="1" smtClean="0">
              <a:cs typeface="Cordia New" pitchFamily="34" charset="-34"/>
            </a:endParaRPr>
          </a:p>
          <a:p>
            <a:pPr eaLnBrk="1" hangingPunct="1"/>
            <a:r>
              <a:rPr lang="th-TH" sz="2400" b="1" smtClean="0"/>
              <a:t>๐๘.๓๐ – ๑๒.๐๐ น.    สรุปการเยี่ยม</a:t>
            </a:r>
            <a:endParaRPr lang="en-US" sz="2400" b="1" smtClean="0">
              <a:cs typeface="Cordia New" pitchFamily="34" charset="-34"/>
            </a:endParaRPr>
          </a:p>
          <a:p>
            <a:pPr eaLnBrk="1" hangingPunct="1">
              <a:buFont typeface="Arial" pitchFamily="34" charset="0"/>
              <a:buNone/>
            </a:pPr>
            <a:r>
              <a:rPr lang="th-TH" sz="2400" b="1" smtClean="0"/>
              <a:t>       (รอบสอง  ลงเยี่ยมเพิ่มเติม แยกประเด็นสุขภาพ    รอบสอง  ลงเยี่ยมเพิ่ม</a:t>
            </a:r>
            <a:endParaRPr lang="en-US" sz="2400" b="1" smtClean="0">
              <a:cs typeface="Cordia New" pitchFamily="34" charset="-34"/>
            </a:endParaRPr>
          </a:p>
          <a:p>
            <a:pPr eaLnBrk="1" hangingPunct="1"/>
            <a:endParaRPr lang="th-TH" sz="2400" b="1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5175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>
              <a:defRPr/>
            </a:pPr>
            <a:r>
              <a:rPr lang="th-TH" b="1" dirty="0" smtClean="0"/>
              <a:t>แนวทางการสรุปเยี่ยม</a:t>
            </a:r>
            <a:endParaRPr lang="th-TH" b="1" dirty="0"/>
          </a:p>
        </p:txBody>
      </p:sp>
      <p:graphicFrame>
        <p:nvGraphicFramePr>
          <p:cNvPr id="4" name="ตาราง 3"/>
          <p:cNvGraphicFramePr>
            <a:graphicFrameLocks noGrp="1"/>
          </p:cNvGraphicFramePr>
          <p:nvPr/>
        </p:nvGraphicFramePr>
        <p:xfrm>
          <a:off x="0" y="908050"/>
          <a:ext cx="9143999" cy="6458611"/>
        </p:xfrm>
        <a:graphic>
          <a:graphicData uri="http://schemas.openxmlformats.org/drawingml/2006/table">
            <a:tbl>
              <a:tblPr/>
              <a:tblGrid>
                <a:gridCol w="1551055"/>
                <a:gridCol w="793561"/>
                <a:gridCol w="2344616"/>
                <a:gridCol w="2254436"/>
                <a:gridCol w="2200331"/>
              </a:tblGrid>
              <a:tr h="438384"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หัวข้อ</a:t>
                      </a:r>
                    </a:p>
                  </a:txBody>
                  <a:tcPr marL="4832" marR="4832" marT="48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ระดับคะแนน</a:t>
                      </a:r>
                    </a:p>
                  </a:txBody>
                  <a:tcPr marL="4832" marR="4832" marT="48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ข้อมูล/ข้อเท็จจริง</a:t>
                      </a:r>
                    </a:p>
                  </a:txBody>
                  <a:tcPr marL="4832" marR="4832" marT="48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TH SarabunPSK"/>
                        </a:rPr>
                        <a:t>ข้อชื่นชม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TH SarabunPSK"/>
                      </a:endParaRPr>
                    </a:p>
                  </a:txBody>
                  <a:tcPr marL="4832" marR="4832" marT="48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ข้อเสนอแนะเพื่อการพัฒนา</a:t>
                      </a:r>
                    </a:p>
                  </a:txBody>
                  <a:tcPr marL="4832" marR="4832" marT="48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0872"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    เกณฑ์ 1</a:t>
                      </a:r>
                      <a:b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</a:br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(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Unity District </a:t>
                      </a:r>
                      <a:endParaRPr lang="en-US" sz="2000" b="1" i="0" u="none" strike="noStrike" dirty="0" smtClean="0">
                        <a:solidFill>
                          <a:srgbClr val="000000"/>
                        </a:solidFill>
                        <a:latin typeface="TH SarabunPSK"/>
                      </a:endParaRPr>
                    </a:p>
                    <a:p>
                      <a:pPr algn="ctr" rtl="0" fontAlgn="t"/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TH SarabunPSK"/>
                        </a:rPr>
                        <a:t>Health 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team)</a:t>
                      </a:r>
                    </a:p>
                  </a:txBody>
                  <a:tcPr marL="4832" marR="4832" marT="483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 </a:t>
                      </a:r>
                    </a:p>
                  </a:txBody>
                  <a:tcPr marL="4832" marR="4832" marT="4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 </a:t>
                      </a:r>
                    </a:p>
                  </a:txBody>
                  <a:tcPr marL="4832" marR="4832" marT="4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 </a:t>
                      </a:r>
                    </a:p>
                  </a:txBody>
                  <a:tcPr marL="4832" marR="4832" marT="4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 </a:t>
                      </a:r>
                    </a:p>
                  </a:txBody>
                  <a:tcPr marL="4832" marR="4832" marT="4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4959"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   เกณฑ์ 2</a:t>
                      </a:r>
                      <a:b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</a:br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 (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TH SarabunPSK"/>
                        </a:rPr>
                        <a:t>Customer 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Focus)</a:t>
                      </a:r>
                    </a:p>
                  </a:txBody>
                  <a:tcPr marL="4832" marR="4832" marT="483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 </a:t>
                      </a:r>
                    </a:p>
                  </a:txBody>
                  <a:tcPr marL="4832" marR="4832" marT="4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 </a:t>
                      </a:r>
                    </a:p>
                  </a:txBody>
                  <a:tcPr marL="4832" marR="4832" marT="4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 </a:t>
                      </a:r>
                    </a:p>
                  </a:txBody>
                  <a:tcPr marL="4832" marR="4832" marT="4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 </a:t>
                      </a:r>
                    </a:p>
                  </a:txBody>
                  <a:tcPr marL="4832" marR="4832" marT="4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7721"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   เกณฑ์ 3</a:t>
                      </a:r>
                      <a:b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</a:br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 (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Community</a:t>
                      </a:r>
                      <a:br>
                        <a:rPr lang="en-US" sz="2000" b="1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</a:b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 participation)</a:t>
                      </a:r>
                    </a:p>
                  </a:txBody>
                  <a:tcPr marL="4832" marR="4832" marT="483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 </a:t>
                      </a:r>
                    </a:p>
                  </a:txBody>
                  <a:tcPr marL="4832" marR="4832" marT="4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 </a:t>
                      </a:r>
                    </a:p>
                  </a:txBody>
                  <a:tcPr marL="4832" marR="4832" marT="4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 </a:t>
                      </a:r>
                    </a:p>
                  </a:txBody>
                  <a:tcPr marL="4832" marR="4832" marT="4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 </a:t>
                      </a:r>
                    </a:p>
                  </a:txBody>
                  <a:tcPr marL="4832" marR="4832" marT="4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2368"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    เกณฑ์ 4</a:t>
                      </a:r>
                      <a:b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</a:br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(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Appreciation)</a:t>
                      </a:r>
                    </a:p>
                  </a:txBody>
                  <a:tcPr marL="4832" marR="4832" marT="483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 </a:t>
                      </a:r>
                    </a:p>
                  </a:txBody>
                  <a:tcPr marL="4832" marR="4832" marT="4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 </a:t>
                      </a:r>
                    </a:p>
                  </a:txBody>
                  <a:tcPr marL="4832" marR="4832" marT="4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 </a:t>
                      </a:r>
                    </a:p>
                  </a:txBody>
                  <a:tcPr marL="4832" marR="4832" marT="4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 </a:t>
                      </a:r>
                    </a:p>
                  </a:txBody>
                  <a:tcPr marL="4832" marR="4832" marT="4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8072"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    เกณฑ์ 5</a:t>
                      </a:r>
                      <a:b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</a:br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  (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Resource 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TH SarabunPSK"/>
                        </a:rPr>
                        <a:t> 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sharing)</a:t>
                      </a:r>
                    </a:p>
                  </a:txBody>
                  <a:tcPr marL="4832" marR="4832" marT="483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 </a:t>
                      </a:r>
                    </a:p>
                  </a:txBody>
                  <a:tcPr marL="4832" marR="4832" marT="4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 </a:t>
                      </a:r>
                    </a:p>
                  </a:txBody>
                  <a:tcPr marL="4832" marR="4832" marT="4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 </a:t>
                      </a:r>
                    </a:p>
                  </a:txBody>
                  <a:tcPr marL="4832" marR="4832" marT="4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 </a:t>
                      </a:r>
                    </a:p>
                  </a:txBody>
                  <a:tcPr marL="4832" marR="4832" marT="4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6064">
                <a:tc>
                  <a:txBody>
                    <a:bodyPr/>
                    <a:lstStyle/>
                    <a:p>
                      <a:pPr algn="ctr" rtl="0" fontAlgn="t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   เกณฑ์ 6</a:t>
                      </a:r>
                      <a:b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</a:br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  (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Essential 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TH SarabunPSK"/>
                        </a:rPr>
                        <a:t>care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)</a:t>
                      </a:r>
                    </a:p>
                  </a:txBody>
                  <a:tcPr marL="4832" marR="4832" marT="483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 </a:t>
                      </a:r>
                    </a:p>
                  </a:txBody>
                  <a:tcPr marL="4832" marR="4832" marT="4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 </a:t>
                      </a:r>
                    </a:p>
                  </a:txBody>
                  <a:tcPr marL="4832" marR="4832" marT="4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 </a:t>
                      </a:r>
                    </a:p>
                  </a:txBody>
                  <a:tcPr marL="4832" marR="4832" marT="4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 </a:t>
                      </a:r>
                    </a:p>
                  </a:txBody>
                  <a:tcPr marL="4832" marR="4832" marT="4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8787"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คะแนนเฉลี่ย</a:t>
                      </a:r>
                    </a:p>
                  </a:txBody>
                  <a:tcPr marL="4832" marR="4832" marT="483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TH SarabunPSK"/>
                        </a:rPr>
                        <a:t> 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latin typeface="TH SarabunPSK"/>
                      </a:endParaRPr>
                    </a:p>
                  </a:txBody>
                  <a:tcPr marL="4832" marR="4832" marT="4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 </a:t>
                      </a:r>
                    </a:p>
                  </a:txBody>
                  <a:tcPr marL="4832" marR="4832" marT="4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H SarabunPSK"/>
                        </a:rPr>
                        <a:t> </a:t>
                      </a:r>
                    </a:p>
                  </a:txBody>
                  <a:tcPr marL="4832" marR="4832" marT="4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TH SarabunPSK"/>
                        </a:rPr>
                        <a:t> </a:t>
                      </a:r>
                    </a:p>
                  </a:txBody>
                  <a:tcPr marL="4832" marR="4832" marT="483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04813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pPr>
              <a:defRPr/>
            </a:pPr>
            <a:r>
              <a:rPr lang="th-TH" sz="3200" b="1" dirty="0" smtClean="0"/>
              <a:t>ผลการประเมิน </a:t>
            </a:r>
            <a:r>
              <a:rPr lang="en-US" sz="3200" b="1" dirty="0" smtClean="0"/>
              <a:t>DHS_PCA </a:t>
            </a:r>
            <a:r>
              <a:rPr lang="th-TH" sz="3200" b="1" dirty="0" smtClean="0"/>
              <a:t>จังหวัด นราธิวาส</a:t>
            </a:r>
            <a:endParaRPr lang="th-TH" sz="3200" b="1" dirty="0"/>
          </a:p>
        </p:txBody>
      </p:sp>
      <p:graphicFrame>
        <p:nvGraphicFramePr>
          <p:cNvPr id="6" name="ตัวยึดเนื้อหา 5"/>
          <p:cNvGraphicFramePr>
            <a:graphicFrameLocks noGrp="1"/>
          </p:cNvGraphicFramePr>
          <p:nvPr>
            <p:ph idx="1"/>
          </p:nvPr>
        </p:nvGraphicFramePr>
        <p:xfrm>
          <a:off x="250825" y="476250"/>
          <a:ext cx="8712966" cy="8439124"/>
        </p:xfrm>
        <a:graphic>
          <a:graphicData uri="http://schemas.openxmlformats.org/drawingml/2006/table">
            <a:tbl>
              <a:tblPr/>
              <a:tblGrid>
                <a:gridCol w="576064"/>
                <a:gridCol w="936104"/>
                <a:gridCol w="4248471"/>
                <a:gridCol w="428393"/>
                <a:gridCol w="147671"/>
                <a:gridCol w="432048"/>
                <a:gridCol w="504056"/>
                <a:gridCol w="504056"/>
                <a:gridCol w="504056"/>
                <a:gridCol w="432047"/>
              </a:tblGrid>
              <a:tr h="28803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H SarabunPSK"/>
                        </a:rPr>
                        <a:t>ลำดับ</a:t>
                      </a:r>
                      <a:endParaRPr lang="en-US" sz="1100" b="1" dirty="0"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6121" marR="461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H SarabunPSK"/>
                        </a:rPr>
                        <a:t>อำเภอ</a:t>
                      </a:r>
                      <a:endParaRPr lang="en-US" sz="1100" b="1"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6121" marR="461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TH SarabunPSK"/>
                          <a:ea typeface="Calibri"/>
                          <a:cs typeface="Angsana New"/>
                        </a:rPr>
                        <a:t>One District One Project : ODOP</a:t>
                      </a:r>
                      <a:endParaRPr lang="en-US" sz="1100" b="1" dirty="0">
                        <a:latin typeface="Calibri"/>
                        <a:ea typeface="Calibri"/>
                        <a:cs typeface="Angsana New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h-TH" sz="2000" b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H SarabunPSK"/>
                        </a:rPr>
                        <a:t>ปีงบประมาณ 2557</a:t>
                      </a:r>
                      <a:endParaRPr lang="en-US" sz="1100" b="1" dirty="0"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6121" marR="461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2000" b="1">
                        <a:solidFill>
                          <a:srgbClr val="000000"/>
                        </a:solidFill>
                        <a:latin typeface="Calibri"/>
                        <a:ea typeface="Calibri"/>
                        <a:cs typeface="TH SarabunPSK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 smtClean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H SarabunPSK"/>
                        </a:rPr>
                        <a:t>องค์ประกอบ </a:t>
                      </a:r>
                      <a:r>
                        <a:rPr lang="en-US" sz="1800" b="1" dirty="0" smtClean="0">
                          <a:solidFill>
                            <a:srgbClr val="000000"/>
                          </a:solidFill>
                          <a:latin typeface="TH SarabunPSK"/>
                          <a:ea typeface="Calibri"/>
                          <a:cs typeface="Angsana New"/>
                        </a:rPr>
                        <a:t>UCCARE</a:t>
                      </a:r>
                      <a:r>
                        <a:rPr lang="th-TH" sz="1800" b="1" dirty="0" smtClean="0">
                          <a:solidFill>
                            <a:srgbClr val="000000"/>
                          </a:solidFill>
                          <a:latin typeface="TH SarabunPSK"/>
                          <a:ea typeface="Calibri"/>
                          <a:cs typeface="Angsana New"/>
                        </a:rPr>
                        <a:t> </a:t>
                      </a:r>
                      <a:endParaRPr lang="en-US" sz="1050" b="1" dirty="0"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6121" marR="4612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22554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TH SarabunPSK"/>
                          <a:ea typeface="Calibri"/>
                          <a:cs typeface="Angsana New"/>
                        </a:rPr>
                        <a:t> </a:t>
                      </a:r>
                      <a:endParaRPr lang="en-US" sz="1100" b="1" dirty="0"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6121" marR="461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TH SarabunPSK"/>
                          <a:ea typeface="Calibri"/>
                          <a:cs typeface="Angsana New"/>
                        </a:rPr>
                        <a:t> </a:t>
                      </a:r>
                      <a:endParaRPr lang="en-US" sz="1100" b="1"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6121" marR="461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TH SarabunPSK"/>
                          <a:ea typeface="Calibri"/>
                          <a:cs typeface="Angsana New"/>
                        </a:rPr>
                        <a:t>U</a:t>
                      </a:r>
                      <a:endParaRPr lang="en-US" sz="1100" b="1" dirty="0"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6121" marR="461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TH SarabunPSK"/>
                          <a:ea typeface="Calibri"/>
                          <a:cs typeface="Angsana New"/>
                        </a:rPr>
                        <a:t>C</a:t>
                      </a:r>
                      <a:endParaRPr lang="en-US" sz="1100" b="1" dirty="0"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6121" marR="461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TH SarabunPSK"/>
                          <a:ea typeface="Calibri"/>
                          <a:cs typeface="Angsana New"/>
                        </a:rPr>
                        <a:t>C</a:t>
                      </a:r>
                      <a:endParaRPr lang="en-US" sz="1100" b="1"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6121" marR="461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TH SarabunPSK"/>
                          <a:ea typeface="Calibri"/>
                          <a:cs typeface="Angsana New"/>
                        </a:rPr>
                        <a:t>A</a:t>
                      </a:r>
                      <a:endParaRPr lang="en-US" sz="1100" b="1"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6121" marR="461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TH SarabunPSK"/>
                          <a:ea typeface="Calibri"/>
                          <a:cs typeface="Angsana New"/>
                        </a:rPr>
                        <a:t>R</a:t>
                      </a:r>
                      <a:endParaRPr lang="en-US" sz="1100" b="1"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6121" marR="461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TH SarabunPSK"/>
                          <a:ea typeface="Calibri"/>
                          <a:cs typeface="Angsana New"/>
                        </a:rPr>
                        <a:t>E</a:t>
                      </a:r>
                      <a:endParaRPr lang="en-US" sz="1100" b="1"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6121" marR="461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71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400" b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H SarabunPSK"/>
                        </a:rPr>
                        <a:t>1</a:t>
                      </a:r>
                      <a:endParaRPr lang="en-US" sz="1100" b="1" dirty="0"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 smtClean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H SarabunPSK"/>
                        </a:rPr>
                        <a:t>เมือง</a:t>
                      </a:r>
                      <a:endParaRPr lang="en-US" sz="1100" b="1" dirty="0"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H SarabunPSK"/>
                        </a:rPr>
                        <a:t>การดูแลผู้สูงอายุ </a:t>
                      </a:r>
                      <a:endParaRPr lang="en-US" sz="1100" b="1" dirty="0"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H SarabunPSK"/>
                        </a:rPr>
                        <a:t>3</a:t>
                      </a:r>
                      <a:endParaRPr lang="en-US" sz="1100" b="1" dirty="0"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TH SarabunPSK"/>
                          <a:ea typeface="Calibri"/>
                          <a:cs typeface="Angsana New"/>
                        </a:rPr>
                        <a:t>3</a:t>
                      </a:r>
                      <a:endParaRPr lang="en-US" sz="1100" b="1"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H SarabunPSK"/>
                        </a:rPr>
                        <a:t>2</a:t>
                      </a:r>
                      <a:endParaRPr lang="en-US" sz="1100" b="1"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H SarabunPSK"/>
                        </a:rPr>
                        <a:t>2</a:t>
                      </a:r>
                      <a:endParaRPr lang="en-US" sz="1100" b="1"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H SarabunPSK"/>
                        </a:rPr>
                        <a:t>2</a:t>
                      </a:r>
                      <a:endParaRPr lang="en-US" sz="1100" b="1"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H SarabunPSK"/>
                        </a:rPr>
                        <a:t>2</a:t>
                      </a:r>
                      <a:endParaRPr lang="en-US" sz="1100" b="1"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58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400" b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H SarabunPSK"/>
                        </a:rPr>
                        <a:t>2</a:t>
                      </a:r>
                      <a:endParaRPr lang="en-US" sz="1100" b="1" dirty="0"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H SarabunPSK"/>
                        </a:rPr>
                        <a:t>ตากใบ</a:t>
                      </a:r>
                      <a:endParaRPr lang="en-US" sz="1100" b="1" dirty="0"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H SarabunPSK"/>
                        </a:rPr>
                        <a:t>การดูแลผู้ป่วยติดเตียง</a:t>
                      </a:r>
                      <a:endParaRPr lang="en-US" sz="1100" b="1" dirty="0"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H SarabunPSK"/>
                        </a:rPr>
                        <a:t>3.5</a:t>
                      </a:r>
                      <a:endParaRPr lang="en-US" sz="1100" b="1" dirty="0"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H SarabunPSK"/>
                        </a:rPr>
                        <a:t>3</a:t>
                      </a:r>
                      <a:endParaRPr lang="en-US" sz="1100" b="1"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H SarabunPSK"/>
                        </a:rPr>
                        <a:t>2.5</a:t>
                      </a:r>
                      <a:endParaRPr lang="en-US" sz="1100" b="1"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H SarabunPSK"/>
                        </a:rPr>
                        <a:t>2.5</a:t>
                      </a:r>
                      <a:endParaRPr lang="en-US" sz="1100" b="1"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H SarabunPSK"/>
                        </a:rPr>
                        <a:t>2.5</a:t>
                      </a:r>
                      <a:endParaRPr lang="en-US" sz="1100" b="1"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H SarabunPSK"/>
                        </a:rPr>
                        <a:t>2.5</a:t>
                      </a:r>
                      <a:endParaRPr lang="en-US" sz="1100" b="1"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58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4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H SarabunPSK"/>
                        </a:rPr>
                        <a:t>3</a:t>
                      </a:r>
                      <a:endParaRPr lang="en-US" sz="1100" b="1"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H SarabunPSK"/>
                        </a:rPr>
                        <a:t>บาเจาะ</a:t>
                      </a:r>
                      <a:endParaRPr lang="en-US" sz="1100" b="1" dirty="0"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H SarabunPSK"/>
                        </a:rPr>
                        <a:t>ชุมชนจัดการเบาหวาน</a:t>
                      </a:r>
                      <a:endParaRPr lang="en-US" sz="1100" b="1"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H SarabunPSK"/>
                        </a:rPr>
                        <a:t>3</a:t>
                      </a:r>
                      <a:endParaRPr lang="en-US" sz="11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H SarabunPSK"/>
                        </a:rPr>
                        <a:t>3</a:t>
                      </a:r>
                      <a:endParaRPr lang="en-US" sz="11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H SarabunPSK"/>
                        </a:rPr>
                        <a:t>3</a:t>
                      </a:r>
                      <a:endParaRPr lang="en-US" sz="11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H SarabunPSK"/>
                        </a:rPr>
                        <a:t>3</a:t>
                      </a:r>
                      <a:endParaRPr lang="en-US" sz="11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H SarabunPSK"/>
                        </a:rPr>
                        <a:t>3</a:t>
                      </a:r>
                      <a:endParaRPr lang="en-US" sz="11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H SarabunPSK"/>
                        </a:rPr>
                        <a:t>3</a:t>
                      </a:r>
                      <a:endParaRPr lang="en-US" sz="11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8858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4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H SarabunPSK"/>
                        </a:rPr>
                        <a:t>4</a:t>
                      </a:r>
                      <a:endParaRPr lang="en-US" sz="1100" b="1"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H SarabunPSK"/>
                        </a:rPr>
                        <a:t>ยี่งอ</a:t>
                      </a:r>
                      <a:endParaRPr lang="en-US" sz="1100" b="1"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H SarabunPSK"/>
                        </a:rPr>
                        <a:t>โรคเรื้อรัง </a:t>
                      </a: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TH SarabunPSK"/>
                          <a:ea typeface="Calibri"/>
                          <a:cs typeface="Angsana New"/>
                        </a:rPr>
                        <a:t>HT/DM</a:t>
                      </a:r>
                      <a:endParaRPr lang="en-US" sz="1100" b="1" dirty="0"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H SarabunPSK"/>
                        </a:rPr>
                        <a:t>2</a:t>
                      </a:r>
                      <a:endParaRPr lang="en-US" sz="1100" b="1"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H SarabunPSK"/>
                        </a:rPr>
                        <a:t>2</a:t>
                      </a:r>
                      <a:endParaRPr lang="en-US" sz="1100" b="1" dirty="0"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H SarabunPSK"/>
                        </a:rPr>
                        <a:t>2</a:t>
                      </a:r>
                      <a:endParaRPr lang="en-US" sz="1100" b="1"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H SarabunPSK"/>
                        </a:rPr>
                        <a:t>3</a:t>
                      </a:r>
                      <a:endParaRPr lang="en-US" sz="1100" b="1"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H SarabunPSK"/>
                        </a:rPr>
                        <a:t>3</a:t>
                      </a:r>
                      <a:endParaRPr lang="en-US" sz="1100" b="1"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H SarabunPSK"/>
                        </a:rPr>
                        <a:t>3</a:t>
                      </a:r>
                      <a:endParaRPr lang="en-US" sz="1100" b="1"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58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4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H SarabunPSK"/>
                        </a:rPr>
                        <a:t>5</a:t>
                      </a:r>
                      <a:endParaRPr lang="en-US" sz="1100" b="1"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H SarabunPSK"/>
                        </a:rPr>
                        <a:t>ระแงะ</a:t>
                      </a:r>
                      <a:endParaRPr lang="en-US" sz="1100" b="1"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H SarabunPSK"/>
                        </a:rPr>
                        <a:t>งานอนามัยแม่และเด็ก</a:t>
                      </a:r>
                      <a:endParaRPr lang="en-US" sz="1100" b="1" dirty="0"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H SarabunPSK"/>
                        </a:rPr>
                        <a:t>2</a:t>
                      </a:r>
                      <a:endParaRPr lang="en-US" sz="1100" b="1"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H SarabunPSK"/>
                        </a:rPr>
                        <a:t>1</a:t>
                      </a:r>
                      <a:endParaRPr lang="en-US" sz="1100" b="1" dirty="0"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H SarabunPSK"/>
                        </a:rPr>
                        <a:t>1</a:t>
                      </a:r>
                      <a:endParaRPr lang="en-US" sz="1100" b="1" dirty="0"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H SarabunPSK"/>
                        </a:rPr>
                        <a:t>1</a:t>
                      </a:r>
                      <a:endParaRPr lang="en-US" sz="1100" b="1"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H SarabunPSK"/>
                        </a:rPr>
                        <a:t>2</a:t>
                      </a:r>
                      <a:endParaRPr lang="en-US" sz="1100" b="1"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H SarabunPSK"/>
                        </a:rPr>
                        <a:t>2</a:t>
                      </a:r>
                      <a:endParaRPr lang="en-US" sz="1100" b="1"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71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4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H SarabunPSK"/>
                        </a:rPr>
                        <a:t>6</a:t>
                      </a:r>
                      <a:endParaRPr lang="en-US" sz="1100" b="1"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H SarabunPSK"/>
                        </a:rPr>
                        <a:t>รือเสาะ</a:t>
                      </a:r>
                      <a:endParaRPr lang="en-US" sz="1100" b="1"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H SarabunPSK"/>
                        </a:rPr>
                        <a:t>การแก้ไขปัญหาโรคเบาหวานและความดันโลหิตสูงในชุมชน</a:t>
                      </a:r>
                      <a:endParaRPr lang="en-US" sz="1100" b="1" dirty="0"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H SarabunPSK"/>
                        </a:rPr>
                        <a:t>3</a:t>
                      </a:r>
                      <a:endParaRPr lang="en-US" sz="1100" b="1"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H SarabunPSK"/>
                        </a:rPr>
                        <a:t>4</a:t>
                      </a:r>
                      <a:endParaRPr lang="en-US" sz="1100" b="1"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H SarabunPSK"/>
                        </a:rPr>
                        <a:t>4</a:t>
                      </a:r>
                      <a:endParaRPr lang="en-US" sz="1100" b="1" dirty="0"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H SarabunPSK"/>
                        </a:rPr>
                        <a:t>3</a:t>
                      </a:r>
                      <a:endParaRPr lang="en-US" sz="1100" b="1" dirty="0"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H SarabunPSK"/>
                        </a:rPr>
                        <a:t>2</a:t>
                      </a:r>
                      <a:endParaRPr lang="en-US" sz="1100" b="1" dirty="0"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H SarabunPSK"/>
                        </a:rPr>
                        <a:t>2</a:t>
                      </a:r>
                      <a:endParaRPr lang="en-US" sz="1100" b="1"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71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4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H SarabunPSK"/>
                        </a:rPr>
                        <a:t>7</a:t>
                      </a:r>
                      <a:endParaRPr lang="en-US" sz="1100" b="1"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H SarabunPSK"/>
                        </a:rPr>
                        <a:t>ศรีสาคร</a:t>
                      </a:r>
                      <a:endParaRPr lang="en-US" sz="1100" b="1"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H SarabunPSK"/>
                        </a:rPr>
                        <a:t>การแก้ปัญหาสุขภาพช่องปากในเด็ก </a:t>
                      </a:r>
                      <a:r>
                        <a:rPr lang="th-TH" sz="2000" b="1" dirty="0" err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H SarabunPSK"/>
                        </a:rPr>
                        <a:t>นร.</a:t>
                      </a:r>
                      <a:r>
                        <a:rPr lang="th-TH" sz="2000" b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H SarabunPSK"/>
                        </a:rPr>
                        <a:t>ตชด.ละโอ </a:t>
                      </a:r>
                      <a:r>
                        <a:rPr lang="th-TH" sz="2000" b="1" dirty="0" err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H SarabunPSK"/>
                        </a:rPr>
                        <a:t>ต.ตืองอ</a:t>
                      </a:r>
                      <a:endParaRPr lang="en-US" sz="1100" b="1" dirty="0"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H SarabunPSK"/>
                        </a:rPr>
                        <a:t>2</a:t>
                      </a:r>
                      <a:endParaRPr lang="en-US" sz="1100" b="1"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H SarabunPSK"/>
                        </a:rPr>
                        <a:t>2</a:t>
                      </a:r>
                      <a:endParaRPr lang="en-US" sz="1100" b="1"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H SarabunPSK"/>
                        </a:rPr>
                        <a:t>2.5</a:t>
                      </a:r>
                      <a:endParaRPr lang="en-US" sz="1100" b="1" dirty="0"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H SarabunPSK"/>
                        </a:rPr>
                        <a:t>2</a:t>
                      </a:r>
                      <a:endParaRPr lang="en-US" sz="1100" b="1"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H SarabunPSK"/>
                        </a:rPr>
                        <a:t>2</a:t>
                      </a:r>
                      <a:endParaRPr lang="en-US" sz="1100" b="1"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H SarabunPSK"/>
                        </a:rPr>
                        <a:t>2.5</a:t>
                      </a:r>
                      <a:endParaRPr lang="en-US" sz="1100" b="1"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58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4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H SarabunPSK"/>
                        </a:rPr>
                        <a:t>8</a:t>
                      </a:r>
                      <a:endParaRPr lang="en-US" sz="1100" b="1"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H SarabunPSK"/>
                        </a:rPr>
                        <a:t>แว้ง</a:t>
                      </a:r>
                      <a:endParaRPr lang="en-US" sz="1100" b="1"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H SarabunPSK"/>
                        </a:rPr>
                        <a:t> ไข้เลือดออก</a:t>
                      </a:r>
                      <a:endParaRPr lang="en-US" sz="1100" b="1" dirty="0"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H SarabunPSK"/>
                        </a:rPr>
                        <a:t>5</a:t>
                      </a:r>
                      <a:endParaRPr lang="en-US" sz="11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H SarabunPSK"/>
                        </a:rPr>
                        <a:t>4</a:t>
                      </a:r>
                      <a:endParaRPr lang="en-US" sz="11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H SarabunPSK"/>
                        </a:rPr>
                        <a:t>4</a:t>
                      </a:r>
                      <a:endParaRPr lang="en-US" sz="11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H SarabunPSK"/>
                        </a:rPr>
                        <a:t>4</a:t>
                      </a:r>
                      <a:endParaRPr lang="en-US" sz="11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H SarabunPSK"/>
                        </a:rPr>
                        <a:t>4</a:t>
                      </a:r>
                      <a:endParaRPr lang="en-US" sz="11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H SarabunPSK"/>
                        </a:rPr>
                        <a:t>4</a:t>
                      </a:r>
                      <a:endParaRPr lang="en-US" sz="11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657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4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H SarabunPSK"/>
                        </a:rPr>
                        <a:t>9</a:t>
                      </a:r>
                      <a:endParaRPr lang="en-US" sz="1100" b="1"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H SarabunPSK"/>
                        </a:rPr>
                        <a:t>สุคิริน</a:t>
                      </a:r>
                      <a:endParaRPr lang="en-US" sz="1100" b="1"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H SarabunPSK"/>
                        </a:rPr>
                        <a:t>การแก้ไข้ปัญหาวัคซีนสร้างเสริมภูมิคุ้มกันโรค อำเภอสุ</a:t>
                      </a:r>
                      <a:r>
                        <a:rPr lang="th-TH" sz="2000" b="1" dirty="0" err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H SarabunPSK"/>
                        </a:rPr>
                        <a:t>คิริน</a:t>
                      </a:r>
                      <a:r>
                        <a:rPr lang="th-TH" sz="2000" b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H SarabunPSK"/>
                        </a:rPr>
                        <a:t> จังหวัดนราธิวาส</a:t>
                      </a:r>
                      <a:endParaRPr lang="en-US" sz="1100" b="1" dirty="0"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H SarabunPSK"/>
                        </a:rPr>
                        <a:t>3</a:t>
                      </a:r>
                      <a:endParaRPr lang="en-US" sz="11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H SarabunPSK"/>
                        </a:rPr>
                        <a:t>3</a:t>
                      </a:r>
                      <a:endParaRPr lang="en-US" sz="11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H SarabunPSK"/>
                        </a:rPr>
                        <a:t>3</a:t>
                      </a:r>
                      <a:endParaRPr lang="en-US" sz="11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H SarabunPSK"/>
                        </a:rPr>
                        <a:t>3</a:t>
                      </a:r>
                      <a:endParaRPr lang="en-US" sz="11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H SarabunPSK"/>
                        </a:rPr>
                        <a:t>3</a:t>
                      </a:r>
                      <a:endParaRPr lang="en-US" sz="1100" b="1">
                        <a:solidFill>
                          <a:srgbClr val="7030A0"/>
                        </a:solidFill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H SarabunPSK"/>
                        </a:rPr>
                        <a:t>3</a:t>
                      </a:r>
                      <a:endParaRPr lang="en-US" sz="1100" b="1">
                        <a:solidFill>
                          <a:srgbClr val="7030A0"/>
                        </a:solidFill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657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4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H SarabunPSK"/>
                        </a:rPr>
                        <a:t>10</a:t>
                      </a:r>
                      <a:endParaRPr lang="en-US" sz="1100" b="1"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H SarabunPSK"/>
                        </a:rPr>
                        <a:t>สุไหงโก-ลก</a:t>
                      </a:r>
                      <a:endParaRPr lang="en-US" sz="1100" b="1"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H SarabunPSK"/>
                        </a:rPr>
                        <a:t>การปรับเปลี่ยนพฤติกรรมกลุ่มเสี่ยงเพื่อลดอัตราป่วยด้วยโรคไม่ติดต่อเรื้องรัง </a:t>
                      </a:r>
                      <a:endParaRPr lang="en-US" sz="1100" b="1" dirty="0"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H SarabunPSK"/>
                        </a:rPr>
                        <a:t>3</a:t>
                      </a:r>
                      <a:endParaRPr lang="en-US" sz="11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H SarabunPSK"/>
                        </a:rPr>
                        <a:t>3</a:t>
                      </a:r>
                      <a:endParaRPr lang="en-US" sz="1100" b="1">
                        <a:solidFill>
                          <a:srgbClr val="7030A0"/>
                        </a:solidFill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H SarabunPSK"/>
                        </a:rPr>
                        <a:t>3</a:t>
                      </a:r>
                      <a:endParaRPr lang="en-US" sz="11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H SarabunPSK"/>
                        </a:rPr>
                        <a:t>3</a:t>
                      </a:r>
                      <a:endParaRPr lang="en-US" sz="11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H SarabunPSK"/>
                        </a:rPr>
                        <a:t>3</a:t>
                      </a:r>
                      <a:endParaRPr lang="en-US" sz="11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H SarabunPSK"/>
                        </a:rPr>
                        <a:t>3</a:t>
                      </a:r>
                      <a:endParaRPr lang="en-US" sz="11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8858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4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H SarabunPSK"/>
                        </a:rPr>
                        <a:t>11</a:t>
                      </a:r>
                      <a:endParaRPr lang="en-US" sz="1100" b="1"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H SarabunPSK"/>
                        </a:rPr>
                        <a:t>สุไหงปาดี</a:t>
                      </a:r>
                      <a:endParaRPr lang="en-US" sz="1100" b="1"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TH SarabunPSK"/>
                          <a:ea typeface="Calibri"/>
                          <a:cs typeface="Angsana New"/>
                        </a:rPr>
                        <a:t>HT</a:t>
                      </a:r>
                      <a:endParaRPr lang="en-US" sz="1100" b="1"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H SarabunPSK"/>
                        </a:rPr>
                        <a:t>4</a:t>
                      </a:r>
                      <a:endParaRPr lang="en-US" sz="1100" b="1">
                        <a:solidFill>
                          <a:srgbClr val="7030A0"/>
                        </a:solidFill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H SarabunPSK"/>
                        </a:rPr>
                        <a:t>4</a:t>
                      </a:r>
                      <a:endParaRPr lang="en-US" sz="1100" b="1">
                        <a:solidFill>
                          <a:srgbClr val="7030A0"/>
                        </a:solidFill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H SarabunPSK"/>
                        </a:rPr>
                        <a:t>3</a:t>
                      </a:r>
                      <a:endParaRPr lang="en-US" sz="1100" b="1">
                        <a:solidFill>
                          <a:srgbClr val="7030A0"/>
                        </a:solidFill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H SarabunPSK"/>
                        </a:rPr>
                        <a:t>3</a:t>
                      </a:r>
                      <a:endParaRPr lang="en-US" sz="11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H SarabunPSK"/>
                        </a:rPr>
                        <a:t>3</a:t>
                      </a:r>
                      <a:endParaRPr lang="en-US" sz="11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H SarabunPSK"/>
                        </a:rPr>
                        <a:t>4</a:t>
                      </a:r>
                      <a:endParaRPr lang="en-US" sz="11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8858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4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H SarabunPSK"/>
                        </a:rPr>
                        <a:t>12</a:t>
                      </a:r>
                      <a:endParaRPr lang="en-US" sz="1100" b="1"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H SarabunPSK"/>
                        </a:rPr>
                        <a:t>จะแนะ</a:t>
                      </a:r>
                      <a:endParaRPr lang="en-US" sz="1100" b="1"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TH SarabunPSK"/>
                          <a:ea typeface="Calibri"/>
                          <a:cs typeface="Angsana New"/>
                        </a:rPr>
                        <a:t>EPI</a:t>
                      </a:r>
                      <a:endParaRPr lang="en-US" sz="1100" b="1"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H SarabunPSK"/>
                        </a:rPr>
                        <a:t>3</a:t>
                      </a:r>
                      <a:endParaRPr lang="en-US" sz="1100" b="1"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H SarabunPSK"/>
                        </a:rPr>
                        <a:t>2</a:t>
                      </a:r>
                      <a:endParaRPr lang="en-US" sz="1100" b="1"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H SarabunPSK"/>
                        </a:rPr>
                        <a:t>2</a:t>
                      </a:r>
                      <a:endParaRPr lang="en-US" sz="1100" b="1"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H SarabunPSK"/>
                        </a:rPr>
                        <a:t>1</a:t>
                      </a:r>
                      <a:endParaRPr lang="en-US" sz="1100" b="1" dirty="0"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H SarabunPSK"/>
                        </a:rPr>
                        <a:t>1</a:t>
                      </a:r>
                      <a:endParaRPr lang="en-US" sz="1100" b="1"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H SarabunPSK"/>
                        </a:rPr>
                        <a:t>2</a:t>
                      </a:r>
                      <a:endParaRPr lang="en-US" sz="1100" b="1"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58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4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H SarabunPSK"/>
                        </a:rPr>
                        <a:t>13</a:t>
                      </a:r>
                      <a:endParaRPr lang="en-US" sz="1100" b="1"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H SarabunPSK"/>
                        </a:rPr>
                        <a:t>เจาะไอร้อง</a:t>
                      </a:r>
                      <a:endParaRPr lang="en-US" sz="1100" b="1"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H SarabunPSK"/>
                        </a:rPr>
                        <a:t>การลดภาวะซีดในหญิงตั้งครรภ์</a:t>
                      </a:r>
                      <a:endParaRPr lang="en-US" sz="1100" b="1" dirty="0"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H SarabunPSK"/>
                        </a:rPr>
                        <a:t>5</a:t>
                      </a:r>
                      <a:endParaRPr lang="en-US" sz="11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H SarabunPSK"/>
                        </a:rPr>
                        <a:t>4</a:t>
                      </a:r>
                      <a:endParaRPr lang="en-US" sz="11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H SarabunPSK"/>
                        </a:rPr>
                        <a:t>4</a:t>
                      </a:r>
                      <a:endParaRPr lang="en-US" sz="11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H SarabunPSK"/>
                        </a:rPr>
                        <a:t>3</a:t>
                      </a:r>
                      <a:endParaRPr lang="en-US" sz="11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H SarabunPSK"/>
                        </a:rPr>
                        <a:t>4</a:t>
                      </a:r>
                      <a:endParaRPr lang="en-US" sz="11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solidFill>
                            <a:srgbClr val="7030A0"/>
                          </a:solidFill>
                          <a:latin typeface="Calibri"/>
                          <a:ea typeface="Calibri"/>
                          <a:cs typeface="TH SarabunPSK"/>
                        </a:rPr>
                        <a:t>4</a:t>
                      </a:r>
                      <a:endParaRPr lang="en-US" sz="1100" b="1" dirty="0">
                        <a:solidFill>
                          <a:srgbClr val="7030A0"/>
                        </a:solidFill>
                        <a:latin typeface="Calibri"/>
                        <a:ea typeface="Calibri"/>
                        <a:cs typeface="Angsana New"/>
                      </a:endParaRPr>
                    </a:p>
                  </a:txBody>
                  <a:tcPr marL="46121" marR="461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37024" name="Rectangle 1"/>
          <p:cNvSpPr>
            <a:spLocks noChangeArrowheads="1"/>
          </p:cNvSpPr>
          <p:nvPr/>
        </p:nvSpPr>
        <p:spPr bwMode="auto">
          <a:xfrm>
            <a:off x="2124075" y="6546850"/>
            <a:ext cx="5472113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th-TH" sz="1600">
                <a:latin typeface="TH SarabunPSK" pitchFamily="34" charset="-34"/>
                <a:ea typeface="Calibri" pitchFamily="34" charset="0"/>
                <a:cs typeface="TH SarabunPSK" pitchFamily="34" charset="-34"/>
              </a:rPr>
              <a:t>ที่มา </a:t>
            </a:r>
            <a:r>
              <a:rPr lang="en-US" sz="1600">
                <a:latin typeface="TH SarabunPSK" pitchFamily="34" charset="-34"/>
                <a:ea typeface="Calibri" pitchFamily="34" charset="0"/>
                <a:cs typeface="TH SarabunPSK" pitchFamily="34" charset="-34"/>
              </a:rPr>
              <a:t>: </a:t>
            </a:r>
            <a:r>
              <a:rPr lang="th-TH" sz="1600">
                <a:latin typeface="TH SarabunPSK" pitchFamily="34" charset="-34"/>
                <a:ea typeface="Calibri" pitchFamily="34" charset="0"/>
                <a:cs typeface="TH SarabunPSK" pitchFamily="34" charset="-34"/>
              </a:rPr>
              <a:t>รายงานความกาวหน้าผลการพัฒนาอำเภอตามกระบวนการ </a:t>
            </a:r>
            <a:r>
              <a:rPr lang="en-US" sz="1600">
                <a:latin typeface="TH SarabunPSK" pitchFamily="34" charset="-34"/>
                <a:ea typeface="Calibri" pitchFamily="34" charset="0"/>
                <a:cs typeface="TH SarabunPSK" pitchFamily="34" charset="-34"/>
              </a:rPr>
              <a:t>DHS</a:t>
            </a:r>
            <a:r>
              <a:rPr lang="th-TH" sz="1600">
                <a:latin typeface="TH SarabunPSK" pitchFamily="34" charset="-34"/>
                <a:ea typeface="Calibri" pitchFamily="34" charset="0"/>
                <a:cs typeface="TH SarabunPSK" pitchFamily="34" charset="-34"/>
              </a:rPr>
              <a:t> สสจ.นราธิวาส ปี </a:t>
            </a:r>
            <a:r>
              <a:rPr lang="en-US" sz="1600">
                <a:latin typeface="TH SarabunPSK" pitchFamily="34" charset="-34"/>
                <a:ea typeface="Calibri" pitchFamily="34" charset="0"/>
                <a:cs typeface="TH SarabunPSK" pitchFamily="34" charset="-34"/>
              </a:rPr>
              <a:t>2558</a:t>
            </a:r>
            <a:endParaRPr lang="en-US">
              <a:ea typeface="Calibri" pitchFamily="34" charset="0"/>
              <a:cs typeface="Angsana New" pitchFamily="18" charset="-34"/>
            </a:endParaRPr>
          </a:p>
        </p:txBody>
      </p:sp>
    </p:spTree>
  </p:cSld>
  <p:clrMapOvr>
    <a:masterClrMapping/>
  </p:clrMapOvr>
  <p:transition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สี่เหลี่ยมผืนผ้า 4"/>
          <p:cNvSpPr>
            <a:spLocks noChangeArrowheads="1"/>
          </p:cNvSpPr>
          <p:nvPr/>
        </p:nvSpPr>
        <p:spPr bwMode="auto">
          <a:xfrm>
            <a:off x="136525" y="1685925"/>
            <a:ext cx="8963025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1800">
                <a:latin typeface="Tahoma" pitchFamily="34" charset="0"/>
                <a:cs typeface="Tahoma" pitchFamily="34" charset="0"/>
              </a:rPr>
              <a:t>  ระยะเวลา </a:t>
            </a:r>
            <a:r>
              <a:rPr lang="en-US" sz="1800">
                <a:latin typeface="Tahoma" pitchFamily="34" charset="0"/>
                <a:cs typeface="Tahoma" pitchFamily="34" charset="0"/>
              </a:rPr>
              <a:t>3</a:t>
            </a:r>
            <a:r>
              <a:rPr lang="th-TH" sz="1800">
                <a:latin typeface="Tahoma" pitchFamily="34" charset="0"/>
                <a:cs typeface="Tahoma" pitchFamily="34" charset="0"/>
              </a:rPr>
              <a:t> ปี   เน้นประเด็น โรคความดันโลหิตสูง โรคเบาหวาน  </a:t>
            </a:r>
          </a:p>
          <a:p>
            <a:r>
              <a:rPr lang="th-TH" sz="1800">
                <a:latin typeface="Tahoma" pitchFamily="34" charset="0"/>
                <a:cs typeface="Tahoma" pitchFamily="34" charset="0"/>
              </a:rPr>
              <a:t>  กิจกรรม  - ประชุมแลกเปลี่ยนพัฒนา ทุก ๒ เดือน ทุกจังหวัดดำเนินการทุกอำเภอ</a:t>
            </a:r>
          </a:p>
          <a:p>
            <a:r>
              <a:rPr lang="th-TH" sz="1800">
                <a:latin typeface="Tahoma" pitchFamily="34" charset="0"/>
                <a:cs typeface="Tahoma" pitchFamily="34" charset="0"/>
              </a:rPr>
              <a:t>              - ถอดบทเรียน    </a:t>
            </a:r>
          </a:p>
          <a:p>
            <a:r>
              <a:rPr lang="th-TH" sz="1800">
                <a:latin typeface="Tahoma" pitchFamily="34" charset="0"/>
                <a:cs typeface="Tahoma" pitchFamily="34" charset="0"/>
              </a:rPr>
              <a:t>              - จัดระบบสารสนเทศ</a:t>
            </a:r>
          </a:p>
          <a:p>
            <a:r>
              <a:rPr lang="th-TH" sz="1800">
                <a:latin typeface="Tahoma" pitchFamily="34" charset="0"/>
                <a:cs typeface="Tahoma" pitchFamily="34" charset="0"/>
              </a:rPr>
              <a:t>              - วิจัย</a:t>
            </a:r>
          </a:p>
          <a:p>
            <a:r>
              <a:rPr lang="th-TH" sz="1800">
                <a:latin typeface="Tahoma" pitchFamily="34" charset="0"/>
                <a:cs typeface="Tahoma" pitchFamily="34" charset="0"/>
              </a:rPr>
              <a:t>               -ประเมินผล    </a:t>
            </a:r>
            <a:endParaRPr lang="en-US" sz="1800">
              <a:latin typeface="Tahoma" pitchFamily="34" charset="0"/>
              <a:cs typeface="Tahoma" pitchFamily="34" charset="0"/>
            </a:endParaRPr>
          </a:p>
          <a:p>
            <a:endParaRPr lang="th-TH" sz="1800">
              <a:latin typeface="Tahoma" pitchFamily="34" charset="0"/>
              <a:cs typeface="Tahoma" pitchFamily="34" charset="0"/>
            </a:endParaRPr>
          </a:p>
        </p:txBody>
      </p:sp>
      <p:sp>
        <p:nvSpPr>
          <p:cNvPr id="5" name="ชื่อเรื่อง 1"/>
          <p:cNvSpPr txBox="1">
            <a:spLocks noGrp="1"/>
          </p:cNvSpPr>
          <p:nvPr>
            <p:ph type="title"/>
          </p:nvPr>
        </p:nvSpPr>
        <p:spPr>
          <a:xfrm>
            <a:off x="0" y="-14505"/>
            <a:ext cx="9144000" cy="1625599"/>
          </a:xfrm>
          <a:solidFill>
            <a:srgbClr val="CC3399"/>
          </a:soli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b"/>
          <a:lstStyle/>
          <a:p>
            <a:pPr>
              <a:defRPr/>
            </a:pPr>
            <a:r>
              <a:rPr lang="th-TH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โครงการสนับสนุนการขับเคลื่อนเครือข่ายสุขภาพระดับอำเภอ </a:t>
            </a:r>
            <a:r>
              <a:rPr lang="en-US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เพื่อการจัดการอำเภอสุขภาวะ ผ่านเครือข่ายโรงพยาบาลชุมชนต้นแบบ</a:t>
            </a:r>
            <a:br>
              <a:rPr lang="th-TH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(มูลนิธิสุขภาพภาคใต้)</a:t>
            </a:r>
            <a:endParaRPr lang="th-TH" sz="3600" dirty="0">
              <a:ln w="10541" cmpd="sng">
                <a:noFill/>
                <a:prstDash val="solid"/>
              </a:ln>
              <a:solidFill>
                <a:schemeClr val="bg1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4" name="ตาราง 3"/>
          <p:cNvGraphicFramePr>
            <a:graphicFrameLocks noGrp="1"/>
          </p:cNvGraphicFramePr>
          <p:nvPr/>
        </p:nvGraphicFramePr>
        <p:xfrm>
          <a:off x="4014788" y="2581275"/>
          <a:ext cx="5129018" cy="39377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23614"/>
                <a:gridCol w="2905404"/>
              </a:tblGrid>
              <a:tr h="459786"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อำเภอเป้าหมาย</a:t>
                      </a:r>
                      <a:endParaRPr lang="th-TH" sz="20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98" marR="6859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อำเภอคู่พัฒนา</a:t>
                      </a:r>
                      <a:endParaRPr lang="th-TH" sz="20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98" marR="68598"/>
                </a:tc>
              </a:tr>
              <a:tr h="793604">
                <a:tc>
                  <a:txBody>
                    <a:bodyPr/>
                    <a:lstStyle/>
                    <a:p>
                      <a:r>
                        <a:rPr lang="th-TH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</a:t>
                      </a:r>
                      <a:r>
                        <a:rPr lang="en-US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r>
                        <a:rPr lang="th-TH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นาทวี จ</a:t>
                      </a:r>
                      <a:r>
                        <a:rPr lang="en-US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r>
                        <a:rPr lang="th-TH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สงขลา </a:t>
                      </a:r>
                      <a:endParaRPr lang="th-TH" sz="2000" dirty="0"/>
                    </a:p>
                  </a:txBody>
                  <a:tcPr marL="68598" marR="68598"/>
                </a:tc>
                <a:tc>
                  <a:txBody>
                    <a:bodyPr/>
                    <a:lstStyle/>
                    <a:p>
                      <a:r>
                        <a:rPr lang="th-TH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</a:t>
                      </a:r>
                      <a:r>
                        <a:rPr lang="en-US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r>
                        <a:rPr lang="th-TH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ระโนด จ</a:t>
                      </a:r>
                      <a:r>
                        <a:rPr lang="en-US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r>
                        <a:rPr lang="th-TH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สงขลา</a:t>
                      </a:r>
                      <a:r>
                        <a:rPr lang="en-US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2000" dirty="0" smtClean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r>
                        <a:rPr lang="th-TH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</a:t>
                      </a:r>
                      <a:r>
                        <a:rPr lang="en-US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r>
                        <a:rPr lang="th-TH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ตะโหมด </a:t>
                      </a:r>
                      <a:r>
                        <a:rPr lang="en-US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</a:t>
                      </a:r>
                      <a:r>
                        <a:rPr lang="en-US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r>
                        <a:rPr lang="th-TH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เขาชัยสน จ</a:t>
                      </a:r>
                      <a:r>
                        <a:rPr lang="en-US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 </a:t>
                      </a:r>
                      <a:r>
                        <a:rPr lang="th-TH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พัทลุง</a:t>
                      </a:r>
                      <a:endParaRPr lang="th-TH" sz="2000" dirty="0"/>
                    </a:p>
                  </a:txBody>
                  <a:tcPr marL="68598" marR="68598"/>
                </a:tc>
              </a:tr>
              <a:tr h="793604">
                <a:tc>
                  <a:txBody>
                    <a:bodyPr/>
                    <a:lstStyle/>
                    <a:p>
                      <a:r>
                        <a:rPr lang="th-TH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</a:t>
                      </a:r>
                      <a:r>
                        <a:rPr lang="en-US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r>
                        <a:rPr lang="th-TH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ละงู จ</a:t>
                      </a:r>
                      <a:r>
                        <a:rPr lang="en-US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r>
                        <a:rPr lang="th-TH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สตูล</a:t>
                      </a:r>
                      <a:endParaRPr lang="th-TH" sz="2000" dirty="0"/>
                    </a:p>
                  </a:txBody>
                  <a:tcPr marL="68598" marR="68598"/>
                </a:tc>
                <a:tc>
                  <a:txBody>
                    <a:bodyPr/>
                    <a:lstStyle/>
                    <a:p>
                      <a:r>
                        <a:rPr lang="th-TH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</a:t>
                      </a:r>
                      <a:r>
                        <a:rPr lang="en-US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r>
                        <a:rPr lang="th-TH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ท่าแพ จ</a:t>
                      </a:r>
                      <a:r>
                        <a:rPr lang="en-US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r>
                        <a:rPr lang="th-TH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สตูล</a:t>
                      </a:r>
                    </a:p>
                    <a:p>
                      <a:r>
                        <a:rPr lang="th-TH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</a:t>
                      </a:r>
                      <a:r>
                        <a:rPr lang="en-US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r>
                        <a:rPr lang="th-TH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กันตัง อ</a:t>
                      </a:r>
                      <a:r>
                        <a:rPr lang="en-US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r>
                        <a:rPr lang="th-TH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ห้วยยอด จ</a:t>
                      </a:r>
                      <a:r>
                        <a:rPr lang="en-US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 </a:t>
                      </a:r>
                      <a:r>
                        <a:rPr lang="th-TH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ตรัง</a:t>
                      </a:r>
                      <a:endParaRPr lang="th-TH" sz="2000" dirty="0"/>
                    </a:p>
                  </a:txBody>
                  <a:tcPr marL="68598" marR="68598"/>
                </a:tc>
              </a:tr>
              <a:tr h="765220">
                <a:tc>
                  <a:txBody>
                    <a:bodyPr/>
                    <a:lstStyle/>
                    <a:p>
                      <a:r>
                        <a:rPr lang="th-TH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</a:t>
                      </a:r>
                      <a:r>
                        <a:rPr lang="en-US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r>
                        <a:rPr lang="th-TH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กะพ้อ อ</a:t>
                      </a:r>
                      <a:r>
                        <a:rPr lang="en-US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r>
                        <a:rPr lang="th-TH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หนองจิก                                                  อ</a:t>
                      </a:r>
                      <a:r>
                        <a:rPr lang="en-US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r>
                        <a:rPr lang="th-TH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ไม้แก่น จ</a:t>
                      </a:r>
                      <a:r>
                        <a:rPr lang="en-US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r>
                        <a:rPr lang="th-TH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ปัตตานี</a:t>
                      </a:r>
                      <a:endParaRPr lang="th-TH" sz="2000" dirty="0"/>
                    </a:p>
                  </a:txBody>
                  <a:tcPr marL="68598" marR="68598"/>
                </a:tc>
                <a:tc>
                  <a:txBody>
                    <a:bodyPr/>
                    <a:lstStyle/>
                    <a:p>
                      <a:r>
                        <a:rPr lang="th-TH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</a:t>
                      </a:r>
                      <a:r>
                        <a:rPr lang="en-US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r>
                        <a:rPr lang="th-TH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รามัน อ</a:t>
                      </a:r>
                      <a:r>
                        <a:rPr lang="en-US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r>
                        <a:rPr lang="th-TH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ยะหา</a:t>
                      </a:r>
                      <a:r>
                        <a:rPr lang="en-US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</a:t>
                      </a:r>
                      <a:r>
                        <a:rPr lang="en-US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 </a:t>
                      </a:r>
                      <a:r>
                        <a:rPr lang="th-TH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ยะลา</a:t>
                      </a:r>
                      <a:endParaRPr lang="th-TH" sz="2000" dirty="0"/>
                    </a:p>
                  </a:txBody>
                  <a:tcPr marL="68598" marR="68598"/>
                </a:tc>
              </a:tr>
              <a:tr h="459786">
                <a:tc>
                  <a:txBody>
                    <a:bodyPr/>
                    <a:lstStyle/>
                    <a:p>
                      <a:r>
                        <a:rPr lang="th-TH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</a:t>
                      </a:r>
                      <a:r>
                        <a:rPr lang="en-US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r>
                        <a:rPr lang="th-TH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ตากใบ จ</a:t>
                      </a:r>
                      <a:r>
                        <a:rPr lang="en-US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r>
                        <a:rPr lang="th-TH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นราธิวาส</a:t>
                      </a:r>
                      <a:endParaRPr lang="th-TH" sz="2000" dirty="0"/>
                    </a:p>
                  </a:txBody>
                  <a:tcPr marL="68598" marR="68598"/>
                </a:tc>
                <a:tc>
                  <a:txBody>
                    <a:bodyPr/>
                    <a:lstStyle/>
                    <a:p>
                      <a:r>
                        <a:rPr lang="th-TH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</a:t>
                      </a:r>
                      <a:r>
                        <a:rPr lang="en-US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r>
                        <a:rPr lang="th-TH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แว้ง จ</a:t>
                      </a:r>
                      <a:r>
                        <a:rPr lang="en-US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r>
                        <a:rPr lang="th-TH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นราธิวาส</a:t>
                      </a:r>
                      <a:endParaRPr lang="th-TH" sz="2000" dirty="0"/>
                    </a:p>
                  </a:txBody>
                  <a:tcPr marL="68598" marR="68598"/>
                </a:tc>
              </a:tr>
            </a:tbl>
          </a:graphicData>
        </a:graphic>
      </p:graphicFrame>
      <p:pic>
        <p:nvPicPr>
          <p:cNvPr id="37912" name="รูปภาพ 5" descr="20140507_094615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4075" y="3449638"/>
            <a:ext cx="1779588" cy="177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913" name="รูปภาพ 6" descr="DSCF1071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39975" y="5084763"/>
            <a:ext cx="1525588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914" name="รูปภาพ 8" descr="20140508_103102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7813" y="4524375"/>
            <a:ext cx="1798637" cy="179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สี่เหลี่ยมผืนผ้า 4"/>
          <p:cNvSpPr>
            <a:spLocks noChangeArrowheads="1"/>
          </p:cNvSpPr>
          <p:nvPr/>
        </p:nvSpPr>
        <p:spPr bwMode="auto">
          <a:xfrm>
            <a:off x="171450" y="1614488"/>
            <a:ext cx="8964613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2000">
                <a:latin typeface="Tahoma" pitchFamily="34" charset="0"/>
                <a:cs typeface="Tahoma" pitchFamily="34" charset="0"/>
              </a:rPr>
              <a:t>แบ่งเป็น </a:t>
            </a:r>
            <a:r>
              <a:rPr lang="en-US" sz="2000">
                <a:latin typeface="Tahoma" pitchFamily="34" charset="0"/>
                <a:cs typeface="Tahoma" pitchFamily="34" charset="0"/>
              </a:rPr>
              <a:t>3</a:t>
            </a:r>
            <a:r>
              <a:rPr lang="th-TH" sz="2000">
                <a:latin typeface="Tahoma" pitchFamily="34" charset="0"/>
                <a:cs typeface="Tahoma" pitchFamily="34" charset="0"/>
              </a:rPr>
              <a:t> </a:t>
            </a:r>
            <a:r>
              <a:rPr lang="en-US" sz="2000">
                <a:latin typeface="Tahoma" pitchFamily="34" charset="0"/>
                <a:cs typeface="Tahoma" pitchFamily="34" charset="0"/>
              </a:rPr>
              <a:t>Node</a:t>
            </a:r>
            <a:r>
              <a:rPr lang="th-TH" sz="2000">
                <a:latin typeface="Tahoma" pitchFamily="34" charset="0"/>
                <a:cs typeface="Tahoma" pitchFamily="34" charset="0"/>
              </a:rPr>
              <a:t>  ระยะเวลา </a:t>
            </a:r>
            <a:r>
              <a:rPr lang="en-US" sz="2000">
                <a:latin typeface="Tahoma" pitchFamily="34" charset="0"/>
                <a:cs typeface="Tahoma" pitchFamily="34" charset="0"/>
              </a:rPr>
              <a:t>1</a:t>
            </a:r>
            <a:r>
              <a:rPr lang="th-TH" sz="2000">
                <a:latin typeface="Tahoma" pitchFamily="34" charset="0"/>
                <a:cs typeface="Tahoma" pitchFamily="34" charset="0"/>
              </a:rPr>
              <a:t> ปี  </a:t>
            </a:r>
          </a:p>
          <a:p>
            <a:r>
              <a:rPr lang="th-TH" sz="2000">
                <a:latin typeface="Tahoma" pitchFamily="34" charset="0"/>
                <a:cs typeface="Tahoma" pitchFamily="34" charset="0"/>
              </a:rPr>
              <a:t>เน้น การเรียนรู้จากการปฏิบัติจริงในพื้นที่   </a:t>
            </a:r>
            <a:endParaRPr lang="en-US" sz="2000">
              <a:latin typeface="Tahoma" pitchFamily="34" charset="0"/>
              <a:cs typeface="Tahoma" pitchFamily="34" charset="0"/>
            </a:endParaRPr>
          </a:p>
          <a:p>
            <a:endParaRPr lang="th-TH" sz="2000">
              <a:latin typeface="Tahoma" pitchFamily="34" charset="0"/>
              <a:cs typeface="Tahoma" pitchFamily="34" charset="0"/>
            </a:endParaRPr>
          </a:p>
        </p:txBody>
      </p:sp>
      <p:sp>
        <p:nvSpPr>
          <p:cNvPr id="5" name="ชื่อเรื่อง 1"/>
          <p:cNvSpPr txBox="1">
            <a:spLocks noGrp="1"/>
          </p:cNvSpPr>
          <p:nvPr>
            <p:ph type="title"/>
          </p:nvPr>
        </p:nvSpPr>
        <p:spPr>
          <a:xfrm>
            <a:off x="0" y="13063"/>
            <a:ext cx="9144000" cy="1500427"/>
          </a:xfrm>
          <a:solidFill>
            <a:srgbClr val="CC3399"/>
          </a:soli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/>
          <a:p>
            <a:pPr>
              <a:defRPr/>
            </a:pPr>
            <a:r>
              <a:rPr lang="th-TH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โครงการเสริมสมรรถนะการบริหารจัดการ</a:t>
            </a:r>
            <a:br>
              <a:rPr lang="th-TH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ระบบสุขภาพอำเภอ (</a:t>
            </a:r>
            <a:r>
              <a:rPr lang="en-US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DHML</a:t>
            </a:r>
            <a:r>
              <a:rPr lang="th-TH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  <a:br>
              <a:rPr lang="th-TH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th-TH" sz="2400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สบช</a:t>
            </a:r>
            <a:r>
              <a:rPr lang="en-US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r>
              <a:rPr lang="th-TH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  <a:endParaRPr lang="th-TH" sz="2400" dirty="0">
              <a:ln w="10541" cmpd="sng">
                <a:noFill/>
                <a:prstDash val="solid"/>
              </a:ln>
              <a:solidFill>
                <a:schemeClr val="bg1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4" name="ตาราง 3"/>
          <p:cNvGraphicFramePr>
            <a:graphicFrameLocks noGrp="1"/>
          </p:cNvGraphicFramePr>
          <p:nvPr/>
        </p:nvGraphicFramePr>
        <p:xfrm>
          <a:off x="2922588" y="2889250"/>
          <a:ext cx="5951398" cy="33096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0020"/>
                <a:gridCol w="3691378"/>
              </a:tblGrid>
              <a:tr h="788823"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อำเภอผู้ประสานการเรียนรู้</a:t>
                      </a:r>
                      <a:endParaRPr lang="th-TH" sz="18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98" marR="6859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อำเภอที่เข้าโครงการ</a:t>
                      </a:r>
                      <a:endParaRPr lang="th-TH" sz="18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98" marR="68598"/>
                </a:tc>
              </a:tr>
              <a:tr h="788823">
                <a:tc>
                  <a:txBody>
                    <a:bodyPr/>
                    <a:lstStyle/>
                    <a:p>
                      <a:r>
                        <a:rPr lang="th-TH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</a:t>
                      </a:r>
                      <a:r>
                        <a:rPr lang="en-US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r>
                        <a:rPr lang="th-TH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นาทวี จ</a:t>
                      </a:r>
                      <a:r>
                        <a:rPr lang="en-US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r>
                        <a:rPr lang="th-TH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สงขลา  </a:t>
                      </a:r>
                      <a:endParaRPr lang="th-TH" sz="1800" dirty="0"/>
                    </a:p>
                  </a:txBody>
                  <a:tcPr marL="68598" marR="68598"/>
                </a:tc>
                <a:tc>
                  <a:txBody>
                    <a:bodyPr/>
                    <a:lstStyle/>
                    <a:p>
                      <a:r>
                        <a:rPr lang="th-TH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</a:t>
                      </a:r>
                      <a:r>
                        <a:rPr lang="en-US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r>
                        <a:rPr lang="th-TH" sz="1800" dirty="0" err="1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สทิง</a:t>
                      </a:r>
                      <a:r>
                        <a:rPr lang="th-TH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พระ นาทวี  หาดใหญ่ จ</a:t>
                      </a:r>
                      <a:r>
                        <a:rPr lang="en-US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r>
                        <a:rPr lang="th-TH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สงขลา</a:t>
                      </a:r>
                      <a:r>
                        <a:rPr lang="en-US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th-TH" sz="1800" dirty="0" smtClean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r>
                        <a:rPr lang="th-TH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</a:t>
                      </a:r>
                      <a:r>
                        <a:rPr lang="en-US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r>
                        <a:rPr lang="th-TH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ตะโหมด </a:t>
                      </a:r>
                      <a:r>
                        <a:rPr lang="en-US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</a:t>
                      </a:r>
                      <a:r>
                        <a:rPr lang="en-US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r>
                        <a:rPr lang="th-TH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กงหรา จ</a:t>
                      </a:r>
                      <a:r>
                        <a:rPr lang="en-US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 </a:t>
                      </a:r>
                      <a:r>
                        <a:rPr lang="th-TH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พัทลุง</a:t>
                      </a:r>
                      <a:endParaRPr lang="th-TH" sz="1800" dirty="0"/>
                    </a:p>
                  </a:txBody>
                  <a:tcPr marL="68598" marR="68598"/>
                </a:tc>
              </a:tr>
              <a:tr h="788823">
                <a:tc>
                  <a:txBody>
                    <a:bodyPr/>
                    <a:lstStyle/>
                    <a:p>
                      <a:r>
                        <a:rPr lang="th-TH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</a:t>
                      </a:r>
                      <a:r>
                        <a:rPr lang="en-US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r>
                        <a:rPr lang="th-TH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ละงู จ</a:t>
                      </a:r>
                      <a:r>
                        <a:rPr lang="en-US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r>
                        <a:rPr lang="th-TH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สตูล </a:t>
                      </a:r>
                      <a:endParaRPr lang="th-TH" sz="1800" dirty="0"/>
                    </a:p>
                  </a:txBody>
                  <a:tcPr marL="68598" marR="68598"/>
                </a:tc>
                <a:tc>
                  <a:txBody>
                    <a:bodyPr/>
                    <a:lstStyle/>
                    <a:p>
                      <a:r>
                        <a:rPr lang="th-TH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</a:t>
                      </a:r>
                      <a:r>
                        <a:rPr lang="en-US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r>
                        <a:rPr lang="th-TH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ท่าแพ  อ.เมือง จ</a:t>
                      </a:r>
                      <a:r>
                        <a:rPr lang="en-US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r>
                        <a:rPr lang="th-TH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สตูล</a:t>
                      </a:r>
                    </a:p>
                    <a:p>
                      <a:r>
                        <a:rPr lang="th-TH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</a:t>
                      </a:r>
                      <a:r>
                        <a:rPr lang="en-US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r>
                        <a:rPr lang="th-TH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กันตัง อ</a:t>
                      </a:r>
                      <a:r>
                        <a:rPr lang="en-US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r>
                        <a:rPr lang="th-TH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ห้วยยอด จ</a:t>
                      </a:r>
                      <a:r>
                        <a:rPr lang="en-US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 </a:t>
                      </a:r>
                      <a:r>
                        <a:rPr lang="th-TH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ตรัง</a:t>
                      </a:r>
                      <a:endParaRPr lang="th-TH" sz="1800" dirty="0"/>
                    </a:p>
                  </a:txBody>
                  <a:tcPr marL="68598" marR="68598"/>
                </a:tc>
              </a:tr>
              <a:tr h="943201">
                <a:tc>
                  <a:txBody>
                    <a:bodyPr/>
                    <a:lstStyle/>
                    <a:p>
                      <a:r>
                        <a:rPr lang="th-TH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</a:t>
                      </a:r>
                      <a:r>
                        <a:rPr lang="en-US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r>
                        <a:rPr lang="th-TH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กะพ้อ จ</a:t>
                      </a:r>
                      <a:r>
                        <a:rPr lang="en-US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r>
                        <a:rPr lang="th-TH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ปัตตานี </a:t>
                      </a:r>
                      <a:endParaRPr lang="th-TH" sz="1800" dirty="0"/>
                    </a:p>
                  </a:txBody>
                  <a:tcPr marL="68598" marR="68598"/>
                </a:tc>
                <a:tc>
                  <a:txBody>
                    <a:bodyPr/>
                    <a:lstStyle/>
                    <a:p>
                      <a:r>
                        <a:rPr lang="th-TH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อ.ยะหริ่ง อ.ยะรัง จ. ปัตตานี  </a:t>
                      </a:r>
                    </a:p>
                    <a:p>
                      <a:r>
                        <a:rPr lang="th-TH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</a:t>
                      </a:r>
                      <a:r>
                        <a:rPr lang="en-US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r>
                        <a:rPr lang="th-TH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ตากใบ อ.ระแงะ  จ</a:t>
                      </a:r>
                      <a:r>
                        <a:rPr lang="en-US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</a:t>
                      </a:r>
                      <a:r>
                        <a:rPr lang="th-TH" sz="18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นราธิวาส</a:t>
                      </a:r>
                      <a:endParaRPr lang="th-TH" sz="1800" dirty="0"/>
                    </a:p>
                  </a:txBody>
                  <a:tcPr marL="68598" marR="68598"/>
                </a:tc>
              </a:tr>
            </a:tbl>
          </a:graphicData>
        </a:graphic>
      </p:graphicFrame>
      <p:pic>
        <p:nvPicPr>
          <p:cNvPr id="38933" name="รูปภาพ 6" descr="DSCF9865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8775" y="3443288"/>
            <a:ext cx="2106613" cy="277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h-TH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8568952" cy="6480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28790083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541" y="332656"/>
            <a:ext cx="8304923" cy="6192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84864187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68760"/>
            <a:ext cx="8229600" cy="1224136"/>
          </a:xfrm>
        </p:spPr>
        <p:txBody>
          <a:bodyPr/>
          <a:lstStyle/>
          <a:p>
            <a:r>
              <a:rPr lang="th-TH" sz="4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บริการสร้างเสริมสุขภาพ</a:t>
            </a:r>
            <a:r>
              <a:rPr lang="en-US" sz="4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sz="4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4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กลุ่มวัยทำงานและผู้สูงอายุ</a:t>
            </a:r>
            <a:endParaRPr lang="en-US" sz="40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140968"/>
            <a:ext cx="8229600" cy="2088232"/>
          </a:xfrm>
        </p:spPr>
        <p:txBody>
          <a:bodyPr/>
          <a:lstStyle/>
          <a:p>
            <a:pPr marL="514350" indent="-514350" fontAlgn="t">
              <a:buAutoNum type="thaiNumPeriod"/>
            </a:pPr>
            <a:r>
              <a:rPr lang="th-TH" b="1" dirty="0" smtClean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คัดกรอง</a:t>
            </a:r>
            <a:r>
              <a:rPr lang="th-TH" b="1" dirty="0" smtClean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โรค และให้การรักษา</a:t>
            </a:r>
            <a:r>
              <a:rPr lang="th-TH" b="1" dirty="0" smtClean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ในผู้ป่วยที่ไม่มีอาการ</a:t>
            </a:r>
            <a:r>
              <a:rPr lang="th-TH" b="1" dirty="0" smtClean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ซับซ้อน </a:t>
            </a:r>
          </a:p>
          <a:p>
            <a:pPr marL="514350" indent="-514350" fontAlgn="t">
              <a:buAutoNum type="thaiNumPeriod"/>
            </a:pPr>
            <a:r>
              <a:rPr lang="th-TH" b="1" dirty="0" smtClean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ให้บริการโดย</a:t>
            </a:r>
            <a:r>
              <a:rPr lang="th-TH" b="1" dirty="0" smtClean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ใช้หลัก</a:t>
            </a:r>
            <a:r>
              <a:rPr lang="th-TH" b="1" dirty="0" smtClean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เวชศาสตร์</a:t>
            </a:r>
            <a:r>
              <a:rPr lang="th-TH" b="1" dirty="0" smtClean="0">
                <a:solidFill>
                  <a:srgbClr val="0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ครอบครัว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th-TH" sz="3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ผลการดำเนินงาน</a:t>
            </a:r>
            <a:endParaRPr lang="en-US" sz="3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251520" y="1268760"/>
          <a:ext cx="8640960" cy="502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92488"/>
                <a:gridCol w="1512168"/>
                <a:gridCol w="1368152"/>
                <a:gridCol w="136815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400" b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บริการ</a:t>
                      </a:r>
                      <a:endParaRPr lang="en-US" sz="24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เป้าหมาย</a:t>
                      </a:r>
                      <a:endParaRPr lang="en-US" sz="24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ผลงาน</a:t>
                      </a:r>
                      <a:endParaRPr lang="en-US" sz="24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หมายเหตุ</a:t>
                      </a:r>
                      <a:endParaRPr lang="en-US" sz="24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sz="2400" b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ประชากรที่ได้รับการคัดกรองโรคตามกลุ่มวัยทำงาน/ผู้สูงอายุ </a:t>
                      </a:r>
                      <a:endParaRPr lang="en-US" sz="24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400" b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ร้อยละ 90</a:t>
                      </a:r>
                      <a:endParaRPr lang="en-US" sz="24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sz="2400" b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อัตราผู้ป่วย </a:t>
                      </a:r>
                      <a:r>
                        <a:rPr lang="en-US" sz="2400" b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DM </a:t>
                      </a:r>
                      <a:r>
                        <a:rPr lang="th-TH" sz="2400" b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รายใหม่ ลดลง</a:t>
                      </a:r>
                      <a:endParaRPr lang="en-US" sz="24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400" b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ร้อยละ </a:t>
                      </a:r>
                      <a:r>
                        <a:rPr lang="en-US" sz="2400" b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  <a:endParaRPr lang="en-US" sz="24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 b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อัตราผู้ป่วย </a:t>
                      </a:r>
                      <a:r>
                        <a:rPr lang="en-US" sz="2400" b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HT </a:t>
                      </a:r>
                      <a:r>
                        <a:rPr lang="th-TH" sz="2400" b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รายใหม่ ลดลง</a:t>
                      </a:r>
                      <a:endParaRPr lang="en-US" sz="2400" b="0" dirty="0" smtClean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2400" b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ร้อยละ</a:t>
                      </a:r>
                      <a:r>
                        <a:rPr lang="th-TH" sz="2400" b="0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2400" b="0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8</a:t>
                      </a:r>
                      <a:endParaRPr lang="en-US" sz="24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 b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2400" b="0" dirty="0" smtClean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ผู้ป่วยติดเตียงในชุมชนได้รับการเยี่ยมบ้านอย่างน้อย ๒</a:t>
                      </a:r>
                      <a:r>
                        <a:rPr lang="th-TH" sz="2400" b="1" i="0" u="none" strike="noStrike" baseline="0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ครั้ง/ ปี</a:t>
                      </a:r>
                      <a:endParaRPr lang="en-US" sz="2400" b="0" dirty="0" smtClean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 b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2400" b="0" dirty="0" smtClean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endParaRPr lang="th-TH" sz="2400" b="0" dirty="0" smtClean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ผู้ป่วยติดเตียงที่บ้านเกิดภาวะแทรกซ้อน</a:t>
                      </a:r>
                      <a:r>
                        <a:rPr lang="en-US" sz="2400" b="1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en-US" sz="2400" b="0" dirty="0" smtClean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 b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2400" b="0" dirty="0" smtClean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endParaRPr lang="th-TH" sz="2400" b="0" dirty="0" smtClean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อำเภอที่ใช้ </a:t>
                      </a:r>
                      <a:r>
                        <a:rPr lang="en-US" sz="2400" b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DHS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 b="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 b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2400" b="0" dirty="0" smtClean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3687</TotalTime>
  <Words>4757</Words>
  <Application>Microsoft Office PowerPoint</Application>
  <PresentationFormat>On-screen Show (4:3)</PresentationFormat>
  <Paragraphs>1949</Paragraphs>
  <Slides>55</Slides>
  <Notes>8</Notes>
  <HiddenSlides>27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55</vt:i4>
      </vt:variant>
    </vt:vector>
  </HeadingPairs>
  <TitlesOfParts>
    <vt:vector size="56" baseType="lpstr">
      <vt:lpstr>ชุดรูปแบบของ Office</vt:lpstr>
      <vt:lpstr>  การพัฒนาระบบบริการปฐมภูมิ  และสุขภาพอำเภอ  เขตสุขภาพที่ ๑๒ </vt:lpstr>
      <vt:lpstr>ข้อมูลทั่วไป</vt:lpstr>
      <vt:lpstr>การพัฒนาระบบบริการปฐมภูมิ </vt:lpstr>
      <vt:lpstr>6   Building blocks  ปฐมภูมิ ทุติยภูมิและองค์รวม</vt:lpstr>
      <vt:lpstr>6   Building blocks  ปฐมภูมิ ทุติยภูมิและองค์รวม</vt:lpstr>
      <vt:lpstr>Slide 6</vt:lpstr>
      <vt:lpstr>Slide 7</vt:lpstr>
      <vt:lpstr>บริการสร้างเสริมสุขภาพ กลุ่มวัยทำงานและผู้สูงอายุ</vt:lpstr>
      <vt:lpstr>ผลการดำเนินงาน</vt:lpstr>
      <vt:lpstr>การดูแลผู้สูงอายุ และ Long Term Care</vt:lpstr>
      <vt:lpstr>ผลการดำเนินงาน</vt:lpstr>
      <vt:lpstr>Slide 12</vt:lpstr>
      <vt:lpstr>การขับเคลื่อน</vt:lpstr>
      <vt:lpstr>DHS</vt:lpstr>
      <vt:lpstr>Slide 15</vt:lpstr>
      <vt:lpstr>ผลการดำเนินงาน DHS</vt:lpstr>
      <vt:lpstr>การประเมิน  DHS _PCA</vt:lpstr>
      <vt:lpstr> การเยี่ยมพัฒนา DHS PCA   2 วัน</vt:lpstr>
      <vt:lpstr>แนวทางการสรุปเยี่ยม</vt:lpstr>
      <vt:lpstr>ผลการประเมิน UCCARE</vt:lpstr>
      <vt:lpstr>ผลการประเมิน DHS_PCA จังหวัด นราธิวาส</vt:lpstr>
      <vt:lpstr>ผลการประเมิน DHS_PCA จังหวัด นราธิวาส</vt:lpstr>
      <vt:lpstr>ผลการประเมิน DHS_PCA จังหวัด ปัตตานี</vt:lpstr>
      <vt:lpstr>ผลการประเมิน DHS_PCA จังหวัด นราธิวาส</vt:lpstr>
      <vt:lpstr>ผลการประเมิน DHS_PCA จังหวัดปัตตานี</vt:lpstr>
      <vt:lpstr>ผลการประเมิน DHS_PCA จังหวัด นราธิวาส</vt:lpstr>
      <vt:lpstr>โครงการสนับสนุนการขับเคลื่อนเครือข่ายสุขภาพระดับอำเภอ  เพื่อการจัดการอำเภอสุขภาวะ ผ่านเครือข่ายโรงพยาบาลชุมชนต้นแบบ (มูลนิธิสุขภาพภาคใต้)</vt:lpstr>
      <vt:lpstr>โครงการเสริมสมรรถนะการบริหารจัดการ ระบบสุขภาพอำเภอ (DHML) (สบช.)</vt:lpstr>
      <vt:lpstr>Slide 29</vt:lpstr>
      <vt:lpstr>จำนวนทีมหมอครอบครัว</vt:lpstr>
      <vt:lpstr>ตัวอย่าง    ทีมหมอครอบครัว  ตำบลสะพานไม้แก่น  อำเภอจะนะ</vt:lpstr>
      <vt:lpstr>จำนวนกลุ่มเป้าหมาย</vt:lpstr>
      <vt:lpstr>สรุปข้อมูลการดำเนินงานตามนโยบายทีมหมอครอบครัว ปีงบประมาณ 2558</vt:lpstr>
      <vt:lpstr>Slide 34</vt:lpstr>
      <vt:lpstr>การพัฒนาศักยภาพบุคลากร</vt:lpstr>
      <vt:lpstr>แผนพัฒนาทีมหมอครอบครัว: การดูแลผู้สูงอายุ</vt:lpstr>
      <vt:lpstr>แผนพัฒนาทีมหมอครอบครัว: การดูแลผู้พิการ</vt:lpstr>
      <vt:lpstr>แผนพัฒนาทีมหมอครอบครัว: Palliative care</vt:lpstr>
      <vt:lpstr>ตัวอย่างความภาคภูมิใจ</vt:lpstr>
      <vt:lpstr>Slide 40</vt:lpstr>
      <vt:lpstr>Slide 41</vt:lpstr>
      <vt:lpstr>บางกล่ำร่วมใจ  ผู้สูงวัยมีสุข</vt:lpstr>
      <vt:lpstr>Slide 43</vt:lpstr>
      <vt:lpstr>แนวทางการส่ง ต่อ ผู้ป่วย</vt:lpstr>
      <vt:lpstr>การจัดระบบการดูแลผู้ป่วยที่บ้าน</vt:lpstr>
      <vt:lpstr>โครงสร้าง care manager และ care giver สำหรับผู้สูงอายุ</vt:lpstr>
      <vt:lpstr>Slide 47</vt:lpstr>
      <vt:lpstr>Slide 48</vt:lpstr>
      <vt:lpstr>DHS</vt:lpstr>
      <vt:lpstr>การประเมิน  DHS _PCA</vt:lpstr>
      <vt:lpstr> การเยี่ยมพัฒนา DHS PCA   2 วัน</vt:lpstr>
      <vt:lpstr>แนวทางการสรุปเยี่ยม</vt:lpstr>
      <vt:lpstr>ผลการประเมิน DHS_PCA จังหวัด นราธิวาส</vt:lpstr>
      <vt:lpstr>โครงการสนับสนุนการขับเคลื่อนเครือข่ายสุขภาพระดับอำเภอ  เพื่อการจัดการอำเภอสุขภาวะ ผ่านเครือข่ายโรงพยาบาลชุมชนต้นแบบ (มูลนิธิสุขภาพภาคใต้)</vt:lpstr>
      <vt:lpstr>โครงการเสริมสมรรถนะการบริหารจัดการ ระบบสุขภาพอำเภอ (DHML) (สบช.)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ภาพนิ่ง 1</dc:title>
  <dc:creator>com407</dc:creator>
  <cp:lastModifiedBy>asus</cp:lastModifiedBy>
  <cp:revision>220</cp:revision>
  <dcterms:created xsi:type="dcterms:W3CDTF">2014-09-30T03:35:22Z</dcterms:created>
  <dcterms:modified xsi:type="dcterms:W3CDTF">2015-03-31T02:47:56Z</dcterms:modified>
</cp:coreProperties>
</file>