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67" r:id="rId3"/>
    <p:sldId id="271" r:id="rId4"/>
    <p:sldId id="272" r:id="rId5"/>
    <p:sldId id="273" r:id="rId6"/>
    <p:sldId id="293" r:id="rId7"/>
    <p:sldId id="278" r:id="rId8"/>
    <p:sldId id="279" r:id="rId9"/>
    <p:sldId id="297" r:id="rId10"/>
    <p:sldId id="298" r:id="rId11"/>
    <p:sldId id="280" r:id="rId12"/>
    <p:sldId id="281" r:id="rId13"/>
    <p:sldId id="282" r:id="rId14"/>
    <p:sldId id="283" r:id="rId15"/>
    <p:sldId id="284" r:id="rId16"/>
    <p:sldId id="285" r:id="rId17"/>
    <p:sldId id="296" r:id="rId18"/>
    <p:sldId id="286" r:id="rId19"/>
    <p:sldId id="287" r:id="rId20"/>
    <p:sldId id="288" r:id="rId21"/>
    <p:sldId id="289" r:id="rId22"/>
    <p:sldId id="290" r:id="rId23"/>
    <p:sldId id="291" r:id="rId24"/>
    <p:sldId id="292" r:id="rId25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72EFC2-C1C5-494D-93F7-EA5B11691A7E}" type="datetimeFigureOut">
              <a:rPr lang="th-TH" smtClean="0"/>
              <a:t>29/03/58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D9E09B-D6FA-43E1-AA0F-106112775C5E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4DC15A-5A71-4AB7-AB72-CAA95D7BA319}" type="slidenum">
              <a:rPr lang="th-TH" smtClean="0"/>
              <a:pPr/>
              <a:t>20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153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5515-8C47-47B1-8AD6-E977CB6221B6}" type="datetimeFigureOut">
              <a:rPr lang="th-TH" smtClean="0"/>
              <a:pPr/>
              <a:t>29/03/58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EFCD-1C75-4C51-A14C-5B33DE77E36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5515-8C47-47B1-8AD6-E977CB6221B6}" type="datetimeFigureOut">
              <a:rPr lang="th-TH" smtClean="0"/>
              <a:pPr/>
              <a:t>29/03/58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EFCD-1C75-4C51-A14C-5B33DE77E36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5515-8C47-47B1-8AD6-E977CB6221B6}" type="datetimeFigureOut">
              <a:rPr lang="th-TH" smtClean="0"/>
              <a:pPr/>
              <a:t>29/03/58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EFCD-1C75-4C51-A14C-5B33DE77E36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5515-8C47-47B1-8AD6-E977CB6221B6}" type="datetimeFigureOut">
              <a:rPr lang="th-TH" smtClean="0"/>
              <a:pPr/>
              <a:t>29/03/58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EFCD-1C75-4C51-A14C-5B33DE77E36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5515-8C47-47B1-8AD6-E977CB6221B6}" type="datetimeFigureOut">
              <a:rPr lang="th-TH" smtClean="0"/>
              <a:pPr/>
              <a:t>29/03/58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EFCD-1C75-4C51-A14C-5B33DE77E36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5515-8C47-47B1-8AD6-E977CB6221B6}" type="datetimeFigureOut">
              <a:rPr lang="th-TH" smtClean="0"/>
              <a:pPr/>
              <a:t>29/03/58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EFCD-1C75-4C51-A14C-5B33DE77E36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5515-8C47-47B1-8AD6-E977CB6221B6}" type="datetimeFigureOut">
              <a:rPr lang="th-TH" smtClean="0"/>
              <a:pPr/>
              <a:t>29/03/58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EFCD-1C75-4C51-A14C-5B33DE77E36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5515-8C47-47B1-8AD6-E977CB6221B6}" type="datetimeFigureOut">
              <a:rPr lang="th-TH" smtClean="0"/>
              <a:pPr/>
              <a:t>29/03/58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EFCD-1C75-4C51-A14C-5B33DE77E36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5515-8C47-47B1-8AD6-E977CB6221B6}" type="datetimeFigureOut">
              <a:rPr lang="th-TH" smtClean="0"/>
              <a:pPr/>
              <a:t>29/03/58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EFCD-1C75-4C51-A14C-5B33DE77E36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5515-8C47-47B1-8AD6-E977CB6221B6}" type="datetimeFigureOut">
              <a:rPr lang="th-TH" smtClean="0"/>
              <a:pPr/>
              <a:t>29/03/58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EFCD-1C75-4C51-A14C-5B33DE77E36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95515-8C47-47B1-8AD6-E977CB6221B6}" type="datetimeFigureOut">
              <a:rPr lang="th-TH" smtClean="0"/>
              <a:pPr/>
              <a:t>29/03/58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EFCD-1C75-4C51-A14C-5B33DE77E36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  <a:alpha val="9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95515-8C47-47B1-8AD6-E977CB6221B6}" type="datetimeFigureOut">
              <a:rPr lang="th-TH" smtClean="0"/>
              <a:pPr/>
              <a:t>29/03/58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6EFCD-1C75-4C51-A14C-5B33DE77E363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2.jpe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71600" y="614293"/>
            <a:ext cx="792088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ko-KR" sz="4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การพัฒนา</a:t>
            </a:r>
            <a:r>
              <a:rPr kumimoji="0" lang="th-TH" altLang="ko-KR" sz="4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ระบบบริการ สาขาบริการปฐมภูมิ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altLang="ko-KR" sz="4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ทุติยภูมิ และสุขภาพองค์รวม </a:t>
            </a:r>
            <a:endParaRPr kumimoji="0" lang="en-US" altLang="ko-KR" sz="2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altLang="ko-KR" sz="48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เขตสุขภาพที่ </a:t>
            </a:r>
            <a:r>
              <a:rPr lang="en-US" altLang="ko-KR" sz="48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endParaRPr kumimoji="0" lang="en-US" altLang="ko-KR" sz="4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ko-KR" sz="48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31 </a:t>
            </a:r>
            <a:r>
              <a:rPr lang="th-TH" altLang="ko-KR" sz="48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มีนาคม </a:t>
            </a:r>
            <a:r>
              <a:rPr kumimoji="0" lang="th-TH" altLang="ko-KR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altLang="ko-KR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2558</a:t>
            </a:r>
            <a:endParaRPr kumimoji="0" lang="en-US" altLang="ko-KR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ko-KR" sz="72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5959" y="5949280"/>
            <a:ext cx="8212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คณะกรรมการปฐมภูมิ ทุติยภูมิและองค์รวม เขตสุขภาพที่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endParaRPr lang="th-TH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มุมมน 4"/>
          <p:cNvSpPr/>
          <p:nvPr/>
        </p:nvSpPr>
        <p:spPr>
          <a:xfrm>
            <a:off x="323528" y="1772816"/>
            <a:ext cx="2016224" cy="10694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จังหวัดพะเยา </a:t>
            </a:r>
            <a:endParaRPr lang="th-TH" b="1" dirty="0"/>
          </a:p>
        </p:txBody>
      </p:sp>
      <p:sp>
        <p:nvSpPr>
          <p:cNvPr id="8" name="สี่เหลี่ยมผืนผ้ามุมมน 7"/>
          <p:cNvSpPr/>
          <p:nvPr/>
        </p:nvSpPr>
        <p:spPr>
          <a:xfrm>
            <a:off x="310390" y="3168751"/>
            <a:ext cx="1957354" cy="980329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</a:rPr>
              <a:t>จังหวัดแพร่</a:t>
            </a:r>
            <a:endParaRPr lang="th-TH" b="1" dirty="0">
              <a:solidFill>
                <a:schemeClr val="bg1"/>
              </a:solidFill>
            </a:endParaRPr>
          </a:p>
        </p:txBody>
      </p:sp>
      <p:sp>
        <p:nvSpPr>
          <p:cNvPr id="9" name="สี่เหลี่ยมผืนผ้ามุมมน 8"/>
          <p:cNvSpPr/>
          <p:nvPr/>
        </p:nvSpPr>
        <p:spPr>
          <a:xfrm>
            <a:off x="310390" y="4295673"/>
            <a:ext cx="2101370" cy="980329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จังหวัดน่าน</a:t>
            </a:r>
            <a:endParaRPr lang="th-TH" b="1" dirty="0"/>
          </a:p>
        </p:txBody>
      </p:sp>
      <p:sp>
        <p:nvSpPr>
          <p:cNvPr id="10" name="วงรี 9"/>
          <p:cNvSpPr/>
          <p:nvPr/>
        </p:nvSpPr>
        <p:spPr>
          <a:xfrm>
            <a:off x="2339752" y="1889720"/>
            <a:ext cx="2382181" cy="891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เชียงคำ</a:t>
            </a:r>
            <a:endParaRPr lang="th-TH" b="1" dirty="0"/>
          </a:p>
        </p:txBody>
      </p:sp>
      <p:sp>
        <p:nvSpPr>
          <p:cNvPr id="12" name="วงรี 11"/>
          <p:cNvSpPr/>
          <p:nvPr/>
        </p:nvSpPr>
        <p:spPr>
          <a:xfrm>
            <a:off x="6402018" y="1872607"/>
            <a:ext cx="2490462" cy="9803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เชียงม่วน</a:t>
            </a:r>
            <a:endParaRPr lang="th-TH" b="1" dirty="0"/>
          </a:p>
        </p:txBody>
      </p:sp>
      <p:sp>
        <p:nvSpPr>
          <p:cNvPr id="14" name="วงรี 13"/>
          <p:cNvSpPr/>
          <p:nvPr/>
        </p:nvSpPr>
        <p:spPr>
          <a:xfrm>
            <a:off x="2298014" y="3180357"/>
            <a:ext cx="2165619" cy="891208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หนองม่วงไข่</a:t>
            </a:r>
            <a:endParaRPr lang="th-TH" b="1" dirty="0"/>
          </a:p>
        </p:txBody>
      </p:sp>
      <p:sp>
        <p:nvSpPr>
          <p:cNvPr id="15" name="วงรี 14"/>
          <p:cNvSpPr/>
          <p:nvPr/>
        </p:nvSpPr>
        <p:spPr>
          <a:xfrm>
            <a:off x="4386332" y="3152400"/>
            <a:ext cx="2273900" cy="891208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เด่นชัย</a:t>
            </a:r>
            <a:endParaRPr lang="th-TH" b="1" dirty="0"/>
          </a:p>
        </p:txBody>
      </p:sp>
      <p:sp>
        <p:nvSpPr>
          <p:cNvPr id="16" name="วงรี 15"/>
          <p:cNvSpPr/>
          <p:nvPr/>
        </p:nvSpPr>
        <p:spPr>
          <a:xfrm>
            <a:off x="2442116" y="4265762"/>
            <a:ext cx="2273900" cy="891208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err="1" smtClean="0"/>
              <a:t>ปัว</a:t>
            </a:r>
            <a:endParaRPr lang="th-TH" b="1" dirty="0"/>
          </a:p>
        </p:txBody>
      </p:sp>
      <p:sp>
        <p:nvSpPr>
          <p:cNvPr id="17" name="วงรี 16"/>
          <p:cNvSpPr/>
          <p:nvPr/>
        </p:nvSpPr>
        <p:spPr>
          <a:xfrm>
            <a:off x="6474564" y="3152400"/>
            <a:ext cx="2273900" cy="891208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สูงแม่น</a:t>
            </a:r>
            <a:endParaRPr lang="th-TH" b="1" dirty="0"/>
          </a:p>
        </p:txBody>
      </p:sp>
      <p:sp>
        <p:nvSpPr>
          <p:cNvPr id="19" name="วงรี 18"/>
          <p:cNvSpPr/>
          <p:nvPr/>
        </p:nvSpPr>
        <p:spPr>
          <a:xfrm>
            <a:off x="4530348" y="1920217"/>
            <a:ext cx="2273900" cy="891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ปง</a:t>
            </a:r>
            <a:endParaRPr lang="th-TH" b="1" dirty="0"/>
          </a:p>
        </p:txBody>
      </p:sp>
      <p:sp>
        <p:nvSpPr>
          <p:cNvPr id="20" name="วงรี 19"/>
          <p:cNvSpPr/>
          <p:nvPr/>
        </p:nvSpPr>
        <p:spPr>
          <a:xfrm>
            <a:off x="6690588" y="4343283"/>
            <a:ext cx="2273900" cy="891208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ท่าวังผา</a:t>
            </a:r>
            <a:endParaRPr lang="th-TH" b="1" dirty="0"/>
          </a:p>
        </p:txBody>
      </p:sp>
      <p:sp>
        <p:nvSpPr>
          <p:cNvPr id="21" name="วงรี 20"/>
          <p:cNvSpPr/>
          <p:nvPr/>
        </p:nvSpPr>
        <p:spPr>
          <a:xfrm>
            <a:off x="4602356" y="4307279"/>
            <a:ext cx="2273900" cy="891208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นาน้อย</a:t>
            </a:r>
            <a:endParaRPr lang="th-TH" b="1" dirty="0"/>
          </a:p>
        </p:txBody>
      </p:sp>
      <p:sp>
        <p:nvSpPr>
          <p:cNvPr id="23" name="สี่เหลี่ยมผืนผ้ามุมมน 22"/>
          <p:cNvSpPr/>
          <p:nvPr/>
        </p:nvSpPr>
        <p:spPr>
          <a:xfrm>
            <a:off x="323528" y="5389567"/>
            <a:ext cx="2232248" cy="980329"/>
          </a:xfrm>
          <a:prstGeom prst="round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จังหวัดลำปาง</a:t>
            </a:r>
            <a:endParaRPr lang="th-TH" b="1" dirty="0"/>
          </a:p>
        </p:txBody>
      </p:sp>
      <p:sp>
        <p:nvSpPr>
          <p:cNvPr id="24" name="วงรี 23"/>
          <p:cNvSpPr/>
          <p:nvPr/>
        </p:nvSpPr>
        <p:spPr>
          <a:xfrm>
            <a:off x="6804248" y="5373216"/>
            <a:ext cx="2273900" cy="89120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err="1" smtClean="0"/>
              <a:t>งาว</a:t>
            </a:r>
            <a:endParaRPr lang="th-TH" b="1" dirty="0"/>
          </a:p>
        </p:txBody>
      </p:sp>
      <p:sp>
        <p:nvSpPr>
          <p:cNvPr id="25" name="วงรี 24"/>
          <p:cNvSpPr/>
          <p:nvPr/>
        </p:nvSpPr>
        <p:spPr>
          <a:xfrm>
            <a:off x="4746372" y="5356310"/>
            <a:ext cx="2273900" cy="89120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เถิน</a:t>
            </a:r>
            <a:endParaRPr lang="th-TH" b="1" dirty="0"/>
          </a:p>
        </p:txBody>
      </p:sp>
      <p:sp>
        <p:nvSpPr>
          <p:cNvPr id="26" name="วงรี 25"/>
          <p:cNvSpPr/>
          <p:nvPr/>
        </p:nvSpPr>
        <p:spPr>
          <a:xfrm>
            <a:off x="2514124" y="5356310"/>
            <a:ext cx="2273900" cy="89120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แม่พริก</a:t>
            </a:r>
            <a:endParaRPr lang="th-TH" b="1" dirty="0"/>
          </a:p>
        </p:txBody>
      </p:sp>
      <p:sp>
        <p:nvSpPr>
          <p:cNvPr id="29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496944" cy="1099187"/>
          </a:xfrm>
        </p:spPr>
        <p:txBody>
          <a:bodyPr>
            <a:noAutofit/>
          </a:bodyPr>
          <a:lstStyle/>
          <a:p>
            <a:r>
              <a:rPr lang="th-TH" sz="3600" b="1" dirty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เป้าหมายอำเภอต้นแบบ</a:t>
            </a:r>
            <a:r>
              <a:rPr lang="th-TH" sz="3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หมอครอบครัว</a:t>
            </a:r>
            <a:br>
              <a:rPr lang="th-TH" sz="3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3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เขตสุขภาพที่ 1 </a:t>
            </a:r>
            <a:endParaRPr lang="th-TH" sz="36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7635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8142" y="278641"/>
            <a:ext cx="8693405" cy="70480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th-TH" sz="36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การพัฒนาบุคลากร </a:t>
            </a:r>
          </a:p>
          <a:p>
            <a:endParaRPr lang="th-TH" sz="16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/>
            <a:r>
              <a:rPr lang="th-TH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-  ทุกจังหวัดมีการพัฒนาทีมสหสาขาวิชาชีพ</a:t>
            </a:r>
          </a:p>
          <a:p>
            <a:pPr marL="514350" indent="-514350"/>
            <a:r>
              <a:rPr lang="th-TH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ด้านเวชศาสตร์ครอบครัว </a:t>
            </a:r>
          </a:p>
          <a:p>
            <a:pPr marL="514350" indent="-514350"/>
            <a:r>
              <a:rPr lang="th-TH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โดยศูนย์เรียนรู้ รพศ.ลำปาง และรพ.รามาธิบดี </a:t>
            </a:r>
          </a:p>
          <a:p>
            <a:pPr marL="514350" indent="-514350"/>
            <a:r>
              <a:rPr lang="th-TH" sz="2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ทีมสหสาขาวิชาชีพ ที่ผ่านหลักสูตรเวชศาสตร์ครอบครัว </a:t>
            </a:r>
          </a:p>
          <a:p>
            <a:pPr marL="514350" indent="-514350"/>
            <a:r>
              <a:rPr lang="th-TH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ดังนี้   เชียงใหม่ 7 ทีม      ลำพูน 8 ทีม                </a:t>
            </a:r>
          </a:p>
          <a:p>
            <a:pPr marL="514350" indent="-514350"/>
            <a:r>
              <a:rPr lang="th-TH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แม่ฮ่องสอน 7  ทีม  ลำปาง 13 ทีม       </a:t>
            </a:r>
          </a:p>
          <a:p>
            <a:pPr marL="514350" indent="-514350"/>
            <a:r>
              <a:rPr lang="th-TH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แพร่ 8 ทีม              น่าน   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15</a:t>
            </a:r>
            <a:r>
              <a:rPr lang="th-TH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ทีม	</a:t>
            </a:r>
          </a:p>
          <a:p>
            <a:pPr marL="514350" indent="-514350"/>
            <a:r>
              <a:rPr lang="th-TH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		         พะเยา 6 ทีม           เชียงราย 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18</a:t>
            </a:r>
            <a:r>
              <a:rPr lang="th-TH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ทีม</a:t>
            </a:r>
          </a:p>
          <a:p>
            <a:pPr marL="514350" indent="-514350"/>
            <a:r>
              <a:rPr lang="th-TH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th-TH" b="1" dirty="0" smtClean="0">
                <a:solidFill>
                  <a:srgbClr val="4133F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ไม่มีการติดตามการดำเนินงานของ</a:t>
            </a:r>
          </a:p>
          <a:p>
            <a:pPr marL="514350" indent="-514350"/>
            <a:r>
              <a:rPr lang="th-TH" b="1" dirty="0" smtClean="0">
                <a:solidFill>
                  <a:srgbClr val="4133F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ทีมสหสาขาวิชาชีพเชิงคุณภาพ </a:t>
            </a:r>
          </a:p>
          <a:p>
            <a:pPr marL="514350" indent="-514350"/>
            <a:r>
              <a:rPr lang="th-TH" b="1" dirty="0" smtClean="0">
                <a:solidFill>
                  <a:srgbClr val="4133F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และ การนำไปปฏิบัติจริงในพื้นที่</a:t>
            </a:r>
          </a:p>
          <a:p>
            <a:pPr marL="514350" indent="-514350"/>
            <a:r>
              <a:rPr lang="th-TH" sz="32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ปี </a:t>
            </a:r>
            <a:r>
              <a:rPr lang="en-US" sz="32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2558 </a:t>
            </a:r>
            <a:r>
              <a:rPr lang="th-TH" sz="32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ให้เป็นทีมในการดำเนินการ </a:t>
            </a:r>
            <a:r>
              <a:rPr lang="en-US" sz="32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FCT</a:t>
            </a:r>
            <a:endParaRPr lang="th-TH" sz="3200" b="1" dirty="0" smtClean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th-TH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   </a:t>
            </a:r>
            <a:endParaRPr lang="th-TH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37393" y="260648"/>
            <a:ext cx="61189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แผนการดำเนินงาน  ต่อเนื่อง </a:t>
            </a:r>
            <a:endParaRPr lang="th-TH" sz="36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052736"/>
            <a:ext cx="9233618" cy="6494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rabicPeriod"/>
            </a:pPr>
            <a:r>
              <a:rPr lang="th-TH" sz="32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การพัฒนาบุคลากร </a:t>
            </a:r>
          </a:p>
          <a:p>
            <a:pPr marL="514350" indent="-514350"/>
            <a:endParaRPr lang="th-TH" sz="32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/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- </a:t>
            </a:r>
            <a:r>
              <a:rPr lang="th-TH" sz="32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การจัดอบรม </a:t>
            </a:r>
            <a:r>
              <a:rPr lang="en-US" sz="32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Home Care Manager  </a:t>
            </a:r>
            <a:endParaRPr lang="th-TH" sz="3200" b="1" dirty="0" smtClean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/>
            <a:r>
              <a:rPr lang="th-TH" sz="32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ระดับอำเภอ และตำบล  (พฤษภาคม </a:t>
            </a:r>
            <a:r>
              <a:rPr lang="en-US" sz="32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2557)</a:t>
            </a:r>
            <a:endParaRPr lang="th-TH" sz="3200" b="1" dirty="0" smtClean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/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เพื่อให้สามารถจัดการระบบการดูแลต่อเนื่อง</a:t>
            </a:r>
          </a:p>
          <a:p>
            <a:pPr marL="514350" indent="-514350"/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และ ดูแลแบบประคับประคอง ให้ชัดเจน</a:t>
            </a:r>
          </a:p>
          <a:p>
            <a:pPr marL="514350" indent="-514350"/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และมีแนวทางการดูแลที่เป็นมาตรฐาน </a:t>
            </a:r>
          </a:p>
          <a:p>
            <a:pPr marL="514350" indent="-514350"/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ระบบข้อมูล ที่ชัดเจน และส่งต่อกันได้ทุกระดับ   </a:t>
            </a:r>
          </a:p>
          <a:p>
            <a:pPr marL="514350" indent="-514350"/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โดย เชื่อมโยงกับทีมเวชศาสตร์ครอบครัว</a:t>
            </a:r>
          </a:p>
          <a:p>
            <a:pPr marL="514350" indent="-514350"/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ที่ผ่านการอบรม แล้ว  </a:t>
            </a:r>
          </a:p>
          <a:p>
            <a:pPr marL="514350" indent="-514350"/>
            <a:r>
              <a:rPr lang="th-TH" sz="32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(ใช้หลักสูตร ปรับจากจ.เชียงใหม่)</a:t>
            </a:r>
          </a:p>
          <a:p>
            <a:pPr marL="514350" indent="-514350"/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</a:t>
            </a:r>
          </a:p>
          <a:p>
            <a:pPr marL="514350" indent="-514350"/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endParaRPr lang="th-TH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19392" y="1639341"/>
            <a:ext cx="8401080" cy="4525963"/>
          </a:xfrm>
        </p:spPr>
        <p:txBody>
          <a:bodyPr>
            <a:noAutofit/>
          </a:bodyPr>
          <a:lstStyle/>
          <a:p>
            <a:pPr lvl="0">
              <a:buNone/>
            </a:pP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1.   ผู้รับผิดชอบ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ศูนย์ดูแลต่อเนื่อง หรือ 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Home Health Care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หรือ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ทีมหมอประจำ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ครอบครัวของ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โรงพยาบาล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สสอ. หรือ  ตัวแทนจาก   รพ.สต.ทุกแห่ง อำเภอ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ละ 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3-4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</a:p>
          <a:p>
            <a:pPr lvl="0">
              <a:buNone/>
            </a:pP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(อาจมีแพทย์ด้วย)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>
              <a:buNone/>
            </a:pP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ผู้แทนนักกายภาพบำบัด และนักกิจกรรมบำบัด ที่จะเป็นครู ก ในจังหวัด </a:t>
            </a:r>
          </a:p>
          <a:p>
            <a:pPr lvl="0">
              <a:buNone/>
            </a:pP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 ผู้แทนจากศูนย์เรียนรู้เวชศาสตร์ครอบครัว จังหวัดลำปาง เชียงราย  แพร่  (อนาคตศูนย์เรียนรู้จัดอบรมเองได้)</a:t>
            </a:r>
          </a:p>
          <a:p>
            <a:pPr lvl="0">
              <a:buNone/>
            </a:pP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4.  ผู้ประสานงาน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Home Health Care /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ทีมหมอประจำครอบครัว ระดับจังหวัด  </a:t>
            </a:r>
          </a:p>
          <a:p>
            <a:pPr lvl="0">
              <a:buNone/>
            </a:pP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จังหวัดละ 1  คน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th-TH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56398"/>
            <a:ext cx="8229600" cy="868346"/>
          </a:xfrm>
          <a:solidFill>
            <a:srgbClr val="92D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th-TH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    </a:t>
            </a:r>
            <a:r>
              <a:rPr lang="th-TH" sz="3600" b="1" dirty="0" smtClean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กลุ่มเป้าหมาย</a:t>
            </a:r>
            <a:endParaRPr lang="th-TH" b="1" dirty="0"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37393" y="260648"/>
            <a:ext cx="72827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6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แผนการดำเนินงาน  ต่อเนื่อง (ต่อ) </a:t>
            </a:r>
            <a:endParaRPr lang="th-TH" sz="3600" b="1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2837" y="980728"/>
            <a:ext cx="7295587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4133F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th-TH" b="1" dirty="0" smtClean="0">
                <a:solidFill>
                  <a:srgbClr val="4133F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การจัดทำระบบกำกับติดตาม </a:t>
            </a:r>
          </a:p>
          <a:p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ปรับนิยามให้ชัดเจน และจัดทำแบบรายงาน </a:t>
            </a:r>
          </a:p>
          <a:p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th-TH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ที่ประยุกต์จากกระทรวง  </a:t>
            </a:r>
          </a:p>
          <a:p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(นิยามไม่ชัดเจน บางกลุ่มซ้ำกัน)</a:t>
            </a:r>
          </a:p>
          <a:p>
            <a:r>
              <a:rPr lang="th-TH" b="1" dirty="0" smtClean="0">
                <a:solidFill>
                  <a:srgbClr val="4133F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ปรับกลุ่มเป้าหมาย และเพิ่มเติมข้อมูล</a:t>
            </a:r>
          </a:p>
          <a:p>
            <a:r>
              <a:rPr lang="th-TH" b="1" dirty="0" smtClean="0">
                <a:solidFill>
                  <a:srgbClr val="4133F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แต่ละทีม สิ้นเดือน มีนาคม </a:t>
            </a:r>
            <a:r>
              <a:rPr lang="en-US" b="1" dirty="0" smtClean="0">
                <a:solidFill>
                  <a:srgbClr val="4133F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2558</a:t>
            </a:r>
          </a:p>
          <a:p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จัดส่งข้อมูลผลการดำเนินงานให้เขต</a:t>
            </a:r>
          </a:p>
          <a:p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ทุกเดือนตั้งแต่ เมษายน 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2558</a:t>
            </a: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</a:p>
          <a:p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ติดตามจากการตรวจราชการ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rgbClr val="4133F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th-TH" b="1" dirty="0" smtClean="0">
                <a:solidFill>
                  <a:srgbClr val="4133F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จัดเวทีแลกเปลี่ยนเรียนรู้ ในระดับอำเภอ</a:t>
            </a:r>
          </a:p>
          <a:p>
            <a:r>
              <a:rPr lang="th-TH" b="1" dirty="0" smtClean="0">
                <a:solidFill>
                  <a:srgbClr val="4133F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ระดับจังหวัด และเชื่อมโยงกับ </a:t>
            </a:r>
            <a:r>
              <a:rPr lang="en-US" b="1" dirty="0" smtClean="0">
                <a:solidFill>
                  <a:srgbClr val="4133F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DHS</a:t>
            </a:r>
            <a:endParaRPr lang="th-TH" b="1" dirty="0" smtClean="0">
              <a:solidFill>
                <a:srgbClr val="4133F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th-TH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107504" y="214290"/>
            <a:ext cx="8929718" cy="910454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h-TH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ข้อมูลพื้นฐานการดำเนินงานตามนโยบายทีมหมอครอบครัว</a:t>
            </a:r>
            <a:br>
              <a:rPr lang="th-TH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เขตสุขภาพที่ 1 ปี </a:t>
            </a:r>
            <a:r>
              <a:rPr lang="th-TH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2558 (อยู่ระหว่างปรับตามนิยาม)</a:t>
            </a:r>
            <a:endParaRPr lang="th-TH" sz="24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251520" y="1412777"/>
          <a:ext cx="8712968" cy="4968552"/>
        </p:xfrm>
        <a:graphic>
          <a:graphicData uri="http://schemas.openxmlformats.org/drawingml/2006/table">
            <a:tbl>
              <a:tblPr/>
              <a:tblGrid>
                <a:gridCol w="1502236"/>
                <a:gridCol w="1051565"/>
                <a:gridCol w="878409"/>
                <a:gridCol w="816262"/>
                <a:gridCol w="1152128"/>
                <a:gridCol w="1148216"/>
                <a:gridCol w="1187697"/>
                <a:gridCol w="976455"/>
              </a:tblGrid>
              <a:tr h="145158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</a:t>
                      </a:r>
                    </a:p>
                  </a:txBody>
                  <a:tcPr marL="6906" marR="6906" marT="6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 รพ. ( แห่ง )</a:t>
                      </a:r>
                    </a:p>
                  </a:txBody>
                  <a:tcPr marL="6906" marR="6906" marT="6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 </a:t>
                      </a:r>
                      <a:b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รพ.สต.</a:t>
                      </a:r>
                    </a:p>
                  </a:txBody>
                  <a:tcPr marL="6906" marR="6906" marT="6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 ศสม.</a:t>
                      </a:r>
                    </a:p>
                  </a:txBody>
                  <a:tcPr marL="6906" marR="6906" marT="6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ทีมหมอครอบครัว   ( อำเภอ)</a:t>
                      </a:r>
                    </a:p>
                  </a:txBody>
                  <a:tcPr marL="6906" marR="6906" marT="6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ทีมหมอครอบครัว     ( ตำบล )</a:t>
                      </a:r>
                    </a:p>
                  </a:txBody>
                  <a:tcPr marL="6906" marR="6906" marT="6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ทีมหมอครอบครัว     ( ชุมชน )</a:t>
                      </a:r>
                    </a:p>
                  </a:txBody>
                  <a:tcPr marL="6906" marR="6906" marT="6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ระดับ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UCARE</a:t>
                      </a:r>
                    </a:p>
                  </a:txBody>
                  <a:tcPr marL="6906" marR="6906" marT="6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1891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เชียงราย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216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49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216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765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1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พะเยา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94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52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112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514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381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ลำปาง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142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57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144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616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603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แพร่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119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27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167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520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1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น่าน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124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51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160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651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91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เชียงใหม่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25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267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143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266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1005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1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ลำพูน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71</a:t>
                      </a:r>
                    </a:p>
                  </a:txBody>
                  <a:tcPr marL="6906" marR="6906" marT="690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906" marR="6906" marT="690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6906" marR="6906" marT="690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73</a:t>
                      </a:r>
                    </a:p>
                  </a:txBody>
                  <a:tcPr marL="6906" marR="6906" marT="690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575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91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แม่ฮ่องสอน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71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192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91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105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1104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394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1202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4838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ชื่อเรื่อง 2"/>
          <p:cNvSpPr>
            <a:spLocks noGrp="1"/>
          </p:cNvSpPr>
          <p:nvPr>
            <p:ph type="title"/>
          </p:nvPr>
        </p:nvSpPr>
        <p:spPr>
          <a:xfrm>
            <a:off x="107504" y="214290"/>
            <a:ext cx="8929718" cy="910454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กลุ่มเป้าหมาย</a:t>
            </a:r>
            <a:r>
              <a:rPr lang="th-TH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ดำเนินงานตามนโยบายทีมหมอครอบครัว</a:t>
            </a:r>
            <a:br>
              <a:rPr lang="th-TH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เขตสุขภาพที่ 1 ปี 2558</a:t>
            </a:r>
            <a:endParaRPr lang="th-TH" sz="24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23528" y="1124744"/>
          <a:ext cx="8424937" cy="5525607"/>
        </p:xfrm>
        <a:graphic>
          <a:graphicData uri="http://schemas.openxmlformats.org/drawingml/2006/table">
            <a:tbl>
              <a:tblPr/>
              <a:tblGrid>
                <a:gridCol w="1408067"/>
                <a:gridCol w="1196858"/>
                <a:gridCol w="1361132"/>
                <a:gridCol w="1361132"/>
                <a:gridCol w="1032582"/>
                <a:gridCol w="2065166"/>
              </a:tblGrid>
              <a:tr h="29943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</a:t>
                      </a:r>
                    </a:p>
                  </a:txBody>
                  <a:tcPr marL="9403" marR="9403" marT="94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จำนวนผู้สูงอายุ</a:t>
                      </a:r>
                    </a:p>
                  </a:txBody>
                  <a:tcPr marL="9403" marR="9403" marT="94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จำนวนผู้พิการ</a:t>
                      </a:r>
                    </a:p>
                  </a:txBody>
                  <a:tcPr marL="9403" marR="9403" marT="94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จำนวนผู้ป่วยที่ต้องได้รับการดูแลแบบประคับประคอง    </a:t>
                      </a:r>
                      <a:b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( </a:t>
                      </a:r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palliative care )</a:t>
                      </a:r>
                    </a:p>
                  </a:txBody>
                  <a:tcPr marL="9403" marR="9403" marT="94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9773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ทั้งหมด</a:t>
                      </a:r>
                    </a:p>
                  </a:txBody>
                  <a:tcPr marL="9403" marR="9403" marT="94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ติดเตียง</a:t>
                      </a:r>
                    </a:p>
                  </a:txBody>
                  <a:tcPr marL="9403" marR="9403" marT="94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ทั้งหมด</a:t>
                      </a:r>
                    </a:p>
                  </a:txBody>
                  <a:tcPr marL="9403" marR="9403" marT="94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ที่ต้องได้รับการดูแล</a:t>
                      </a:r>
                    </a:p>
                  </a:txBody>
                  <a:tcPr marL="9403" marR="9403" marT="94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32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เชียงราย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166781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917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31452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1367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376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2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พะเยา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71573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816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15803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1979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357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2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ลำปาง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129136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1209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18501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3304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740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172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แพร่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84,099 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836 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53,805 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53,805 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463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2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น่าน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49983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524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10595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1158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219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2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เชียงใหม่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246732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2489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15780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10738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2272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2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ลำพูน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70773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975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10067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2690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586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2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แม่ฮ่องสอน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26874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199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6006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929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287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30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845951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7965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162009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75970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5300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ชื่อเรื่อง 2"/>
          <p:cNvSpPr>
            <a:spLocks noGrp="1"/>
          </p:cNvSpPr>
          <p:nvPr>
            <p:ph type="title"/>
          </p:nvPr>
        </p:nvSpPr>
        <p:spPr>
          <a:xfrm>
            <a:off x="107504" y="214290"/>
            <a:ext cx="8929718" cy="910454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h-TH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ผลการดำเนินงาน</a:t>
            </a:r>
            <a:r>
              <a:rPr lang="th-TH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ตามนโยบายทีมหมอครอบครัว</a:t>
            </a:r>
            <a:br>
              <a:rPr lang="th-TH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เขตสุขภาพที่ 1 ปี 2558</a:t>
            </a:r>
            <a:endParaRPr lang="th-TH" sz="24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79513" y="1349539"/>
          <a:ext cx="8784974" cy="5247813"/>
        </p:xfrm>
        <a:graphic>
          <a:graphicData uri="http://schemas.openxmlformats.org/drawingml/2006/table">
            <a:tbl>
              <a:tblPr/>
              <a:tblGrid>
                <a:gridCol w="1372652"/>
                <a:gridCol w="1235387"/>
                <a:gridCol w="1235387"/>
                <a:gridCol w="1235387"/>
                <a:gridCol w="1235387"/>
                <a:gridCol w="1235387"/>
                <a:gridCol w="1235387"/>
              </a:tblGrid>
              <a:tr h="21791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อำเภอ</a:t>
                      </a:r>
                    </a:p>
                  </a:txBody>
                  <a:tcPr marL="6833" marR="6833" marT="68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FF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</a:p>
                  </a:txBody>
                  <a:tcPr marL="6833" marR="6833" marT="683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 dirty="0">
                          <a:solidFill>
                            <a:srgbClr val="0000FF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th-TH" sz="1800" b="1" i="0" u="none" strike="noStrike" dirty="0">
                          <a:solidFill>
                            <a:srgbClr val="0000FF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ผลงานประจำเดือนมีนาคม  2558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</a:p>
                  </a:txBody>
                  <a:tcPr marL="6833" marR="6833" marT="6833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71651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ผู้สูงอายุที่ไดัรับการดูแลในเดือน</a:t>
                      </a:r>
                    </a:p>
                  </a:txBody>
                  <a:tcPr marL="6833" marR="6833" marT="68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อัตราการดูแลผู้สูงอายุ ติดเตียง(%)</a:t>
                      </a:r>
                    </a:p>
                  </a:txBody>
                  <a:tcPr marL="6833" marR="6833" marT="68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ผู้พิการที่ดัรับการดูแลในเดือน</a:t>
                      </a:r>
                    </a:p>
                  </a:txBody>
                  <a:tcPr marL="6833" marR="6833" marT="68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อัตราการดูแลผู้พิการที่ต้องได้รับการดูแล(%)</a:t>
                      </a:r>
                    </a:p>
                  </a:txBody>
                  <a:tcPr marL="6833" marR="6833" marT="68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ผู้ป่วย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Palliative </a:t>
                      </a:r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ที่ดัรับการดูแลในเดือน</a:t>
                      </a:r>
                    </a:p>
                  </a:txBody>
                  <a:tcPr marL="6833" marR="6833" marT="68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อัตราการดูแลผู้ป่วย 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Palliative Care (%)</a:t>
                      </a:r>
                    </a:p>
                  </a:txBody>
                  <a:tcPr marL="6833" marR="6833" marT="68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500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เชียงราย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917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100.00 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1367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100.00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376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100.0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500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พะเยา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816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100.00 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1979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100.00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357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100.0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500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ลำปาง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1046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86.52 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1626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49.21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457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61.8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500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แพร่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836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100.00 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1158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2.15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463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100.0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500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น่าน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6496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1,239.69 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1366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117.96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546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249.3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500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เชียงใหม่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118591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4,764.60 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7348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68.43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0.0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500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ลำพูน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787</a:t>
                      </a:r>
                    </a:p>
                  </a:txBody>
                  <a:tcPr marL="6833" marR="6833" marT="68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80.72 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1775</a:t>
                      </a:r>
                    </a:p>
                  </a:txBody>
                  <a:tcPr marL="6833" marR="6833" marT="68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65.99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609</a:t>
                      </a:r>
                    </a:p>
                  </a:txBody>
                  <a:tcPr marL="6833" marR="6833" marT="68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103.9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500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แม่ฮ่องสอน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122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61.31 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566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60.93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175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61.0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5500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129611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rgbClr val="0000FF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1,627.26</a:t>
                      </a:r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17185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chemeClr val="tx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22.62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2983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4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56.3</a:t>
                      </a:r>
                    </a:p>
                  </a:txBody>
                  <a:tcPr marL="6833" marR="6833" marT="683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1844824"/>
            <a:ext cx="8136904" cy="3240360"/>
          </a:xfrm>
        </p:spPr>
        <p:txBody>
          <a:bodyPr>
            <a:noAutofit/>
          </a:bodyPr>
          <a:lstStyle/>
          <a:p>
            <a:pPr algn="ctr"/>
            <a:r>
              <a:rPr lang="th-TH" sz="60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กิจกรรมการเปิดตัว</a:t>
            </a:r>
            <a:br>
              <a:rPr lang="th-TH" sz="60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60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lang="th-TH" sz="60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60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ทีมหมอครอบครัว</a:t>
            </a:r>
            <a:br>
              <a:rPr lang="th-TH" sz="60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60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(บางส่วน) </a:t>
            </a:r>
            <a:br>
              <a:rPr lang="th-TH" sz="60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th-TH" sz="6000" b="1" dirty="0">
              <a:solidFill>
                <a:srgbClr val="4133F9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ปฐมภูมิเขต\รูป เปิดหมอครอบครัวเขต\unnamed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907704" y="4437112"/>
            <a:ext cx="5184576" cy="2421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ปฐมภูมิเขต\รูป เปิดหมอครอบครัวเขต\unnam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4624"/>
            <a:ext cx="8432934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6669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980728"/>
            <a:ext cx="184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h-TH" sz="16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79512" y="119741"/>
          <a:ext cx="3888432" cy="2445163"/>
        </p:xfrm>
        <a:graphic>
          <a:graphicData uri="http://schemas.openxmlformats.org/drawingml/2006/table">
            <a:tbl>
              <a:tblPr/>
              <a:tblGrid>
                <a:gridCol w="3888432"/>
              </a:tblGrid>
              <a:tr h="2160240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en-US" sz="1600" b="1" i="0" u="none" strike="noStrike" dirty="0" smtClean="0">
                          <a:solidFill>
                            <a:srgbClr val="FFFF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Health Work Force</a:t>
                      </a:r>
                      <a:r>
                        <a:rPr lang="th-TH" sz="1600" b="1" i="0" u="none" strike="noStrike" dirty="0" smtClean="0">
                          <a:solidFill>
                            <a:srgbClr val="FFFF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endParaRPr lang="th-TH" sz="1600" b="1" i="0" u="none" strike="noStrike" dirty="0" smtClean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1600" b="1" i="0" u="none" strike="noStrike" dirty="0" smtClean="0">
                          <a:solidFill>
                            <a:srgbClr val="FFFF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600" b="1" i="0" u="none" strike="noStrike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พัฒนาทีมเยี่ยมสำรวจ</a:t>
                      </a:r>
                      <a:r>
                        <a:rPr lang="th-TH" sz="1600" b="1" i="0" u="none" strike="noStrike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sz="1600" b="1" i="0" u="none" strike="noStrike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DHS-PCA </a:t>
                      </a:r>
                      <a:endParaRPr lang="th-TH" sz="1600" b="1" i="0" u="none" strike="noStrike" baseline="0" dirty="0" smtClean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u="none" strike="noStrike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ระดับเขต จังหวัด  อำเภอ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1600" b="1" i="0" u="none" strike="noStrike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พัฒนาบุคลากร ให้มี </a:t>
                      </a:r>
                      <a:r>
                        <a:rPr lang="en-US" sz="1600" b="1" i="0" u="none" strike="noStrike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mind set </a:t>
                      </a:r>
                      <a:r>
                        <a:rPr lang="th-TH" sz="1600" b="1" i="0" u="none" strike="noStrike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ด้าน </a:t>
                      </a:r>
                      <a:endParaRPr lang="en-US" sz="1600" b="1" i="0" u="none" strike="noStrike" baseline="0" dirty="0" smtClean="0">
                        <a:solidFill>
                          <a:schemeClr val="bg1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u="none" strike="noStrike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community base </a:t>
                      </a:r>
                      <a:r>
                        <a:rPr lang="th-TH" sz="1600" b="1" i="0" u="none" strike="noStrike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และใช้  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u="none" strike="noStrike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กระบวนการ </a:t>
                      </a:r>
                      <a:r>
                        <a:rPr lang="en-US" sz="1600" b="1" i="0" u="none" strike="noStrike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DHML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th-TH" sz="1600" b="1" i="0" u="none" strike="noStrike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 พัฒนาทีมสหสาขาวิชาชีพ งานเวช</a:t>
                      </a:r>
                      <a:r>
                        <a:rPr lang="th-TH" sz="1600" b="1" i="0" u="none" strike="noStrike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th-TH" sz="1600" b="1" i="0" u="none" strike="noStrike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th-TH" sz="1600" b="1" i="0" u="none" strike="noStrike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ศาสตร์ ครอบครัว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th-TH" sz="1600" b="1" i="0" u="none" strike="noStrike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แพทย์ประจำบ้านเวชศาสตร์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u="none" strike="noStrike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th-TH" sz="1600" b="1" i="0" u="none" strike="noStrike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ครอบครัว</a:t>
                      </a:r>
                      <a:r>
                        <a:rPr lang="th-TH" sz="1600" b="1" i="0" u="none" strike="noStrike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รพ.ระดับ </a:t>
                      </a:r>
                      <a:r>
                        <a:rPr lang="en-US" sz="1600" b="1" i="0" u="none" strike="noStrike" baseline="0" dirty="0" smtClean="0">
                          <a:solidFill>
                            <a:schemeClr val="bg1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  S  M</a:t>
                      </a:r>
                    </a:p>
                  </a:txBody>
                  <a:tcPr marL="6763" marR="6763" marT="6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220072" y="2132856"/>
            <a:ext cx="3877121" cy="3046988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Service Delivery</a:t>
            </a:r>
          </a:p>
          <a:p>
            <a:pPr>
              <a:buFontTx/>
              <a:buChar char="-"/>
            </a:pP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เกิดระบบสุขภาพระดับอำเภอ (</a:t>
            </a:r>
            <a:r>
              <a:rPr lang="en-US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DHS)</a:t>
            </a: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>
              <a:buFontTx/>
              <a:buChar char="-"/>
            </a:pP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พื้นที่สามารถจัดการปัญหาและ</a:t>
            </a:r>
          </a:p>
          <a:p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ภัยสุขภาพได้, ประชาชนพึ่งตนเองได้- </a:t>
            </a:r>
          </a:p>
          <a:p>
            <a:pPr>
              <a:buFontTx/>
              <a:buChar char="-"/>
            </a:pP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มีบริการเวชศาสตร์ครอบครัว เป็น</a:t>
            </a:r>
          </a:p>
          <a:p>
            <a:r>
              <a:rPr lang="th-TH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รูปธรรม โดยทีมสหวิชาชีพ ในรูปแบบ  </a:t>
            </a:r>
          </a:p>
          <a:p>
            <a:r>
              <a:rPr lang="th-TH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ทีมหมอประจำครอบครัว (เน้น </a:t>
            </a:r>
            <a:r>
              <a:rPr lang="en-US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Long </a:t>
            </a:r>
          </a:p>
          <a:p>
            <a:r>
              <a:rPr lang="en-US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Term Care </a:t>
            </a:r>
            <a:r>
              <a:rPr lang="th-TH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 </a:t>
            </a:r>
            <a:r>
              <a:rPr lang="en-US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Home Health Care</a:t>
            </a:r>
            <a:r>
              <a:rPr lang="th-TH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r>
              <a:rPr lang="th-TH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มีแหล่งเรียนรู้ และศูนย์เรียนรู้ </a:t>
            </a:r>
          </a:p>
          <a:p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(รพท.รพศ.) เวชศาสตร์ครอบครัว</a:t>
            </a:r>
          </a:p>
          <a:p>
            <a:pPr>
              <a:buFontTx/>
              <a:buChar char="-"/>
            </a:pP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บริการปฐมภูมิเชื่อมโยงกับ</a:t>
            </a:r>
            <a:r>
              <a:rPr lang="en-US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Service</a:t>
            </a:r>
          </a:p>
          <a:p>
            <a:r>
              <a:rPr lang="en-US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Plan </a:t>
            </a: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สาขาอื่นๆ </a:t>
            </a:r>
            <a:r>
              <a:rPr lang="en-US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endParaRPr lang="en-US" sz="16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2636912"/>
            <a:ext cx="4032448" cy="1569660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IT </a:t>
            </a:r>
          </a:p>
          <a:p>
            <a:pPr>
              <a:buFontTx/>
              <a:buChar char="-"/>
            </a:pP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การใช้ข้อมูลจาก </a:t>
            </a:r>
            <a:r>
              <a:rPr lang="en-US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43 </a:t>
            </a: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แฟ้ม ในการประเมินผล งานตามตัวชี้วัด </a:t>
            </a:r>
          </a:p>
          <a:p>
            <a:pPr>
              <a:buFontTx/>
              <a:buChar char="-"/>
            </a:pP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Data Center </a:t>
            </a: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เชื่อมโยงข้อมูลทุกระดับ</a:t>
            </a:r>
          </a:p>
          <a:p>
            <a:pPr>
              <a:buFontTx/>
              <a:buChar char="-"/>
            </a:pP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ระบบข้อมูล งานเวชศาสตร์ครอบครัว</a:t>
            </a:r>
          </a:p>
          <a:p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และประยุกต์ใช้ระบบ </a:t>
            </a:r>
            <a:r>
              <a:rPr lang="en-US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GIS </a:t>
            </a: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sz="16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12" y="4293096"/>
            <a:ext cx="3888432" cy="1077218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Drug &amp; Equipment      </a:t>
            </a:r>
          </a:p>
          <a:p>
            <a:pPr>
              <a:buFontTx/>
              <a:buChar char="-"/>
            </a:pP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การบริหารจัดการ ยา และเวชภัณฑ์</a:t>
            </a:r>
          </a:p>
          <a:p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ระดับเครือข่ายบริการ ให้เพียงพอ </a:t>
            </a:r>
          </a:p>
          <a:p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ตามมาตรฐานหน่วยบริการ</a:t>
            </a:r>
            <a:endParaRPr lang="th-TH" sz="16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32040" y="5301208"/>
            <a:ext cx="3960440" cy="1323439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Participation     </a:t>
            </a:r>
            <a:endParaRPr lang="en-US" sz="16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</a:pP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สร้างการมีส่วนร่วมโดยใช้    </a:t>
            </a:r>
          </a:p>
          <a:p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กระบวนการ</a:t>
            </a:r>
            <a:r>
              <a:rPr lang="en-US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DHS </a:t>
            </a: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เริ่มจาก</a:t>
            </a:r>
            <a:r>
              <a:rPr lang="th-TH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ปัญหาพื้นที่</a:t>
            </a:r>
          </a:p>
          <a:p>
            <a:pPr>
              <a:buFontTx/>
              <a:buChar char="-"/>
            </a:pPr>
            <a:r>
              <a:rPr lang="th-TH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กระตุ้นให้อปท.มีส่วนร่วมในการ</a:t>
            </a:r>
          </a:p>
          <a:p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จัดบริการปฐมภูมิ </a:t>
            </a:r>
            <a:endParaRPr lang="th-TH" sz="16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88024" y="692696"/>
            <a:ext cx="3992946" cy="1323439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Governance       </a:t>
            </a:r>
            <a:endParaRPr lang="en-US" sz="16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</a:pP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การกำกับติดตาม ประเมินผล ที่มีประสิทธิภาพ</a:t>
            </a:r>
          </a:p>
          <a:p>
            <a:pPr>
              <a:buFontTx/>
              <a:buChar char="-"/>
            </a:pP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ใช้หลักธรรมาภิบาล ในการบริหารจัดการ</a:t>
            </a:r>
          </a:p>
          <a:p>
            <a:pPr>
              <a:buFontTx/>
              <a:buChar char="-"/>
            </a:pP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ใช้กระบวนการแลกเปลี่ยนเรียนรู้</a:t>
            </a:r>
            <a:endParaRPr lang="th-TH" sz="1600" dirty="0">
              <a:solidFill>
                <a:srgbClr val="FFFF00"/>
              </a:solidFill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4572000" y="3429000"/>
            <a:ext cx="648072" cy="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572000" y="1268760"/>
            <a:ext cx="0" cy="518457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211960" y="1268760"/>
            <a:ext cx="36004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211960" y="2924944"/>
            <a:ext cx="36004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5004048" y="2132856"/>
            <a:ext cx="0" cy="1008112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5004048" y="3789040"/>
            <a:ext cx="0" cy="1152128"/>
          </a:xfrm>
          <a:prstGeom prst="straightConnector1">
            <a:avLst/>
          </a:prstGeom>
          <a:ln w="57150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211960" y="4797152"/>
            <a:ext cx="36004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23528" y="5445224"/>
            <a:ext cx="3523722" cy="1323439"/>
          </a:xfrm>
          <a:prstGeom prst="rect">
            <a:avLst/>
          </a:prstGeom>
          <a:solidFill>
            <a:srgbClr val="7030A0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Finance</a:t>
            </a:r>
          </a:p>
          <a:p>
            <a:pPr>
              <a:buFontTx/>
              <a:buChar char="-"/>
            </a:pP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การจัดสรรงบประมาณ/ทรัพยากร</a:t>
            </a:r>
          </a:p>
          <a:p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ระดับ </a:t>
            </a:r>
            <a:r>
              <a:rPr lang="en-US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CUP</a:t>
            </a:r>
          </a:p>
          <a:p>
            <a:pPr>
              <a:buFontTx/>
              <a:buChar char="-"/>
            </a:pPr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การสนับสนุนงบประมาณ/ทรัพยากร</a:t>
            </a:r>
          </a:p>
          <a:p>
            <a:r>
              <a:rPr lang="th-TH" sz="16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จากอปท.</a:t>
            </a:r>
            <a:endParaRPr lang="th-TH" sz="1600" b="1" dirty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4211960" y="6453336"/>
            <a:ext cx="36004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923928" y="179348"/>
            <a:ext cx="5161991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th-TH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กรอบแนวคิดงานปฐมภูมิฯ เขตสุขภาพที่ </a:t>
            </a:r>
            <a:r>
              <a:rPr lang="en-US" sz="1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1 2558 </a:t>
            </a:r>
            <a:endParaRPr lang="th-TH" sz="1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ปฐมภูมิเขต\รูป เปิดหมอครอบครัวเขต\ลำปาง 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99683"/>
            <a:ext cx="4680520" cy="416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ปฐมภูมิเขต\รูป เปิดหมอครอบครัวเขต\ลำปาง 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868" y="260648"/>
            <a:ext cx="4886196" cy="334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ปฐมภูมิเขต\รูป เปิดหมอครอบครัวเขต\ลำปาง 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41027"/>
            <a:ext cx="4345272" cy="3000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577074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6048671" cy="3511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356992"/>
            <a:ext cx="6455363" cy="3437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5389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เขต\58\201503260029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005064"/>
            <a:ext cx="6300192" cy="2708920"/>
          </a:xfrm>
          <a:prstGeom prst="rect">
            <a:avLst/>
          </a:prstGeom>
          <a:noFill/>
        </p:spPr>
      </p:pic>
      <p:pic>
        <p:nvPicPr>
          <p:cNvPr id="1027" name="Picture 3" descr="G:\เขต\58\201503260029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8388424" cy="38884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ปฐมภูมิเขต\รูป เปิดหมอครอบครัวเขต\แม่ฮ่องสอน 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29000"/>
            <a:ext cx="417646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ปฐมภูมิเขต\รูป เปิดหมอครอบครัวเขต\แม่ฮ่องสอน 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5" y="375504"/>
            <a:ext cx="4148195" cy="276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ปฐมภูมิเขต\รูป เปิดหมอครอบครัวเขต\แม่ฮ่องสอน 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22000"/>
                    </a14:imgEffect>
                    <a14:imgEffect>
                      <a14:brightnessContrast contrast="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9" y="332656"/>
            <a:ext cx="4320481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ปฐมภูมิเขต\รูป เปิดหมอครอบครัวเขต\แม่ฮ่องสอน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29000"/>
            <a:ext cx="4253902" cy="2979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7810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188640"/>
            <a:ext cx="8302273" cy="63094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ปัญหาในการดำเนินงาน</a:t>
            </a:r>
          </a:p>
          <a:p>
            <a:r>
              <a:rPr lang="th-TH" sz="3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งานปฐมภูมิ</a:t>
            </a:r>
          </a:p>
          <a:p>
            <a:pPr marL="914400" indent="-914400"/>
            <a:r>
              <a:rPr lang="en-US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 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การเชื่อมโยงกับ</a:t>
            </a:r>
            <a:r>
              <a:rPr lang="en-US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Service</a:t>
            </a:r>
          </a:p>
          <a:p>
            <a:pPr marL="914400" indent="-914400"/>
            <a:r>
              <a:rPr lang="en-US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Plan 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สาขาอื่น</a:t>
            </a:r>
          </a:p>
          <a:p>
            <a:pPr marL="914400" indent="-914400"/>
            <a:r>
              <a:rPr lang="en-US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ภาระงานประจำของทีมเขต</a:t>
            </a:r>
          </a:p>
          <a:p>
            <a:pPr marL="914400" indent="-914400"/>
            <a:r>
              <a:rPr lang="th-TH" sz="3600" b="1" dirty="0" smtClean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ทีมหมอครอบครัว</a:t>
            </a:r>
            <a:endParaRPr lang="th-TH" sz="3600" b="1" dirty="0" smtClean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914400" indent="-914400">
              <a:buAutoNum type="arabicPeriod"/>
            </a:pP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การรายงาน</a:t>
            </a:r>
          </a:p>
          <a:p>
            <a:pPr marL="914400" indent="-914400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นิยามทีม กลุ่มเป้าหมายไม่ตรงกัน</a:t>
            </a:r>
          </a:p>
          <a:p>
            <a:pPr marL="914400" indent="-914400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บ่อยเกินไป</a:t>
            </a:r>
          </a:p>
          <a:p>
            <a:pPr marL="914400" indent="-914400">
              <a:buAutoNum type="arabicPeriod" startAt="2"/>
            </a:pP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แนวทางในแต่ละจังหวัด</a:t>
            </a:r>
          </a:p>
          <a:p>
            <a:pPr marL="914400" indent="-914400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หลากหลาย (แต่ละจังหวัดกำลังปรับ)</a:t>
            </a:r>
            <a:endParaRPr lang="th-TH" sz="3600" b="1" dirty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4544" y="116632"/>
            <a:ext cx="54617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โครงการ งานปฐมภูมิปี </a:t>
            </a:r>
            <a:r>
              <a:rPr lang="en-US" sz="32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2558</a:t>
            </a:r>
            <a:endParaRPr lang="th-TH" sz="32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080" y="692696"/>
            <a:ext cx="873640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กระบวนการพัฒนางาน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DHS 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โดยผ่านการเยี่ยมสำรวจ  ดังนี้</a:t>
            </a:r>
          </a:p>
          <a:p>
            <a:pPr marL="514350" indent="-514350"/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1.1 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การอบรมฟื้นฟู ทีมเยี่ยมสำรวจ </a:t>
            </a:r>
            <a:r>
              <a:rPr lang="en-US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DHS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lang="en-US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PCA 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ระดับเขตและจังหวัด 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ระยะเวลา เมษายน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2558 </a:t>
            </a:r>
          </a:p>
          <a:p>
            <a:pPr marL="514350" indent="-514350"/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1.2 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การเยี่ยมสำรวจ โดยทีมเยี่ยมสำรวจ </a:t>
            </a:r>
            <a:r>
              <a:rPr lang="en-US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DHS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lang="en-US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PCA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ระดับจังหวัด  </a:t>
            </a:r>
            <a:r>
              <a:rPr lang="th-TH" sz="2400" b="1" dirty="0" smtClean="0">
                <a:solidFill>
                  <a:srgbClr val="92D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ทุกอำเภอ    </a:t>
            </a:r>
            <a:r>
              <a:rPr lang="th-TH" sz="2400" b="1" dirty="0" smtClean="0">
                <a:solidFill>
                  <a:srgbClr val="92D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ระยะเวลา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ไตรมาส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sz="24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</a:t>
            </a:r>
            <a:r>
              <a:rPr lang="th-TH" sz="2400" b="1" dirty="0" smtClean="0">
                <a:solidFill>
                  <a:srgbClr val="92D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วัตถุประสงค์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เยี่ยมเพื่อ พัฒนาต่อเนื่อง และชื่นชม</a:t>
            </a:r>
          </a:p>
          <a:p>
            <a:pPr marL="514350" indent="-514350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1.3 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การเยี่ยมสำรวจโดยทีมเยี่ยมสำรวจ</a:t>
            </a:r>
            <a:r>
              <a:rPr lang="en-US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DHS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lang="en-US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PCA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ระดับเขต </a:t>
            </a:r>
            <a:endParaRPr lang="en-US" sz="2400" b="1" dirty="0" smtClean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/>
            <a:r>
              <a:rPr lang="en-US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จำนวน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 แบ่งเป็น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ทีม)</a:t>
            </a:r>
          </a:p>
          <a:p>
            <a:pPr marL="514350" indent="-514350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</a:t>
            </a:r>
            <a:r>
              <a:rPr lang="th-TH" sz="2400" b="1" dirty="0" smtClean="0">
                <a:solidFill>
                  <a:srgbClr val="92D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คือ    อำเภอที่มีความพร้อม และสมัครให้ทีมเข้า</a:t>
            </a:r>
          </a:p>
          <a:p>
            <a:pPr marL="514350" indent="-514350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เยี่ยมสำรวจ   แต่ให้มีทุกจังหวัด เน้น อำเภอในโครงการ</a:t>
            </a:r>
          </a:p>
          <a:p>
            <a:pPr marL="514350" indent="-514350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DHML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อำเภอ (ตามโครงการเยี่ยมเสริมพลัง)</a:t>
            </a:r>
            <a:endParaRPr lang="th-TH" sz="24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</a:t>
            </a:r>
            <a:r>
              <a:rPr lang="th-TH" sz="2400" b="1" dirty="0" smtClean="0">
                <a:solidFill>
                  <a:srgbClr val="92D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วัตถุประสงค์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เยี่ยมเพื่อ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เสริมพลัง</a:t>
            </a:r>
            <a:endParaRPr lang="th-TH" sz="24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</a:t>
            </a:r>
            <a:r>
              <a:rPr lang="th-TH" sz="2400" b="1" dirty="0" smtClean="0">
                <a:solidFill>
                  <a:srgbClr val="92D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ระยะเวลา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ไตรมาส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</a:t>
            </a:r>
            <a:endParaRPr lang="th-TH" sz="24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1.4 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การพัฒนาภาพจังหวัด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ให้แต่ละจังหวัดทำแผนในการ</a:t>
            </a:r>
          </a:p>
          <a:p>
            <a:pPr marL="514350" indent="-514350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พัฒนา และกระตุ้นให้เกิดระบบสุขภาพระดับอำเภอ</a:t>
            </a:r>
          </a:p>
          <a:p>
            <a:pPr marL="514350" indent="-514350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งบประมาณ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จากสสส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100000 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งบปฐมภูมิปี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2557 328,580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620688"/>
            <a:ext cx="864096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 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การพัฒนางานเวชศาสตร์ครอบครัว </a:t>
            </a:r>
          </a:p>
          <a:p>
            <a:pPr marL="514350" indent="-514350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บูรณาการ กับการดำเนินงานหมอครอบครัว</a:t>
            </a:r>
          </a:p>
          <a:p>
            <a:pPr marL="514350" indent="-514350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US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2.1 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การพัฒนาทีม </a:t>
            </a:r>
            <a:r>
              <a:rPr lang="en-US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FCT 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ระดับ หมู่บ้าน ตำบล เชิงระบบ</a:t>
            </a:r>
          </a:p>
          <a:p>
            <a:pPr marL="514350" indent="-514350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อำเภอ    ระบบ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COC 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ทีมสหวิชาชีพ  ศูนย์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FML  LTC  HHC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514350" indent="-514350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โดย 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จัดหลักสูตร </a:t>
            </a:r>
            <a:r>
              <a:rPr lang="en-US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Home care Manager 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en-US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นักบริบาลชุมชน  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โดย </a:t>
            </a:r>
            <a:r>
              <a:rPr lang="th-TH" sz="2400" b="1" dirty="0" smtClean="0">
                <a:solidFill>
                  <a:srgbClr val="92D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ทีมศูนย์เรียนรู้ ลำปาง แพร่  เชียงราย </a:t>
            </a:r>
          </a:p>
          <a:p>
            <a:pPr marL="514350" indent="-514350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ทุกอำเภอ เน้น อ.ที่นำร่องทีมหมอครอบครัว</a:t>
            </a:r>
          </a:p>
          <a:p>
            <a:pPr marL="514350" indent="-514350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ระยะเวลา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มีนาคม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2558 </a:t>
            </a:r>
          </a:p>
          <a:p>
            <a:pPr marL="514350" indent="-514350"/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การเตรียมการ  การประชุมศูนย์ เรียนรู้   ทีมงานจ.เชียงใหม่คณะพยาบาล   เดือน กุมภาพันธ์ </a:t>
            </a:r>
          </a:p>
          <a:p>
            <a:pPr marL="514350" indent="-514350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งบประมาณ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งบปฐมภมิ ปี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2557 200,000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บาท </a:t>
            </a:r>
          </a:p>
          <a:p>
            <a:pPr marL="514350" indent="-514350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และ งบเขต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(PPD) 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1,500,000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บาท </a:t>
            </a:r>
            <a:endParaRPr lang="th-TH" sz="24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en-US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2.2 </a:t>
            </a:r>
            <a:r>
              <a:rPr lang="th-TH" sz="2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การดำเนินงานระดับจังหวัด </a:t>
            </a:r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ให้แต่งตั้งคณะทำงาน  และทำแผนการพัฒนางานเวชศาสตร์ครอบครัว  บูรณาการกับงานหมอครอบครัว โดยเน้นกลุ่มเป้าหมาย ผู้สูงอายุติดบ้าน</a:t>
            </a:r>
          </a:p>
          <a:p>
            <a:pPr marL="514350" indent="-514350"/>
            <a:r>
              <a:rPr lang="th-TH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ติดเตียง และผู้พิการ รวมทั้งการติดตามประเมินผล</a:t>
            </a:r>
            <a:r>
              <a:rPr lang="en-US" sz="2400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</a:t>
            </a:r>
            <a:endParaRPr lang="th-TH" sz="2400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4544" y="116632"/>
            <a:ext cx="54617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โครงการ งานปฐมภูมิปี </a:t>
            </a:r>
            <a:r>
              <a:rPr lang="en-US" sz="32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2558</a:t>
            </a:r>
            <a:endParaRPr lang="th-TH" sz="32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052736"/>
            <a:ext cx="8515473" cy="69865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en-US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</a:t>
            </a:r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การพัฒนาระบบข้อมูล  </a:t>
            </a:r>
          </a:p>
          <a:p>
            <a:pPr marL="514350" indent="-514350"/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เป้าหมาย เพื่อให้สามารถใช้ข้อมูลจากระบบ</a:t>
            </a:r>
          </a:p>
          <a:p>
            <a:pPr marL="514350" indent="-514350"/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ที่มีอยู่ได้อย่างมีประสิทธิภาพ  โดยไม่ใช้ระบบ</a:t>
            </a:r>
          </a:p>
          <a:p>
            <a:pPr marL="514350" indent="-514350"/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รายงาน</a:t>
            </a:r>
          </a:p>
          <a:p>
            <a:pPr marL="514350" indent="-514350"/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</a:t>
            </a:r>
            <a:r>
              <a:rPr lang="en-US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3.1 </a:t>
            </a:r>
            <a:r>
              <a:rPr lang="th-TH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ประชุมคณะทำงานระบบข้อมูล งานปฐมภูมิ</a:t>
            </a:r>
          </a:p>
          <a:p>
            <a:pPr marL="514350" indent="-514350"/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เรื่องการใช้ข้อมูลจากระบบข้อมูล 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43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แฟ้ม อย่าง</a:t>
            </a:r>
          </a:p>
          <a:p>
            <a:pPr marL="514350" indent="-514350"/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มีประสิทธิภาพ และสามารถนำมาประกอบ </a:t>
            </a:r>
          </a:p>
          <a:p>
            <a:pPr marL="514350" indent="-514350"/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การปฏิบัติงาน และการตรวจ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ราชการ</a:t>
            </a:r>
          </a:p>
          <a:p>
            <a:pPr marL="514350" indent="-514350"/>
            <a:endParaRPr lang="th-TH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/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(เชื่อมโยงกับทีม </a:t>
            </a:r>
            <a:r>
              <a:rPr lang="en-US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CIO </a:t>
            </a:r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ของเขต)</a:t>
            </a:r>
            <a:endParaRPr lang="th-TH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/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</a:t>
            </a:r>
          </a:p>
          <a:p>
            <a:pPr marL="514350" indent="-514350"/>
            <a:r>
              <a:rPr lang="th-TH" b="1" dirty="0" smtClean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endParaRPr lang="en-US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/>
            <a:endParaRPr lang="th-TH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/>
            <a:endParaRPr lang="en-US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/>
            <a:endParaRPr lang="th-TH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/>
            <a:endParaRPr lang="th-TH" b="1" dirty="0" smtClean="0">
              <a:solidFill>
                <a:schemeClr val="bg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4544" y="116632"/>
            <a:ext cx="54617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โครงการ งานปฐมภูมิปี </a:t>
            </a:r>
            <a:r>
              <a:rPr lang="en-US" sz="32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2558</a:t>
            </a:r>
            <a:endParaRPr lang="th-TH" sz="32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 idx="4294967295"/>
          </p:nvPr>
        </p:nvSpPr>
        <p:spPr>
          <a:xfrm>
            <a:off x="0" y="333375"/>
            <a:ext cx="8064500" cy="6191250"/>
          </a:xfrm>
        </p:spPr>
        <p:txBody>
          <a:bodyPr>
            <a:noAutofit/>
          </a:bodyPr>
          <a:lstStyle/>
          <a:p>
            <a:pPr algn="ctr"/>
            <a:r>
              <a:rPr lang="th-TH" sz="54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ผลการดำเนินงาน</a:t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ทีมห</a:t>
            </a:r>
            <a:r>
              <a:rPr lang="th-TH" sz="5400" b="1" dirty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มอ</a:t>
            </a:r>
            <a:r>
              <a:rPr lang="th-TH" sz="54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ครอบครัว</a:t>
            </a:r>
            <a:br>
              <a:rPr lang="th-TH" sz="54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5400" dirty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5400" dirty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เขต</a:t>
            </a:r>
            <a:r>
              <a:rPr lang="th-TH" sz="5400" b="1" dirty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สุขภาพที่ </a:t>
            </a:r>
            <a:r>
              <a:rPr lang="en-US" sz="5400" b="1" dirty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r>
              <a:rPr lang="th-TH" sz="5400" b="1" dirty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54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dirty="0" smtClean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มีนาคม  </a:t>
            </a:r>
            <a:r>
              <a:rPr lang="th-TH" b="1" dirty="0" smtClean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255</a:t>
            </a:r>
            <a:r>
              <a:rPr lang="en-US" b="1" dirty="0" smtClean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br>
              <a:rPr lang="en-US" b="1" dirty="0" smtClean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dirty="0" smtClean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dirty="0" smtClean="0"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400" dirty="0" smtClean="0">
                <a:solidFill>
                  <a:srgbClr val="FFFF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คณะกรรมการปฐมภูมิ ทุติยภูมิและองค์รวม เขตสุขภาพที่ </a:t>
            </a:r>
            <a:r>
              <a:rPr lang="en-US" sz="2400" dirty="0" smtClean="0">
                <a:solidFill>
                  <a:srgbClr val="FFFF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r>
              <a:rPr lang="en-US" sz="2400" b="1" dirty="0">
                <a:solidFill>
                  <a:srgbClr val="FFFF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2400" b="1" dirty="0">
                <a:solidFill>
                  <a:srgbClr val="FFFF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th-TH" sz="5400" dirty="0">
              <a:solidFill>
                <a:srgbClr val="FFFF0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ชื่อเรื่อง 1"/>
          <p:cNvSpPr txBox="1">
            <a:spLocks/>
          </p:cNvSpPr>
          <p:nvPr/>
        </p:nvSpPr>
        <p:spPr>
          <a:xfrm>
            <a:off x="611560" y="476672"/>
            <a:ext cx="8064896" cy="619268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1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1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1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1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1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ผลการดำเนินงาน</a:t>
            </a:r>
            <a:br>
              <a:rPr kumimoji="0" lang="th-TH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1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ทีมหมอครอบครัว</a:t>
            </a:r>
            <a:br>
              <a:rPr kumimoji="0" lang="th-TH" sz="5400" b="1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1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kumimoji="0" 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en-US" sz="5400" b="0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5400" b="1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เขตสุขภาพที่ </a:t>
            </a:r>
            <a:r>
              <a:rPr kumimoji="0" lang="en-US" sz="5400" b="1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r>
              <a:rPr kumimoji="0" lang="th-TH" sz="5400" b="1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br>
              <a:rPr kumimoji="0" lang="th-TH" sz="5400" b="1" i="0" u="none" strike="noStrike" kern="1200" cap="none" spc="0" normalizeH="0" baseline="0" noProof="0" smtClean="0">
                <a:ln>
                  <a:noFill/>
                </a:ln>
                <a:solidFill>
                  <a:srgbClr val="4133F9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มีนาคม  </a:t>
            </a:r>
            <a:r>
              <a:rPr kumimoji="0" lang="th-TH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255</a:t>
            </a:r>
            <a:r>
              <a:rPr kumimoji="0" 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br>
              <a:rPr kumimoji="0" 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en-US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th-TH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คณะกรรมการปฐมภูมิ ทุติยภูมิและองค์รวม เขตสุขภาพที่ </a:t>
            </a: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kumimoji="0" lang="th-TH" sz="5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41272" y="1268760"/>
            <a:ext cx="4851008" cy="30012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h-TH" sz="4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การดำเนินงาน</a:t>
            </a:r>
          </a:p>
          <a:p>
            <a:pPr algn="ctr">
              <a:lnSpc>
                <a:spcPct val="150000"/>
              </a:lnSpc>
            </a:pPr>
            <a:r>
              <a:rPr lang="th-TH" sz="4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ทีมหมอครอบครัว </a:t>
            </a:r>
          </a:p>
          <a:p>
            <a:pPr algn="ctr">
              <a:lnSpc>
                <a:spcPct val="150000"/>
              </a:lnSpc>
            </a:pPr>
            <a:r>
              <a:rPr lang="th-TH" sz="4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เขตสุขภาพที่ </a:t>
            </a:r>
            <a:r>
              <a:rPr lang="en-US" sz="44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endParaRPr lang="th-TH" sz="44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55576" y="416858"/>
            <a:ext cx="79480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000" b="1" dirty="0" smtClean="0">
                <a:solidFill>
                  <a:srgbClr val="4133F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ผลการดำเนินงาน เขตสุขภาพที่ </a:t>
            </a:r>
            <a:r>
              <a:rPr lang="en-US" sz="4000" b="1" dirty="0" smtClean="0">
                <a:solidFill>
                  <a:srgbClr val="4133F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endParaRPr lang="th-TH" sz="4000" b="1" dirty="0">
              <a:solidFill>
                <a:srgbClr val="4133F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3252" y="1556792"/>
            <a:ext cx="7362913" cy="4924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AutoNum type="arabicPeriod"/>
            </a:pPr>
            <a:r>
              <a:rPr lang="th-TH" sz="44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การรับ และมอบนโยบาย</a:t>
            </a:r>
          </a:p>
          <a:p>
            <a:pPr marL="514350" indent="-514350"/>
            <a:endParaRPr lang="th-TH" sz="3600" b="1" dirty="0" smtClean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514350" indent="-514350"/>
            <a:r>
              <a:rPr lang="th-TH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เขตมอบนโยบาย  ธันวาคม </a:t>
            </a:r>
            <a:r>
              <a:rPr lang="en-US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2558 </a:t>
            </a:r>
          </a:p>
          <a:p>
            <a:pPr marL="514350" indent="-514350">
              <a:lnSpc>
                <a:spcPct val="150000"/>
              </a:lnSpc>
            </a:pPr>
            <a:r>
              <a:rPr lang="th-TH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sz="36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ทุกจังหวัดมอบนโยบาย และ</a:t>
            </a:r>
          </a:p>
          <a:p>
            <a:pPr marL="514350" indent="-514350"/>
            <a:r>
              <a:rPr lang="th-TH" sz="36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เปิดตัวทีมหมอครอบครัว </a:t>
            </a:r>
          </a:p>
          <a:p>
            <a:pPr marL="514350" indent="-514350"/>
            <a:r>
              <a:rPr lang="th-TH" sz="36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ทั้งระดับจังหวัด  อำเภอ  </a:t>
            </a:r>
          </a:p>
          <a:p>
            <a:pPr marL="514350" indent="-514350"/>
            <a:r>
              <a:rPr lang="th-TH" sz="36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ธันวาคม </a:t>
            </a:r>
            <a:r>
              <a:rPr lang="en-US" sz="36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sz="36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มกราคม </a:t>
            </a:r>
            <a:r>
              <a:rPr lang="en-US" sz="36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2558</a:t>
            </a:r>
          </a:p>
          <a:p>
            <a:pPr marL="514350" indent="-514350"/>
            <a:r>
              <a:rPr lang="en-US" sz="36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sz="3600" b="1" dirty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0612" y="404664"/>
            <a:ext cx="8077852" cy="61709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</a:t>
            </a:r>
            <a:r>
              <a:rPr lang="th-TH" sz="36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การเตรียมทีมหมอครอบครัว</a:t>
            </a:r>
          </a:p>
          <a:p>
            <a:endParaRPr lang="th-TH" sz="1050" b="1" dirty="0" smtClean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Tx/>
              <a:buChar char="-"/>
            </a:pP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การเตรียมทีมหมอครอบครัว</a:t>
            </a:r>
          </a:p>
          <a:p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แต่ละจังหวัด และอำเภอมีการจัดทำ</a:t>
            </a:r>
          </a:p>
          <a:p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โครงสร้างทีมแต่ละระดับ ทั้งหมู่บ้าน ตำบล</a:t>
            </a:r>
          </a:p>
          <a:p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และ อำเภอ  ตามนโยบายกระทรวง </a:t>
            </a:r>
          </a:p>
          <a:p>
            <a:r>
              <a:rPr lang="th-TH" sz="32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โดย ต่อยอดจากงานเยี่ยมบ้าน และ</a:t>
            </a:r>
          </a:p>
          <a:p>
            <a:r>
              <a:rPr lang="th-TH" sz="32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งาน </a:t>
            </a:r>
            <a:r>
              <a:rPr lang="en-US" sz="32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Palliative Care </a:t>
            </a:r>
            <a:r>
              <a:rPr lang="th-TH" sz="32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เดิม ซึ่งดำเนินการ</a:t>
            </a:r>
          </a:p>
          <a:p>
            <a:r>
              <a:rPr lang="th-TH" sz="32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อยู่ในทุกพื้นที่  แต่มีความแตกต่างกัน</a:t>
            </a:r>
          </a:p>
          <a:p>
            <a:r>
              <a:rPr lang="th-TH" sz="32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ตามบริบท </a:t>
            </a:r>
            <a:r>
              <a:rPr lang="th-TH" sz="3200" b="1" dirty="0" smtClean="0">
                <a:solidFill>
                  <a:srgbClr val="4133F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บางพื้นที่มีแนวทางชัดเจน  </a:t>
            </a:r>
          </a:p>
          <a:p>
            <a:r>
              <a:rPr lang="th-TH" sz="3200" b="1" dirty="0" smtClean="0">
                <a:solidFill>
                  <a:srgbClr val="4133F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บางพื้นที่ยังไม่ชัดเจน ซึ่งจะพัฒนาต่อไป </a:t>
            </a:r>
          </a:p>
          <a:p>
            <a:r>
              <a:rPr lang="th-TH" sz="32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อำเภอนำร่อง </a:t>
            </a:r>
            <a:r>
              <a:rPr lang="en-US" sz="32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26 </a:t>
            </a:r>
            <a:r>
              <a:rPr lang="th-TH" sz="3200" b="1" dirty="0" smtClean="0">
                <a:solidFill>
                  <a:srgbClr val="7030A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อำเภอ </a:t>
            </a:r>
          </a:p>
          <a:p>
            <a:endParaRPr lang="th-TH" b="1" dirty="0" smtClean="0">
              <a:solidFill>
                <a:srgbClr val="7030A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มุมมน 4"/>
          <p:cNvSpPr/>
          <p:nvPr/>
        </p:nvSpPr>
        <p:spPr>
          <a:xfrm>
            <a:off x="107504" y="1661922"/>
            <a:ext cx="2007696" cy="830974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จังหวัดลำพูน</a:t>
            </a:r>
            <a:endParaRPr lang="th-TH" b="1" dirty="0"/>
          </a:p>
        </p:txBody>
      </p:sp>
      <p:sp>
        <p:nvSpPr>
          <p:cNvPr id="8" name="สี่เหลี่ยมผืนผ้ามุมมน 7"/>
          <p:cNvSpPr/>
          <p:nvPr/>
        </p:nvSpPr>
        <p:spPr>
          <a:xfrm>
            <a:off x="174568" y="3027314"/>
            <a:ext cx="1949160" cy="761726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solidFill>
                  <a:schemeClr val="bg1"/>
                </a:solidFill>
              </a:rPr>
              <a:t>จังหวัดแม่ฮ่องสอน</a:t>
            </a:r>
            <a:endParaRPr lang="th-TH" b="1" dirty="0">
              <a:solidFill>
                <a:schemeClr val="bg1"/>
              </a:solidFill>
            </a:endParaRPr>
          </a:p>
        </p:txBody>
      </p:sp>
      <p:sp>
        <p:nvSpPr>
          <p:cNvPr id="9" name="สี่เหลี่ยมผืนผ้ามุมมน 8"/>
          <p:cNvSpPr/>
          <p:nvPr/>
        </p:nvSpPr>
        <p:spPr>
          <a:xfrm>
            <a:off x="107504" y="4190240"/>
            <a:ext cx="2088232" cy="761726"/>
          </a:xfrm>
          <a:prstGeom prst="roundRect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จังหวัดเชียงใหม่</a:t>
            </a:r>
            <a:endParaRPr lang="th-TH" b="1" dirty="0"/>
          </a:p>
        </p:txBody>
      </p:sp>
      <p:sp>
        <p:nvSpPr>
          <p:cNvPr id="12" name="วงรี 11"/>
          <p:cNvSpPr/>
          <p:nvPr/>
        </p:nvSpPr>
        <p:spPr>
          <a:xfrm>
            <a:off x="4882929" y="1703800"/>
            <a:ext cx="1675398" cy="761726"/>
          </a:xfrm>
          <a:prstGeom prst="ellipse">
            <a:avLst/>
          </a:prstGeom>
          <a:solidFill>
            <a:srgbClr val="54923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บ้าน</a:t>
            </a:r>
            <a:r>
              <a:rPr lang="th-TH" b="1" dirty="0" err="1" smtClean="0"/>
              <a:t>โฮ่ง</a:t>
            </a:r>
            <a:endParaRPr lang="th-TH" b="1" dirty="0"/>
          </a:p>
        </p:txBody>
      </p:sp>
      <p:sp>
        <p:nvSpPr>
          <p:cNvPr id="14" name="วงรี 13"/>
          <p:cNvSpPr/>
          <p:nvPr/>
        </p:nvSpPr>
        <p:spPr>
          <a:xfrm>
            <a:off x="2168403" y="3024554"/>
            <a:ext cx="1962668" cy="69247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err="1" smtClean="0"/>
              <a:t>ปาย</a:t>
            </a:r>
            <a:endParaRPr lang="th-TH" b="1" dirty="0"/>
          </a:p>
        </p:txBody>
      </p:sp>
      <p:sp>
        <p:nvSpPr>
          <p:cNvPr id="15" name="วงรี 14"/>
          <p:cNvSpPr/>
          <p:nvPr/>
        </p:nvSpPr>
        <p:spPr>
          <a:xfrm>
            <a:off x="3961565" y="3024554"/>
            <a:ext cx="1999572" cy="69247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ปางมะผ้า</a:t>
            </a:r>
            <a:endParaRPr lang="th-TH" b="1" dirty="0"/>
          </a:p>
        </p:txBody>
      </p:sp>
      <p:sp>
        <p:nvSpPr>
          <p:cNvPr id="16" name="วงรี 15"/>
          <p:cNvSpPr/>
          <p:nvPr/>
        </p:nvSpPr>
        <p:spPr>
          <a:xfrm>
            <a:off x="2266626" y="4293096"/>
            <a:ext cx="1585294" cy="692478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สารภี</a:t>
            </a:r>
            <a:endParaRPr lang="th-TH" b="1" dirty="0"/>
          </a:p>
        </p:txBody>
      </p:sp>
      <p:sp>
        <p:nvSpPr>
          <p:cNvPr id="17" name="วงรี 16"/>
          <p:cNvSpPr/>
          <p:nvPr/>
        </p:nvSpPr>
        <p:spPr>
          <a:xfrm>
            <a:off x="5810246" y="2996952"/>
            <a:ext cx="2146130" cy="69247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แม่สะเรียง</a:t>
            </a:r>
            <a:endParaRPr lang="th-TH" b="1" dirty="0"/>
          </a:p>
        </p:txBody>
      </p:sp>
      <p:sp>
        <p:nvSpPr>
          <p:cNvPr id="19" name="วงรี 18"/>
          <p:cNvSpPr/>
          <p:nvPr/>
        </p:nvSpPr>
        <p:spPr>
          <a:xfrm>
            <a:off x="3480287" y="1728410"/>
            <a:ext cx="1491694" cy="692478"/>
          </a:xfrm>
          <a:prstGeom prst="ellipse">
            <a:avLst/>
          </a:prstGeom>
          <a:solidFill>
            <a:srgbClr val="54923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ป่าซาง</a:t>
            </a:r>
            <a:endParaRPr lang="th-TH" b="1" dirty="0"/>
          </a:p>
        </p:txBody>
      </p:sp>
      <p:sp>
        <p:nvSpPr>
          <p:cNvPr id="20" name="วงรี 19"/>
          <p:cNvSpPr/>
          <p:nvPr/>
        </p:nvSpPr>
        <p:spPr>
          <a:xfrm>
            <a:off x="5192297" y="4263874"/>
            <a:ext cx="1801229" cy="692478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ดอยหล่อ</a:t>
            </a:r>
            <a:endParaRPr lang="th-TH" b="1" dirty="0"/>
          </a:p>
        </p:txBody>
      </p:sp>
      <p:sp>
        <p:nvSpPr>
          <p:cNvPr id="21" name="วงรี 20"/>
          <p:cNvSpPr/>
          <p:nvPr/>
        </p:nvSpPr>
        <p:spPr>
          <a:xfrm>
            <a:off x="3851920" y="4263874"/>
            <a:ext cx="1533903" cy="692478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หางดง</a:t>
            </a:r>
            <a:endParaRPr lang="th-TH" b="1" dirty="0"/>
          </a:p>
        </p:txBody>
      </p:sp>
      <p:sp>
        <p:nvSpPr>
          <p:cNvPr id="23" name="สี่เหลี่ยมผืนผ้ามุมมน 22"/>
          <p:cNvSpPr/>
          <p:nvPr/>
        </p:nvSpPr>
        <p:spPr>
          <a:xfrm>
            <a:off x="182887" y="5248130"/>
            <a:ext cx="2182278" cy="761726"/>
          </a:xfrm>
          <a:prstGeom prst="roundRect">
            <a:avLst/>
          </a:prstGeom>
          <a:solidFill>
            <a:srgbClr val="9010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จังหวัดเชียงราย</a:t>
            </a:r>
            <a:endParaRPr lang="th-TH" b="1" dirty="0"/>
          </a:p>
        </p:txBody>
      </p:sp>
      <p:sp>
        <p:nvSpPr>
          <p:cNvPr id="24" name="วงรี 23"/>
          <p:cNvSpPr/>
          <p:nvPr/>
        </p:nvSpPr>
        <p:spPr>
          <a:xfrm>
            <a:off x="5611047" y="5238304"/>
            <a:ext cx="1833113" cy="692478"/>
          </a:xfrm>
          <a:prstGeom prst="ellipse">
            <a:avLst/>
          </a:prstGeom>
          <a:solidFill>
            <a:srgbClr val="C529A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แม่ลาว </a:t>
            </a:r>
            <a:endParaRPr lang="th-TH" b="1" dirty="0"/>
          </a:p>
        </p:txBody>
      </p:sp>
      <p:sp>
        <p:nvSpPr>
          <p:cNvPr id="25" name="วงรี 24"/>
          <p:cNvSpPr/>
          <p:nvPr/>
        </p:nvSpPr>
        <p:spPr>
          <a:xfrm>
            <a:off x="3853291" y="5218037"/>
            <a:ext cx="1833113" cy="692478"/>
          </a:xfrm>
          <a:prstGeom prst="ellipse">
            <a:avLst/>
          </a:prstGeom>
          <a:solidFill>
            <a:srgbClr val="C529A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เชียงของ</a:t>
            </a:r>
            <a:endParaRPr lang="th-TH" b="1" dirty="0"/>
          </a:p>
        </p:txBody>
      </p:sp>
      <p:sp>
        <p:nvSpPr>
          <p:cNvPr id="26" name="วงรี 25"/>
          <p:cNvSpPr/>
          <p:nvPr/>
        </p:nvSpPr>
        <p:spPr>
          <a:xfrm>
            <a:off x="2168402" y="5200507"/>
            <a:ext cx="1833113" cy="692478"/>
          </a:xfrm>
          <a:prstGeom prst="ellipse">
            <a:avLst/>
          </a:prstGeom>
          <a:solidFill>
            <a:srgbClr val="C529A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เมือง</a:t>
            </a:r>
            <a:endParaRPr lang="th-TH" b="1" dirty="0"/>
          </a:p>
        </p:txBody>
      </p:sp>
      <p:sp>
        <p:nvSpPr>
          <p:cNvPr id="22" name="วงรี 21"/>
          <p:cNvSpPr/>
          <p:nvPr/>
        </p:nvSpPr>
        <p:spPr>
          <a:xfrm>
            <a:off x="7236295" y="5238304"/>
            <a:ext cx="1907705" cy="692478"/>
          </a:xfrm>
          <a:prstGeom prst="ellipse">
            <a:avLst/>
          </a:prstGeom>
          <a:solidFill>
            <a:srgbClr val="C529A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พญาเม็งราย </a:t>
            </a:r>
            <a:endParaRPr lang="th-TH" b="1" dirty="0"/>
          </a:p>
        </p:txBody>
      </p:sp>
      <p:sp>
        <p:nvSpPr>
          <p:cNvPr id="30" name="วงรี 29"/>
          <p:cNvSpPr/>
          <p:nvPr/>
        </p:nvSpPr>
        <p:spPr>
          <a:xfrm>
            <a:off x="2123727" y="1728410"/>
            <a:ext cx="1421123" cy="692478"/>
          </a:xfrm>
          <a:prstGeom prst="ellipse">
            <a:avLst/>
          </a:prstGeom>
          <a:solidFill>
            <a:srgbClr val="54923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ลี้</a:t>
            </a:r>
            <a:endParaRPr lang="th-TH" b="1" dirty="0"/>
          </a:p>
        </p:txBody>
      </p:sp>
      <p:sp>
        <p:nvSpPr>
          <p:cNvPr id="32" name="วงรี 31"/>
          <p:cNvSpPr/>
          <p:nvPr/>
        </p:nvSpPr>
        <p:spPr>
          <a:xfrm>
            <a:off x="6772884" y="4263874"/>
            <a:ext cx="1791458" cy="692478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 smtClean="0"/>
              <a:t>สันทราย</a:t>
            </a:r>
            <a:endParaRPr lang="th-TH" b="1" dirty="0"/>
          </a:p>
        </p:txBody>
      </p:sp>
      <p:sp>
        <p:nvSpPr>
          <p:cNvPr id="34" name="ชื่อเรื่อง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496944" cy="1099187"/>
          </a:xfrm>
        </p:spPr>
        <p:txBody>
          <a:bodyPr>
            <a:noAutofit/>
          </a:bodyPr>
          <a:lstStyle/>
          <a:p>
            <a:r>
              <a:rPr lang="th-TH" sz="3600" b="1" dirty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เป้าหมายอำเภอต้นแบบ</a:t>
            </a:r>
            <a:r>
              <a:rPr lang="th-TH" sz="3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หมอครอบครัว</a:t>
            </a:r>
            <a:br>
              <a:rPr lang="th-TH" sz="3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3600" b="1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เขตสุขภาพที่ 1 </a:t>
            </a:r>
            <a:endParaRPr lang="th-TH" sz="3600" b="1" dirty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3224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1630</Words>
  <Application>Microsoft Office PowerPoint</Application>
  <PresentationFormat>On-screen Show (4:3)</PresentationFormat>
  <Paragraphs>438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Slide 1</vt:lpstr>
      <vt:lpstr>Slide 2</vt:lpstr>
      <vt:lpstr>Slide 3</vt:lpstr>
      <vt:lpstr>Slide 4</vt:lpstr>
      <vt:lpstr>Slide 5</vt:lpstr>
      <vt:lpstr>                         ผลการดำเนินงาน ทีมหมอครอบครัว   เขตสุขภาพที่ 1   มีนาคม  2558  คณะกรรมการปฐมภูมิ ทุติยภูมิและองค์รวม เขตสุขภาพที่ 1  </vt:lpstr>
      <vt:lpstr>Slide 7</vt:lpstr>
      <vt:lpstr>Slide 8</vt:lpstr>
      <vt:lpstr>เป้าหมายอำเภอต้นแบบหมอครอบครัว  เขตสุขภาพที่ 1 </vt:lpstr>
      <vt:lpstr>เป้าหมายอำเภอต้นแบบหมอครอบครัว  เขตสุขภาพที่ 1 </vt:lpstr>
      <vt:lpstr>Slide 11</vt:lpstr>
      <vt:lpstr>Slide 12</vt:lpstr>
      <vt:lpstr>     กลุ่มเป้าหมาย</vt:lpstr>
      <vt:lpstr>Slide 14</vt:lpstr>
      <vt:lpstr>ข้อมูลพื้นฐานการดำเนินงานตามนโยบายทีมหมอครอบครัว  เขตสุขภาพที่ 1 ปี 2558 (อยู่ระหว่างปรับตามนิยาม)</vt:lpstr>
      <vt:lpstr>กลุ่มเป้าหมายการดำเนินงานตามนโยบายทีมหมอครอบครัว  เขตสุขภาพที่ 1 ปี 2558</vt:lpstr>
      <vt:lpstr>ผลการดำเนินงานตามนโยบายทีมหมอครอบครัว  เขตสุขภาพที่ 1 ปี 2558</vt:lpstr>
      <vt:lpstr>กิจกรรมการเปิดตัว   ทีมหมอครอบครัว (บางส่วน)  </vt:lpstr>
      <vt:lpstr>Slide 19</vt:lpstr>
      <vt:lpstr>Slide 20</vt:lpstr>
      <vt:lpstr>Slide 21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SONY</dc:creator>
  <cp:lastModifiedBy>SONY</cp:lastModifiedBy>
  <cp:revision>30</cp:revision>
  <dcterms:created xsi:type="dcterms:W3CDTF">2014-09-26T18:47:24Z</dcterms:created>
  <dcterms:modified xsi:type="dcterms:W3CDTF">2015-03-29T13:18:46Z</dcterms:modified>
</cp:coreProperties>
</file>