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7" r:id="rId2"/>
    <p:sldId id="270" r:id="rId3"/>
    <p:sldId id="271" r:id="rId4"/>
    <p:sldId id="266" r:id="rId5"/>
    <p:sldId id="258" r:id="rId6"/>
    <p:sldId id="273" r:id="rId7"/>
    <p:sldId id="259" r:id="rId8"/>
    <p:sldId id="267" r:id="rId9"/>
    <p:sldId id="261" r:id="rId10"/>
    <p:sldId id="268" r:id="rId11"/>
    <p:sldId id="263" r:id="rId12"/>
    <p:sldId id="264" r:id="rId13"/>
    <p:sldId id="265" r:id="rId14"/>
    <p:sldId id="269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74" r:id="rId25"/>
  </p:sldIdLst>
  <p:sldSz cx="9144000" cy="6858000" type="screen4x3"/>
  <p:notesSz cx="6669088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40D269-7067-4EA6-9526-C275EB1D24E8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36BED-370E-4422-B455-0D2AF8DB05A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928006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C7BC78-2AA3-4352-AEC8-DC473DBC6BE6}" type="datetimeFigureOut">
              <a:rPr lang="th-TH" smtClean="0"/>
              <a:t>31/03/58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66750" y="4714875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A6140-8CAD-458E-B1B7-9171DEC3399F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A510D-83AE-4710-9830-4AA73FB0BAD4}" type="slidenum">
              <a:rPr lang="th-TH" smtClean="0"/>
              <a:pPr/>
              <a:t>20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0D69-7542-49D7-93A1-711B5BB259F9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637C-FC1B-4C15-9F3E-126858DBC9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933040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0D69-7542-49D7-93A1-711B5BB259F9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637C-FC1B-4C15-9F3E-126858DBC9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8300335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0D69-7542-49D7-93A1-711B5BB259F9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637C-FC1B-4C15-9F3E-126858DBC9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757235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0D69-7542-49D7-93A1-711B5BB259F9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637C-FC1B-4C15-9F3E-126858DBC9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121236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0D69-7542-49D7-93A1-711B5BB259F9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637C-FC1B-4C15-9F3E-126858DBC9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417529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0D69-7542-49D7-93A1-711B5BB259F9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637C-FC1B-4C15-9F3E-126858DBC9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145576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0D69-7542-49D7-93A1-711B5BB259F9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637C-FC1B-4C15-9F3E-126858DBC9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244392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0D69-7542-49D7-93A1-711B5BB259F9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637C-FC1B-4C15-9F3E-126858DBC9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7125289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0D69-7542-49D7-93A1-711B5BB259F9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637C-FC1B-4C15-9F3E-126858DBC9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239299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0D69-7542-49D7-93A1-711B5BB259F9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637C-FC1B-4C15-9F3E-126858DBC9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821449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60D69-7542-49D7-93A1-711B5BB259F9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637C-FC1B-4C15-9F3E-126858DBC9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675070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60D69-7542-49D7-93A1-711B5BB259F9}" type="datetimeFigureOut">
              <a:rPr lang="th-TH" smtClean="0"/>
              <a:pPr/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0637C-FC1B-4C15-9F3E-126858DBC94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254560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9health.org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370444" y="285728"/>
            <a:ext cx="8773556" cy="540147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115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การพัฒนา </a:t>
            </a:r>
            <a:r>
              <a:rPr lang="en-US" sz="115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DHS </a:t>
            </a:r>
          </a:p>
          <a:p>
            <a:pPr algn="ctr"/>
            <a:r>
              <a:rPr lang="en-US" sz="115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6+Building </a:t>
            </a:r>
            <a:r>
              <a:rPr lang="en-US" sz="11500" b="1" spc="50" dirty="0" err="1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BlockS</a:t>
            </a:r>
            <a:endParaRPr lang="en-US" sz="115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  <a:p>
            <a:pPr algn="ctr"/>
            <a:r>
              <a:rPr lang="en-US" sz="115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Region 9 </a:t>
            </a:r>
            <a:endParaRPr lang="th-TH" sz="115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42976" y="5715016"/>
            <a:ext cx="7000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4000" b="1" dirty="0" smtClean="0"/>
              <a:t>ดร. สมชาย วงษ์พิริยะไพฑูรย์</a:t>
            </a:r>
            <a:endParaRPr lang="th-TH" sz="4000" b="1" dirty="0"/>
          </a:p>
        </p:txBody>
      </p:sp>
    </p:spTree>
    <p:extLst>
      <p:ext uri="{BB962C8B-B14F-4D97-AF65-F5344CB8AC3E}">
        <p14:creationId xmlns="" xmlns:p14="http://schemas.microsoft.com/office/powerpoint/2010/main" val="141207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7986177"/>
              </p:ext>
            </p:extLst>
          </p:nvPr>
        </p:nvGraphicFramePr>
        <p:xfrm>
          <a:off x="323528" y="1340768"/>
          <a:ext cx="8352928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180"/>
                <a:gridCol w="4801588"/>
                <a:gridCol w="1440160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Financing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หมายเหตุ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  <a:tr h="15361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กลไกการเงิน</a:t>
                      </a:r>
                    </a:p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มีการจัดสรรงบพัฒนาระดับเขตในการพัฒนา </a:t>
                      </a:r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DHS</a:t>
                      </a:r>
                      <a:endParaRPr lang="th-TH" sz="2800" b="1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สสจ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.มีแผนและงบดำเนินงานในจังหวัด</a:t>
                      </a: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งบ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CUP </a:t>
                      </a:r>
                      <a:endParaRPr lang="th-TH" sz="2800" b="1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งบ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บูรณา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การกับพื้นที่ กองทุนสุขภาพตำบล/ท้องถิ่น</a:t>
                      </a:r>
                    </a:p>
                    <a:p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งบ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DHML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พัฒนาพื้นที่เป้าหมาย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6-10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อ.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/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จว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(ใช้บทเรียน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11 Module)</a:t>
                      </a:r>
                      <a:endParaRPr lang="th-TH" sz="2800" b="1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961882" y="188640"/>
            <a:ext cx="7220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 6 +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building block  </a:t>
            </a:r>
            <a:endParaRPr lang="th-TH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521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52817187"/>
              </p:ext>
            </p:extLst>
          </p:nvPr>
        </p:nvGraphicFramePr>
        <p:xfrm>
          <a:off x="323528" y="1340768"/>
          <a:ext cx="8352928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180"/>
                <a:gridCol w="4801588"/>
                <a:gridCol w="1440160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Leadership/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/>
                      </a:r>
                      <a:b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Governance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หมายเหตุ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  <a:tr h="15361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การนำ/</a:t>
                      </a:r>
                      <a:r>
                        <a:rPr lang="th-TH" sz="2800" b="1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ธรรมาภิ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บาล</a:t>
                      </a:r>
                    </a:p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1.มี </a:t>
                      </a:r>
                      <a:r>
                        <a:rPr lang="th-TH" sz="2800" b="1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คกก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</a:t>
                      </a:r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DHS 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ระดับเขต จังหวัด อำเภอ โดยการมีส่วนร่วมของเครือข่ายภาคีสุขภาพ</a:t>
                      </a: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2.กำหนดให้มีการประชุม 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คกก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.ทุกระดับ และรายงานผลให้ผู้เกี่ยวข้องทราบ</a:t>
                      </a: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3.สร้างทีมนำและผู้ประเมินรับรองคุณภาพ </a:t>
                      </a:r>
                      <a:b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 - ระดับจังหวัด พัฒนาต่อยอดจากทีมประเมิน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PCA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อำเภอละ 2 คน (รพ.1/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สสอ.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1)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/>
                      </a:r>
                      <a:b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4.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การกำกับติดตาม ประเมินผลระดับเขต/จังหวัด/อำเภอ</a:t>
                      </a:r>
                    </a:p>
                    <a:p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5.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บริหารจัดการโครงการแบบมีส่วนร่วม</a:t>
                      </a:r>
                      <a:endParaRPr lang="th-TH" sz="2800" b="1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961882" y="188640"/>
            <a:ext cx="7220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 6 +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building block  </a:t>
            </a:r>
            <a:endParaRPr lang="th-TH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745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23366082"/>
              </p:ext>
            </p:extLst>
          </p:nvPr>
        </p:nvGraphicFramePr>
        <p:xfrm>
          <a:off x="323528" y="1340768"/>
          <a:ext cx="835292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180"/>
                <a:gridCol w="4801588"/>
                <a:gridCol w="1440160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Leadership/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/>
                      </a:r>
                      <a:b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Governance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หมายเหตุ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  <a:tr h="15361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การนำ/</a:t>
                      </a:r>
                      <a:r>
                        <a:rPr lang="th-TH" sz="2800" b="1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ธรรมาภิ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บาล</a:t>
                      </a:r>
                    </a:p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ระดับเขต จัดอบรมทีมประเมิน โดยคัดเลือกจังหวัดละ 10 คน (เขตกำลังจัดทำโครงการอบรมฯ)</a:t>
                      </a:r>
                      <a:b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6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การประเมิน </a:t>
                      </a:r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DHS</a:t>
                      </a:r>
                      <a:b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  </a:t>
                      </a:r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 Internal Audit 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โดย </a:t>
                      </a:r>
                      <a:r>
                        <a:rPr lang="th-TH" sz="2800" b="1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คกก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.จังหวัด ประเมินทุกอำเภอ ภาพ </a:t>
                      </a:r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CUP 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ลงพื้นที่ รพ.สต. 2 แห่ง / ชุมชน /หมู่บ้าน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/>
                      </a:r>
                      <a:b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endParaRPr lang="th-TH" sz="2800" b="1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961882" y="188640"/>
            <a:ext cx="7220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 6 +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building block  </a:t>
            </a:r>
            <a:endParaRPr lang="th-TH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317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78565167"/>
              </p:ext>
            </p:extLst>
          </p:nvPr>
        </p:nvGraphicFramePr>
        <p:xfrm>
          <a:off x="323528" y="1340768"/>
          <a:ext cx="8352928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180"/>
                <a:gridCol w="4801588"/>
                <a:gridCol w="1440160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Leadership/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/>
                      </a:r>
                      <a:b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Governance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หมายเหตุ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  <a:tr h="15361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การนำ/</a:t>
                      </a:r>
                      <a:r>
                        <a:rPr lang="th-TH" sz="2800" b="1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ธรรมาภิ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บาล</a:t>
                      </a:r>
                    </a:p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 External Audit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โดย 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คกก.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เขต ประเมิน </a:t>
                      </a:r>
                      <a:b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อำเภอขนาดเล็ก 1 แห่ง ลงพื้นที่ รพ.สต.2 แห่งอำเภอขนาดกลาง 1 แห่ง ลงพื้นที่ รพ.สต.2 แห่ง</a:t>
                      </a:r>
                      <a:b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อำเภอขนาดใหญ่ 1 แห่ง ลงพื้นที่ รพ.สต.2 แห่ง</a:t>
                      </a:r>
                      <a:b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*** อยู่ระหว่างคัดเลือกอำเภอ ***</a:t>
                      </a:r>
                      <a:b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7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นำเสนอความก้าวหน้าที่ประชุม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morning talk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และ 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คป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สจ.</a:t>
                      </a:r>
                      <a:b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8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สรุปการดำเนินงาน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961882" y="188640"/>
            <a:ext cx="7220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 6 +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building block  </a:t>
            </a:r>
            <a:endParaRPr lang="th-TH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816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2172078"/>
              </p:ext>
            </p:extLst>
          </p:nvPr>
        </p:nvGraphicFramePr>
        <p:xfrm>
          <a:off x="395536" y="1340768"/>
          <a:ext cx="835292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180"/>
                <a:gridCol w="4801588"/>
                <a:gridCol w="1440160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Participation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หมายเหตุ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  <a:tr h="15361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การมีส่วนร่วม</a:t>
                      </a:r>
                    </a:p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1.มี 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คกก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DHS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ระดับเขต จังหวัด อำเภอ โดยการมีส่วนร่วมของเครือข่ายภาคีสุขภาพ</a:t>
                      </a: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ในทุกระดับ ทั้งภาคราชการ เอกชน ประชาสังคม</a:t>
                      </a:r>
                      <a:b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2.งบ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บูรณา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การกับพื้นที่ กองทุนสุขภาพตำบล/ท้องถิ่น ในการแก้ไขปัญหาสุขภาพระดับพื้นที่</a:t>
                      </a:r>
                    </a:p>
                    <a:p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3.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บริหารจัดการโครงการแบบมีส่วนร่วม</a:t>
                      </a:r>
                      <a:endParaRPr lang="th-TH" sz="2800" b="1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endParaRPr lang="th-TH" sz="2800" b="1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961882" y="188640"/>
            <a:ext cx="7220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 6 +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building block  </a:t>
            </a:r>
            <a:endParaRPr lang="th-TH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8825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432048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th-TH" sz="6600" dirty="0" smtClean="0">
                <a:latin typeface="TH SarabunPSK" pitchFamily="34" charset="-34"/>
                <a:cs typeface="TH SarabunPSK" pitchFamily="34" charset="-34"/>
              </a:rPr>
              <a:t>ร้อยละของอำเภอที่มี </a:t>
            </a:r>
            <a:r>
              <a:rPr lang="en-US" sz="6600" dirty="0" smtClean="0">
                <a:latin typeface="TH SarabunPSK" pitchFamily="34" charset="-34"/>
                <a:cs typeface="TH SarabunPSK" pitchFamily="34" charset="-34"/>
              </a:rPr>
              <a:t>DHS </a:t>
            </a:r>
            <a:r>
              <a:rPr lang="th-TH" sz="6600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66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6600" dirty="0" smtClean="0">
                <a:latin typeface="TH SarabunPSK" pitchFamily="34" charset="-34"/>
                <a:cs typeface="TH SarabunPSK" pitchFamily="34" charset="-34"/>
              </a:rPr>
              <a:t>ที่เชื่อมโยงระบบบริการปฐมภูมิกับชุมชนและท้องถิ่นอย่างมีคุณภาพ</a:t>
            </a:r>
            <a:endParaRPr lang="th-TH" sz="6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3108" y="5429264"/>
            <a:ext cx="4500594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dirty="0" smtClean="0"/>
              <a:t>จังหวัดบุรีรัมย์</a:t>
            </a:r>
            <a:endParaRPr lang="th-TH" dirty="0"/>
          </a:p>
        </p:txBody>
      </p:sp>
      <p:pic>
        <p:nvPicPr>
          <p:cNvPr id="4" name="Picture 4" descr="fisherman_art_outboard_boat_lg_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4357694"/>
            <a:ext cx="14033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1549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r>
              <a:rPr lang="th-TH" sz="3100" b="1" dirty="0" smtClean="0">
                <a:latin typeface="Angsana New" pitchFamily="18" charset="-34"/>
                <a:cs typeface="Angsana New" pitchFamily="18" charset="-34"/>
              </a:rPr>
              <a:t>ประเด็นการตรวจราชการ ยุทธ์ 2 ข้อ1. ร้อยละของอำเภอที่มี </a:t>
            </a:r>
            <a:r>
              <a:rPr lang="en-US" sz="3100" b="1" dirty="0" smtClean="0">
                <a:latin typeface="Angsana New" pitchFamily="18" charset="-34"/>
                <a:cs typeface="Angsana New" pitchFamily="18" charset="-34"/>
              </a:rPr>
              <a:t>District Health System (DHS) </a:t>
            </a:r>
            <a:r>
              <a:rPr lang="th-TH" sz="3100" b="1" dirty="0" smtClean="0">
                <a:latin typeface="Angsana New" pitchFamily="18" charset="-34"/>
                <a:cs typeface="Angsana New" pitchFamily="18" charset="-34"/>
              </a:rPr>
              <a:t>ที่เชื่อมโยงระบบบริการปฐมภูมิกับชุมชนและท้องถิ่นอย่างมีคุณภาพ</a:t>
            </a:r>
            <a:endParaRPr lang="th-TH" sz="31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521497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มีแผนยุทธศาสตร์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แผนปฏิบัติการและแผนการติดตามประเมินผล ที่เชื่อมโยงระบบบริการปฐมภูมิกับชุมชนและท้องถิ่น อย่างมีส่วนร่วม</a:t>
            </a:r>
          </a:p>
          <a:p>
            <a:pPr>
              <a:spcBef>
                <a:spcPts val="0"/>
              </a:spcBef>
            </a:pP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มีแผน</a:t>
            </a:r>
            <a:r>
              <a:rPr lang="th-TH" sz="2800" dirty="0" err="1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การ การจัดบริการใน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5 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กลุ่มวัย และแผนการพัฒนาระบบบริการ</a:t>
            </a:r>
          </a:p>
          <a:p>
            <a:pPr>
              <a:spcBef>
                <a:spcPts val="0"/>
              </a:spcBef>
            </a:pPr>
            <a:r>
              <a:rPr lang="en-US" sz="2800" dirty="0" smtClean="0">
                <a:latin typeface="TH SarabunPSK" pitchFamily="34" charset="-34"/>
                <a:cs typeface="TH SarabunPSK" pitchFamily="34" charset="-34"/>
              </a:rPr>
              <a:t>3.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กำหนดอำเภอเป้าหมายประจำปี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2558 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ไม่น้อยกว่าร้อยละ 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80</a:t>
            </a:r>
            <a:endParaRPr lang="th-TH" sz="2800" dirty="0" smtClean="0">
              <a:solidFill>
                <a:schemeClr val="dk1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ts val="0"/>
              </a:spcBef>
            </a:pP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4.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มีการประเมินตนเอง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(Self- Assessment) 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โดยใช้แนวทางการพัฒนา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DHS – PCA</a:t>
            </a:r>
          </a:p>
          <a:p>
            <a:pPr>
              <a:spcBef>
                <a:spcPts val="0"/>
              </a:spcBef>
            </a:pP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5.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มีการจัดการให้มีการดูแลสุขภาพร่วมกันและมีระบบ 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Family Care Team  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เพื่อเพิ่มการเข้าถึงบริการ ทั้ง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Acute &amp;Chronic care 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ไม่น้อยกว่า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3 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เรื่อง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(essential care)</a:t>
            </a:r>
          </a:p>
          <a:p>
            <a:pPr>
              <a:spcBef>
                <a:spcPts val="0"/>
              </a:spcBef>
            </a:pP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6. 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จำนวนอำเภอที่มีระบบสุขภาพระดับอำเภอ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(District Health System : DHS)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ที่สามารถยกระดับขึ้นหนึ่งระดับทุกข้อ หรือเกินระดับสามทุกข้อ ตามแนวทางการพัฒนา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DHS – PCA 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โดย ผู้เยี่ยมระดับจังหวัด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ระดับเขต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(External Audit)</a:t>
            </a:r>
            <a:endParaRPr lang="th-TH" sz="2800" dirty="0" smtClean="0">
              <a:solidFill>
                <a:schemeClr val="dk1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ts val="0"/>
              </a:spcBef>
            </a:pP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7. </a:t>
            </a:r>
            <a:r>
              <a:rPr lang="th-TH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มีการดำเนินการให้มีทีมหมอครอบครัว เพื่อดูแลผู้สูงอายุที่ติดเตียง ผู้พิการที่ต้องได้รับการดูแล และผู้ป่วย </a:t>
            </a:r>
            <a:r>
              <a:rPr lang="en-US" sz="2800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Palliative care</a:t>
            </a:r>
            <a:endParaRPr lang="th-TH" sz="2800" dirty="0" smtClean="0">
              <a:solidFill>
                <a:schemeClr val="dk1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spcBef>
                <a:spcPts val="0"/>
              </a:spcBef>
            </a:pPr>
            <a:endParaRPr lang="th-TH" dirty="0"/>
          </a:p>
        </p:txBody>
      </p:sp>
    </p:spTree>
    <p:extLst>
      <p:ext uri="{BB962C8B-B14F-4D97-AF65-F5344CB8AC3E}">
        <p14:creationId xmlns="" xmlns:p14="http://schemas.microsoft.com/office/powerpoint/2010/main" val="366475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2428892"/>
          </a:xfrm>
        </p:spPr>
        <p:txBody>
          <a:bodyPr>
            <a:normAutofit/>
          </a:bodyPr>
          <a:lstStyle/>
          <a:p>
            <a:r>
              <a:rPr lang="th-TH" dirty="0" smtClean="0"/>
              <a:t>มิติกระบวนการ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การวิเคราะห์ปัญหา</a:t>
            </a:r>
            <a:br>
              <a:rPr lang="th-TH" sz="28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แผนงานโครงการที่จะดำเนินการ</a:t>
            </a:r>
            <a:br>
              <a:rPr lang="th-TH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en-US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3.</a:t>
            </a:r>
            <a:r>
              <a:rPr lang="th-TH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 โอกาสการพัฒนา</a:t>
            </a:r>
            <a:endParaRPr lang="th-TH" sz="2800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42844" y="2857496"/>
            <a:ext cx="8858312" cy="3643338"/>
          </a:xfrm>
        </p:spPr>
        <p:txBody>
          <a:bodyPr>
            <a:normAutofit fontScale="77500" lnSpcReduction="20000"/>
          </a:bodyPr>
          <a:lstStyle/>
          <a:p>
            <a:pPr indent="457200" eaLnBrk="0" hangingPunct="0">
              <a:buNone/>
            </a:pPr>
            <a:r>
              <a:rPr lang="en-US" sz="4400" b="1" dirty="0" smtClean="0">
                <a:latin typeface="TH SarabunPSK" pitchFamily="34" charset="-34"/>
                <a:cs typeface="TH SarabunPSK" pitchFamily="34" charset="-34"/>
              </a:rPr>
              <a:t>1.</a:t>
            </a: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การวิเคราะห์ปัญหา</a:t>
            </a:r>
          </a:p>
          <a:p>
            <a:pPr indent="457200" eaLnBrk="0" hangingPunct="0">
              <a:buNone/>
            </a:pPr>
            <a:r>
              <a:rPr lang="th-TH" sz="4400" dirty="0" smtClean="0">
                <a:latin typeface="TH SarabunPSK" pitchFamily="34" charset="-34"/>
                <a:cs typeface="TH SarabunPSK" pitchFamily="34" charset="-34"/>
              </a:rPr>
              <a:t>จัดอยู่ในยุทธศาสตร์และตัวชี้วัด</a:t>
            </a:r>
            <a:r>
              <a:rPr lang="th-TH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ตาม </a:t>
            </a:r>
            <a:r>
              <a:rPr 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Service plan</a:t>
            </a:r>
            <a:r>
              <a:rPr lang="th-TH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 เชื่อมโยงถึงปฐมภูมิ ทุติยภูมิ ตติยภูมิและมีการนำกิจกรรมที่ต้องดำเนินการแต่ละ</a:t>
            </a:r>
            <a:r>
              <a:rPr lang="th-TH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SP </a:t>
            </a:r>
            <a:r>
              <a:rPr lang="th-TH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มา</a:t>
            </a:r>
            <a:r>
              <a:rPr lang="th-TH" sz="4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บูรณา</a:t>
            </a:r>
            <a:r>
              <a:rPr lang="th-TH" sz="4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การอย่างเป็นรูปธรรมและกำหนดแผนงานโครงการที่จะดำเนินการตาม</a:t>
            </a:r>
            <a:r>
              <a:rPr lang="th-TH" altLang="th-TH" sz="44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ประเด็น </a:t>
            </a:r>
            <a:r>
              <a:rPr lang="en-US" altLang="th-TH" sz="4400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ODOP </a:t>
            </a:r>
            <a:r>
              <a:rPr lang="th-TH" altLang="th-TH" sz="4400" dirty="0" smtClean="0">
                <a:latin typeface="TH SarabunPSK" pitchFamily="34" charset="-34"/>
                <a:cs typeface="TH SarabunPSK" pitchFamily="34" charset="-34"/>
              </a:rPr>
              <a:t>และพัฒนา</a:t>
            </a:r>
            <a:r>
              <a:rPr lang="th-TH" altLang="th-TH" sz="4400" dirty="0">
                <a:latin typeface="TH SarabunPSK" pitchFamily="34" charset="-34"/>
                <a:cs typeface="TH SarabunPSK" pitchFamily="34" charset="-34"/>
              </a:rPr>
              <a:t>ตาม</a:t>
            </a:r>
            <a:r>
              <a:rPr lang="th-TH" altLang="th-TH" sz="4400" dirty="0" smtClean="0">
                <a:latin typeface="TH SarabunPSK" pitchFamily="34" charset="-34"/>
                <a:cs typeface="TH SarabunPSK" pitchFamily="34" charset="-34"/>
              </a:rPr>
              <a:t>บริบท/ </a:t>
            </a:r>
            <a:r>
              <a:rPr lang="en-US" altLang="th-TH" sz="4400" dirty="0">
                <a:latin typeface="TH SarabunPSK" pitchFamily="34" charset="-34"/>
                <a:cs typeface="TH SarabunPSK" pitchFamily="34" charset="-34"/>
              </a:rPr>
              <a:t>Essential Care </a:t>
            </a:r>
            <a:r>
              <a:rPr lang="th-TH" altLang="th-TH" sz="4400" dirty="0">
                <a:latin typeface="TH SarabunPSK" pitchFamily="34" charset="-34"/>
                <a:cs typeface="TH SarabunPSK" pitchFamily="34" charset="-34"/>
              </a:rPr>
              <a:t>โดยเชื่อมโยงกับระบบบริการสุขภาพ (</a:t>
            </a:r>
            <a:r>
              <a:rPr lang="en-US" altLang="th-TH" sz="4400" dirty="0">
                <a:latin typeface="TH SarabunPSK" pitchFamily="34" charset="-34"/>
                <a:cs typeface="TH SarabunPSK" pitchFamily="34" charset="-34"/>
              </a:rPr>
              <a:t>Service Plan) </a:t>
            </a:r>
            <a:r>
              <a:rPr lang="th-TH" altLang="th-TH" sz="4400" dirty="0">
                <a:latin typeface="TH SarabunPSK" pitchFamily="34" charset="-34"/>
                <a:cs typeface="TH SarabunPSK" pitchFamily="34" charset="-34"/>
              </a:rPr>
              <a:t>ครอบคลุมทุกสาขา</a:t>
            </a:r>
          </a:p>
          <a:p>
            <a:pPr indent="457200" eaLnBrk="0" hangingPunct="0">
              <a:buNone/>
            </a:pPr>
            <a:endParaRPr lang="th-TH" sz="4400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  <a:p>
            <a:pPr indent="457200" eaLnBrk="0" hangingPunct="0">
              <a:buNone/>
            </a:pPr>
            <a:r>
              <a:rPr lang="th-TH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dirty="0" smtClean="0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indent="457200" eaLnBrk="0" hangingPunct="0">
              <a:buNone/>
            </a:pPr>
            <a:endParaRPr lang="th-TH" dirty="0" smtClean="0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  <a:p>
            <a:pPr indent="457200" eaLnBrk="0" hangingPunct="0">
              <a:buNone/>
            </a:pPr>
            <a:endParaRPr lang="th-TH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  <a:p>
            <a:endParaRPr lang="th-TH" dirty="0"/>
          </a:p>
        </p:txBody>
      </p:sp>
      <p:pic>
        <p:nvPicPr>
          <p:cNvPr id="4" name="Picture 4" descr="fisherman_art_outboard_boat_lg_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5572140"/>
            <a:ext cx="1403350" cy="109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BD2C06E-5FC9-4A40-9792-3454389D1513}" type="datetime1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th-TH" smtClean="0"/>
              <a:t>ระบบสุขภาพอำเภอ_</a:t>
            </a:r>
            <a:r>
              <a:rPr lang="en-US" smtClean="0"/>
              <a:t>DHS Dr.W.Samachai</a:t>
            </a:r>
            <a:endParaRPr lang="th-TH" smtClean="0"/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2"/>
          <a:srcRect l="33984" t="24374" r="15625" b="14687"/>
          <a:stretch>
            <a:fillRect/>
          </a:stretch>
        </p:blipFill>
        <p:spPr bwMode="auto">
          <a:xfrm>
            <a:off x="1968083" y="0"/>
            <a:ext cx="5184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Callout 2 5"/>
          <p:cNvSpPr/>
          <p:nvPr/>
        </p:nvSpPr>
        <p:spPr>
          <a:xfrm>
            <a:off x="7215188" y="276583"/>
            <a:ext cx="1928812" cy="6858000"/>
          </a:xfrm>
          <a:prstGeom prst="borderCallout2">
            <a:avLst>
              <a:gd name="adj1" fmla="val 18750"/>
              <a:gd name="adj2" fmla="val 1573"/>
              <a:gd name="adj3" fmla="val 22133"/>
              <a:gd name="adj4" fmla="val -13610"/>
              <a:gd name="adj5" fmla="val 33222"/>
              <a:gd name="adj6" fmla="val -93951"/>
            </a:avLst>
          </a:prstGeom>
          <a:solidFill>
            <a:srgbClr val="FFFF99"/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Concept &amp; Policy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Structure &amp; Organization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Resources Allocation &amp; Sharing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Manpower Development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Information System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Supportive mechanism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New Management (Partnership &amp; Networking)</a:t>
            </a:r>
            <a:endParaRPr lang="th-TH" sz="2000" dirty="0">
              <a:solidFill>
                <a:schemeClr val="tx2"/>
              </a:solidFill>
            </a:endParaRPr>
          </a:p>
        </p:txBody>
      </p:sp>
      <p:sp>
        <p:nvSpPr>
          <p:cNvPr id="12" name="Line Callout 2 11"/>
          <p:cNvSpPr/>
          <p:nvPr/>
        </p:nvSpPr>
        <p:spPr>
          <a:xfrm>
            <a:off x="0" y="0"/>
            <a:ext cx="2000250" cy="6858000"/>
          </a:xfrm>
          <a:prstGeom prst="borderCallout2">
            <a:avLst>
              <a:gd name="adj1" fmla="val 57659"/>
              <a:gd name="adj2" fmla="val 99683"/>
              <a:gd name="adj3" fmla="val 53775"/>
              <a:gd name="adj4" fmla="val 106449"/>
              <a:gd name="adj5" fmla="val 50663"/>
              <a:gd name="adj6" fmla="val 117863"/>
            </a:avLst>
          </a:prstGeom>
          <a:ln w="28575">
            <a:prstDash val="sysDash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P &amp;P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MCH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EMS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Acute Minor Diseases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Dental Health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Chronic Diseases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Psychiatric Diseases &amp; Mental Health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Disabilities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End of life care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High risk groups (Pre-school, Adolescent, Elderly)</a:t>
            </a:r>
          </a:p>
        </p:txBody>
      </p:sp>
      <p:pic>
        <p:nvPicPr>
          <p:cNvPr id="29703" name="Picture 4" descr="fisherman_art_outboard_boat_lg_cl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6010275"/>
            <a:ext cx="14033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วงรี 1"/>
          <p:cNvSpPr/>
          <p:nvPr/>
        </p:nvSpPr>
        <p:spPr>
          <a:xfrm>
            <a:off x="2915816" y="362721"/>
            <a:ext cx="2809032" cy="5040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cs typeface="+mj-cs"/>
              </a:rPr>
              <a:t>SERVICE PLAN</a:t>
            </a:r>
            <a:endParaRPr lang="th-TH" sz="2400" dirty="0">
              <a:cs typeface="+mj-cs"/>
            </a:endParaRPr>
          </a:p>
        </p:txBody>
      </p:sp>
      <p:sp>
        <p:nvSpPr>
          <p:cNvPr id="10" name="บล็อกส่วนโค้ง 9"/>
          <p:cNvSpPr/>
          <p:nvPr/>
        </p:nvSpPr>
        <p:spPr>
          <a:xfrm>
            <a:off x="1000124" y="764704"/>
            <a:ext cx="7179469" cy="5976663"/>
          </a:xfrm>
          <a:prstGeom prst="blockArc">
            <a:avLst>
              <a:gd name="adj1" fmla="val 10800000"/>
              <a:gd name="adj2" fmla="val 10755794"/>
              <a:gd name="adj3" fmla="val 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5" name="คำบรรยายภาพแบบสี่เหลี่ยม 14"/>
          <p:cNvSpPr/>
          <p:nvPr/>
        </p:nvSpPr>
        <p:spPr>
          <a:xfrm>
            <a:off x="500034" y="428604"/>
            <a:ext cx="7786742" cy="1344212"/>
          </a:xfrm>
          <a:prstGeom prst="wedgeRectCallout">
            <a:avLst>
              <a:gd name="adj1" fmla="val 1076"/>
              <a:gd name="adj2" fmla="val 57290"/>
            </a:avLst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ร้อยละของอำเภอที่มี 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District Health System (DHS)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ที่เชื่อมโยงระบบบริการปฐมภูมิกับชุมชนและท้องถิ่นอย่างมีคุณภาพ(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>7 </a:t>
            </a: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ประเด็นคำถาม)</a:t>
            </a:r>
            <a:endParaRPr lang="th-TH" dirty="0"/>
          </a:p>
        </p:txBody>
      </p:sp>
      <p:sp>
        <p:nvSpPr>
          <p:cNvPr id="16" name="คำบรรยายภาพแบบสี่เหลี่ยม 15"/>
          <p:cNvSpPr/>
          <p:nvPr/>
        </p:nvSpPr>
        <p:spPr>
          <a:xfrm>
            <a:off x="285720" y="3214686"/>
            <a:ext cx="3571900" cy="2428892"/>
          </a:xfrm>
          <a:prstGeom prst="wedgeRectCallout">
            <a:avLst>
              <a:gd name="adj1" fmla="val 53766"/>
              <a:gd name="adj2" fmla="val -100699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1.ผู้ป่วยนอกโรคความดันโลหิตสูง โรคเบาหวาน ได้รับการดูแลที่ศูนย์สุขภาพชุมชนเมือง(</a:t>
            </a:r>
            <a:r>
              <a:rPr lang="th-TH" b="1" dirty="0" err="1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ศสม.</a:t>
            </a:r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)และโรงพยาบาลส่งเสริมสุขภาพตำบล (รพ.สต.) (ร้อยละ 10)</a:t>
            </a:r>
          </a:p>
        </p:txBody>
      </p:sp>
      <p:sp>
        <p:nvSpPr>
          <p:cNvPr id="17" name="คำบรรยายภาพแบบสี่เหลี่ยมมุมมน 16"/>
          <p:cNvSpPr/>
          <p:nvPr/>
        </p:nvSpPr>
        <p:spPr>
          <a:xfrm>
            <a:off x="4857720" y="2000240"/>
            <a:ext cx="4286280" cy="1785950"/>
          </a:xfrm>
          <a:prstGeom prst="wedgeRoundRectCallout">
            <a:avLst>
              <a:gd name="adj1" fmla="val -70123"/>
              <a:gd name="adj2" fmla="val -49243"/>
              <a:gd name="adj3" fmla="val 16667"/>
            </a:avLst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2.ร้อยละการใช้บริการของประชาชนในเขตรับผิดชอบใช้บริการผู้ป่วยนอก (</a:t>
            </a:r>
            <a:r>
              <a:rPr lang="en-US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OPD</a:t>
            </a:r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) ที่หน่วยบริการปฐมภูมิ </a:t>
            </a:r>
            <a:r>
              <a:rPr lang="en-US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(</a:t>
            </a:r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ร้อยละ 80</a:t>
            </a:r>
            <a:r>
              <a:rPr lang="en-US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)</a:t>
            </a:r>
            <a:endParaRPr lang="th-TH" b="1" dirty="0" smtClean="0">
              <a:latin typeface="BrowalliaUPC" panose="020B0604020202020204" pitchFamily="34" charset="-34"/>
              <a:cs typeface="BrowalliaUPC" panose="020B0604020202020204" pitchFamily="34" charset="-34"/>
            </a:endParaRPr>
          </a:p>
        </p:txBody>
      </p:sp>
      <p:sp>
        <p:nvSpPr>
          <p:cNvPr id="18" name="คำบรรยายภาพแบบสี่เหลี่ยมมุมมน 17"/>
          <p:cNvSpPr/>
          <p:nvPr/>
        </p:nvSpPr>
        <p:spPr>
          <a:xfrm>
            <a:off x="3857620" y="4572008"/>
            <a:ext cx="4786346" cy="2000264"/>
          </a:xfrm>
          <a:prstGeom prst="wedgeRoundRectCallout">
            <a:avLst>
              <a:gd name="adj1" fmla="val -47216"/>
              <a:gd name="adj2" fmla="val -172003"/>
              <a:gd name="adj3" fmla="val 16667"/>
            </a:avLst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thaiDist"/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3.ร้อยละของอำเภอที่สามารถจัดบริการได้ตามแผน </a:t>
            </a:r>
            <a:r>
              <a:rPr lang="en-US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Service plan </a:t>
            </a:r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ด้านส่งเสริมสุขภาพ ป้องกันโรค ดำเนินการโดยกลไก </a:t>
            </a:r>
            <a:r>
              <a:rPr lang="en-US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DHS (</a:t>
            </a:r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มีแผน </a:t>
            </a:r>
            <a:r>
              <a:rPr lang="en-US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DHS 10 </a:t>
            </a:r>
            <a:r>
              <a:rPr lang="th-TH" b="1" dirty="0" smtClean="0">
                <a:latin typeface="BrowalliaUPC" panose="020B0604020202020204" pitchFamily="34" charset="-34"/>
                <a:cs typeface="BrowalliaUPC" panose="020B0604020202020204" pitchFamily="34" charset="-34"/>
              </a:rPr>
              <a:t>เรื่อง)</a:t>
            </a:r>
          </a:p>
        </p:txBody>
      </p:sp>
      <p:pic>
        <p:nvPicPr>
          <p:cNvPr id="19" name="Picture 4" descr="fisherman_art_outboard_boat_lg_cl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5816" y="1628800"/>
            <a:ext cx="2160240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BD2C06E-5FC9-4A40-9792-3454389D1513}" type="datetime1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th-TH" smtClean="0"/>
              <a:t>ระบบสุขภาพอำเภอ_</a:t>
            </a:r>
            <a:r>
              <a:rPr lang="en-US" smtClean="0"/>
              <a:t>DHS Dr.W.Samachai</a:t>
            </a:r>
            <a:endParaRPr lang="th-TH" smtClean="0"/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2"/>
          <a:srcRect l="33984" t="24374" r="15625" b="14687"/>
          <a:stretch>
            <a:fillRect/>
          </a:stretch>
        </p:blipFill>
        <p:spPr bwMode="auto">
          <a:xfrm>
            <a:off x="1968083" y="0"/>
            <a:ext cx="5184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Callout 2 5"/>
          <p:cNvSpPr/>
          <p:nvPr/>
        </p:nvSpPr>
        <p:spPr>
          <a:xfrm>
            <a:off x="7215188" y="276583"/>
            <a:ext cx="1928812" cy="6858000"/>
          </a:xfrm>
          <a:prstGeom prst="borderCallout2">
            <a:avLst>
              <a:gd name="adj1" fmla="val 18750"/>
              <a:gd name="adj2" fmla="val 1573"/>
              <a:gd name="adj3" fmla="val 22133"/>
              <a:gd name="adj4" fmla="val -13610"/>
              <a:gd name="adj5" fmla="val 33222"/>
              <a:gd name="adj6" fmla="val -93951"/>
            </a:avLst>
          </a:prstGeom>
          <a:solidFill>
            <a:srgbClr val="FFFF99"/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Concept &amp; Policy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Structure &amp; Organization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Resources Allocation &amp; Sharing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Manpower Development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Information System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Supportive mechanism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New Management (Partnership &amp; Networking)</a:t>
            </a:r>
            <a:endParaRPr lang="th-TH" sz="2000" dirty="0">
              <a:solidFill>
                <a:schemeClr val="tx2"/>
              </a:solidFill>
            </a:endParaRPr>
          </a:p>
        </p:txBody>
      </p:sp>
      <p:sp>
        <p:nvSpPr>
          <p:cNvPr id="12" name="Line Callout 2 11"/>
          <p:cNvSpPr/>
          <p:nvPr/>
        </p:nvSpPr>
        <p:spPr>
          <a:xfrm>
            <a:off x="0" y="0"/>
            <a:ext cx="2000250" cy="6858000"/>
          </a:xfrm>
          <a:prstGeom prst="borderCallout2">
            <a:avLst>
              <a:gd name="adj1" fmla="val 57659"/>
              <a:gd name="adj2" fmla="val 99683"/>
              <a:gd name="adj3" fmla="val 53775"/>
              <a:gd name="adj4" fmla="val 106449"/>
              <a:gd name="adj5" fmla="val 50663"/>
              <a:gd name="adj6" fmla="val 117863"/>
            </a:avLst>
          </a:prstGeom>
          <a:ln w="28575">
            <a:prstDash val="sysDash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P &amp;P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MCH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EMS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Acute Minor Diseases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Dental Health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Chronic Diseases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Psychiatric Diseases &amp; Mental Health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Disabilities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End of life care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2000" dirty="0">
                <a:cs typeface="Cordia New" pitchFamily="34" charset="-34"/>
              </a:rPr>
              <a:t>High risk groups (Pre-school, Adolescent, Elderly)</a:t>
            </a:r>
          </a:p>
        </p:txBody>
      </p:sp>
      <p:pic>
        <p:nvPicPr>
          <p:cNvPr id="29703" name="Picture 4" descr="fisherman_art_outboard_boat_lg_clr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6010275"/>
            <a:ext cx="14033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วงรี 1"/>
          <p:cNvSpPr/>
          <p:nvPr/>
        </p:nvSpPr>
        <p:spPr>
          <a:xfrm>
            <a:off x="2915816" y="362721"/>
            <a:ext cx="2809032" cy="5040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cs typeface="+mj-cs"/>
              </a:rPr>
              <a:t>SERVICE PLAN</a:t>
            </a:r>
            <a:endParaRPr lang="th-TH" sz="2400" dirty="0">
              <a:cs typeface="+mj-cs"/>
            </a:endParaRPr>
          </a:p>
        </p:txBody>
      </p:sp>
      <p:sp>
        <p:nvSpPr>
          <p:cNvPr id="10" name="บล็อกส่วนโค้ง 9"/>
          <p:cNvSpPr/>
          <p:nvPr/>
        </p:nvSpPr>
        <p:spPr>
          <a:xfrm>
            <a:off x="1000124" y="764704"/>
            <a:ext cx="7179469" cy="6093296"/>
          </a:xfrm>
          <a:prstGeom prst="blockArc">
            <a:avLst>
              <a:gd name="adj1" fmla="val 10800000"/>
              <a:gd name="adj2" fmla="val 10755794"/>
              <a:gd name="adj3" fmla="val 0"/>
            </a:avLst>
          </a:prstGeom>
          <a:solidFill>
            <a:srgbClr val="FF0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1" name="Oval 7"/>
          <p:cNvSpPr/>
          <p:nvPr/>
        </p:nvSpPr>
        <p:spPr>
          <a:xfrm>
            <a:off x="2108580" y="545910"/>
            <a:ext cx="4391167" cy="9144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2693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six-plus-building-block-2014-4-63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909" t="3260" r="4654" b="11392"/>
          <a:stretch/>
        </p:blipFill>
        <p:spPr bwMode="auto">
          <a:xfrm>
            <a:off x="323528" y="332656"/>
            <a:ext cx="8568952" cy="62797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34861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BD2C06E-5FC9-4A40-9792-3454389D1513}" type="datetime1">
              <a:rPr lang="th-TH"/>
              <a:pPr>
                <a:defRPr/>
              </a:pPr>
              <a:t>31/03/58</a:t>
            </a:fld>
            <a:endParaRPr lang="th-TH" dirty="0"/>
          </a:p>
        </p:txBody>
      </p:sp>
      <p:sp>
        <p:nvSpPr>
          <p:cNvPr id="2969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th-TH" smtClean="0"/>
              <a:t>ระบบสุขภาพอำเภอ_</a:t>
            </a:r>
            <a:r>
              <a:rPr lang="en-US" smtClean="0"/>
              <a:t>DHS Dr.W.Samachai</a:t>
            </a:r>
            <a:endParaRPr lang="th-TH" smtClean="0"/>
          </a:p>
        </p:txBody>
      </p:sp>
      <p:pic>
        <p:nvPicPr>
          <p:cNvPr id="29700" name="Picture 3"/>
          <p:cNvPicPr>
            <a:picLocks noChangeAspect="1" noChangeArrowheads="1"/>
          </p:cNvPicPr>
          <p:nvPr/>
        </p:nvPicPr>
        <p:blipFill>
          <a:blip r:embed="rId3" cstate="print"/>
          <a:srcRect l="33984" t="24374" r="15625" b="14687"/>
          <a:stretch>
            <a:fillRect/>
          </a:stretch>
        </p:blipFill>
        <p:spPr bwMode="auto">
          <a:xfrm>
            <a:off x="1997470" y="0"/>
            <a:ext cx="5184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Line Callout 2 5"/>
          <p:cNvSpPr/>
          <p:nvPr/>
        </p:nvSpPr>
        <p:spPr>
          <a:xfrm>
            <a:off x="7215189" y="0"/>
            <a:ext cx="1928812" cy="6858000"/>
          </a:xfrm>
          <a:prstGeom prst="borderCallout2">
            <a:avLst>
              <a:gd name="adj1" fmla="val 18750"/>
              <a:gd name="adj2" fmla="val 1573"/>
              <a:gd name="adj3" fmla="val 22133"/>
              <a:gd name="adj4" fmla="val -13610"/>
              <a:gd name="adj5" fmla="val 33222"/>
              <a:gd name="adj6" fmla="val -93951"/>
            </a:avLst>
          </a:prstGeom>
          <a:solidFill>
            <a:srgbClr val="FFFF99"/>
          </a:solidFill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Concept &amp; Policy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Structure &amp; Organization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Resources Allocation &amp; Sharing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Manpower Development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Information System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Supportive mechanism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>
                <a:solidFill>
                  <a:schemeClr val="tx2"/>
                </a:solidFill>
                <a:cs typeface="Cordia New" pitchFamily="34" charset="-34"/>
              </a:rPr>
              <a:t>New Management (Partnership &amp; Networking)</a:t>
            </a:r>
            <a:endParaRPr lang="th-TH" sz="2000" dirty="0">
              <a:solidFill>
                <a:schemeClr val="tx2"/>
              </a:solidFill>
            </a:endParaRPr>
          </a:p>
        </p:txBody>
      </p:sp>
      <p:sp>
        <p:nvSpPr>
          <p:cNvPr id="12" name="Line Callout 2 11"/>
          <p:cNvSpPr/>
          <p:nvPr/>
        </p:nvSpPr>
        <p:spPr>
          <a:xfrm>
            <a:off x="194481" y="3657601"/>
            <a:ext cx="1610686" cy="3200399"/>
          </a:xfrm>
          <a:prstGeom prst="borderCallout2">
            <a:avLst>
              <a:gd name="adj1" fmla="val 57659"/>
              <a:gd name="adj2" fmla="val 99683"/>
              <a:gd name="adj3" fmla="val 53775"/>
              <a:gd name="adj4" fmla="val 106449"/>
              <a:gd name="adj5" fmla="val 20738"/>
              <a:gd name="adj6" fmla="val 142675"/>
            </a:avLst>
          </a:prstGeom>
          <a:ln w="28575">
            <a:prstDash val="sysDash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000" dirty="0"/>
              <a:t>P &amp;P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000" dirty="0"/>
              <a:t>MCH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000" dirty="0"/>
              <a:t>EMS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000" dirty="0"/>
              <a:t>Acute Minor Diseases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000" dirty="0"/>
              <a:t>Dental Health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000" dirty="0"/>
              <a:t>Chronic Diseases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000" dirty="0"/>
              <a:t>Psychiatric Diseases &amp; Mental Health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000" dirty="0"/>
              <a:t>Disabilities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000" dirty="0"/>
              <a:t>End of life care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000" dirty="0"/>
              <a:t>High risk groups (Pre-school, Adolescent</a:t>
            </a:r>
            <a:r>
              <a:rPr lang="en-US" sz="1200" dirty="0">
                <a:cs typeface="Cordia New" pitchFamily="34" charset="-34"/>
              </a:rPr>
              <a:t>, Elderly)</a:t>
            </a:r>
          </a:p>
        </p:txBody>
      </p:sp>
      <p:pic>
        <p:nvPicPr>
          <p:cNvPr id="29703" name="Picture 4" descr="fisherman_art_outboard_boat_lg_cl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888" y="6010277"/>
            <a:ext cx="14033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val 7"/>
          <p:cNvSpPr/>
          <p:nvPr/>
        </p:nvSpPr>
        <p:spPr>
          <a:xfrm>
            <a:off x="2108580" y="545910"/>
            <a:ext cx="4391167" cy="9144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Curved Right Arrow 8"/>
          <p:cNvSpPr/>
          <p:nvPr/>
        </p:nvSpPr>
        <p:spPr>
          <a:xfrm rot="5855600">
            <a:off x="2030341" y="343316"/>
            <a:ext cx="261165" cy="582497"/>
          </a:xfrm>
          <a:prstGeom prst="curved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433" y="293882"/>
            <a:ext cx="2309543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800" dirty="0" err="1" smtClean="0"/>
              <a:t>SPs:NCD,STEMI</a:t>
            </a:r>
            <a:r>
              <a:rPr lang="en-US" sz="1800" dirty="0" smtClean="0"/>
              <a:t>,</a:t>
            </a:r>
          </a:p>
          <a:p>
            <a:r>
              <a:rPr lang="en-US" sz="1800" dirty="0" err="1" smtClean="0"/>
              <a:t>Stroke,CKD,Eye,CA,etc</a:t>
            </a:r>
            <a:r>
              <a:rPr lang="en-US" sz="1800" dirty="0" smtClean="0"/>
              <a:t> </a:t>
            </a:r>
            <a:endParaRPr lang="th-TH" sz="1800" dirty="0"/>
          </a:p>
        </p:txBody>
      </p:sp>
      <p:sp>
        <p:nvSpPr>
          <p:cNvPr id="11" name="TextBox 10"/>
          <p:cNvSpPr txBox="1"/>
          <p:nvPr/>
        </p:nvSpPr>
        <p:spPr>
          <a:xfrm>
            <a:off x="2593862" y="2825086"/>
            <a:ext cx="801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FCT</a:t>
            </a:r>
            <a:endParaRPr lang="th-TH" dirty="0"/>
          </a:p>
        </p:txBody>
      </p:sp>
      <p:sp>
        <p:nvSpPr>
          <p:cNvPr id="13" name="TextBox 12"/>
          <p:cNvSpPr txBox="1"/>
          <p:nvPr/>
        </p:nvSpPr>
        <p:spPr>
          <a:xfrm>
            <a:off x="4863721" y="2827360"/>
            <a:ext cx="1123577" cy="369332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sz="1800" dirty="0" smtClean="0"/>
              <a:t>Care giver</a:t>
            </a:r>
            <a:endParaRPr lang="th-TH" sz="1800" dirty="0"/>
          </a:p>
        </p:txBody>
      </p:sp>
      <p:sp>
        <p:nvSpPr>
          <p:cNvPr id="16" name="Down Arrow 15"/>
          <p:cNvSpPr/>
          <p:nvPr/>
        </p:nvSpPr>
        <p:spPr>
          <a:xfrm rot="5180701">
            <a:off x="6187790" y="2548219"/>
            <a:ext cx="67769" cy="64941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7" name="Oval 16"/>
          <p:cNvSpPr/>
          <p:nvPr/>
        </p:nvSpPr>
        <p:spPr>
          <a:xfrm>
            <a:off x="2640842" y="2688610"/>
            <a:ext cx="583442" cy="627797"/>
          </a:xfrm>
          <a:prstGeom prst="ellipse">
            <a:avLst/>
          </a:prstGeom>
          <a:noFill/>
          <a:ln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TextBox 18"/>
          <p:cNvSpPr txBox="1"/>
          <p:nvPr/>
        </p:nvSpPr>
        <p:spPr>
          <a:xfrm>
            <a:off x="624384" y="2825086"/>
            <a:ext cx="1439577" cy="138499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CPGs, KMs: early detect</a:t>
            </a:r>
          </a:p>
          <a:p>
            <a:r>
              <a:rPr lang="en-US" sz="1400" dirty="0" smtClean="0"/>
              <a:t>Alert,  abnormal pulse, CVDs risk, habit change, ANC etc.</a:t>
            </a:r>
            <a:endParaRPr lang="th-TH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33988" y="1153588"/>
            <a:ext cx="2620370" cy="160043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Low screening NCD/CA/depression, high incidence/complication, Low early detection,  inappropriate refer in- low refer-back and zero MMR,  or Malaria, STD, supplements</a:t>
            </a:r>
          </a:p>
        </p:txBody>
      </p:sp>
      <p:sp>
        <p:nvSpPr>
          <p:cNvPr id="21" name="Right Arrow 20"/>
          <p:cNvSpPr/>
          <p:nvPr/>
        </p:nvSpPr>
        <p:spPr>
          <a:xfrm rot="2709088">
            <a:off x="852348" y="1032126"/>
            <a:ext cx="336926" cy="11791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2" name="Right Arrow 21"/>
          <p:cNvSpPr/>
          <p:nvPr/>
        </p:nvSpPr>
        <p:spPr>
          <a:xfrm rot="2709088">
            <a:off x="1550634" y="2181844"/>
            <a:ext cx="238158" cy="145209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Right Arrow 22"/>
          <p:cNvSpPr/>
          <p:nvPr/>
        </p:nvSpPr>
        <p:spPr>
          <a:xfrm rot="1172957">
            <a:off x="1984857" y="2884674"/>
            <a:ext cx="420082" cy="236919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TextBox 24"/>
          <p:cNvSpPr txBox="1"/>
          <p:nvPr/>
        </p:nvSpPr>
        <p:spPr>
          <a:xfrm>
            <a:off x="7151108" y="6010277"/>
            <a:ext cx="2056973" cy="52322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none" rtlCol="0">
            <a:spAutoFit/>
          </a:bodyPr>
          <a:lstStyle/>
          <a:p>
            <a:r>
              <a:rPr lang="th-TH" dirty="0" smtClean="0"/>
              <a:t>งบประมาณท้องถิ่น</a:t>
            </a:r>
            <a:endParaRPr lang="th-TH" dirty="0"/>
          </a:p>
        </p:txBody>
      </p:sp>
      <p:sp>
        <p:nvSpPr>
          <p:cNvPr id="26" name="Right Arrow 25"/>
          <p:cNvSpPr/>
          <p:nvPr/>
        </p:nvSpPr>
        <p:spPr>
          <a:xfrm rot="669426">
            <a:off x="2347738" y="2102085"/>
            <a:ext cx="228854" cy="200847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4761362" y="3291385"/>
            <a:ext cx="12763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/>
              <a:t>วัด/สถานีวิทยุชุมชน</a:t>
            </a:r>
            <a:endParaRPr lang="th-TH" sz="1600" dirty="0"/>
          </a:p>
        </p:txBody>
      </p:sp>
      <p:sp>
        <p:nvSpPr>
          <p:cNvPr id="27" name="Oval 26"/>
          <p:cNvSpPr/>
          <p:nvPr/>
        </p:nvSpPr>
        <p:spPr>
          <a:xfrm>
            <a:off x="4720418" y="3154909"/>
            <a:ext cx="1364469" cy="627797"/>
          </a:xfrm>
          <a:prstGeom prst="ellipse">
            <a:avLst/>
          </a:prstGeom>
          <a:noFill/>
          <a:ln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บล็อกส่วนโค้ง 27"/>
          <p:cNvSpPr/>
          <p:nvPr/>
        </p:nvSpPr>
        <p:spPr>
          <a:xfrm>
            <a:off x="1000124" y="428604"/>
            <a:ext cx="7179469" cy="6429396"/>
          </a:xfrm>
          <a:prstGeom prst="blockArc">
            <a:avLst>
              <a:gd name="adj1" fmla="val 10800000"/>
              <a:gd name="adj2" fmla="val 10755794"/>
              <a:gd name="adj3" fmla="val 0"/>
            </a:avLst>
          </a:prstGeom>
          <a:solidFill>
            <a:srgbClr val="FF000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29" name="วงรี 28"/>
          <p:cNvSpPr/>
          <p:nvPr/>
        </p:nvSpPr>
        <p:spPr>
          <a:xfrm>
            <a:off x="3214678" y="357166"/>
            <a:ext cx="2809032" cy="50405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cs typeface="+mj-cs"/>
              </a:rPr>
              <a:t>SERVICE PLAN</a:t>
            </a:r>
            <a:endParaRPr lang="th-TH" sz="2400" dirty="0"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465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/>
        </p:nvGraphicFramePr>
        <p:xfrm>
          <a:off x="0" y="714356"/>
          <a:ext cx="9144000" cy="6026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4761"/>
                <a:gridCol w="7120511"/>
                <a:gridCol w="1428728"/>
              </a:tblGrid>
              <a:tr h="419591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ลำดับ</a:t>
                      </a:r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แผนงาน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/ </a:t>
                      </a:r>
                      <a:r>
                        <a:rPr lang="th-TH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โครงการ</a:t>
                      </a:r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ระยะเวลา </a:t>
                      </a:r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5186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1</a:t>
                      </a:r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Service plan</a:t>
                      </a:r>
                      <a:endParaRPr lang="th-TH" sz="32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1867">
                <a:tc>
                  <a:txBody>
                    <a:bodyPr/>
                    <a:lstStyle/>
                    <a:p>
                      <a:pPr algn="ctr"/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การพัฒนาระบบบริการสุขภาพสาขาปฐมภูมิเชื่อมโยง ทุติยภูมิ และตติยภูมิ</a:t>
                      </a:r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b="1" dirty="0" err="1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ตค.</a:t>
                      </a:r>
                      <a:r>
                        <a:rPr lang="en-US" sz="22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57-</a:t>
                      </a:r>
                      <a:r>
                        <a:rPr lang="th-TH" sz="2200" b="1" dirty="0" err="1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พค.</a:t>
                      </a:r>
                      <a:r>
                        <a:rPr lang="en-US" sz="22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-58</a:t>
                      </a:r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8414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2</a:t>
                      </a:r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DHS-PCA</a:t>
                      </a:r>
                      <a:r>
                        <a:rPr lang="en-US" sz="3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</a:t>
                      </a:r>
                      <a:endParaRPr lang="th-TH" sz="3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1867">
                <a:tc>
                  <a:txBody>
                    <a:bodyPr/>
                    <a:lstStyle/>
                    <a:p>
                      <a:pPr algn="ctr"/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เสริมสมรรถนะการบริหารจัดการระบบสุขภาพอำเภอ</a:t>
                      </a:r>
                      <a:r>
                        <a:rPr lang="en-US" sz="22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(DHML)</a:t>
                      </a:r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err="1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ตค.</a:t>
                      </a:r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57-</a:t>
                      </a:r>
                      <a:r>
                        <a:rPr lang="th-TH" sz="2000" b="1" dirty="0" err="1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พค</a:t>
                      </a:r>
                      <a:r>
                        <a:rPr lang="th-TH" sz="2000" b="1" baseline="0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</a:t>
                      </a:r>
                      <a:r>
                        <a:rPr lang="en-US" sz="2000" b="1" baseline="0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58</a:t>
                      </a:r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51867">
                <a:tc>
                  <a:txBody>
                    <a:bodyPr/>
                    <a:lstStyle/>
                    <a:p>
                      <a:pPr algn="ctr"/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การพัฒนาทีมประเมินเครือข่ายสุขภาพอำเภอ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(DHS) </a:t>
                      </a:r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เม.ย.</a:t>
                      </a:r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58</a:t>
                      </a:r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51867">
                <a:tc>
                  <a:txBody>
                    <a:bodyPr/>
                    <a:lstStyle/>
                    <a:p>
                      <a:pPr algn="ctr"/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การประชุมเชิงปฏิบัติการแลกเปลี่ยนเรียนรู้การดำเนินงาน 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DHS-PCA</a:t>
                      </a:r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err="1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เมย.</a:t>
                      </a:r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-,</a:t>
                      </a:r>
                      <a:r>
                        <a:rPr lang="th-TH" sz="2000" b="1" dirty="0" err="1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มิย.</a:t>
                      </a:r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58</a:t>
                      </a:r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84143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4</a:t>
                      </a:r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Family</a:t>
                      </a:r>
                      <a:r>
                        <a:rPr lang="en-US" sz="3200" b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care team</a:t>
                      </a:r>
                      <a:endParaRPr lang="th-TH" sz="32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51867">
                <a:tc>
                  <a:txBody>
                    <a:bodyPr/>
                    <a:lstStyle/>
                    <a:p>
                      <a:pPr algn="ctr"/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การพัฒนาทีมหมอประจำครอบครัว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</a:t>
                      </a: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(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FCT</a:t>
                      </a:r>
                      <a:r>
                        <a:rPr lang="en-US" sz="22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</a:t>
                      </a:r>
                      <a:r>
                        <a:rPr lang="th-TH" sz="22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อำเภอ </a:t>
                      </a:r>
                      <a:r>
                        <a:rPr lang="en-US" sz="22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/</a:t>
                      </a:r>
                      <a:r>
                        <a:rPr lang="th-TH" sz="22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ตำบล) </a:t>
                      </a:r>
                      <a:r>
                        <a:rPr lang="en-US" sz="22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: CARE MANAGER</a:t>
                      </a:r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err="1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เมย.</a:t>
                      </a:r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-</a:t>
                      </a:r>
                      <a:r>
                        <a:rPr lang="th-TH" sz="2000" b="1" dirty="0" err="1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พค.</a:t>
                      </a:r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58</a:t>
                      </a:r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51867">
                <a:tc>
                  <a:txBody>
                    <a:bodyPr/>
                    <a:lstStyle/>
                    <a:p>
                      <a:pPr algn="ctr"/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การพัฒนาทีมหมอประจำครอบครัว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</a:t>
                      </a: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(</a:t>
                      </a:r>
                      <a:r>
                        <a:rPr lang="en-US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FCT</a:t>
                      </a:r>
                      <a:r>
                        <a:rPr lang="en-US" sz="22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 </a:t>
                      </a:r>
                      <a:r>
                        <a:rPr lang="th-TH" sz="22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ขุมชน) </a:t>
                      </a:r>
                      <a:r>
                        <a:rPr lang="en-US" sz="22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: CARE GIVER</a:t>
                      </a:r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err="1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เมย.</a:t>
                      </a:r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-</a:t>
                      </a:r>
                      <a:r>
                        <a:rPr lang="th-TH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พ.ค.</a:t>
                      </a:r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58</a:t>
                      </a:r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806905">
                <a:tc>
                  <a:txBody>
                    <a:bodyPr/>
                    <a:lstStyle/>
                    <a:p>
                      <a:pPr algn="ctr"/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การ</a:t>
                      </a:r>
                      <a:r>
                        <a:rPr lang="th-TH" altLang="th-TH" sz="24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พัฒนาศักยภาพเจ้าหน้าที่ในการให้บริการตาม</a:t>
                      </a:r>
                      <a:r>
                        <a:rPr lang="th-TH" altLang="th-TH" sz="24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altLang="th-TH" sz="24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Service Plan </a:t>
                      </a:r>
                      <a:r>
                        <a:rPr lang="th-TH" altLang="th-TH" sz="24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เชื่อมโยงทุกสาขาและ </a:t>
                      </a:r>
                      <a:r>
                        <a:rPr lang="en-US" altLang="th-TH" sz="24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FCT</a:t>
                      </a:r>
                      <a:endParaRPr lang="th-TH" altLang="th-TH" sz="24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2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err="1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เมย.</a:t>
                      </a:r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-,</a:t>
                      </a:r>
                      <a:r>
                        <a:rPr lang="th-TH" sz="2000" b="1" dirty="0" err="1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มิย.</a:t>
                      </a:r>
                      <a:r>
                        <a:rPr lang="en-US" sz="2000" b="1" dirty="0" smtClean="0">
                          <a:latin typeface="TH SarabunPSK" pitchFamily="34" charset="-34"/>
                          <a:ea typeface="Tahoma" pitchFamily="34" charset="0"/>
                          <a:cs typeface="TH SarabunPSK" pitchFamily="34" charset="-34"/>
                        </a:rPr>
                        <a:t>58</a:t>
                      </a:r>
                      <a:endParaRPr lang="th-TH" sz="2000" b="1" dirty="0">
                        <a:latin typeface="TH SarabunPSK" pitchFamily="34" charset="-34"/>
                        <a:ea typeface="Tahoma" pitchFamily="34" charset="0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142852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eaLnBrk="0" hangingPunct="0">
              <a:buNone/>
            </a:pPr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แผนงานโครงการที่ดำเนินการ</a:t>
            </a:r>
          </a:p>
        </p:txBody>
      </p:sp>
      <p:pic>
        <p:nvPicPr>
          <p:cNvPr id="4" name="Picture 4" descr="fisherman_art_outboard_boat_lg_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6072206"/>
            <a:ext cx="1403350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142844" y="857232"/>
            <a:ext cx="8786874" cy="5643602"/>
          </a:xfrm>
        </p:spPr>
        <p:txBody>
          <a:bodyPr>
            <a:normAutofit lnSpcReduction="10000"/>
          </a:bodyPr>
          <a:lstStyle/>
          <a:p>
            <a:pPr marL="514350" indent="-514350" algn="thaiDist">
              <a:buFont typeface="+mj-lt"/>
              <a:buAutoNum type="arabicPeriod"/>
            </a:pPr>
            <a:r>
              <a:rPr lang="th-TH" altLang="th-TH" sz="35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สร้างทีมนำและผู้ประเมินรับรองคุณภาพ</a:t>
            </a:r>
          </a:p>
          <a:p>
            <a:pPr marL="514350" indent="-514350" algn="thaiDist">
              <a:buFont typeface="+mj-lt"/>
              <a:buAutoNum type="arabicPeriod"/>
            </a:pPr>
            <a: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การเชื่อมโยงกับระบบบริการสุขภาพ( </a:t>
            </a:r>
            <a:r>
              <a:rPr lang="en-US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Service Plan) </a:t>
            </a:r>
            <a: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ครอบคลุมทุกสาขา</a:t>
            </a:r>
          </a:p>
          <a:p>
            <a:pPr marL="514350" indent="-514350" algn="thaiDist">
              <a:buFont typeface="+mj-lt"/>
              <a:buAutoNum type="arabicPeriod"/>
            </a:pPr>
            <a: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เรียนรู้ร่วมอย่างมีส่วนร่วมกับผู้ดำเนินงานระบบบริการสุขภาพ</a:t>
            </a:r>
            <a:b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( </a:t>
            </a:r>
            <a:r>
              <a:rPr lang="en-US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Service Plan) </a:t>
            </a:r>
            <a: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ครอบคลุมทุกสาขา</a:t>
            </a:r>
          </a:p>
          <a:p>
            <a:pPr marL="514350" indent="-514350" algn="thaiDist">
              <a:buFont typeface="+mj-lt"/>
              <a:buAutoNum type="arabicPeriod"/>
            </a:pPr>
            <a:r>
              <a:rPr lang="en-US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DHS </a:t>
            </a:r>
            <a: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กับ </a:t>
            </a:r>
            <a:r>
              <a:rPr lang="en-US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FCT </a:t>
            </a:r>
            <a: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จัดอยู่ในความรับผิดชอบภายใต้กรอบร่วมกันหรืองานเดียวกัน</a:t>
            </a:r>
          </a:p>
          <a:p>
            <a:pPr marL="514350" indent="-514350" algn="thaiDist">
              <a:buFont typeface="+mj-lt"/>
              <a:buAutoNum type="arabicPeriod"/>
            </a:pPr>
            <a: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ประเด็น </a:t>
            </a:r>
            <a:r>
              <a:rPr lang="en-US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ODOP </a:t>
            </a:r>
            <a: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พัฒนาตามบริบทและ </a:t>
            </a:r>
            <a:r>
              <a:rPr lang="en-US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Essential Care </a:t>
            </a:r>
            <a: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โดยเชื่อมโยงกับระบบบริการสุขภาพ (</a:t>
            </a:r>
            <a:r>
              <a:rPr lang="en-US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Service Plan) </a:t>
            </a:r>
            <a:r>
              <a:rPr lang="th-TH" altLang="th-TH" sz="3600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ครอบคลุมทุกสาขา</a:t>
            </a:r>
          </a:p>
          <a:p>
            <a:pPr marL="0" indent="0" algn="thaiDist">
              <a:buNone/>
            </a:pPr>
            <a:endParaRPr lang="th-TH" sz="3500" dirty="0" smtClean="0">
              <a:solidFill>
                <a:schemeClr val="dk1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 algn="thaiDist">
              <a:buNone/>
            </a:pPr>
            <a:endParaRPr lang="th-TH" alt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0"/>
            <a:ext cx="8501122" cy="707886"/>
          </a:xfrm>
          <a:prstGeom prst="rect">
            <a:avLst/>
          </a:prstGeom>
          <a:solidFill>
            <a:srgbClr val="7E6BC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h-TH" sz="4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anose="020B0604020202020204" pitchFamily="34" charset="-34"/>
                <a:cs typeface="BrowalliaUPC" panose="020B0604020202020204" pitchFamily="34" charset="-34"/>
                <a:sym typeface="Century Schoolbook"/>
              </a:rPr>
              <a:t>แนวทางการพัฒนา</a:t>
            </a:r>
            <a:r>
              <a:rPr lang="en-US" sz="4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(Opportunity For Improvement)</a:t>
            </a:r>
            <a:endParaRPr lang="th-TH" sz="40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Picture 4" descr="fisherman_art_outboard_boat_lg_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6010275"/>
            <a:ext cx="14033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0399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142844" y="857232"/>
            <a:ext cx="8786874" cy="6000768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en-US" altLang="th-TH" sz="3500" dirty="0" smtClean="0">
                <a:latin typeface="TH SarabunPSK" pitchFamily="34" charset="-34"/>
                <a:cs typeface="TH SarabunPSK" pitchFamily="34" charset="-34"/>
              </a:rPr>
              <a:t>6</a:t>
            </a:r>
            <a:r>
              <a:rPr lang="th-TH" altLang="th-TH" sz="3500" dirty="0" smtClean="0">
                <a:latin typeface="TH SarabunPSK" pitchFamily="34" charset="-34"/>
                <a:cs typeface="TH SarabunPSK" pitchFamily="34" charset="-34"/>
              </a:rPr>
              <a:t>. ประสานงานแนวทางการพัฒนา </a:t>
            </a:r>
            <a:r>
              <a:rPr lang="en-US" altLang="th-TH" sz="3500" dirty="0">
                <a:latin typeface="TH SarabunPSK" pitchFamily="34" charset="-34"/>
                <a:cs typeface="TH SarabunPSK" pitchFamily="34" charset="-34"/>
              </a:rPr>
              <a:t>Service Plan </a:t>
            </a:r>
            <a:r>
              <a:rPr lang="th-TH" altLang="th-TH" sz="3500" dirty="0" smtClean="0">
                <a:latin typeface="TH SarabunPSK" pitchFamily="34" charset="-34"/>
                <a:cs typeface="TH SarabunPSK" pitchFamily="34" charset="-34"/>
              </a:rPr>
              <a:t>เชื่อมโยงปฐม</a:t>
            </a:r>
            <a:r>
              <a:rPr lang="th-TH" altLang="th-TH" sz="3500" dirty="0">
                <a:latin typeface="TH SarabunPSK" pitchFamily="34" charset="-34"/>
                <a:cs typeface="TH SarabunPSK" pitchFamily="34" charset="-34"/>
              </a:rPr>
              <a:t>ภูมิและระบบสุขภาพ</a:t>
            </a:r>
            <a:r>
              <a:rPr lang="th-TH" altLang="th-TH" sz="3500" dirty="0" smtClean="0">
                <a:latin typeface="TH SarabunPSK" pitchFamily="34" charset="-34"/>
                <a:cs typeface="TH SarabunPSK" pitchFamily="34" charset="-34"/>
              </a:rPr>
              <a:t>อำเภอ กับ แต่ละสาขาเพื่อจัดทำแผนการพัฒนา วิเคราะห์สภาพปัญหา และกิจกรรมที่สามารถดำเนินการในระดับปฐมภูมิ ได้ตามขีดความสามารถของหน่วยปฐมภูมิ </a:t>
            </a:r>
            <a:r>
              <a:rPr lang="th-TH" sz="3500" dirty="0" smtClean="0">
                <a:latin typeface="TH SarabunPSK" pitchFamily="34" charset="-34"/>
                <a:cs typeface="TH SarabunPSK" pitchFamily="34" charset="-34"/>
              </a:rPr>
              <a:t>รวมทั้งทีมสุขภาพหรือ </a:t>
            </a:r>
            <a:r>
              <a:rPr lang="en-US" sz="3500" dirty="0" smtClean="0">
                <a:latin typeface="TH SarabunPSK" pitchFamily="34" charset="-34"/>
                <a:cs typeface="TH SarabunPSK" pitchFamily="34" charset="-34"/>
              </a:rPr>
              <a:t>Family care team</a:t>
            </a:r>
            <a:endParaRPr lang="th-TH" sz="3500" dirty="0" smtClean="0">
              <a:latin typeface="TH SarabunPSK" pitchFamily="34" charset="-34"/>
              <a:cs typeface="TH SarabunPSK" pitchFamily="34" charset="-34"/>
            </a:endParaRPr>
          </a:p>
          <a:p>
            <a:pPr marL="0" indent="0" algn="thaiDist">
              <a:buNone/>
            </a:pPr>
            <a:r>
              <a:rPr lang="en-US" altLang="th-TH" sz="3500" dirty="0" smtClean="0">
                <a:latin typeface="TH SarabunPSK" pitchFamily="34" charset="-34"/>
                <a:cs typeface="TH SarabunPSK" pitchFamily="34" charset="-34"/>
              </a:rPr>
              <a:t>7.Service </a:t>
            </a:r>
            <a:r>
              <a:rPr lang="en-US" altLang="th-TH" sz="3500" dirty="0">
                <a:latin typeface="TH SarabunPSK" pitchFamily="34" charset="-34"/>
                <a:cs typeface="TH SarabunPSK" pitchFamily="34" charset="-34"/>
              </a:rPr>
              <a:t>Plan </a:t>
            </a:r>
            <a:r>
              <a:rPr lang="th-TH" altLang="th-TH" sz="3500" dirty="0" smtClean="0">
                <a:latin typeface="TH SarabunPSK" pitchFamily="34" charset="-34"/>
                <a:cs typeface="TH SarabunPSK" pitchFamily="34" charset="-34"/>
              </a:rPr>
              <a:t>แต่ละสาขาพัฒนาศักยภาพเจ้าหน้าที่ในการให้บริการ</a:t>
            </a:r>
          </a:p>
          <a:p>
            <a:pPr marL="0" indent="0" algn="thaiDist">
              <a:buNone/>
            </a:pPr>
            <a:r>
              <a:rPr lang="en-US" altLang="th-TH" sz="3500" dirty="0" smtClean="0">
                <a:latin typeface="TH SarabunPSK" pitchFamily="34" charset="-34"/>
                <a:cs typeface="TH SarabunPSK" pitchFamily="34" charset="-34"/>
              </a:rPr>
              <a:t>8.Service </a:t>
            </a:r>
            <a:r>
              <a:rPr lang="en-US" altLang="th-TH" sz="3500" dirty="0">
                <a:latin typeface="TH SarabunPSK" pitchFamily="34" charset="-34"/>
                <a:cs typeface="TH SarabunPSK" pitchFamily="34" charset="-34"/>
              </a:rPr>
              <a:t>Plan </a:t>
            </a:r>
            <a:r>
              <a:rPr lang="th-TH" altLang="th-TH" sz="3500" dirty="0">
                <a:latin typeface="TH SarabunPSK" pitchFamily="34" charset="-34"/>
                <a:cs typeface="TH SarabunPSK" pitchFamily="34" charset="-34"/>
              </a:rPr>
              <a:t>แต่ละ</a:t>
            </a:r>
            <a:r>
              <a:rPr lang="th-TH" altLang="th-TH" sz="3500" dirty="0" smtClean="0">
                <a:latin typeface="TH SarabunPSK" pitchFamily="34" charset="-34"/>
                <a:cs typeface="TH SarabunPSK" pitchFamily="34" charset="-34"/>
              </a:rPr>
              <a:t>สาขานิเทศ กำกับ ติดตาม ประเมินผล การดำเนินงานทุก</a:t>
            </a:r>
            <a:r>
              <a:rPr lang="th-TH" altLang="th-TH" sz="3500" dirty="0" err="1" smtClean="0">
                <a:latin typeface="TH SarabunPSK" pitchFamily="34" charset="-34"/>
                <a:cs typeface="TH SarabunPSK" pitchFamily="34" charset="-34"/>
              </a:rPr>
              <a:t>ไตรมาส</a:t>
            </a:r>
            <a:endParaRPr lang="th-TH" altLang="th-TH" sz="3500" dirty="0">
              <a:latin typeface="TH SarabunPSK" pitchFamily="34" charset="-34"/>
              <a:cs typeface="TH SarabunPSK" pitchFamily="34" charset="-34"/>
            </a:endParaRPr>
          </a:p>
          <a:p>
            <a:pPr marL="0" indent="0" algn="thaiDist">
              <a:buNone/>
            </a:pPr>
            <a:r>
              <a:rPr lang="en-US" altLang="th-TH" sz="3500" dirty="0" smtClean="0">
                <a:latin typeface="TH SarabunPSK" pitchFamily="34" charset="-34"/>
                <a:cs typeface="TH SarabunPSK" pitchFamily="34" charset="-34"/>
              </a:rPr>
              <a:t>9.Service </a:t>
            </a:r>
            <a:r>
              <a:rPr lang="en-US" altLang="th-TH" sz="3500" dirty="0">
                <a:latin typeface="TH SarabunPSK" pitchFamily="34" charset="-34"/>
                <a:cs typeface="TH SarabunPSK" pitchFamily="34" charset="-34"/>
              </a:rPr>
              <a:t>Plan </a:t>
            </a:r>
            <a:r>
              <a:rPr lang="th-TH" altLang="th-TH" sz="3500" dirty="0">
                <a:latin typeface="TH SarabunPSK" pitchFamily="34" charset="-34"/>
                <a:cs typeface="TH SarabunPSK" pitchFamily="34" charset="-34"/>
              </a:rPr>
              <a:t>แต่ละ</a:t>
            </a:r>
            <a:r>
              <a:rPr lang="th-TH" altLang="th-TH" sz="3500" dirty="0" smtClean="0">
                <a:latin typeface="TH SarabunPSK" pitchFamily="34" charset="-34"/>
                <a:cs typeface="TH SarabunPSK" pitchFamily="34" charset="-34"/>
              </a:rPr>
              <a:t>สาขาจัดการแลกเปลี่ยนเรียนรู้ สรุปบทเรียนการดำเนินงาน วางแผนพัฒนาในปีต่อไป</a:t>
            </a:r>
          </a:p>
          <a:p>
            <a:pPr marL="514350" indent="-514350">
              <a:buNone/>
            </a:pPr>
            <a:endParaRPr lang="th-TH" sz="3500" dirty="0" smtClean="0">
              <a:solidFill>
                <a:schemeClr val="dk1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 algn="thaiDist">
              <a:buNone/>
            </a:pPr>
            <a:endParaRPr lang="th-TH" alt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0"/>
            <a:ext cx="8501122" cy="707886"/>
          </a:xfrm>
          <a:prstGeom prst="rect">
            <a:avLst/>
          </a:prstGeom>
          <a:solidFill>
            <a:srgbClr val="7E6BC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h-TH" sz="4000" b="1" kern="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UPC" panose="020B0604020202020204" pitchFamily="34" charset="-34"/>
                <a:cs typeface="BrowalliaUPC" panose="020B0604020202020204" pitchFamily="34" charset="-34"/>
                <a:sym typeface="Century Schoolbook"/>
              </a:rPr>
              <a:t>แนวทางการพัฒนา</a:t>
            </a:r>
            <a:r>
              <a:rPr lang="en-US" sz="4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(Opportunity For Improvement)</a:t>
            </a:r>
            <a:endParaRPr lang="th-TH" sz="40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Picture 4" descr="fisherman_art_outboard_boat_lg_clr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6010275"/>
            <a:ext cx="140335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0399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2555112" y="1556792"/>
            <a:ext cx="3946913" cy="264687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16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สวัสดี</a:t>
            </a:r>
            <a:endParaRPr lang="th-TH" sz="16600" b="1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881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:\6 + DHS3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3999" cy="5783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592665" y="44624"/>
            <a:ext cx="5958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DHS &amp; </a:t>
            </a:r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6 + 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building block  </a:t>
            </a:r>
            <a:endParaRPr lang="th-TH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809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95000811"/>
              </p:ext>
            </p:extLst>
          </p:nvPr>
        </p:nvGraphicFramePr>
        <p:xfrm>
          <a:off x="179512" y="1340768"/>
          <a:ext cx="8856983" cy="3072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0533"/>
                <a:gridCol w="1273355"/>
                <a:gridCol w="1361111"/>
                <a:gridCol w="1565278"/>
                <a:gridCol w="1020833"/>
                <a:gridCol w="1155714"/>
                <a:gridCol w="1440159"/>
              </a:tblGrid>
              <a:tr h="153617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Service</a:t>
                      </a:r>
                      <a:r>
                        <a:rPr lang="en-US" sz="24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Delivery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Health</a:t>
                      </a:r>
                    </a:p>
                    <a:p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Workforce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Information</a:t>
                      </a:r>
                      <a:r>
                        <a:rPr lang="en-US" sz="24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System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Equipment</a:t>
                      </a:r>
                      <a:r>
                        <a:rPr lang="en-US" sz="24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&amp; Technology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Finance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Leadership/</a:t>
                      </a:r>
                      <a:br>
                        <a:rPr lang="en-US" sz="20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en-US" sz="20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Governance</a:t>
                      </a:r>
                      <a:endParaRPr lang="th-TH" sz="20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Participation</a:t>
                      </a:r>
                    </a:p>
                    <a:p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  <a:tr h="15361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การบริการ</a:t>
                      </a:r>
                    </a:p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กำลังคนด้านสุขภาพ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ระบบข้อมูล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อุปกรณ์เครื่องมือ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เทคโนโลยี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กลไกการเงิน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การนำ/</a:t>
                      </a:r>
                      <a:r>
                        <a:rPr lang="th-TH" sz="2400" b="1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ธรรมาภิ</a:t>
                      </a:r>
                      <a:r>
                        <a:rPr lang="th-TH" sz="24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บาล</a:t>
                      </a:r>
                      <a:endParaRPr lang="th-TH" sz="24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การมีส่วนร่วม</a:t>
                      </a:r>
                    </a:p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961882" y="188640"/>
            <a:ext cx="7220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 6 + </a:t>
            </a:r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building block  </a:t>
            </a:r>
            <a:endParaRPr lang="th-TH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227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58743174"/>
              </p:ext>
            </p:extLst>
          </p:nvPr>
        </p:nvGraphicFramePr>
        <p:xfrm>
          <a:off x="323528" y="1340768"/>
          <a:ext cx="8352928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180"/>
                <a:gridCol w="4657572"/>
                <a:gridCol w="1584176"/>
              </a:tblGrid>
              <a:tr h="432048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Service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Delivery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หมายเหตุ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  <a:tr h="15361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การให้บริการ</a:t>
                      </a:r>
                    </a:p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จัดให้บริการ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basic health service</a:t>
                      </a:r>
                      <a:b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essential care/ODOP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มากกว่า 10 ประเด็น (ระดับเขต 5/ระดับจังหวัด 2/ระดับอำเภอ มากกว่า 3 )</a:t>
                      </a: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</a:t>
                      </a:r>
                      <a:r>
                        <a:rPr lang="th-TH" sz="2800" b="1" u="sng" baseline="0" dirty="0" smtClean="0">
                          <a:solidFill>
                            <a:srgbClr val="C00000"/>
                          </a:solidFill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ระดับเขต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1) ปัญหาสุขภาพกลุ่มวัยรุ่น เช่น บุหรี่ แอลกอฮอล์ ตั้งครรภ์ไม่พร้อม  </a:t>
                      </a:r>
                      <a:b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     2) การเสียชีวิตจากอุบัติเหตุทางถนน </a:t>
                      </a: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     3) การดูแลผู้สูงอายุ (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Long Term Care) </a:t>
                      </a:r>
                    </a:p>
                    <a:p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     4)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ศูนย์เด็กเล็กคุณภาพ </a:t>
                      </a: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     5) การเสียชีวิตจากการจมน้ำของเด็กอายุต่ำกว่า 15 ปี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961882" y="188640"/>
            <a:ext cx="7220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 6 +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building block  </a:t>
            </a:r>
            <a:endParaRPr lang="th-TH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1532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96331432"/>
              </p:ext>
            </p:extLst>
          </p:nvPr>
        </p:nvGraphicFramePr>
        <p:xfrm>
          <a:off x="357158" y="928670"/>
          <a:ext cx="8352928" cy="573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180"/>
                <a:gridCol w="4851936"/>
                <a:gridCol w="1389812"/>
              </a:tblGrid>
              <a:tr h="432048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Service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Delivery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หมายเหตุ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  <a:tr h="15361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การให้บริการ</a:t>
                      </a:r>
                    </a:p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u="sng" baseline="0" dirty="0" smtClean="0">
                          <a:solidFill>
                            <a:srgbClr val="C00000"/>
                          </a:solidFill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ระดับจังหวัด </a:t>
                      </a:r>
                      <a:br>
                        <a:rPr lang="th-TH" sz="2800" b="1" u="sng" baseline="0" dirty="0" smtClean="0">
                          <a:solidFill>
                            <a:srgbClr val="C00000"/>
                          </a:solidFill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th-TH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1) </a:t>
                      </a:r>
                      <a:r>
                        <a:rPr lang="th-TH" sz="2800" b="1" u="none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ยาเสพติด</a:t>
                      </a:r>
                      <a:r>
                        <a:rPr lang="th-TH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และ </a:t>
                      </a:r>
                      <a:r>
                        <a:rPr lang="en-US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To be number one  </a:t>
                      </a:r>
                    </a:p>
                    <a:p>
                      <a:r>
                        <a:rPr lang="en-US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2) </a:t>
                      </a:r>
                      <a:r>
                        <a:rPr lang="th-TH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ระบบการ </a:t>
                      </a:r>
                      <a:r>
                        <a:rPr lang="en-US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Refer</a:t>
                      </a:r>
                    </a:p>
                    <a:p>
                      <a:r>
                        <a:rPr lang="th-TH" sz="2800" b="1" u="sng" baseline="0" dirty="0" smtClean="0">
                          <a:solidFill>
                            <a:srgbClr val="C00000"/>
                          </a:solidFill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ระดับอำเภอ </a:t>
                      </a:r>
                      <a:r>
                        <a:rPr lang="th-TH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เลือกปัญหาที่รุนแรง/จำเป็นเร่งด่วน ไม่น้อยกว่า 3 เรื่อง</a:t>
                      </a:r>
                      <a:br>
                        <a:rPr lang="th-TH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 จัดทำ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Service plan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และ ระบบ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Refer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จากแม่ข่ายสู่ลูกข่ายและ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FCT</a:t>
                      </a:r>
                      <a:endParaRPr lang="th-TH" sz="2800" b="1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จัดทำ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CPG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ระดับแม่ข่ายและลูกข่ายสู่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FCT</a:t>
                      </a:r>
                      <a:endParaRPr lang="th-TH" sz="2800" b="1" u="none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r>
                        <a:rPr lang="th-TH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 การติดตามประเมินผล ประชุม </a:t>
                      </a:r>
                      <a:r>
                        <a:rPr lang="th-TH" sz="2800" b="1" u="none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จนท.สสจ.</a:t>
                      </a:r>
                      <a:r>
                        <a:rPr lang="th-TH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/</a:t>
                      </a:r>
                      <a:r>
                        <a:rPr lang="en-US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morning talk </a:t>
                      </a:r>
                      <a:r>
                        <a:rPr lang="th-TH" sz="2800" b="1" u="none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คกก</a:t>
                      </a:r>
                      <a:r>
                        <a:rPr lang="th-TH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.พัฒนาสาธารณสุข/</a:t>
                      </a:r>
                      <a:r>
                        <a:rPr lang="th-TH" sz="2800" b="1" u="none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คป</a:t>
                      </a:r>
                      <a:r>
                        <a:rPr lang="th-TH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สจ.</a:t>
                      </a:r>
                    </a:p>
                    <a:p>
                      <a:r>
                        <a:rPr lang="th-TH" sz="2800" b="1" u="none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 การนิเทศราชการรอบ 1-2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1000100" y="0"/>
            <a:ext cx="72202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 6 +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building block  </a:t>
            </a:r>
            <a:endParaRPr lang="th-TH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38990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20856146"/>
              </p:ext>
            </p:extLst>
          </p:nvPr>
        </p:nvGraphicFramePr>
        <p:xfrm>
          <a:off x="323528" y="1340768"/>
          <a:ext cx="8352928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180"/>
                <a:gridCol w="4801588"/>
                <a:gridCol w="1440160"/>
              </a:tblGrid>
              <a:tr h="432048"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Health Workforce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หมายเหตุ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  <a:tr h="15361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กำลังคนด้านสุขภาพ</a:t>
                      </a:r>
                    </a:p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การสำรวจบุคลากรที่ปฏิบัติงาน ใน รพ.สต./</a:t>
                      </a:r>
                      <a:r>
                        <a:rPr lang="th-TH" sz="2800" b="1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ศสม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 ให้มีความครอบคลุม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ครบถ้วน</a:t>
                      </a:r>
                      <a:endParaRPr lang="th-TH" sz="2800" b="1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จัดทีมหมอครอบครัว </a:t>
                      </a:r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FCT 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ระดับอำเภอ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ตำบล ชุมชน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มีแผนการพัฒนาศักยภาพ </a:t>
                      </a:r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FCT 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ระดับเขต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มีการพัฒนาศักยภาพ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จนท.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ตั้งแต่ 2556 (เดิม 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นสค.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) ในระดับจังหวัด / อำเภอ (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5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เสือ) และเพิ่มศักยภาพ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Care Manager/Care Giver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/>
                      </a:r>
                      <a:b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</a:b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มอบหมาย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CUP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พัฒนาต่อเนื่องทั้งระดับอำเภอ ตำบล ชุมชน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b="1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endParaRPr lang="th-TH" sz="2800" b="1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endParaRPr lang="th-TH" sz="2800" b="1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endParaRPr lang="th-TH" sz="2800" b="1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endParaRPr lang="th-TH" sz="2800" b="1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r>
                        <a:rPr lang="en-US" sz="1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1</a:t>
                      </a:r>
                      <a:r>
                        <a:rPr lang="en-US" sz="1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</a:t>
                      </a:r>
                      <a:r>
                        <a:rPr lang="th-TH" sz="1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เสือยุทธ์ฯ</a:t>
                      </a:r>
                    </a:p>
                    <a:p>
                      <a:r>
                        <a:rPr lang="en-US" sz="1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2 </a:t>
                      </a:r>
                      <a:r>
                        <a:rPr lang="th-TH" sz="1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เสือระบาด</a:t>
                      </a:r>
                    </a:p>
                    <a:p>
                      <a:r>
                        <a:rPr lang="en-US" sz="1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3 </a:t>
                      </a:r>
                      <a:r>
                        <a:rPr lang="th-TH" sz="1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เสือพัฒนาพฤติกรรรม</a:t>
                      </a:r>
                    </a:p>
                    <a:p>
                      <a:r>
                        <a:rPr lang="en-US" sz="1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4 </a:t>
                      </a:r>
                      <a:r>
                        <a:rPr lang="th-TH" sz="1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เสือคำปรึกษา</a:t>
                      </a:r>
                    </a:p>
                    <a:p>
                      <a:r>
                        <a:rPr lang="en-US" sz="1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5</a:t>
                      </a:r>
                      <a:r>
                        <a:rPr lang="th-TH" sz="1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เสือการบริการ</a:t>
                      </a:r>
                      <a:endParaRPr lang="th-TH" sz="1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961882" y="188640"/>
            <a:ext cx="7220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 6 +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building block  </a:t>
            </a:r>
            <a:endParaRPr lang="th-TH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595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52357272"/>
              </p:ext>
            </p:extLst>
          </p:nvPr>
        </p:nvGraphicFramePr>
        <p:xfrm>
          <a:off x="323528" y="1340768"/>
          <a:ext cx="8352928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180"/>
                <a:gridCol w="4801588"/>
                <a:gridCol w="1440160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Information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หมายเหตุ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  <a:tr h="15361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ระบบข้อมูล</a:t>
                      </a:r>
                    </a:p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มีระบบติดตามผลงานตาม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KPI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ในเว็บไซต์เขต 9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  <a:hlinkClick r:id="rId2"/>
                        </a:rPr>
                        <a:t>www.r9health.org</a:t>
                      </a:r>
                      <a:endParaRPr lang="en-US" sz="2800" b="1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DATA CENTER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ระดับจังหวัด</a:t>
                      </a: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ให้มีการจัดตั้งและพัฒนา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DATA CENTER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ระดับอำเภอ</a:t>
                      </a: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เว็บไซต์ประชาสัมพันธ์แต่ละจังหวัด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Facebook 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กลุ่ม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Line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เขต จังหวัด อำเภอ</a:t>
                      </a:r>
                    </a:p>
                    <a:p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-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กลุ่ม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line  : DHS_DHML_SP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เขต/จังหวัด</a:t>
                      </a:r>
                      <a:endParaRPr lang="th-TH" sz="2800" b="1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กก.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IT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ระดับเขต/จังหวัด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กก.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HR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ระดับเขต/จังหวัด</a:t>
                      </a:r>
                      <a:endParaRPr lang="en-US" sz="2800" b="1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961882" y="188640"/>
            <a:ext cx="7220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 6 +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building block  </a:t>
            </a:r>
            <a:endParaRPr lang="th-TH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174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27860752"/>
              </p:ext>
            </p:extLst>
          </p:nvPr>
        </p:nvGraphicFramePr>
        <p:xfrm>
          <a:off x="323528" y="1340768"/>
          <a:ext cx="8352928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180"/>
                <a:gridCol w="4801588"/>
                <a:gridCol w="1440160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Equipment &amp; Technology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กิจกรรม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หมายเหตุ</a:t>
                      </a:r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  <a:tr h="15361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อุปกรณ์เครื่องมือ เทคโนโลยี</a:t>
                      </a:r>
                    </a:p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</a:t>
                      </a:r>
                      <a:r>
                        <a:rPr lang="th-TH" sz="2800" b="1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ให้มีการสำรวจเครื่องมือ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อุปกรณ์ทางการแพทย์ที่จำเป็น</a:t>
                      </a: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สนับสนุนรถยนต์ มอเตอร์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ไซต์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คอมพิวเตอร์ และอื่น ๆ ที่จำเป็น</a:t>
                      </a: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internet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ความเร็วสูงใน รพ.สต./</a:t>
                      </a:r>
                      <a:r>
                        <a:rPr lang="th-TH" sz="2800" b="1" baseline="0" dirty="0" err="1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ศสม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.</a:t>
                      </a:r>
                    </a:p>
                    <a:p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 - เว็บไซต์แต่ละจังหวัด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Facebook 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กลุ่ม </a:t>
                      </a:r>
                      <a:r>
                        <a:rPr lang="en-US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Line </a:t>
                      </a:r>
                      <a:r>
                        <a:rPr lang="th-TH" sz="2800" b="1" baseline="0" dirty="0" smtClean="0">
                          <a:latin typeface="Browallia New" panose="020B0604020202020204" pitchFamily="34" charset="-34"/>
                          <a:cs typeface="Browallia New" panose="020B0604020202020204" pitchFamily="34" charset="-34"/>
                        </a:rPr>
                        <a:t>เขต จังหวัด อำเภอ</a:t>
                      </a:r>
                      <a:endParaRPr lang="en-US" sz="2800" b="1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  <a:p>
                      <a:endParaRPr lang="th-TH" sz="2800" b="1" baseline="0" dirty="0" smtClean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800" b="1" dirty="0">
                        <a:latin typeface="Browallia New" panose="020B0604020202020204" pitchFamily="34" charset="-34"/>
                        <a:cs typeface="Browallia New" panose="020B0604020202020204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สี่เหลี่ยมผืนผ้า 2"/>
          <p:cNvSpPr/>
          <p:nvPr/>
        </p:nvSpPr>
        <p:spPr>
          <a:xfrm>
            <a:off x="961882" y="188640"/>
            <a:ext cx="72202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การประเมิน 6 + </a:t>
            </a:r>
            <a:r>
              <a:rPr lang="en-US" sz="54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rowallia New" panose="020B0604020202020204" pitchFamily="34" charset="-34"/>
                <a:cs typeface="Browallia New" panose="020B0604020202020204" pitchFamily="34" charset="-34"/>
              </a:rPr>
              <a:t>building block  </a:t>
            </a:r>
            <a:endParaRPr lang="th-TH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rowallia New" panose="020B0604020202020204" pitchFamily="34" charset="-34"/>
              <a:cs typeface="Browallia New" panose="020B0604020202020204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616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1503</Words>
  <Application>Microsoft Office PowerPoint</Application>
  <PresentationFormat>นำเสนอทางหน้าจอ (4:3)</PresentationFormat>
  <Paragraphs>247</Paragraphs>
  <Slides>24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25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ร้อยละของอำเภอที่มี DHS  ที่เชื่อมโยงระบบบริการปฐมภูมิกับชุมชนและท้องถิ่นอย่างมีคุณภาพ</vt:lpstr>
      <vt:lpstr>ประเด็นการตรวจราชการ ยุทธ์ 2 ข้อ1. ร้อยละของอำเภอที่มี District Health System (DHS) ที่เชื่อมโยงระบบบริการปฐมภูมิกับชุมชนและท้องถิ่นอย่างมีคุณภาพ</vt:lpstr>
      <vt:lpstr>มิติกระบวนการ  1.การวิเคราะห์ปัญหา 2.แผนงานโครงการที่จะดำเนินการ 3. โอกาสการพัฒนา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Test</dc:creator>
  <cp:lastModifiedBy>U350</cp:lastModifiedBy>
  <cp:revision>26</cp:revision>
  <cp:lastPrinted>2015-03-30T03:41:19Z</cp:lastPrinted>
  <dcterms:created xsi:type="dcterms:W3CDTF">2015-03-30T02:33:51Z</dcterms:created>
  <dcterms:modified xsi:type="dcterms:W3CDTF">2015-03-31T03:23:47Z</dcterms:modified>
</cp:coreProperties>
</file>