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6"/>
  </p:handoutMasterIdLst>
  <p:sldIdLst>
    <p:sldId id="274" r:id="rId2"/>
    <p:sldId id="273" r:id="rId3"/>
    <p:sldId id="272" r:id="rId4"/>
    <p:sldId id="271" r:id="rId5"/>
  </p:sldIdLst>
  <p:sldSz cx="12601575" cy="12601575"/>
  <p:notesSz cx="6858000" cy="9144000"/>
  <p:defaultTextStyle>
    <a:defPPr>
      <a:defRPr lang="en-US"/>
    </a:defPPr>
    <a:lvl1pPr marL="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2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4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6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88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610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332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2054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760" algn="l" defTabSz="123444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FF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602" y="-102"/>
      </p:cViewPr>
      <p:guideLst>
        <p:guide orient="horz" pos="3969"/>
        <p:guide pos="39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30BED5-CDE2-4730-8300-D4D9F4AC889C}" type="datetimeFigureOut">
              <a:rPr lang="th-TH" smtClean="0"/>
              <a:pPr/>
              <a:t>07/05/58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A537C-DEA7-4CAC-931B-5818D69F0E76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45119" y="3914657"/>
            <a:ext cx="10711338" cy="2701171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90237" y="7140893"/>
            <a:ext cx="8821103" cy="322040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3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205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39576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4782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9136143" y="504649"/>
            <a:ext cx="2835354" cy="1075217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30081" y="504649"/>
            <a:ext cx="8296037" cy="1075217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36658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6972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95438" y="8097681"/>
            <a:ext cx="10711338" cy="2502812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995438" y="5341089"/>
            <a:ext cx="10711338" cy="2756593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22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44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6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8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61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33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205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7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77261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30080" y="2940368"/>
            <a:ext cx="5565696" cy="8316456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405801" y="2940368"/>
            <a:ext cx="5565696" cy="8316456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86695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30078" y="2820771"/>
            <a:ext cx="5567884" cy="11755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30078" y="3996332"/>
            <a:ext cx="5567884" cy="726049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401427" y="2820771"/>
            <a:ext cx="5570071" cy="11755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220" indent="0">
              <a:buNone/>
              <a:defRPr sz="2700" b="1"/>
            </a:lvl2pPr>
            <a:lvl3pPr marL="1234440" indent="0">
              <a:buNone/>
              <a:defRPr sz="2400" b="1"/>
            </a:lvl3pPr>
            <a:lvl4pPr marL="1851660" indent="0">
              <a:buNone/>
              <a:defRPr sz="2200" b="1"/>
            </a:lvl4pPr>
            <a:lvl5pPr marL="2468880" indent="0">
              <a:buNone/>
              <a:defRPr sz="2200" b="1"/>
            </a:lvl5pPr>
            <a:lvl6pPr marL="3086100" indent="0">
              <a:buNone/>
              <a:defRPr sz="2200" b="1"/>
            </a:lvl6pPr>
            <a:lvl7pPr marL="3703320" indent="0">
              <a:buNone/>
              <a:defRPr sz="2200" b="1"/>
            </a:lvl7pPr>
            <a:lvl8pPr marL="4320540" indent="0">
              <a:buNone/>
              <a:defRPr sz="2200" b="1"/>
            </a:lvl8pPr>
            <a:lvl9pPr marL="4937760" indent="0">
              <a:buNone/>
              <a:defRPr sz="22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401427" y="3996332"/>
            <a:ext cx="5570071" cy="7260492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94900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8291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8454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30080" y="501731"/>
            <a:ext cx="4145831" cy="2135267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926867" y="501733"/>
            <a:ext cx="7044631" cy="10755095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30080" y="2636998"/>
            <a:ext cx="4145831" cy="8619828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3353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469998" y="8821102"/>
            <a:ext cx="7560945" cy="1041382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469998" y="1125976"/>
            <a:ext cx="7560945" cy="7560945"/>
          </a:xfrm>
        </p:spPr>
        <p:txBody>
          <a:bodyPr/>
          <a:lstStyle>
            <a:lvl1pPr marL="0" indent="0">
              <a:buNone/>
              <a:defRPr sz="4300"/>
            </a:lvl1pPr>
            <a:lvl2pPr marL="617220" indent="0">
              <a:buNone/>
              <a:defRPr sz="3800"/>
            </a:lvl2pPr>
            <a:lvl3pPr marL="1234440" indent="0">
              <a:buNone/>
              <a:defRPr sz="3200"/>
            </a:lvl3pPr>
            <a:lvl4pPr marL="1851660" indent="0">
              <a:buNone/>
              <a:defRPr sz="2700"/>
            </a:lvl4pPr>
            <a:lvl5pPr marL="2468880" indent="0">
              <a:buNone/>
              <a:defRPr sz="2700"/>
            </a:lvl5pPr>
            <a:lvl6pPr marL="3086100" indent="0">
              <a:buNone/>
              <a:defRPr sz="2700"/>
            </a:lvl6pPr>
            <a:lvl7pPr marL="3703320" indent="0">
              <a:buNone/>
              <a:defRPr sz="2700"/>
            </a:lvl7pPr>
            <a:lvl8pPr marL="4320540" indent="0">
              <a:buNone/>
              <a:defRPr sz="2700"/>
            </a:lvl8pPr>
            <a:lvl9pPr marL="4937760" indent="0">
              <a:buNone/>
              <a:defRPr sz="2700"/>
            </a:lvl9pPr>
          </a:lstStyle>
          <a:p>
            <a:endParaRPr lang="en-US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2469998" y="9862485"/>
            <a:ext cx="7560945" cy="1478933"/>
          </a:xfrm>
        </p:spPr>
        <p:txBody>
          <a:bodyPr/>
          <a:lstStyle>
            <a:lvl1pPr marL="0" indent="0">
              <a:buNone/>
              <a:defRPr sz="1900"/>
            </a:lvl1pPr>
            <a:lvl2pPr marL="617220" indent="0">
              <a:buNone/>
              <a:defRPr sz="1600"/>
            </a:lvl2pPr>
            <a:lvl3pPr marL="1234440" indent="0">
              <a:buNone/>
              <a:defRPr sz="1400"/>
            </a:lvl3pPr>
            <a:lvl4pPr marL="1851660" indent="0">
              <a:buNone/>
              <a:defRPr sz="1200"/>
            </a:lvl4pPr>
            <a:lvl5pPr marL="2468880" indent="0">
              <a:buNone/>
              <a:defRPr sz="1200"/>
            </a:lvl5pPr>
            <a:lvl6pPr marL="3086100" indent="0">
              <a:buNone/>
              <a:defRPr sz="1200"/>
            </a:lvl6pPr>
            <a:lvl7pPr marL="3703320" indent="0">
              <a:buNone/>
              <a:defRPr sz="1200"/>
            </a:lvl7pPr>
            <a:lvl8pPr marL="4320540" indent="0">
              <a:buNone/>
              <a:defRPr sz="1200"/>
            </a:lvl8pPr>
            <a:lvl9pPr marL="4937760" indent="0">
              <a:buNone/>
              <a:defRPr sz="12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55800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630079" y="504648"/>
            <a:ext cx="11341418" cy="2100263"/>
          </a:xfrm>
          <a:prstGeom prst="rect">
            <a:avLst/>
          </a:prstGeom>
        </p:spPr>
        <p:txBody>
          <a:bodyPr vert="horz" lIns="123444" tIns="61722" rIns="123444" bIns="61722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30079" y="2940368"/>
            <a:ext cx="11341418" cy="8316456"/>
          </a:xfrm>
          <a:prstGeom prst="rect">
            <a:avLst/>
          </a:prstGeom>
        </p:spPr>
        <p:txBody>
          <a:bodyPr vert="horz" lIns="123444" tIns="61722" rIns="123444" bIns="61722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630079" y="11679795"/>
            <a:ext cx="2940368" cy="670918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85FB0C-EB5D-4ABD-BE6A-47E7C8FBE705}" type="datetimeFigureOut">
              <a:rPr lang="en-US" smtClean="0"/>
              <a:pPr/>
              <a:t>5/7/2015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305539" y="11679795"/>
            <a:ext cx="3990498" cy="670918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9031129" y="11679795"/>
            <a:ext cx="2940368" cy="670918"/>
          </a:xfrm>
          <a:prstGeom prst="rect">
            <a:avLst/>
          </a:prstGeom>
        </p:spPr>
        <p:txBody>
          <a:bodyPr vert="horz" lIns="123444" tIns="61722" rIns="123444" bIns="61722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925791-56DE-45C2-B803-41C08A1EB4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97685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344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915" indent="-462915" algn="l" defTabSz="123444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983" indent="-385763" algn="l" defTabSz="1234440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305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indent="-308610" algn="l" defTabSz="123444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490" indent="-308610" algn="l" defTabSz="123444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71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93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915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6370" indent="-308610" algn="l" defTabSz="12344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4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6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610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332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2054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760" algn="l" defTabSz="12344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มนมุมสี่เหลี่ยมผืนผ้าด้านทแยงมุม 4"/>
          <p:cNvSpPr/>
          <p:nvPr/>
        </p:nvSpPr>
        <p:spPr>
          <a:xfrm>
            <a:off x="324123" y="324123"/>
            <a:ext cx="12025336" cy="11881320"/>
          </a:xfrm>
          <a:prstGeom prst="round2Diag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29467" y="3807798"/>
            <a:ext cx="12601575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การดำเนินงานทีมหมอครอบครัว </a:t>
            </a:r>
            <a:r>
              <a:rPr lang="en-US" sz="8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(Family Care Team</a:t>
            </a:r>
            <a:r>
              <a:rPr lang="en-US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)</a:t>
            </a:r>
            <a:endParaRPr lang="th-TH" sz="88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en-US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13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เขตสุขภาพที่ 8</a:t>
            </a:r>
            <a:endParaRPr lang="en-US" sz="13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3" name="รูปภาพ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69" t="21200" r="6775" b="20800"/>
          <a:stretch/>
        </p:blipFill>
        <p:spPr bwMode="auto">
          <a:xfrm>
            <a:off x="2916411" y="838261"/>
            <a:ext cx="6336704" cy="2969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4019366" y="10333235"/>
            <a:ext cx="462177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โดย ดร.นพ.</a:t>
            </a:r>
            <a:r>
              <a:rPr lang="th-TH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พิศิษฐ์</a:t>
            </a:r>
            <a:r>
              <a:rPr lang="th-TH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ศรีประเสริฐ</a:t>
            </a:r>
          </a:p>
          <a:p>
            <a:pPr algn="ctr">
              <a:defRPr/>
            </a:pPr>
            <a:r>
              <a:rPr lang="th-TH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สาธารณสุข</a:t>
            </a:r>
            <a:r>
              <a:rPr lang="th-TH" sz="36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นิเทศก์</a:t>
            </a:r>
            <a:r>
              <a:rPr lang="th-TH" sz="3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เขตสุขภาพที่ 8</a:t>
            </a:r>
          </a:p>
        </p:txBody>
      </p:sp>
    </p:spTree>
    <p:extLst>
      <p:ext uri="{BB962C8B-B14F-4D97-AF65-F5344CB8AC3E}">
        <p14:creationId xmlns="" xmlns:p14="http://schemas.microsoft.com/office/powerpoint/2010/main" val="232623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68140" y="2700387"/>
            <a:ext cx="11737303" cy="6863417"/>
          </a:xfrm>
          <a:prstGeom prst="rect">
            <a:avLst/>
          </a:prstGeom>
          <a:solidFill>
            <a:srgbClr val="FFFF99"/>
          </a:solidFill>
        </p:spPr>
        <p:txBody>
          <a:bodyPr wrap="square">
            <a:spAutoFit/>
          </a:bodyPr>
          <a:lstStyle/>
          <a:p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	การขับเคลื่อนการดำเนินงานทีมหมอครอบครัว (</a:t>
            </a:r>
            <a:r>
              <a:rPr lang="en-US" sz="4400" dirty="0" smtClean="0">
                <a:latin typeface="TH SarabunPSK" pitchFamily="34" charset="-34"/>
                <a:cs typeface="TH SarabunPSK" pitchFamily="34" charset="-34"/>
              </a:rPr>
              <a:t>Family Care Team) </a:t>
            </a:r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ขับเคลื่อนไปพร้อมกับการดำเนินงาน </a:t>
            </a:r>
            <a:r>
              <a:rPr lang="en-US" sz="4400" dirty="0" smtClean="0">
                <a:latin typeface="TH SarabunPSK" pitchFamily="34" charset="-34"/>
                <a:cs typeface="TH SarabunPSK" pitchFamily="34" charset="-34"/>
              </a:rPr>
              <a:t>DHS-PCA, Long Term Care, </a:t>
            </a:r>
            <a:r>
              <a:rPr lang="th-TH" sz="4400" dirty="0" err="1" smtClean="0">
                <a:latin typeface="TH SarabunPSK" pitchFamily="34" charset="-34"/>
                <a:cs typeface="TH SarabunPSK" pitchFamily="34" charset="-34"/>
              </a:rPr>
              <a:t>คป</a:t>
            </a:r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สอ./รพ.สต.ติดดาว ฯลฯ แบ่งการดูแลประชาชนตาม </a:t>
            </a:r>
            <a:r>
              <a:rPr lang="en-US" sz="4400" dirty="0" smtClean="0">
                <a:latin typeface="TH SarabunPSK" pitchFamily="34" charset="-34"/>
                <a:cs typeface="TH SarabunPSK" pitchFamily="34" charset="-34"/>
              </a:rPr>
              <a:t>WECANDO </a:t>
            </a:r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แต่จะเน้นหนักใน 3 กลุ่ม คือ ผู้สูงอายุที่ป่วยช่วยเหลือตนเองไม่ได้ ผู้พิการที่ต้องมีคนช่วยดูแล และผู้ป่วยระยะสุดท้ายของชีวิต ที่ไม่สามารถดูแลพึ่งพิงตนเองได้หรือพึ่งพิงตนเองได้น้อย จากการสำรวจข้อมูล พบว่า มีทีมหมอครอบครัวครอบคลุม ร้อยละ 100 </a:t>
            </a:r>
          </a:p>
          <a:p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	เขตสุภาพที่ 8 ได้ร่างแผนในการพัฒนาการดำเนินงานทีมหมอครอบครัว ดังนี้		1. สร้างเสริมศักยภาพทีมหมอครอบครัว ครอบคลุมทุกวิชาชีพ</a:t>
            </a:r>
          </a:p>
          <a:p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		2. ควบคุม กำกับ ติดตาม และประเมินผลอย่างต่อเนื่อง</a:t>
            </a:r>
          </a:p>
          <a:p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		3. จัดเวทีแลกเปลี่ยนเรียนรู้ระดับเขต</a:t>
            </a: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68141" y="403136"/>
            <a:ext cx="11737302" cy="17543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การดำเนินงานทีมหมอครอบครัว 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Family Care Team)</a:t>
            </a:r>
          </a:p>
          <a:p>
            <a:pPr algn="ctr"/>
            <a:r>
              <a:rPr lang="th-TH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เขตสุขภาพที่ 8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342114" y="10498593"/>
            <a:ext cx="108530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8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ที่มา </a:t>
            </a:r>
            <a:r>
              <a:rPr lang="en-US" sz="28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8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รายงานผลการดำเนินงาน </a:t>
            </a:r>
            <a:r>
              <a:rPr lang="en-US" sz="28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FCT </a:t>
            </a:r>
            <a:r>
              <a:rPr lang="th-TH" sz="2800" b="1" i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เขตสุขภาพที่ 8 (ข้อมูล ณ วันที่ 25 เมษายน 58)</a:t>
            </a:r>
            <a:endParaRPr lang="en-US" sz="2800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69" t="21200" r="6775" b="20800"/>
          <a:stretch/>
        </p:blipFill>
        <p:spPr bwMode="auto">
          <a:xfrm>
            <a:off x="78306" y="11021813"/>
            <a:ext cx="3204356" cy="14847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262352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202" y="0"/>
            <a:ext cx="11377264" cy="12537996"/>
          </a:xfrm>
          <a:prstGeom prst="rect">
            <a:avLst/>
          </a:prstGeom>
        </p:spPr>
      </p:pic>
      <p:pic>
        <p:nvPicPr>
          <p:cNvPr id="4" name="รูปภาพ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69" t="21200" r="6775" b="20800"/>
          <a:stretch/>
        </p:blipFill>
        <p:spPr bwMode="auto">
          <a:xfrm>
            <a:off x="0" y="4564"/>
            <a:ext cx="1836291" cy="10396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89451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หยดน้ำ 2"/>
          <p:cNvSpPr/>
          <p:nvPr/>
        </p:nvSpPr>
        <p:spPr>
          <a:xfrm>
            <a:off x="684163" y="972195"/>
            <a:ext cx="11233248" cy="10873208"/>
          </a:xfrm>
          <a:prstGeom prst="teardrop">
            <a:avLst/>
          </a:prstGeom>
          <a:ln w="7620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3132435" y="2340347"/>
            <a:ext cx="8379217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1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</a:rPr>
              <a:t>Thank You</a:t>
            </a:r>
            <a:endParaRPr lang="th-TH" sz="1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69" t="21200" r="6775" b="20800"/>
          <a:stretch/>
        </p:blipFill>
        <p:spPr bwMode="auto">
          <a:xfrm>
            <a:off x="3204443" y="6283578"/>
            <a:ext cx="6336704" cy="2969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23379095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61</Words>
  <Application>Microsoft Office PowerPoint</Application>
  <PresentationFormat>Custom</PresentationFormat>
  <Paragraphs>13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ชุดรูปแบบของ Office</vt:lpstr>
      <vt:lpstr>Slide 1</vt:lpstr>
      <vt:lpstr>Slide 2</vt:lpstr>
      <vt:lpstr>Slide 3</vt:lpstr>
      <vt:lpstr>Slide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Plent</cp:lastModifiedBy>
  <cp:revision>21</cp:revision>
  <dcterms:created xsi:type="dcterms:W3CDTF">2015-04-25T14:01:02Z</dcterms:created>
  <dcterms:modified xsi:type="dcterms:W3CDTF">2015-05-07T07:43:53Z</dcterms:modified>
</cp:coreProperties>
</file>