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9" r:id="rId2"/>
    <p:sldId id="455" r:id="rId3"/>
    <p:sldId id="457" r:id="rId4"/>
    <p:sldId id="458" r:id="rId5"/>
    <p:sldId id="456" r:id="rId6"/>
    <p:sldId id="470" r:id="rId7"/>
    <p:sldId id="467" r:id="rId8"/>
    <p:sldId id="468" r:id="rId9"/>
    <p:sldId id="459" r:id="rId10"/>
    <p:sldId id="460" r:id="rId11"/>
    <p:sldId id="461" r:id="rId12"/>
    <p:sldId id="462" r:id="rId13"/>
    <p:sldId id="463" r:id="rId14"/>
    <p:sldId id="464" r:id="rId15"/>
    <p:sldId id="465" r:id="rId16"/>
    <p:sldId id="466" r:id="rId17"/>
    <p:sldId id="469" r:id="rId18"/>
    <p:sldId id="313" r:id="rId19"/>
    <p:sldId id="454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3649;&#3612;&#3609;&#3616;&#3641;&#3617;&#3636;%203%20&#3651;&#3609;%20Microsoft%20PowerPoint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'[แผนภูมิ 3 ใน Microsoft PowerPoint]Sheet1'!$E$6</c:f>
              <c:strCache>
                <c:ptCount val="1"/>
              </c:strCache>
            </c:strRef>
          </c:tx>
          <c:explosion val="25"/>
          <c:dPt>
            <c:idx val="0"/>
            <c:explosion val="7"/>
            <c:spPr>
              <a:solidFill>
                <a:srgbClr val="FF0000"/>
              </a:solidFill>
            </c:spPr>
          </c:dPt>
          <c:dLbls>
            <c:delete val="1"/>
          </c:dLbls>
          <c:cat>
            <c:strRef>
              <c:f>'[แผนภูมิ 3 ใน Microsoft PowerPoint]Sheet1'!$F$5:$J$5</c:f>
              <c:strCache>
                <c:ptCount val="5"/>
                <c:pt idx="0">
                  <c:v>การไม่รู้จักดูแลสุขภาพตนเอง</c:v>
                </c:pt>
                <c:pt idx="1">
                  <c:v>มลภาวะ</c:v>
                </c:pt>
                <c:pt idx="2">
                  <c:v>การแพทย์ไม่ดี</c:v>
                </c:pt>
                <c:pt idx="3">
                  <c:v>ปัญหาสังคม</c:v>
                </c:pt>
                <c:pt idx="4">
                  <c:v>พันธุกรรม</c:v>
                </c:pt>
              </c:strCache>
            </c:strRef>
          </c:cat>
          <c:val>
            <c:numRef>
              <c:f>'[แผนภูมิ 3 ใน Microsoft PowerPoint]Sheet1'!$F$6:$J$6</c:f>
              <c:numCache>
                <c:formatCode>General</c:formatCode>
                <c:ptCount val="5"/>
                <c:pt idx="0">
                  <c:v>60</c:v>
                </c:pt>
                <c:pt idx="1">
                  <c:v>7</c:v>
                </c:pt>
                <c:pt idx="2">
                  <c:v>8</c:v>
                </c:pt>
                <c:pt idx="3">
                  <c:v>10</c:v>
                </c:pt>
                <c:pt idx="4">
                  <c:v>15</c:v>
                </c:pt>
              </c:numCache>
            </c:numRef>
          </c:val>
        </c:ser>
        <c:dLbls>
          <c:showVal val="1"/>
          <c:showCatName val="1"/>
        </c:dLbls>
      </c:pie3DChart>
    </c:plotArea>
    <c:plotVisOnly val="1"/>
    <c:dispBlanksAs val="zero"/>
  </c:chart>
  <c:spPr>
    <a:noFill/>
    <a:ln>
      <a:noFill/>
    </a:ln>
  </c:spPr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2182E5-4019-4E1D-B337-B2A50F1B4E5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97DC-2867-45DF-BE02-8A33CF256E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8645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27E10D-3E44-4AA1-A24C-931091A7F657}" type="slidenum">
              <a:rPr lang="th-TH" smtClean="0"/>
              <a:pPr/>
              <a:t>5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th-TH" smtClean="0">
              <a:latin typeface="Arial" pitchFamily="34" charset="0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C679E75-DDFC-4C76-9F36-BB5F14B6E5FE}" type="slidenum">
              <a:rPr lang="en-US" altLang="th-TH" smtClean="0"/>
              <a:pPr>
                <a:defRPr/>
              </a:pPr>
              <a:t>8</a:t>
            </a:fld>
            <a:endParaRPr lang="en-US" alt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4309-0A81-439D-A728-D3BAB656E89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46ADE-A20B-4E78-96D8-CB7BDBE83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46613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4309-0A81-439D-A728-D3BAB656E89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46ADE-A20B-4E78-96D8-CB7BDBE83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59907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4309-0A81-439D-A728-D3BAB656E89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46ADE-A20B-4E78-96D8-CB7BDBE83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5852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ว่างเปล่า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uFillTx/>
              </a:defRPr>
            </a:lvl1pPr>
          </a:lstStyle>
          <a:p>
            <a:pPr lvl="0"/>
            <a:fld id="{86CB4B4D-7CA3-9044-876B-883B54F8677D}" type="slidenum">
              <a:rPr/>
              <a:pPr lvl="0"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408442535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26500-C1F6-4F5A-BB87-726E3B2C501F}" type="datetimeFigureOut">
              <a:rPr lang="th-TH"/>
              <a:pPr>
                <a:defRPr/>
              </a:pPr>
              <a:t>07/05/58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0C29B-BDDD-4E80-BA62-A155C2917B1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ชื่อเรื่อง ข้อความ 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10588" cy="1325563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C313F-E0C2-4318-B5E9-C732C3E2126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4309-0A81-439D-A728-D3BAB656E89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46ADE-A20B-4E78-96D8-CB7BDBE83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05899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4309-0A81-439D-A728-D3BAB656E89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46ADE-A20B-4E78-96D8-CB7BDBE83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93863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4309-0A81-439D-A728-D3BAB656E89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46ADE-A20B-4E78-96D8-CB7BDBE83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49904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4309-0A81-439D-A728-D3BAB656E89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46ADE-A20B-4E78-96D8-CB7BDBE83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65737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4309-0A81-439D-A728-D3BAB656E89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46ADE-A20B-4E78-96D8-CB7BDBE83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93658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4309-0A81-439D-A728-D3BAB656E89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46ADE-A20B-4E78-96D8-CB7BDBE83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435193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4309-0A81-439D-A728-D3BAB656E89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46ADE-A20B-4E78-96D8-CB7BDBE83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55161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34309-0A81-439D-A728-D3BAB656E89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246ADE-A20B-4E78-96D8-CB7BDBE83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53870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34309-0A81-439D-A728-D3BAB656E896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46ADE-A20B-4E78-96D8-CB7BDBE83CD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63" y="6381328"/>
            <a:ext cx="9255126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5" y="6381328"/>
            <a:ext cx="1584325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383515"/>
            <a:ext cx="1731963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624" y="6398878"/>
            <a:ext cx="169545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334452"/>
            <a:ext cx="2016224" cy="62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88192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  <p:sldLayoutId id="2147483663" r:id="rId13"/>
    <p:sldLayoutId id="214748366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2857496"/>
            <a:ext cx="2522099" cy="19286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รูปภาพ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72000" y="3286124"/>
            <a:ext cx="2587944" cy="18417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รูปภาพ 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428860" y="3071810"/>
            <a:ext cx="2381250" cy="19286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รูปภาพ 6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6621678" y="3286124"/>
            <a:ext cx="2522322" cy="184171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71472" y="1000108"/>
            <a:ext cx="8072494" cy="121442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>
              <a:defRPr/>
            </a:pPr>
            <a:r>
              <a:rPr lang="th-TH" altLang="th-TH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การพัฒนา</a:t>
            </a:r>
            <a:r>
              <a:rPr lang="en-US" altLang="th-TH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FCT</a:t>
            </a:r>
            <a:r>
              <a:rPr lang="th-TH" altLang="th-TH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เขตบริการสุขภาพที่ ๙</a:t>
            </a:r>
          </a:p>
          <a:p>
            <a:pPr algn="ctr">
              <a:defRPr/>
            </a:pPr>
            <a:r>
              <a:rPr lang="th-TH" sz="4400" dirty="0" smtClean="0">
                <a:solidFill>
                  <a:schemeClr val="bg1"/>
                </a:solidFill>
                <a:latin typeface="Angsana New" pitchFamily="18" charset="-34"/>
              </a:rPr>
              <a:t>“นครชัยบุรินทร์”</a:t>
            </a:r>
            <a:endParaRPr lang="th-TH" sz="4400" dirty="0">
              <a:solidFill>
                <a:schemeClr val="bg1"/>
              </a:solidFill>
              <a:latin typeface="Angsana New" pitchFamily="18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194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14313" y="500063"/>
            <a:ext cx="8786812" cy="5643581"/>
          </a:xfrm>
          <a:solidFill>
            <a:schemeClr val="bg1"/>
          </a:solidFill>
          <a:ln>
            <a:solidFill>
              <a:srgbClr val="FFCCFF"/>
            </a:solidFill>
          </a:ln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5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หลักสูตร ครู ก 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4 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จังหวัดไปขยายผล (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FCT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ชุมชน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 100 %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รวมจำนวน 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,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984 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คน )ระยะเวลา  ๑  วัน ในเดือน มิถุนายน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 58</a:t>
            </a:r>
            <a:endParaRPr lang="th-TH" sz="5400" b="1" dirty="0" smtClean="0">
              <a:latin typeface="Angsana New" pitchFamily="18" charset="-34"/>
              <a:cs typeface="Angsana New" pitchFamily="18" charset="-34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		-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นครราชสีมา 	 	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,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925	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คน</a:t>
            </a:r>
            <a:endParaRPr lang="th-TH" sz="5400" b="1" dirty="0" smtClean="0">
              <a:latin typeface="Angsana New" pitchFamily="18" charset="-34"/>
              <a:cs typeface="Angsana New" pitchFamily="18" charset="-34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		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ชัยภูมิ		 	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913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		คน</a:t>
            </a:r>
            <a:endParaRPr lang="th-TH" sz="5400" b="1" dirty="0" smtClean="0">
              <a:latin typeface="Angsana New" pitchFamily="18" charset="-34"/>
              <a:cs typeface="Angsana New" pitchFamily="18" charset="-34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		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บุรีรัมย์	 	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	1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,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299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	คน</a:t>
            </a:r>
            <a:endParaRPr lang="th-TH" sz="5400" b="1" dirty="0" smtClean="0">
              <a:latin typeface="Angsana New" pitchFamily="18" charset="-34"/>
              <a:cs typeface="Angsana New" pitchFamily="18" charset="-34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		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สุรินทร์		 	</a:t>
            </a: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847		</a:t>
            </a: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คน</a:t>
            </a:r>
            <a:endParaRPr lang="th-TH" sz="5400" b="1" dirty="0" smtClean="0">
              <a:latin typeface="Angsana New" pitchFamily="18" charset="-34"/>
              <a:cs typeface="Angsana New" pitchFamily="18" charset="-34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th-TH" sz="5400" b="1" dirty="0" smtClean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357188" y="260350"/>
            <a:ext cx="8501062" cy="5883294"/>
          </a:xfrm>
          <a:solidFill>
            <a:schemeClr val="bg1"/>
          </a:solidFill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2400" dirty="0" smtClean="0"/>
              <a:t>    	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2400" dirty="0" smtClean="0"/>
              <a:t> </a:t>
            </a:r>
            <a:r>
              <a:rPr lang="th-TH" sz="6000" b="1" dirty="0" smtClean="0">
                <a:latin typeface="Angsana New" pitchFamily="18" charset="-34"/>
                <a:cs typeface="Angsana New" pitchFamily="18" charset="-34"/>
              </a:rPr>
              <a:t>งบประมาณ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44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. งบ อุดหนุน เพื่อพัฒนาจากจังหวัดชัยภูมิปี 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57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 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        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โอนมา รพ.บุรีรัมย์ จำนวน 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660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,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000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  บาท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	 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. งบสนับสนุน 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NODE FCT 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จากเขตสุขภาพที่ 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9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       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จำนวน 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,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706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,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400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 บาท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3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. จาก </a:t>
            </a:r>
            <a:r>
              <a:rPr lang="th-TH" sz="4400" b="1" dirty="0" err="1" smtClean="0">
                <a:latin typeface="Angsana New" pitchFamily="18" charset="-34"/>
                <a:cs typeface="Angsana New" pitchFamily="18" charset="-34"/>
              </a:rPr>
              <a:t>กสธ.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 งบประมาณรายจ่ายประจำปีฯ 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2558</a:t>
            </a:r>
            <a:endParaRPr lang="th-TH" sz="4400" b="1" dirty="0" smtClean="0">
              <a:latin typeface="Angsana New" pitchFamily="18" charset="-34"/>
              <a:cs typeface="Angsana New" pitchFamily="18" charset="-34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        โอนให้ในภาพเขต ๙ จำนวน 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,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000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,</a:t>
            </a:r>
            <a:r>
              <a:rPr lang="en-US" sz="4400" b="1" dirty="0" smtClean="0">
                <a:latin typeface="Angsana New" pitchFamily="18" charset="-34"/>
                <a:cs typeface="Angsana New" pitchFamily="18" charset="-34"/>
              </a:rPr>
              <a:t>000</a:t>
            </a: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 บาท </a:t>
            </a: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    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0" y="1000108"/>
            <a:ext cx="9144032" cy="3139321"/>
          </a:xfrm>
          <a:prstGeom prst="rect">
            <a:avLst/>
          </a:prstGeom>
          <a:gradFill flip="none" rotWithShape="1">
            <a:gsLst>
              <a:gs pos="0">
                <a:srgbClr val="0000CC">
                  <a:shade val="30000"/>
                  <a:satMod val="115000"/>
                </a:srgbClr>
              </a:gs>
              <a:gs pos="50000">
                <a:srgbClr val="0000CC">
                  <a:shade val="67500"/>
                  <a:satMod val="115000"/>
                </a:srgbClr>
              </a:gs>
              <a:gs pos="100000">
                <a:srgbClr val="0000CC">
                  <a:shade val="100000"/>
                  <a:satMod val="115000"/>
                </a:srgb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th-TH" altLang="th-TH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ตัวอย่างความเชื่อมโยงการดำเนินงานของการปฏิรูประบบสุขภาพผ่าน</a:t>
            </a:r>
          </a:p>
          <a:p>
            <a:pPr algn="ctr">
              <a:defRPr/>
            </a:pPr>
            <a:r>
              <a:rPr lang="th-TH" altLang="th-TH" sz="6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ทีมหมอครอบครัว</a:t>
            </a:r>
            <a:endParaRPr lang="th-TH" sz="6600" dirty="0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pasted-image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286520"/>
          </a:xfrm>
          <a:prstGeom prst="rect">
            <a:avLst/>
          </a:prstGeom>
          <a:noFill/>
          <a:ln w="12700">
            <a:noFill/>
            <a:miter lim="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285750" y="928688"/>
          <a:ext cx="8643998" cy="5375919"/>
        </p:xfrm>
        <a:graphic>
          <a:graphicData uri="http://schemas.openxmlformats.org/drawingml/2006/table">
            <a:tbl>
              <a:tblPr/>
              <a:tblGrid>
                <a:gridCol w="2143110"/>
                <a:gridCol w="6500888"/>
              </a:tblGrid>
              <a:tr h="378663"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สาขา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200" b="1" i="0" u="none" strike="noStrike">
                          <a:latin typeface="Angsana New" pitchFamily="18" charset="-34"/>
                          <a:cs typeface="Angsana New" pitchFamily="18" charset="-34"/>
                        </a:rPr>
                        <a:t>กิจกรรมพัฒนาเชื่อมโยงปฐมภูมิและ ระบบสุขภาพอำเภอ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63"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 smtClean="0">
                          <a:latin typeface="Angsana New" pitchFamily="18" charset="-34"/>
                          <a:cs typeface="Angsana New" pitchFamily="18" charset="-34"/>
                        </a:rPr>
                        <a:t>1. โรคหัวใจ</a:t>
                      </a:r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และหลอดเลือด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 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683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1" i="0" u="none" strike="noStrike" dirty="0" smtClean="0">
                          <a:latin typeface="Angsana New" pitchFamily="18" charset="-34"/>
                          <a:cs typeface="Angsana New" pitchFamily="18" charset="-34"/>
                        </a:rPr>
                        <a:t>    1.1 STEMI</a:t>
                      </a:r>
                      <a:endParaRPr lang="en-US" sz="2200" b="1" i="0" u="none" strike="noStrike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 1.การให้ความรู้เรื่องอาการสำคัญ  และ 3อ 2 ส ให้แก่ ประชาชนกลุ่มเสี่ยง และนักเรียน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63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1" i="0" u="none" strike="noStrike" dirty="0" smtClean="0">
                          <a:latin typeface="Angsana New" pitchFamily="18" charset="-34"/>
                          <a:cs typeface="Angsana New" pitchFamily="18" charset="-34"/>
                        </a:rPr>
                        <a:t>    1.2 </a:t>
                      </a:r>
                      <a:r>
                        <a:rPr lang="en-US" sz="2200" b="1" i="0" u="none" strike="noStrike" dirty="0" err="1" smtClean="0">
                          <a:latin typeface="Angsana New" pitchFamily="18" charset="-34"/>
                          <a:cs typeface="Angsana New" pitchFamily="18" charset="-34"/>
                        </a:rPr>
                        <a:t>Wafarin</a:t>
                      </a:r>
                      <a:endParaRPr lang="en-US" sz="2200" b="1" i="0" u="none" strike="noStrike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     - ให้  </a:t>
                      </a:r>
                      <a:r>
                        <a:rPr lang="en-US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FCT </a:t>
                      </a:r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ออกไปพูดคุยบ่อยๆ อ่านให้ฟัง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63">
                <a:tc>
                  <a:txBody>
                    <a:bodyPr/>
                    <a:lstStyle/>
                    <a:p>
                      <a:pPr algn="l" fontAlgn="t"/>
                      <a:r>
                        <a:rPr lang="en-US" sz="2200" b="1" i="0" u="none" strike="noStrike" dirty="0" smtClean="0">
                          <a:latin typeface="Angsana New" pitchFamily="18" charset="-34"/>
                          <a:cs typeface="Angsana New" pitchFamily="18" charset="-34"/>
                        </a:rPr>
                        <a:t>    1.3 Stroke</a:t>
                      </a:r>
                      <a:endParaRPr lang="en-US" sz="2200" b="1" i="0" u="none" strike="noStrike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     -จัดทำสื่อ คู่มือ ซีดี </a:t>
                      </a:r>
                      <a:r>
                        <a:rPr lang="en-US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LOGO </a:t>
                      </a:r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ที่เป็นเอกลักษณ์ </a:t>
                      </a:r>
                      <a:r>
                        <a:rPr lang="en-US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Spot </a:t>
                      </a:r>
                      <a:r>
                        <a:rPr lang="en-US" sz="2200" b="1" i="0" u="none" strike="noStrike" dirty="0" err="1">
                          <a:latin typeface="Angsana New" pitchFamily="18" charset="-34"/>
                          <a:cs typeface="Angsana New" pitchFamily="18" charset="-34"/>
                        </a:rPr>
                        <a:t>Utube</a:t>
                      </a:r>
                      <a:endParaRPr lang="en-US" sz="2200" b="1" i="0" u="none" strike="noStrike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280"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 </a:t>
                      </a:r>
                      <a:r>
                        <a:rPr lang="en-US" sz="2200" b="1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   DHS: </a:t>
                      </a:r>
                      <a:r>
                        <a:rPr lang="th-TH" sz="2200" b="1" i="0" u="none" strike="noStrike" baseline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th-TH" sz="2200" b="1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โรคหัวใจ</a:t>
                      </a:r>
                      <a:endParaRPr lang="th-TH" sz="2200" b="1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     -สถานที่เผยแพร่ ที่ รพ.สต. หอกระจายข่าว สถานีวิทยุ วัด ที่ประชุมหมู่บ้าน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63"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 </a:t>
                      </a:r>
                      <a:r>
                        <a:rPr lang="th-TH" sz="2200" b="1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   </a:t>
                      </a:r>
                      <a:r>
                        <a:rPr lang="en-US" sz="2200" b="1" i="0" u="none" strike="noStrike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Palliative</a:t>
                      </a:r>
                      <a:r>
                        <a:rPr lang="en-US" sz="2200" b="1" i="0" u="none" strike="noStrike" baseline="0" dirty="0" smtClean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latin typeface="Angsana New" pitchFamily="18" charset="-34"/>
                          <a:cs typeface="Angsana New" pitchFamily="18" charset="-34"/>
                        </a:rPr>
                        <a:t> care</a:t>
                      </a:r>
                      <a:endParaRPr lang="th-TH" sz="2200" b="1" i="0" u="none" strike="noStrike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 2.การส่งต่อให้ทันเวลา 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63">
                <a:tc>
                  <a:txBody>
                    <a:bodyPr/>
                    <a:lstStyle/>
                    <a:p>
                      <a:pPr algn="l" fontAlgn="t"/>
                      <a:endParaRPr lang="th-TH" sz="2200" b="1" i="0" u="none" strike="noStrike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    -พัฒนาศักยภาพ </a:t>
                      </a:r>
                      <a:r>
                        <a:rPr lang="en-US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FCT </a:t>
                      </a:r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ให้มีความมั่นใจ วินิจฉัยอาการเบื้องต้นได้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63"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>
                          <a:latin typeface="Angsana New" pitchFamily="18" charset="-34"/>
                          <a:cs typeface="Angsana New" pitchFamily="18" charset="-34"/>
                        </a:rPr>
                        <a:t> 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    - พัฒนาระบบส่งต่อ </a:t>
                      </a:r>
                      <a:r>
                        <a:rPr lang="en-US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EMS (FR </a:t>
                      </a:r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และ </a:t>
                      </a:r>
                      <a:r>
                        <a:rPr lang="en-US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Advance) </a:t>
                      </a:r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โทร 1669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63"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 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3.การส่งกลับ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63"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 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  - พัฒนาระบบส่งกลับ ได้แก่ </a:t>
                      </a:r>
                      <a:r>
                        <a:rPr lang="en-US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HHC/ Palliative care/ Refer/ Long term care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7326"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 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  - มี </a:t>
                      </a:r>
                      <a:r>
                        <a:rPr lang="en-US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COC(</a:t>
                      </a:r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ศูนย์ดูแลต่อเนื่อง) ที่ รพ.แม่ข่าย เชื่อมโยง </a:t>
                      </a:r>
                      <a:r>
                        <a:rPr lang="en-US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HHC/ Palliative care/ Refer/ </a:t>
                      </a:r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ศูนย์ </a:t>
                      </a:r>
                      <a:r>
                        <a:rPr lang="en-US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Long term care </a:t>
                      </a:r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ที่ รพ.ลูกข่าย 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663"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 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2200" b="1" i="0" u="none" strike="noStrike" dirty="0">
                          <a:latin typeface="Angsana New" pitchFamily="18" charset="-34"/>
                          <a:cs typeface="Angsana New" pitchFamily="18" charset="-34"/>
                        </a:rPr>
                        <a:t>  -พัฒนาระบบข้อมูล โปรแกรมการเยี่ยมบ้าน </a:t>
                      </a:r>
                    </a:p>
                  </a:txBody>
                  <a:tcPr marL="9089" marR="9089" marT="9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สี่เหลี่ยมผืนผ้า 5"/>
          <p:cNvSpPr/>
          <p:nvPr/>
        </p:nvSpPr>
        <p:spPr>
          <a:xfrm>
            <a:off x="142876" y="87791"/>
            <a:ext cx="8858280" cy="769441"/>
          </a:xfrm>
          <a:prstGeom prst="rect">
            <a:avLst/>
          </a:prstGeom>
          <a:gradFill flip="none" rotWithShape="1">
            <a:gsLst>
              <a:gs pos="0">
                <a:srgbClr val="9900CC">
                  <a:shade val="30000"/>
                  <a:satMod val="115000"/>
                </a:srgbClr>
              </a:gs>
              <a:gs pos="50000">
                <a:srgbClr val="9900CC">
                  <a:shade val="67500"/>
                  <a:satMod val="115000"/>
                </a:srgbClr>
              </a:gs>
              <a:gs pos="100000">
                <a:srgbClr val="9900CC">
                  <a:shade val="100000"/>
                  <a:satMod val="115000"/>
                </a:srgb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4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Angsana New" pitchFamily="18" charset="-34"/>
              </a:rPr>
              <a:t>การเชื่อมโยง </a:t>
            </a:r>
            <a:r>
              <a:rPr lang="en-US" sz="44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Angsana New" pitchFamily="18" charset="-34"/>
              </a:rPr>
              <a:t>SP, Primary </a:t>
            </a:r>
            <a:r>
              <a:rPr lang="th-TH" sz="4400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latin typeface="Angsana New" pitchFamily="18" charset="-34"/>
              </a:rPr>
              <a:t>และระบบสุขภาพอำเภอ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รูปภาพ 2" descr="1.S__2623911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00" y="0"/>
            <a:ext cx="9093200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รูปภาพ 1" descr="2.S__2623911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ชื่อเรื่องรอง 1"/>
          <p:cNvSpPr>
            <a:spLocks noGrp="1"/>
          </p:cNvSpPr>
          <p:nvPr>
            <p:ph type="subTitle" idx="1"/>
          </p:nvPr>
        </p:nvSpPr>
        <p:spPr>
          <a:xfrm>
            <a:off x="1785938" y="2428875"/>
            <a:ext cx="5062537" cy="3071813"/>
          </a:xfrm>
        </p:spPr>
        <p:txBody>
          <a:bodyPr/>
          <a:lstStyle/>
          <a:p>
            <a:pPr eaLnBrk="1" hangingPunct="1"/>
            <a:r>
              <a:rPr lang="th-TH" sz="15500" b="1" smtClean="0">
                <a:solidFill>
                  <a:srgbClr val="FF0000"/>
                </a:solidFill>
                <a:latin typeface="BrowalliaUPC" pitchFamily="34" charset="-34"/>
                <a:cs typeface="BrowalliaUPC" pitchFamily="34" charset="-34"/>
              </a:rPr>
              <a:t>สวัสดี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แผนภูมิ 4"/>
          <p:cNvGraphicFramePr>
            <a:graphicFrameLocks/>
          </p:cNvGraphicFramePr>
          <p:nvPr/>
        </p:nvGraphicFramePr>
        <p:xfrm>
          <a:off x="2171404" y="2999597"/>
          <a:ext cx="5445173" cy="3655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สี่เหลี่ยมผืนผ้า 12"/>
          <p:cNvSpPr/>
          <p:nvPr/>
        </p:nvSpPr>
        <p:spPr>
          <a:xfrm>
            <a:off x="892950" y="172628"/>
            <a:ext cx="735810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ปัจจัยที่ทำให้</a:t>
            </a:r>
            <a:r>
              <a:rPr lang="th-TH" sz="3600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มนุษย์มีชีวิตสั้น</a:t>
            </a:r>
            <a:r>
              <a:rPr lang="th-TH" sz="32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กว่าที่ควร</a:t>
            </a:r>
            <a:endParaRPr lang="th-TH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437" name="AutoShape 14"/>
          <p:cNvSpPr>
            <a:spLocks noChangeArrowheads="1"/>
          </p:cNvSpPr>
          <p:nvPr/>
        </p:nvSpPr>
        <p:spPr bwMode="black">
          <a:xfrm>
            <a:off x="7019926" y="3228976"/>
            <a:ext cx="1679575" cy="1472564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endParaRPr lang="th-TH" alt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8438" name="Oval 15"/>
          <p:cNvSpPr>
            <a:spLocks noChangeArrowheads="1"/>
          </p:cNvSpPr>
          <p:nvPr/>
        </p:nvSpPr>
        <p:spPr bwMode="blackWhite">
          <a:xfrm>
            <a:off x="7456489" y="2305050"/>
            <a:ext cx="693737" cy="830580"/>
          </a:xfrm>
          <a:prstGeom prst="ellipse">
            <a:avLst/>
          </a:prstGeom>
          <a:solidFill>
            <a:srgbClr val="00FFFF">
              <a:alpha val="39999"/>
            </a:srgbClr>
          </a:solidFill>
          <a:ln w="9525" algn="ctr">
            <a:solidFill>
              <a:srgbClr val="FFFFFF"/>
            </a:solidFill>
            <a:prstDash val="dash"/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endParaRPr lang="th-TH" alt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6" name="Arc 16"/>
          <p:cNvSpPr>
            <a:spLocks/>
          </p:cNvSpPr>
          <p:nvPr/>
        </p:nvSpPr>
        <p:spPr bwMode="gray">
          <a:xfrm rot="3328958" flipH="1" flipV="1">
            <a:off x="7537291" y="2515394"/>
            <a:ext cx="516256" cy="40798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40909"/>
              <a:gd name="T2" fmla="*/ 31281 w 43200"/>
              <a:gd name="T3" fmla="*/ 40909 h 40909"/>
              <a:gd name="T4" fmla="*/ 21600 w 43200"/>
              <a:gd name="T5" fmla="*/ 21600 h 40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909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</a:path>
              <a:path w="43200" h="40909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ffectLst>
            <a:outerShdw dist="56796" dir="3806097" algn="ctr" rotWithShape="0">
              <a:srgbClr val="1C1C1C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+mn-lt"/>
              <a:cs typeface="+mn-cs"/>
            </a:endParaRPr>
          </a:p>
        </p:txBody>
      </p:sp>
      <p:sp>
        <p:nvSpPr>
          <p:cNvPr id="18440" name="Text Box 20"/>
          <p:cNvSpPr txBox="1">
            <a:spLocks noChangeArrowheads="1"/>
          </p:cNvSpPr>
          <p:nvPr/>
        </p:nvSpPr>
        <p:spPr bwMode="auto">
          <a:xfrm>
            <a:off x="7235825" y="3147060"/>
            <a:ext cx="12207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th-TH" b="1">
                <a:solidFill>
                  <a:srgbClr val="FF0000"/>
                </a:solidFill>
                <a:latin typeface="Calibri" pitchFamily="34" charset="0"/>
                <a:cs typeface="Cordia New" pitchFamily="34" charset="-34"/>
              </a:rPr>
              <a:t>60%</a:t>
            </a: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7019926" y="3703320"/>
            <a:ext cx="1655763" cy="5847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3200" b="1" i="0" u="none" strike="noStrike" kern="1200" baseline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r>
              <a:rPr lang="th-TH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การไม่รู้จักดูแลสุขภาพตนเอง</a:t>
            </a:r>
          </a:p>
        </p:txBody>
      </p:sp>
      <p:sp>
        <p:nvSpPr>
          <p:cNvPr id="18442" name="Line 23"/>
          <p:cNvSpPr>
            <a:spLocks noChangeShapeType="1"/>
          </p:cNvSpPr>
          <p:nvPr/>
        </p:nvSpPr>
        <p:spPr bwMode="auto">
          <a:xfrm>
            <a:off x="7019926" y="3678556"/>
            <a:ext cx="16795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43" name="Line 28"/>
          <p:cNvSpPr>
            <a:spLocks noChangeShapeType="1"/>
          </p:cNvSpPr>
          <p:nvPr/>
        </p:nvSpPr>
        <p:spPr bwMode="auto">
          <a:xfrm flipV="1">
            <a:off x="6213476" y="3583306"/>
            <a:ext cx="809625" cy="1118234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44" name="AutoShape 14"/>
          <p:cNvSpPr>
            <a:spLocks noChangeArrowheads="1"/>
          </p:cNvSpPr>
          <p:nvPr/>
        </p:nvSpPr>
        <p:spPr bwMode="black">
          <a:xfrm>
            <a:off x="5219701" y="2141220"/>
            <a:ext cx="1679575" cy="10287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endParaRPr lang="th-TH" alt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8445" name="Oval 15"/>
          <p:cNvSpPr>
            <a:spLocks noChangeArrowheads="1"/>
          </p:cNvSpPr>
          <p:nvPr/>
        </p:nvSpPr>
        <p:spPr bwMode="blackWhite">
          <a:xfrm>
            <a:off x="5656264" y="1217296"/>
            <a:ext cx="693737" cy="830580"/>
          </a:xfrm>
          <a:prstGeom prst="ellipse">
            <a:avLst/>
          </a:prstGeom>
          <a:solidFill>
            <a:srgbClr val="00FFFF">
              <a:alpha val="39999"/>
            </a:srgbClr>
          </a:solidFill>
          <a:ln w="9525" algn="ctr">
            <a:solidFill>
              <a:srgbClr val="FFFFFF"/>
            </a:solidFill>
            <a:prstDash val="dash"/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endParaRPr lang="th-TH" alt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23" name="Arc 16"/>
          <p:cNvSpPr>
            <a:spLocks/>
          </p:cNvSpPr>
          <p:nvPr/>
        </p:nvSpPr>
        <p:spPr bwMode="gray">
          <a:xfrm rot="3328958" flipH="1" flipV="1">
            <a:off x="5737067" y="1427639"/>
            <a:ext cx="516254" cy="40798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40909"/>
              <a:gd name="T2" fmla="*/ 31281 w 43200"/>
              <a:gd name="T3" fmla="*/ 40909 h 40909"/>
              <a:gd name="T4" fmla="*/ 21600 w 43200"/>
              <a:gd name="T5" fmla="*/ 21600 h 40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909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</a:path>
              <a:path w="43200" h="40909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dist="56796" dir="3806097" algn="ctr" rotWithShape="0">
              <a:srgbClr val="1C1C1C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+mn-lt"/>
              <a:cs typeface="+mn-cs"/>
            </a:endParaRPr>
          </a:p>
        </p:txBody>
      </p:sp>
      <p:sp>
        <p:nvSpPr>
          <p:cNvPr id="18447" name="Text Box 20"/>
          <p:cNvSpPr txBox="1">
            <a:spLocks noChangeArrowheads="1"/>
          </p:cNvSpPr>
          <p:nvPr/>
        </p:nvSpPr>
        <p:spPr bwMode="auto">
          <a:xfrm>
            <a:off x="5437188" y="2045971"/>
            <a:ext cx="1181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th-TH" b="1">
                <a:solidFill>
                  <a:srgbClr val="FF0000"/>
                </a:solidFill>
                <a:latin typeface="Calibri" pitchFamily="34" charset="0"/>
                <a:cs typeface="Cordia New" pitchFamily="34" charset="-34"/>
              </a:rPr>
              <a:t>15%</a:t>
            </a:r>
          </a:p>
        </p:txBody>
      </p:sp>
      <p:sp>
        <p:nvSpPr>
          <p:cNvPr id="25" name="Rectangle 21"/>
          <p:cNvSpPr>
            <a:spLocks noChangeArrowheads="1"/>
          </p:cNvSpPr>
          <p:nvPr/>
        </p:nvSpPr>
        <p:spPr bwMode="auto">
          <a:xfrm>
            <a:off x="5219701" y="2615566"/>
            <a:ext cx="1655763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3200" b="1" i="0" u="none" strike="noStrike" kern="1200" baseline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r>
              <a:rPr lang="th-TH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พันธุกรรม</a:t>
            </a:r>
          </a:p>
        </p:txBody>
      </p:sp>
      <p:sp>
        <p:nvSpPr>
          <p:cNvPr id="18449" name="Line 23"/>
          <p:cNvSpPr>
            <a:spLocks noChangeShapeType="1"/>
          </p:cNvSpPr>
          <p:nvPr/>
        </p:nvSpPr>
        <p:spPr bwMode="auto">
          <a:xfrm>
            <a:off x="5219701" y="2590800"/>
            <a:ext cx="16795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50" name="AutoShape 14"/>
          <p:cNvSpPr>
            <a:spLocks noChangeArrowheads="1"/>
          </p:cNvSpPr>
          <p:nvPr/>
        </p:nvSpPr>
        <p:spPr bwMode="black">
          <a:xfrm>
            <a:off x="2843214" y="2055496"/>
            <a:ext cx="1679575" cy="10287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endParaRPr lang="th-TH" alt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8451" name="Oval 15"/>
          <p:cNvSpPr>
            <a:spLocks noChangeArrowheads="1"/>
          </p:cNvSpPr>
          <p:nvPr/>
        </p:nvSpPr>
        <p:spPr bwMode="blackWhite">
          <a:xfrm>
            <a:off x="3279775" y="1131570"/>
            <a:ext cx="693738" cy="830580"/>
          </a:xfrm>
          <a:prstGeom prst="ellipse">
            <a:avLst/>
          </a:prstGeom>
          <a:solidFill>
            <a:srgbClr val="00FFFF">
              <a:alpha val="39999"/>
            </a:srgbClr>
          </a:solidFill>
          <a:ln w="9525" algn="ctr">
            <a:solidFill>
              <a:srgbClr val="FFFFFF"/>
            </a:solidFill>
            <a:prstDash val="dash"/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endParaRPr lang="th-TH" alt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29" name="Arc 16"/>
          <p:cNvSpPr>
            <a:spLocks/>
          </p:cNvSpPr>
          <p:nvPr/>
        </p:nvSpPr>
        <p:spPr bwMode="gray">
          <a:xfrm rot="3328958" flipH="1" flipV="1">
            <a:off x="3360579" y="1341915"/>
            <a:ext cx="516256" cy="407987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40909"/>
              <a:gd name="T2" fmla="*/ 31281 w 43200"/>
              <a:gd name="T3" fmla="*/ 40909 h 40909"/>
              <a:gd name="T4" fmla="*/ 21600 w 43200"/>
              <a:gd name="T5" fmla="*/ 21600 h 40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909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</a:path>
              <a:path w="43200" h="40909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dist="56796" dir="3806097" algn="ctr" rotWithShape="0">
              <a:srgbClr val="1C1C1C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+mn-lt"/>
              <a:cs typeface="+mn-cs"/>
            </a:endParaRPr>
          </a:p>
        </p:txBody>
      </p:sp>
      <p:sp>
        <p:nvSpPr>
          <p:cNvPr id="18453" name="Text Box 20"/>
          <p:cNvSpPr txBox="1">
            <a:spLocks noChangeArrowheads="1"/>
          </p:cNvSpPr>
          <p:nvPr/>
        </p:nvSpPr>
        <p:spPr bwMode="auto">
          <a:xfrm>
            <a:off x="3059113" y="1960246"/>
            <a:ext cx="11303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th-TH" b="1">
                <a:solidFill>
                  <a:srgbClr val="FF0000"/>
                </a:solidFill>
                <a:latin typeface="Calibri" pitchFamily="34" charset="0"/>
                <a:cs typeface="Cordia New" pitchFamily="34" charset="-34"/>
              </a:rPr>
              <a:t>10%</a:t>
            </a:r>
          </a:p>
        </p:txBody>
      </p:sp>
      <p:sp>
        <p:nvSpPr>
          <p:cNvPr id="31" name="Rectangle 21"/>
          <p:cNvSpPr>
            <a:spLocks noChangeArrowheads="1"/>
          </p:cNvSpPr>
          <p:nvPr/>
        </p:nvSpPr>
        <p:spPr bwMode="auto">
          <a:xfrm>
            <a:off x="2843213" y="2529840"/>
            <a:ext cx="1657350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3200" b="1" i="0" u="none" strike="noStrike" kern="1200" baseline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r>
              <a:rPr lang="th-TH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ปัญหาสังคม</a:t>
            </a:r>
          </a:p>
        </p:txBody>
      </p:sp>
      <p:sp>
        <p:nvSpPr>
          <p:cNvPr id="18455" name="Line 23"/>
          <p:cNvSpPr>
            <a:spLocks noChangeShapeType="1"/>
          </p:cNvSpPr>
          <p:nvPr/>
        </p:nvSpPr>
        <p:spPr bwMode="auto">
          <a:xfrm>
            <a:off x="2843214" y="2505076"/>
            <a:ext cx="16795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56" name="AutoShape 14"/>
          <p:cNvSpPr>
            <a:spLocks noChangeArrowheads="1"/>
          </p:cNvSpPr>
          <p:nvPr/>
        </p:nvSpPr>
        <p:spPr bwMode="black">
          <a:xfrm>
            <a:off x="755650" y="2832736"/>
            <a:ext cx="1679575" cy="10287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endParaRPr lang="th-TH" alt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8457" name="Oval 15"/>
          <p:cNvSpPr>
            <a:spLocks noChangeArrowheads="1"/>
          </p:cNvSpPr>
          <p:nvPr/>
        </p:nvSpPr>
        <p:spPr bwMode="blackWhite">
          <a:xfrm>
            <a:off x="1192214" y="1908810"/>
            <a:ext cx="693737" cy="830580"/>
          </a:xfrm>
          <a:prstGeom prst="ellipse">
            <a:avLst/>
          </a:prstGeom>
          <a:solidFill>
            <a:srgbClr val="00FFFF">
              <a:alpha val="39999"/>
            </a:srgb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 algn="ctr">
                <a:solidFill>
                  <a:srgbClr val="000000"/>
                </a:solidFill>
                <a:prstDash val="dash"/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endParaRPr lang="th-TH" alt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35" name="Arc 16"/>
          <p:cNvSpPr>
            <a:spLocks/>
          </p:cNvSpPr>
          <p:nvPr/>
        </p:nvSpPr>
        <p:spPr bwMode="gray">
          <a:xfrm rot="3328958" flipH="1" flipV="1">
            <a:off x="1273016" y="2119154"/>
            <a:ext cx="516256" cy="40798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40909"/>
              <a:gd name="T2" fmla="*/ 31281 w 43200"/>
              <a:gd name="T3" fmla="*/ 40909 h 40909"/>
              <a:gd name="T4" fmla="*/ 21600 w 43200"/>
              <a:gd name="T5" fmla="*/ 21600 h 40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909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</a:path>
              <a:path w="43200" h="40909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  <a:lnTo>
                  <a:pt x="21600" y="2160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>
            <a:outerShdw dist="56796" dir="3806097" algn="ctr" rotWithShape="0">
              <a:srgbClr val="1C1C1C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+mn-lt"/>
              <a:cs typeface="+mn-cs"/>
            </a:endParaRPr>
          </a:p>
        </p:txBody>
      </p:sp>
      <p:sp>
        <p:nvSpPr>
          <p:cNvPr id="18459" name="Text Box 20"/>
          <p:cNvSpPr txBox="1">
            <a:spLocks noChangeArrowheads="1"/>
          </p:cNvSpPr>
          <p:nvPr/>
        </p:nvSpPr>
        <p:spPr bwMode="auto">
          <a:xfrm>
            <a:off x="976314" y="2737486"/>
            <a:ext cx="9921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th-TH" b="1">
                <a:solidFill>
                  <a:srgbClr val="FF0000"/>
                </a:solidFill>
                <a:latin typeface="Calibri" pitchFamily="34" charset="0"/>
                <a:cs typeface="Cordia New" pitchFamily="34" charset="-34"/>
              </a:rPr>
              <a:t>8%</a:t>
            </a:r>
          </a:p>
        </p:txBody>
      </p:sp>
      <p:sp>
        <p:nvSpPr>
          <p:cNvPr id="37" name="Rectangle 21"/>
          <p:cNvSpPr>
            <a:spLocks noChangeArrowheads="1"/>
          </p:cNvSpPr>
          <p:nvPr/>
        </p:nvSpPr>
        <p:spPr bwMode="auto">
          <a:xfrm>
            <a:off x="755651" y="3307080"/>
            <a:ext cx="1655763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3200" b="1" i="0" u="none" strike="noStrike" kern="1200" baseline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r>
              <a:rPr lang="th-TH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การแพทย์ไม่ดี</a:t>
            </a:r>
          </a:p>
        </p:txBody>
      </p:sp>
      <p:sp>
        <p:nvSpPr>
          <p:cNvPr id="18461" name="Line 23"/>
          <p:cNvSpPr>
            <a:spLocks noChangeShapeType="1"/>
          </p:cNvSpPr>
          <p:nvPr/>
        </p:nvSpPr>
        <p:spPr bwMode="auto">
          <a:xfrm>
            <a:off x="755650" y="3282316"/>
            <a:ext cx="16795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62" name="AutoShape 14"/>
          <p:cNvSpPr>
            <a:spLocks noChangeArrowheads="1"/>
          </p:cNvSpPr>
          <p:nvPr/>
        </p:nvSpPr>
        <p:spPr bwMode="black">
          <a:xfrm>
            <a:off x="539750" y="5044440"/>
            <a:ext cx="1679575" cy="1028700"/>
          </a:xfrm>
          <a:prstGeom prst="roundRect">
            <a:avLst>
              <a:gd name="adj" fmla="val 16667"/>
            </a:avLst>
          </a:prstGeom>
          <a:noFill/>
          <a:ln w="12700" algn="ctr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endParaRPr lang="th-TH" alt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8463" name="Oval 15"/>
          <p:cNvSpPr>
            <a:spLocks noChangeArrowheads="1"/>
          </p:cNvSpPr>
          <p:nvPr/>
        </p:nvSpPr>
        <p:spPr bwMode="blackWhite">
          <a:xfrm>
            <a:off x="976314" y="4120516"/>
            <a:ext cx="693737" cy="830580"/>
          </a:xfrm>
          <a:prstGeom prst="ellipse">
            <a:avLst/>
          </a:prstGeom>
          <a:solidFill>
            <a:srgbClr val="00FFFF">
              <a:alpha val="39999"/>
            </a:srgbClr>
          </a:solidFill>
          <a:ln w="9525" algn="ctr">
            <a:solidFill>
              <a:srgbClr val="FFFFFF"/>
            </a:solidFill>
            <a:prstDash val="dash"/>
            <a:round/>
            <a:headEnd/>
            <a:tailEnd/>
          </a:ln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/>
            <a:endParaRPr lang="th-TH" alt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41" name="Arc 16"/>
          <p:cNvSpPr>
            <a:spLocks/>
          </p:cNvSpPr>
          <p:nvPr/>
        </p:nvSpPr>
        <p:spPr bwMode="gray">
          <a:xfrm rot="3328958" flipH="1" flipV="1">
            <a:off x="1057117" y="4330859"/>
            <a:ext cx="516254" cy="40798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8 w 43200"/>
              <a:gd name="T1" fmla="*/ 22192 h 40909"/>
              <a:gd name="T2" fmla="*/ 31281 w 43200"/>
              <a:gd name="T3" fmla="*/ 40909 h 40909"/>
              <a:gd name="T4" fmla="*/ 21600 w 43200"/>
              <a:gd name="T5" fmla="*/ 21600 h 40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909" fill="none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</a:path>
              <a:path w="43200" h="40909" stroke="0" extrusionOk="0">
                <a:moveTo>
                  <a:pt x="8" y="22191"/>
                </a:moveTo>
                <a:cubicBezTo>
                  <a:pt x="2" y="21994"/>
                  <a:pt x="0" y="217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772"/>
                  <a:pt x="38587" y="37245"/>
                  <a:pt x="31281" y="40909"/>
                </a:cubicBezTo>
                <a:lnTo>
                  <a:pt x="21600" y="216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>
            <a:outerShdw dist="56796" dir="3806097" algn="ctr" rotWithShape="0">
              <a:srgbClr val="1C1C1C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+mn-lt"/>
              <a:cs typeface="+mn-cs"/>
            </a:endParaRPr>
          </a:p>
        </p:txBody>
      </p:sp>
      <p:sp>
        <p:nvSpPr>
          <p:cNvPr id="18465" name="Text Box 20"/>
          <p:cNvSpPr txBox="1">
            <a:spLocks noChangeArrowheads="1"/>
          </p:cNvSpPr>
          <p:nvPr/>
        </p:nvSpPr>
        <p:spPr bwMode="auto">
          <a:xfrm>
            <a:off x="766763" y="4960621"/>
            <a:ext cx="12128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th-TH" b="1">
                <a:solidFill>
                  <a:srgbClr val="FF0000"/>
                </a:solidFill>
                <a:latin typeface="Calibri" pitchFamily="34" charset="0"/>
                <a:cs typeface="Cordia New" pitchFamily="34" charset="-34"/>
              </a:rPr>
              <a:t>7%</a:t>
            </a:r>
          </a:p>
        </p:txBody>
      </p:sp>
      <p:sp>
        <p:nvSpPr>
          <p:cNvPr id="43" name="Rectangle 21"/>
          <p:cNvSpPr>
            <a:spLocks noChangeArrowheads="1"/>
          </p:cNvSpPr>
          <p:nvPr/>
        </p:nvSpPr>
        <p:spPr bwMode="auto">
          <a:xfrm>
            <a:off x="539751" y="5518786"/>
            <a:ext cx="1655763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3200" b="1" i="0" u="none" strike="noStrike" kern="1200" baseline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pPr>
            <a:r>
              <a:rPr lang="th-TH" sz="1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มลภาวะอากาศ</a:t>
            </a:r>
          </a:p>
        </p:txBody>
      </p:sp>
      <p:sp>
        <p:nvSpPr>
          <p:cNvPr id="18467" name="Line 23"/>
          <p:cNvSpPr>
            <a:spLocks noChangeShapeType="1"/>
          </p:cNvSpPr>
          <p:nvPr/>
        </p:nvSpPr>
        <p:spPr bwMode="auto">
          <a:xfrm>
            <a:off x="539750" y="5494020"/>
            <a:ext cx="16795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68" name="Line 28"/>
          <p:cNvSpPr>
            <a:spLocks noChangeShapeType="1"/>
          </p:cNvSpPr>
          <p:nvPr/>
        </p:nvSpPr>
        <p:spPr bwMode="auto">
          <a:xfrm flipV="1">
            <a:off x="4410076" y="2470786"/>
            <a:ext cx="809625" cy="1118234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52" name="Line 28"/>
          <p:cNvSpPr>
            <a:spLocks noChangeShapeType="1"/>
          </p:cNvSpPr>
          <p:nvPr/>
        </p:nvSpPr>
        <p:spPr bwMode="auto">
          <a:xfrm flipV="1">
            <a:off x="3101975" y="3084196"/>
            <a:ext cx="0" cy="882014"/>
          </a:xfrm>
          <a:prstGeom prst="line">
            <a:avLst/>
          </a:prstGeom>
          <a:noFill/>
          <a:ln w="38100">
            <a:solidFill>
              <a:schemeClr val="accent4">
                <a:lumMod val="75000"/>
              </a:schemeClr>
            </a:solidFill>
            <a:round/>
            <a:headEnd type="oval" w="med" len="med"/>
            <a:tailEnd type="triangle" w="med" len="med"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+mn-lt"/>
              <a:cs typeface="+mn-cs"/>
            </a:endParaRPr>
          </a:p>
        </p:txBody>
      </p:sp>
      <p:sp>
        <p:nvSpPr>
          <p:cNvPr id="53" name="Line 28"/>
          <p:cNvSpPr>
            <a:spLocks noChangeShapeType="1"/>
          </p:cNvSpPr>
          <p:nvPr/>
        </p:nvSpPr>
        <p:spPr bwMode="auto">
          <a:xfrm flipH="1" flipV="1">
            <a:off x="1885950" y="3861436"/>
            <a:ext cx="814388" cy="674370"/>
          </a:xfrm>
          <a:prstGeom prst="line">
            <a:avLst/>
          </a:prstGeom>
          <a:noFill/>
          <a:ln w="38100">
            <a:solidFill>
              <a:schemeClr val="accent3">
                <a:lumMod val="75000"/>
              </a:schemeClr>
            </a:solidFill>
            <a:round/>
            <a:headEnd type="oval" w="med" len="med"/>
            <a:tailEnd type="triangle" w="med" len="med"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+mn-lt"/>
              <a:cs typeface="+mn-cs"/>
            </a:endParaRPr>
          </a:p>
        </p:txBody>
      </p:sp>
      <p:sp>
        <p:nvSpPr>
          <p:cNvPr id="54" name="Line 28"/>
          <p:cNvSpPr>
            <a:spLocks noChangeShapeType="1"/>
          </p:cNvSpPr>
          <p:nvPr/>
        </p:nvSpPr>
        <p:spPr bwMode="auto">
          <a:xfrm flipH="1" flipV="1">
            <a:off x="2195514" y="5233036"/>
            <a:ext cx="865187" cy="0"/>
          </a:xfrm>
          <a:prstGeom prst="lin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 type="oval" w="med" len="med"/>
            <a:tailEnd type="triangle" w="med" len="med"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+mn-lt"/>
              <a:cs typeface="+mn-cs"/>
            </a:endParaRPr>
          </a:p>
        </p:txBody>
      </p:sp>
      <p:pic>
        <p:nvPicPr>
          <p:cNvPr id="18472" name="Picture 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04" r="6213"/>
          <a:stretch>
            <a:fillRect/>
          </a:stretch>
        </p:blipFill>
        <p:spPr bwMode="auto">
          <a:xfrm>
            <a:off x="0" y="0"/>
            <a:ext cx="9144000" cy="633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892005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2643182"/>
            <a:ext cx="8229600" cy="1143000"/>
          </a:xfrm>
        </p:spPr>
        <p:txBody>
          <a:bodyPr/>
          <a:lstStyle/>
          <a:p>
            <a:r>
              <a:rPr lang="en-US" dirty="0" smtClean="0"/>
              <a:t>akksilp_s@yahoo.com</a:t>
            </a:r>
            <a:endParaRPr lang="th-TH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85720" y="142852"/>
            <a:ext cx="8715375" cy="6000792"/>
          </a:xfrm>
          <a:solidFill>
            <a:schemeClr val="accent1">
              <a:lumMod val="20000"/>
              <a:lumOff val="80000"/>
            </a:schemeClr>
          </a:solidFill>
        </p:spPr>
        <p:txBody>
          <a:bodyPr rtlCol="0">
            <a:noAutofit/>
          </a:bodyPr>
          <a:lstStyle/>
          <a:p>
            <a:pPr marL="1143000" indent="-1143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400" b="1" dirty="0" smtClean="0">
                <a:latin typeface="Angsana New" pitchFamily="18" charset="-34"/>
                <a:cs typeface="Angsana New" pitchFamily="18" charset="-34"/>
              </a:rPr>
              <a:t>โครงสร้าง 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40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ตามคำสั่ง </a:t>
            </a:r>
            <a:r>
              <a:rPr lang="th-TH" sz="4000" b="1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สป.สธ.</a:t>
            </a:r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ที่ ๑๓/๒๕๕๘ 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เรื่อง แต่งตั้ง</a:t>
            </a:r>
          </a:p>
          <a:p>
            <a:pPr marL="1143000" indent="-1143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คณะกรรมการพัฒนา</a:t>
            </a:r>
            <a:r>
              <a:rPr lang="th-TH" sz="4000" b="1" dirty="0" err="1" smtClean="0">
                <a:latin typeface="Angsana New" pitchFamily="18" charset="-34"/>
                <a:cs typeface="Angsana New" pitchFamily="18" charset="-34"/>
              </a:rPr>
              <a:t>บูรณา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การตามยุทธศาสตร์กระทรวง</a:t>
            </a:r>
          </a:p>
          <a:p>
            <a:pPr marL="1143000" indent="-1143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สาธารณสุข เขตสุขภาพที่๙ คณะที่ ๗ คณะกรรมการพัฒนา</a:t>
            </a:r>
          </a:p>
          <a:p>
            <a:pPr marL="1143000" indent="-1143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ทีมหมอประจำครอบครัว </a:t>
            </a:r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FCT 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และ  </a:t>
            </a:r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คำสั่งที่๑๔/๒๕๕๘ </a:t>
            </a:r>
          </a:p>
          <a:p>
            <a:pPr marL="1143000" indent="-1143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เรื่อง แต่งตั้งคณะกรรมการพัฒนาระบบบริการสุขภาพงาน</a:t>
            </a:r>
            <a:endParaRPr lang="en-US" sz="4000" b="1" dirty="0" smtClean="0">
              <a:latin typeface="Angsana New" pitchFamily="18" charset="-34"/>
              <a:cs typeface="Angsana New" pitchFamily="18" charset="-34"/>
            </a:endParaRPr>
          </a:p>
          <a:p>
            <a:pPr marL="1143000" indent="-1143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Service Plan 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๑๐ สาขาหลักเขตสุขภาพที่ ๙ คณะ ๗ </a:t>
            </a:r>
          </a:p>
          <a:p>
            <a:pPr marL="1143000" indent="-114300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สาขาระบบบริการปฐมภูมิและระบบสุขภาพอำเภอ (</a:t>
            </a:r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DHS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)</a:t>
            </a:r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marL="609600" indent="-60960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28596" y="0"/>
            <a:ext cx="8229600" cy="1015663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 w="9525">
            <a:solidFill>
              <a:schemeClr val="bg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6000" dirty="0">
                <a:solidFill>
                  <a:schemeClr val="bg1"/>
                </a:solidFill>
                <a:latin typeface="Angsana New" pitchFamily="18" charset="-34"/>
              </a:rPr>
              <a:t>กิจกรรมดำเนินการและการพัฒนา </a:t>
            </a:r>
            <a:r>
              <a:rPr lang="en-US" sz="6000" dirty="0">
                <a:solidFill>
                  <a:schemeClr val="bg1"/>
                </a:solidFill>
                <a:latin typeface="Angsana New" pitchFamily="18" charset="-34"/>
              </a:rPr>
              <a:t> </a:t>
            </a:r>
            <a:endParaRPr lang="th-TH" sz="6000" dirty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714348" y="1214422"/>
            <a:ext cx="778674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พัฒนาและทบทวน ฐานข้อมูลและการรวมรวมข้อมูล ให้ตรง ครบถ้วน รายงานความก้าวหน้าเดือนละ </a:t>
            </a:r>
            <a:r>
              <a:rPr lang="en-US" sz="2800" b="1" dirty="0">
                <a:latin typeface="Angsana New" pitchFamily="18" charset="-34"/>
                <a:cs typeface="Angsana New" pitchFamily="18" charset="-34"/>
              </a:rPr>
              <a:t> 2 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ครั้ง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จัดทำแผนยุทธศาสตร์ตามแผนพัฒนาสุขภาพกลุ่มวัยและตามแผนเขต  </a:t>
            </a:r>
            <a:r>
              <a:rPr lang="en-US" sz="2800" b="1" dirty="0">
                <a:latin typeface="Angsana New" pitchFamily="18" charset="-34"/>
                <a:cs typeface="Angsana New" pitchFamily="18" charset="-34"/>
              </a:rPr>
              <a:t>DHS 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รวม</a:t>
            </a:r>
            <a:r>
              <a:rPr lang="en-US" sz="2800" b="1" dirty="0">
                <a:latin typeface="Angsana New" pitchFamily="18" charset="-34"/>
                <a:cs typeface="Angsana New" pitchFamily="18" charset="-34"/>
              </a:rPr>
              <a:t> 10 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เรื่อง</a:t>
            </a:r>
            <a:endParaRPr lang="th-TH" sz="2800" b="1" dirty="0" smtClean="0">
              <a:latin typeface="Angsana New" pitchFamily="18" charset="-34"/>
              <a:cs typeface="Angsana New" pitchFamily="18" charset="-34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พัฒนาศักยภาพ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FCT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ที่สอดคล้องกับ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SP 10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สาขา และความต้องการของ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FCT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โดยกระบวนการ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CBL</a:t>
            </a:r>
          </a:p>
          <a:p>
            <a:pPr marL="514350" lvl="0" indent="-514350">
              <a:buFont typeface="+mj-lt"/>
              <a:buAutoNum type="arabicPeriod"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ทบทวนและพัฒนากิจกรรมบริการสุขภาพตาม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Service Plan 10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สาขาเน้น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FCT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ในกิจกรรม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Stroke /  </a:t>
            </a:r>
            <a:r>
              <a:rPr lang="en-US" sz="2800" b="1" dirty="0" err="1" smtClean="0">
                <a:latin typeface="Angsana New" pitchFamily="18" charset="-34"/>
                <a:cs typeface="Angsana New" pitchFamily="18" charset="-34"/>
              </a:rPr>
              <a:t>Stemi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ให้ถึงประชาชน เน้นอาการสำคัญ ความรู้ ประชาสัมพันธ์ สื่อต่างๆ  การส่งต่อ</a:t>
            </a:r>
          </a:p>
          <a:p>
            <a:pPr marL="514350" indent="-514350">
              <a:buFont typeface="+mj-lt"/>
              <a:buAutoNum type="arabicPeriod"/>
            </a:pP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ประเมิน</a:t>
            </a:r>
            <a:r>
              <a:rPr lang="en-US" sz="2800" b="1" dirty="0">
                <a:latin typeface="Angsana New" pitchFamily="18" charset="-34"/>
                <a:cs typeface="Angsana New" pitchFamily="18" charset="-34"/>
              </a:rPr>
              <a:t> DHS 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ระดับอำเภอ จังหวัด และประเมินระดับเขต โดยกรรมการเขต(มีการแต่งตั้งคณะกรรมการประเมินรับรอง </a:t>
            </a:r>
            <a:r>
              <a:rPr lang="en-US" sz="2800" b="1" dirty="0">
                <a:latin typeface="Angsana New" pitchFamily="18" charset="-34"/>
                <a:cs typeface="Angsana New" pitchFamily="18" charset="-34"/>
              </a:rPr>
              <a:t>DHS-PCA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) </a:t>
            </a:r>
            <a:endParaRPr lang="th-TH" sz="2800" b="1" dirty="0" smtClean="0">
              <a:latin typeface="Angsana New" pitchFamily="18" charset="-34"/>
              <a:cs typeface="Angsana New" pitchFamily="18" charset="-34"/>
            </a:endParaRPr>
          </a:p>
          <a:p>
            <a:pPr marL="514350" lvl="0" indent="-514350">
              <a:buFont typeface="+mj-lt"/>
              <a:buAutoNum type="arabicPeriod"/>
            </a:pPr>
            <a:endParaRPr lang="th-TH" sz="2800" b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28596" y="0"/>
            <a:ext cx="8229600" cy="1015663"/>
          </a:xfrm>
          <a:prstGeom prst="rect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  <a:ln w="9525">
            <a:solidFill>
              <a:schemeClr val="bg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6000" dirty="0">
                <a:solidFill>
                  <a:schemeClr val="bg1"/>
                </a:solidFill>
                <a:latin typeface="Angsana New" pitchFamily="18" charset="-34"/>
              </a:rPr>
              <a:t>กิจกรรมดำเนินการและการพัฒนา </a:t>
            </a:r>
            <a:r>
              <a:rPr lang="en-US" sz="6000" dirty="0">
                <a:solidFill>
                  <a:schemeClr val="bg1"/>
                </a:solidFill>
                <a:latin typeface="Angsana New" pitchFamily="18" charset="-34"/>
              </a:rPr>
              <a:t> </a:t>
            </a:r>
            <a:endParaRPr lang="th-TH" sz="6000" dirty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00034" y="1071546"/>
            <a:ext cx="81439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ประเมิน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DHS-PCA Appreciation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 เพื่อเสริมพลังการพัฒนาและประเมินระดับเขต โดยสุ่มประเมินจังหวัดละ ๓ อำเภอ ใหญ่ กลาง เล็ก จะประเมินให้แล้วเสร็จ ช่วงระยะเวลา ๑๕ พ.ค.-๑๐มิ.ย.58 นี้ 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การจัดทำคู่มือ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FCT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ของเขต จะแล้วเสร็จในต้นเดือนพฤษภาคม 58 (ก่อนประชุมครู ก)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พัฒนาเสริมศักยภาพแพทย์ใช้ทุน ปี </a:t>
            </a:r>
            <a:r>
              <a:rPr lang="en-US" sz="2800" b="1" dirty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ทุกคน ในเรื่อง</a:t>
            </a:r>
            <a:r>
              <a:rPr lang="en-US" sz="2800" b="1" dirty="0">
                <a:latin typeface="Angsana New" pitchFamily="18" charset="-34"/>
                <a:cs typeface="Angsana New" pitchFamily="18" charset="-34"/>
              </a:rPr>
              <a:t> FCT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 และ </a:t>
            </a:r>
            <a:r>
              <a:rPr lang="en-US" sz="2800" b="1" dirty="0">
                <a:latin typeface="Angsana New" pitchFamily="18" charset="-34"/>
                <a:cs typeface="Angsana New" pitchFamily="18" charset="-34"/>
              </a:rPr>
              <a:t>DHS </a:t>
            </a:r>
            <a:endParaRPr lang="th-TH" sz="2800" b="1" dirty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Font typeface="+mj-lt"/>
              <a:buAutoNum type="arabicPeriod" startAt="6"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ประชุมพัฒนาศักยภาพ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FCT 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เขต ๙  ทั้ง 100% ดังนี้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อบรม ครู ก ให้ทั้ง 4 จังหวัด กลางเดือน พฤษภาคม 58 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ครู ก ไปดำเนินการอบรมขยายผลในพื้นที่ 100 % ในเดือน มิถุนายน 58</a:t>
            </a:r>
          </a:p>
          <a:p>
            <a:pPr marL="514350" lvl="0" indent="-514350">
              <a:buFont typeface="+mj-lt"/>
              <a:buAutoNum type="arabicPeriod" startAt="6"/>
            </a:pP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จัดเวทีแลกเปลี่ยนเรียนรู้ประสบการณ์  แบ่งปันเรื่องเล่าดีดี สร้างขวัญกำลังใจ มอบรางวัล</a:t>
            </a:r>
            <a:r>
              <a:rPr lang="en-US" sz="2800" b="1" dirty="0">
                <a:latin typeface="Angsana New" pitchFamily="18" charset="-34"/>
                <a:cs typeface="Angsana New" pitchFamily="18" charset="-34"/>
              </a:rPr>
              <a:t> FCT 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เขต ๙  กำหนดการ ๒ วัน จะจัดในช่วงวันที่   ๒๕</a:t>
            </a:r>
            <a:r>
              <a:rPr lang="en-US" sz="2800" b="1" dirty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2800" b="1" dirty="0">
                <a:latin typeface="Angsana New" pitchFamily="18" charset="-34"/>
                <a:cs typeface="Angsana New" pitchFamily="18" charset="-34"/>
              </a:rPr>
              <a:t>๒๖ สิงหาคม </a:t>
            </a:r>
            <a:r>
              <a:rPr lang="th-TH" sz="2800" b="1" dirty="0" smtClean="0">
                <a:latin typeface="Angsana New" pitchFamily="18" charset="-34"/>
                <a:cs typeface="Angsana New" pitchFamily="18" charset="-34"/>
              </a:rPr>
              <a:t>๒๕๕๘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785794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ความเชื่อมโยงการดำเนินงานของการปฏิรูประบบสุขภาพผ่านทีมหมอครอบครัว</a:t>
            </a:r>
            <a:endParaRPr lang="th-TH" sz="36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5" name="สามเหลี่ยมหน้าจั่ว 4"/>
          <p:cNvSpPr/>
          <p:nvPr/>
        </p:nvSpPr>
        <p:spPr>
          <a:xfrm>
            <a:off x="0" y="857232"/>
            <a:ext cx="7215206" cy="1500198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>
            <a:noAutofit/>
          </a:bodyPr>
          <a:lstStyle/>
          <a:p>
            <a:pPr algn="ctr"/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“ประชาชนเข้าถึงบริการทุกระบบที่ได้</a:t>
            </a:r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มาตรฐาน</a:t>
            </a:r>
          </a:p>
          <a:p>
            <a:pPr algn="ctr"/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โดย</a:t>
            </a:r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เครือข่าย</a:t>
            </a:r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บริการเชื่อมโยง</a:t>
            </a:r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ไร้รอยต่อ  สามารถบริการ</a:t>
            </a:r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เบ็ดเสร็จภายใน</a:t>
            </a:r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เครือข่าย</a:t>
            </a:r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บริการ ประสาน</a:t>
            </a:r>
            <a:r>
              <a:rPr lang="th-TH" sz="1600" b="1" dirty="0" smtClean="0">
                <a:latin typeface="Angsana New" pitchFamily="18" charset="-34"/>
                <a:cs typeface="Angsana New" pitchFamily="18" charset="-34"/>
              </a:rPr>
              <a:t>ชุมชนเน้น </a:t>
            </a:r>
            <a:r>
              <a:rPr lang="en-US" sz="1600" b="1" dirty="0" smtClean="0">
                <a:latin typeface="Angsana New" pitchFamily="18" charset="-34"/>
                <a:cs typeface="Angsana New" pitchFamily="18" charset="-34"/>
              </a:rPr>
              <a:t>Self Care”</a:t>
            </a:r>
            <a:endParaRPr lang="th-TH" sz="1600" b="1" dirty="0" smtClean="0">
              <a:latin typeface="Angsana New" pitchFamily="18" charset="-34"/>
              <a:cs typeface="Angsana New" pitchFamily="18" charset="-34"/>
            </a:endParaRPr>
          </a:p>
          <a:p>
            <a:pPr algn="ctr"/>
            <a:endParaRPr lang="th-TH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3071802" y="1142984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VISION</a:t>
            </a:r>
            <a:endParaRPr lang="th-TH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0" y="2500306"/>
            <a:ext cx="1214446" cy="914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ysClr val="windowText" lastClr="000000"/>
                </a:solidFill>
                <a:latin typeface="Angsana New" pitchFamily="18" charset="-34"/>
                <a:cs typeface="Angsana New" pitchFamily="18" charset="-34"/>
              </a:rPr>
              <a:t>ตติยภูมิ</a:t>
            </a:r>
            <a:endParaRPr lang="th-TH" b="1" dirty="0">
              <a:solidFill>
                <a:sysClr val="windowText" lastClr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0" y="4857760"/>
            <a:ext cx="1214446" cy="914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ysClr val="windowText" lastClr="000000"/>
                </a:solidFill>
                <a:latin typeface="Angsana New" pitchFamily="18" charset="-34"/>
                <a:cs typeface="Angsana New" pitchFamily="18" charset="-34"/>
              </a:rPr>
              <a:t>ปฐมภูมิ</a:t>
            </a:r>
            <a:endParaRPr lang="th-TH" b="1" dirty="0">
              <a:solidFill>
                <a:sysClr val="windowText" lastClr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0" y="3643314"/>
            <a:ext cx="1214446" cy="914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ysClr val="windowText" lastClr="000000"/>
                </a:solidFill>
                <a:latin typeface="Angsana New" pitchFamily="18" charset="-34"/>
                <a:cs typeface="Angsana New" pitchFamily="18" charset="-34"/>
              </a:rPr>
              <a:t>ทุติยภูมิ</a:t>
            </a:r>
            <a:endParaRPr lang="th-TH" b="1" dirty="0">
              <a:solidFill>
                <a:sysClr val="windowText" lastClr="00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" name="ลูกศรขึ้น-ลง 10"/>
          <p:cNvSpPr/>
          <p:nvPr/>
        </p:nvSpPr>
        <p:spPr>
          <a:xfrm>
            <a:off x="500034" y="3286124"/>
            <a:ext cx="285752" cy="428628"/>
          </a:xfrm>
          <a:prstGeom prst="up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ลูกศรขึ้น-ลง 11"/>
          <p:cNvSpPr/>
          <p:nvPr/>
        </p:nvSpPr>
        <p:spPr>
          <a:xfrm>
            <a:off x="500034" y="4500570"/>
            <a:ext cx="285752" cy="428628"/>
          </a:xfrm>
          <a:prstGeom prst="upDown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ชื่อเรื่อง 1"/>
          <p:cNvSpPr txBox="1">
            <a:spLocks/>
          </p:cNvSpPr>
          <p:nvPr/>
        </p:nvSpPr>
        <p:spPr>
          <a:xfrm>
            <a:off x="0" y="5786454"/>
            <a:ext cx="7215206" cy="57150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 smtClean="0">
                <a:latin typeface="Angsana New" pitchFamily="18" charset="-34"/>
                <a:ea typeface="+mj-ea"/>
                <a:cs typeface="Angsana New" pitchFamily="18" charset="-34"/>
              </a:rPr>
              <a:t>DHS </a:t>
            </a:r>
            <a:r>
              <a:rPr lang="th-TH" sz="3600" b="1" dirty="0" smtClean="0">
                <a:latin typeface="Angsana New" pitchFamily="18" charset="-34"/>
                <a:ea typeface="+mj-ea"/>
                <a:cs typeface="Angsana New" pitchFamily="18" charset="-34"/>
              </a:rPr>
              <a:t>โดยการบริหารจัดการผ่านเขตสุขภาพ</a:t>
            </a:r>
            <a:endParaRPr kumimoji="0" lang="th-TH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ngsana New" pitchFamily="18" charset="-34"/>
              <a:ea typeface="+mj-ea"/>
              <a:cs typeface="Angsana New" pitchFamily="18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14480" y="2500306"/>
            <a:ext cx="677108" cy="328614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ระบบบริการ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10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สาขา</a:t>
            </a:r>
            <a:endParaRPr lang="th-TH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488" y="2500306"/>
            <a:ext cx="677108" cy="32861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ระบบควบคุมโรค</a:t>
            </a:r>
            <a:endParaRPr lang="th-TH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71934" y="2500306"/>
            <a:ext cx="677108" cy="321471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ระบบคุ้มครองผู้บริโภค</a:t>
            </a:r>
            <a:endParaRPr lang="th-TH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86380" y="2500306"/>
            <a:ext cx="646331" cy="32147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th-TH" sz="3000" b="1" dirty="0" smtClean="0">
                <a:latin typeface="Angsana New" pitchFamily="18" charset="-34"/>
                <a:cs typeface="Angsana New" pitchFamily="18" charset="-34"/>
              </a:rPr>
              <a:t>ระบบสิ่งแวดล้อมและสุขภาพ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00826" y="2500306"/>
            <a:ext cx="677108" cy="32147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PP 5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กลุ่มวัย</a:t>
            </a:r>
            <a:endParaRPr lang="th-TH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786710" y="5715016"/>
            <a:ext cx="119936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>
                <a:latin typeface="Angsana New" pitchFamily="18" charset="-34"/>
                <a:cs typeface="Angsana New" pitchFamily="18" charset="-34"/>
              </a:rPr>
              <a:t>FCT</a:t>
            </a:r>
            <a:endParaRPr lang="th-TH" sz="6000" b="1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23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1500174"/>
            <a:ext cx="94934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Content Placeholder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58120" y="3214686"/>
            <a:ext cx="785880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82" y="3214686"/>
            <a:ext cx="99678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58182" y="1571612"/>
            <a:ext cx="785818" cy="1504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29843" y="4643446"/>
            <a:ext cx="814157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4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572396" y="4500570"/>
            <a:ext cx="77639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คู่มือ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FCT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เขตบริการสุขภาพที่ ๙ “นครชัยบุรินทร์”</a:t>
            </a:r>
            <a:br>
              <a:rPr lang="th-TH" b="1" dirty="0" smtClean="0">
                <a:latin typeface="Angsana New" pitchFamily="18" charset="-34"/>
                <a:cs typeface="Angsana New" pitchFamily="18" charset="-34"/>
              </a:rPr>
            </a:br>
            <a:endParaRPr lang="th-TH" dirty="0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85720" y="642918"/>
            <a:ext cx="8643998" cy="662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ส่วนที่ 1 : นโยบายผู้บริหาร (คำนิยม) </a:t>
            </a:r>
            <a:r>
              <a:rPr lang="th-TH" dirty="0" smtClean="0"/>
              <a:t>รมว.สาธารณสุข, รมช.สาธารณสุข, รักษาการปลัดกระทรวงสาธารณสุข</a:t>
            </a:r>
          </a:p>
          <a:p>
            <a:r>
              <a:rPr lang="th-TH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ส่วนที่ 2 : กรอบการดำเนินงานของทีมหมอครอบครัว</a:t>
            </a:r>
          </a:p>
          <a:p>
            <a:pPr lvl="1"/>
            <a:r>
              <a:rPr lang="th-TH" b="1" dirty="0" smtClean="0"/>
              <a:t>2.1 กรอบนโยบายการดำเนินงานของทีมหมอครอบครัวของกระทรวงสาธารณสุข</a:t>
            </a:r>
          </a:p>
          <a:p>
            <a:pPr lvl="1"/>
            <a:r>
              <a:rPr lang="th-TH" b="1" dirty="0" smtClean="0"/>
              <a:t>2.2 กรอบการดำเนินงานตามนโยบายทีมหมอครอบครัว (</a:t>
            </a:r>
            <a:r>
              <a:rPr lang="en-US" b="1" dirty="0" smtClean="0"/>
              <a:t>FCT) </a:t>
            </a:r>
            <a:r>
              <a:rPr lang="th-TH" b="1" dirty="0" smtClean="0"/>
              <a:t>ของเขตสุขภาพนครชัยบุรินทร์ ปี</a:t>
            </a:r>
            <a:r>
              <a:rPr lang="en-US" b="1" dirty="0" smtClean="0"/>
              <a:t>2558 </a:t>
            </a:r>
          </a:p>
          <a:p>
            <a:pPr lvl="2">
              <a:buFont typeface="Arial" pitchFamily="34" charset="0"/>
              <a:buChar char="•"/>
            </a:pPr>
            <a:r>
              <a:rPr lang="th-TH" b="1" dirty="0" smtClean="0"/>
              <a:t>ประเด็นการดำเนินงาน</a:t>
            </a:r>
            <a:r>
              <a:rPr lang="en-US" b="1" dirty="0" smtClean="0"/>
              <a:t>     </a:t>
            </a:r>
          </a:p>
          <a:p>
            <a:r>
              <a:rPr lang="en-US" dirty="0" smtClean="0"/>
              <a:t>	</a:t>
            </a:r>
            <a:r>
              <a:rPr lang="th-TH" dirty="0" smtClean="0"/>
              <a:t>1)การให้บริการดูแลกลุ่มผู้สูงอายุ และผู้ป่วยติดบ้าน ติดเตียง (</a:t>
            </a:r>
            <a:r>
              <a:rPr lang="en-US" dirty="0" smtClean="0"/>
              <a:t>Long term care)</a:t>
            </a:r>
            <a:endParaRPr lang="en-US" sz="1200" dirty="0" smtClean="0"/>
          </a:p>
          <a:p>
            <a:r>
              <a:rPr lang="en-US" dirty="0" smtClean="0"/>
              <a:t>	</a:t>
            </a:r>
            <a:r>
              <a:rPr lang="th-TH" dirty="0" smtClean="0"/>
              <a:t>2)การให้บริการดูแลกลุ่มผู้ป่วย และผู้ที่อยู่ในวาระสุดท้ายของชีวิตแบบประคับประคอง </a:t>
            </a:r>
            <a:r>
              <a:rPr lang="en-US" dirty="0" smtClean="0"/>
              <a:t>(Palliative care)</a:t>
            </a:r>
            <a:endParaRPr lang="en-US" sz="1200" dirty="0" smtClean="0"/>
          </a:p>
          <a:p>
            <a:pPr lvl="2"/>
            <a:r>
              <a:rPr lang="th-TH" dirty="0" smtClean="0"/>
              <a:t>3)การประเมินโรคซึมเศร้าใน2กลุ่มบน</a:t>
            </a:r>
          </a:p>
          <a:p>
            <a:r>
              <a:rPr lang="en-US" dirty="0" smtClean="0"/>
              <a:t>	</a:t>
            </a:r>
            <a:r>
              <a:rPr lang="th-TH" dirty="0" smtClean="0"/>
              <a:t>4)การประเมินพัฒนาการเด็ก เพื่อค้นหากิริยาผิดปกติให้พบเพื่อเร่งแก้ไข</a:t>
            </a:r>
            <a:endParaRPr lang="en-US" sz="1200" dirty="0" smtClean="0"/>
          </a:p>
          <a:p>
            <a:r>
              <a:rPr lang="th-TH" dirty="0" smtClean="0"/>
              <a:t> 	5)การประเมินอาการเตือนและการวินิจฉัยเบื้องต้น </a:t>
            </a:r>
            <a:r>
              <a:rPr lang="en-US" dirty="0" smtClean="0"/>
              <a:t>Stroke (Stroke alert) </a:t>
            </a:r>
            <a:endParaRPr lang="en-US" sz="1200" dirty="0" smtClean="0"/>
          </a:p>
          <a:p>
            <a:r>
              <a:rPr lang="th-TH" dirty="0" smtClean="0"/>
              <a:t> 	6)การประเมินอาการเตือนและการวินิจฉัยเบื้องต้น </a:t>
            </a:r>
            <a:r>
              <a:rPr lang="en-US" dirty="0" smtClean="0"/>
              <a:t>STEMI (STEMI alert) </a:t>
            </a:r>
            <a:endParaRPr lang="en-US" sz="1200" dirty="0" smtClean="0"/>
          </a:p>
          <a:p>
            <a:r>
              <a:rPr lang="th-TH" dirty="0" smtClean="0"/>
              <a:t> 	7)การฝากครรภ์ก่อน </a:t>
            </a:r>
            <a:r>
              <a:rPr lang="en-US" dirty="0" smtClean="0"/>
              <a:t>12 </a:t>
            </a:r>
            <a:r>
              <a:rPr lang="th-TH" dirty="0" smtClean="0"/>
              <a:t>สัปดาห์ เน้นให้มีการฝากครรภ์ก่อน </a:t>
            </a:r>
            <a:r>
              <a:rPr lang="en-US" dirty="0" smtClean="0"/>
              <a:t>12</a:t>
            </a:r>
            <a:r>
              <a:rPr lang="th-TH" dirty="0" smtClean="0"/>
              <a:t> สัปดาห์ ครอบคลุมทุกกลุ่มวัยที่ตั้งครรภ์โดยเฉพาะวัยรุ่น</a:t>
            </a:r>
            <a:endParaRPr lang="en-US" sz="1200" dirty="0" smtClean="0"/>
          </a:p>
          <a:p>
            <a:pPr lvl="2">
              <a:buFont typeface="Arial" pitchFamily="34" charset="0"/>
              <a:buChar char="•"/>
            </a:pPr>
            <a:r>
              <a:rPr lang="en-US" b="1" dirty="0" smtClean="0"/>
              <a:t>  </a:t>
            </a:r>
            <a:r>
              <a:rPr lang="th-TH" b="1" dirty="0" smtClean="0"/>
              <a:t>วิธีการดำเนินงาน</a:t>
            </a:r>
          </a:p>
          <a:p>
            <a:pPr lvl="2"/>
            <a:r>
              <a:rPr lang="th-TH" dirty="0" smtClean="0"/>
              <a:t>1)พี่เลี้ยงทีมหมอครอบครัวระดับจังหวัด</a:t>
            </a:r>
          </a:p>
          <a:p>
            <a:pPr lvl="2"/>
            <a:r>
              <a:rPr lang="th-TH" dirty="0" smtClean="0"/>
              <a:t>2)พี่เลี้ยงทีมหมอครอบครัวระดับอำเภอ</a:t>
            </a:r>
            <a:r>
              <a:rPr lang="en-US" dirty="0" smtClean="0"/>
              <a:t>   </a:t>
            </a:r>
          </a:p>
          <a:p>
            <a:pPr lvl="2"/>
            <a:r>
              <a:rPr lang="th-TH" dirty="0" smtClean="0"/>
              <a:t>3)ผู้ให้บริการระดับปฐมภูมิ </a:t>
            </a:r>
          </a:p>
          <a:p>
            <a:r>
              <a:rPr lang="th-TH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ส่วนที่ 3 : ความรู้ในการดำเนินงานสำหรับหมอครอบครัว และทีมหมอครอบครัว</a:t>
            </a:r>
          </a:p>
          <a:p>
            <a:pPr lvl="1"/>
            <a:r>
              <a:rPr lang="th-TH" b="1" dirty="0" smtClean="0">
                <a:solidFill>
                  <a:srgbClr val="000000"/>
                </a:solidFill>
                <a:latin typeface="Helvetica" charset="0"/>
                <a:ea typeface="Helvetica" charset="0"/>
                <a:sym typeface="Helvetica" charset="0"/>
              </a:rPr>
              <a:t>ความรู้ 7</a:t>
            </a:r>
            <a:r>
              <a:rPr lang="th-TH" b="1" dirty="0" smtClean="0"/>
              <a:t>ประเด็นการดำเนินงานข้างต้น</a:t>
            </a:r>
          </a:p>
          <a:p>
            <a:r>
              <a:rPr lang="th-TH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ส่วนที่ 4 : ปฏิทินและบันทึกกิจกรรม</a:t>
            </a:r>
          </a:p>
          <a:p>
            <a:r>
              <a:rPr lang="th-TH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" charset="0"/>
              </a:rPr>
              <a:t> </a:t>
            </a:r>
          </a:p>
          <a:p>
            <a:endParaRPr lang="en-US" dirty="0" smtClean="0"/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500063" y="1357313"/>
          <a:ext cx="8262945" cy="3876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2589"/>
                <a:gridCol w="1652589"/>
                <a:gridCol w="1652589"/>
                <a:gridCol w="1652589"/>
                <a:gridCol w="1652589"/>
              </a:tblGrid>
              <a:tr h="981071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จังหวัด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จำนวนอำเภอ (แห่ง)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FCT</a:t>
                      </a:r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 จำนวน</a:t>
                      </a:r>
                      <a:r>
                        <a:rPr lang="th-TH" sz="2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</a:p>
                    <a:p>
                      <a:pPr algn="ctr"/>
                      <a:r>
                        <a:rPr lang="th-TH" sz="2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ทีมระดับอำเภอ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FCT</a:t>
                      </a:r>
                      <a:r>
                        <a:rPr lang="th-TH" sz="2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จำนวน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ทีมระดับตำบล</a:t>
                      </a:r>
                      <a:endParaRPr lang="th-TH" sz="28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FCT</a:t>
                      </a:r>
                      <a:r>
                        <a:rPr lang="th-TH" sz="2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จำนวน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ทีมระดับชุมชน</a:t>
                      </a:r>
                      <a:endParaRPr lang="th-TH" sz="28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127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นครราชสีมา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32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194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408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1,</a:t>
                      </a: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ชัยภูมิ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96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71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  </a:t>
                      </a: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913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บุรีรัมย์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23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126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254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1,299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สุรินทร์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136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  847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รวม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88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52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1,0</a:t>
                      </a: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53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4,</a:t>
                      </a:r>
                      <a:r>
                        <a:rPr lang="en-US" sz="3200" b="1" dirty="0" smtClean="0">
                          <a:latin typeface="Angsana New" pitchFamily="18" charset="-34"/>
                          <a:cs typeface="Angsana New" pitchFamily="18" charset="-34"/>
                        </a:rPr>
                        <a:t>984</a:t>
                      </a:r>
                      <a:endParaRPr lang="th-TH" sz="32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สี่เหลี่ยมผืนผ้า 5"/>
          <p:cNvSpPr/>
          <p:nvPr/>
        </p:nvSpPr>
        <p:spPr>
          <a:xfrm>
            <a:off x="642910" y="214290"/>
            <a:ext cx="7929618" cy="830997"/>
          </a:xfrm>
          <a:prstGeom prst="rect">
            <a:avLst/>
          </a:prstGeom>
          <a:gradFill flip="none" rotWithShape="1">
            <a:gsLst>
              <a:gs pos="0">
                <a:srgbClr val="CC0099">
                  <a:shade val="30000"/>
                  <a:satMod val="115000"/>
                </a:srgbClr>
              </a:gs>
              <a:gs pos="50000">
                <a:srgbClr val="CC0099">
                  <a:shade val="67500"/>
                  <a:satMod val="115000"/>
                </a:srgbClr>
              </a:gs>
              <a:gs pos="100000">
                <a:srgbClr val="CC0099">
                  <a:shade val="100000"/>
                  <a:satMod val="115000"/>
                </a:srgb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800" dirty="0">
                <a:solidFill>
                  <a:schemeClr val="bg1"/>
                </a:solidFill>
                <a:latin typeface="Angsana New" pitchFamily="18" charset="-34"/>
              </a:rPr>
              <a:t>สถานการณ์ หมอครอบครัว เขต 9  ปีงบ 2558</a:t>
            </a:r>
          </a:p>
        </p:txBody>
      </p:sp>
      <p:sp>
        <p:nvSpPr>
          <p:cNvPr id="6193" name="TextBox 6"/>
          <p:cNvSpPr txBox="1">
            <a:spLocks noChangeArrowheads="1"/>
          </p:cNvSpPr>
          <p:nvPr/>
        </p:nvSpPr>
        <p:spPr bwMode="auto">
          <a:xfrm>
            <a:off x="714375" y="5643563"/>
            <a:ext cx="7858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dirty="0">
                <a:latin typeface="Angsana New" pitchFamily="18" charset="-34"/>
              </a:rPr>
              <a:t>ที่มา </a:t>
            </a:r>
            <a:r>
              <a:rPr lang="en-US" dirty="0">
                <a:latin typeface="Angsana New" pitchFamily="18" charset="-34"/>
              </a:rPr>
              <a:t>: </a:t>
            </a:r>
            <a:r>
              <a:rPr lang="th-TH" dirty="0">
                <a:latin typeface="Angsana New" pitchFamily="18" charset="-34"/>
              </a:rPr>
              <a:t>รายงานจากทุกจังหวัด ณ วันที่ </a:t>
            </a:r>
            <a:r>
              <a:rPr lang="en-US" dirty="0">
                <a:latin typeface="Angsana New" pitchFamily="18" charset="-34"/>
              </a:rPr>
              <a:t>24</a:t>
            </a:r>
            <a:r>
              <a:rPr lang="th-TH" dirty="0">
                <a:latin typeface="Angsana New" pitchFamily="18" charset="-34"/>
              </a:rPr>
              <a:t> เมษายน 2558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142843" y="714357"/>
          <a:ext cx="8858311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8695"/>
                <a:gridCol w="1143008"/>
                <a:gridCol w="881047"/>
                <a:gridCol w="904903"/>
                <a:gridCol w="1143008"/>
                <a:gridCol w="1071570"/>
                <a:gridCol w="1357322"/>
                <a:gridCol w="1428758"/>
              </a:tblGrid>
              <a:tr h="357189">
                <a:tc rowSpan="2"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จังหวัด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จำนวนอำเภอ (แห่ง)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จำนวนผู้สูงอายุ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จำนวนผู้พิการ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smtClean="0">
                          <a:latin typeface="Angsana New" pitchFamily="18" charset="-34"/>
                          <a:cs typeface="Angsana New" pitchFamily="18" charset="-34"/>
                        </a:rPr>
                        <a:t>ผู้ป่วยที่ได้รับการดูแลแบบประคับประคอง</a:t>
                      </a:r>
                      <a:r>
                        <a:rPr lang="th-TH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(</a:t>
                      </a:r>
                      <a:r>
                        <a:rPr lang="en-US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Palliative</a:t>
                      </a:r>
                      <a:r>
                        <a:rPr lang="en-US" sz="20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care</a:t>
                      </a:r>
                      <a:r>
                        <a:rPr lang="th-TH" sz="20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)</a:t>
                      </a:r>
                      <a:endParaRPr lang="th-TH" sz="20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>
                    <a:solidFill>
                      <a:srgbClr val="C00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ระดับ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UCARE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(ขั้น/จำนวนอำเภอ</a:t>
                      </a:r>
                      <a:r>
                        <a:rPr lang="th-TH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)</a:t>
                      </a:r>
                    </a:p>
                  </a:txBody>
                  <a:tcPr>
                    <a:solidFill>
                      <a:srgbClr val="C00000"/>
                    </a:solidFill>
                  </a:tcPr>
                </a:tc>
              </a:tr>
              <a:tr h="992428">
                <a:tc vMerge="1">
                  <a:txBody>
                    <a:bodyPr/>
                    <a:lstStyle/>
                    <a:p>
                      <a:pPr algn="ctr"/>
                      <a:endParaRPr lang="th-TH" sz="24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ผู้สูงอายุทั้งหมด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ผู้สูงอายุติดเตียง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จำนวน</a:t>
                      </a:r>
                      <a:r>
                        <a:rPr lang="th-TH" sz="20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</a:p>
                    <a:p>
                      <a:pPr algn="ctr"/>
                      <a:r>
                        <a:rPr lang="th-TH" sz="20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ผู้พิการทั้งหมด</a:t>
                      </a:r>
                      <a:endParaRPr lang="th-TH" sz="20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dirty="0" smtClean="0">
                          <a:latin typeface="Angsana New" pitchFamily="18" charset="-34"/>
                          <a:cs typeface="Angsana New" pitchFamily="18" charset="-34"/>
                        </a:rPr>
                        <a:t>ผู้พิการที่ต้องได้รับการดูแล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06455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นม.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32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280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221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474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44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450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496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735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3=7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 4=20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endParaRPr lang="en-US" sz="24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5=5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806455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ชัยภูมิ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147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067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251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448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286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595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3=8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 4=6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  5=2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806455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บุรีรัมย์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23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186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186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258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51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609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046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854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3=12</a:t>
                      </a:r>
                      <a:r>
                        <a:rPr lang="en-US" sz="24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4=10</a:t>
                      </a:r>
                      <a:r>
                        <a:rPr lang="th-TH" sz="24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5=1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507768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สุรินทร์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167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116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557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1,3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02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13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598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566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3=9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th-TH" sz="24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en-US" sz="24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4=8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806455"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รวม</a:t>
                      </a:r>
                      <a:endParaRPr lang="th-TH" sz="28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88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780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590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540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157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809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426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741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3=36</a:t>
                      </a:r>
                      <a:r>
                        <a:rPr lang="th-TH" sz="2400" b="1" dirty="0" smtClean="0">
                          <a:latin typeface="Angsana New" pitchFamily="18" charset="-34"/>
                          <a:cs typeface="Angsana New" pitchFamily="18" charset="-34"/>
                        </a:rPr>
                        <a:t>,</a:t>
                      </a:r>
                      <a:r>
                        <a:rPr lang="th-TH" sz="24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en-US" sz="24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4=44</a:t>
                      </a:r>
                      <a:r>
                        <a:rPr lang="th-TH" sz="24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, </a:t>
                      </a:r>
                      <a:r>
                        <a:rPr lang="en-US" sz="2400" b="1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5=8</a:t>
                      </a:r>
                      <a:endParaRPr lang="th-TH" sz="24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สี่เหลี่ยมผืนผ้า 5"/>
          <p:cNvSpPr/>
          <p:nvPr/>
        </p:nvSpPr>
        <p:spPr>
          <a:xfrm>
            <a:off x="500034" y="1"/>
            <a:ext cx="7929618" cy="707886"/>
          </a:xfrm>
          <a:prstGeom prst="rect">
            <a:avLst/>
          </a:prstGeom>
          <a:gradFill flip="none" rotWithShape="1">
            <a:gsLst>
              <a:gs pos="0">
                <a:srgbClr val="CC0099">
                  <a:shade val="30000"/>
                  <a:satMod val="115000"/>
                </a:srgbClr>
              </a:gs>
              <a:gs pos="50000">
                <a:srgbClr val="CC0099">
                  <a:shade val="67500"/>
                  <a:satMod val="115000"/>
                </a:srgbClr>
              </a:gs>
              <a:gs pos="100000">
                <a:srgbClr val="CC0099">
                  <a:shade val="100000"/>
                  <a:satMod val="115000"/>
                </a:srgb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000" dirty="0">
                <a:solidFill>
                  <a:schemeClr val="bg1"/>
                </a:solidFill>
                <a:latin typeface="Angsana New" pitchFamily="18" charset="-34"/>
              </a:rPr>
              <a:t>สถานการณ์ ผู้ป่วย </a:t>
            </a:r>
            <a:r>
              <a:rPr lang="en-US" sz="4000" dirty="0">
                <a:solidFill>
                  <a:schemeClr val="bg1"/>
                </a:solidFill>
                <a:latin typeface="Angsana New" pitchFamily="18" charset="-34"/>
              </a:rPr>
              <a:t>3 </a:t>
            </a:r>
            <a:r>
              <a:rPr lang="th-TH" sz="4000" dirty="0">
                <a:solidFill>
                  <a:schemeClr val="bg1"/>
                </a:solidFill>
                <a:latin typeface="Angsana New" pitchFamily="18" charset="-34"/>
              </a:rPr>
              <a:t>กลุ่ม เขตบริการฯ 9  </a:t>
            </a:r>
          </a:p>
        </p:txBody>
      </p:sp>
      <p:sp>
        <p:nvSpPr>
          <p:cNvPr id="7247" name="TextBox 6"/>
          <p:cNvSpPr txBox="1">
            <a:spLocks noChangeArrowheads="1"/>
          </p:cNvSpPr>
          <p:nvPr/>
        </p:nvSpPr>
        <p:spPr bwMode="auto">
          <a:xfrm>
            <a:off x="428596" y="5929330"/>
            <a:ext cx="7858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 dirty="0">
                <a:latin typeface="Angsana New" pitchFamily="18" charset="-34"/>
              </a:rPr>
              <a:t>ที่มา </a:t>
            </a:r>
            <a:r>
              <a:rPr lang="en-US" sz="2400" dirty="0">
                <a:latin typeface="Angsana New" pitchFamily="18" charset="-34"/>
              </a:rPr>
              <a:t>: </a:t>
            </a:r>
            <a:r>
              <a:rPr lang="th-TH" sz="2400" dirty="0">
                <a:latin typeface="Angsana New" pitchFamily="18" charset="-34"/>
              </a:rPr>
              <a:t>รายงานจากทุกจังหวัด ณ วันที่ </a:t>
            </a:r>
            <a:r>
              <a:rPr lang="en-US" sz="2400" dirty="0">
                <a:latin typeface="Angsana New" pitchFamily="18" charset="-34"/>
              </a:rPr>
              <a:t>24</a:t>
            </a:r>
            <a:r>
              <a:rPr lang="th-TH" sz="2400" dirty="0">
                <a:latin typeface="Angsana New" pitchFamily="18" charset="-34"/>
              </a:rPr>
              <a:t> เมษายน 2558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14313" y="1"/>
            <a:ext cx="8786812" cy="6072206"/>
          </a:xfrm>
          <a:solidFill>
            <a:schemeClr val="bg1"/>
          </a:solidFill>
          <a:ln>
            <a:solidFill>
              <a:srgbClr val="FFCCFF"/>
            </a:solidFill>
          </a:ln>
        </p:spPr>
        <p:txBody>
          <a:bodyPr rtlCol="0"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h-TH" sz="54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5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      </a:t>
            </a:r>
            <a:r>
              <a:rPr lang="th-TH" sz="6000" b="1" dirty="0" smtClean="0">
                <a:solidFill>
                  <a:srgbClr val="000099"/>
                </a:solidFill>
                <a:latin typeface="Angsana New" pitchFamily="18" charset="-34"/>
                <a:cs typeface="Angsana New" pitchFamily="18" charset="-34"/>
              </a:rPr>
              <a:t>การพัฒนา </a:t>
            </a:r>
            <a:r>
              <a:rPr lang="en-US" sz="6000" b="1" dirty="0" smtClean="0">
                <a:solidFill>
                  <a:srgbClr val="000099"/>
                </a:solidFill>
                <a:latin typeface="Angsana New" pitchFamily="18" charset="-34"/>
                <a:cs typeface="Angsana New" pitchFamily="18" charset="-34"/>
              </a:rPr>
              <a:t>FCT </a:t>
            </a:r>
            <a:r>
              <a:rPr lang="th-TH" sz="6000" b="1" dirty="0" smtClean="0">
                <a:solidFill>
                  <a:srgbClr val="000099"/>
                </a:solidFill>
                <a:latin typeface="Angsana New" pitchFamily="18" charset="-34"/>
                <a:cs typeface="Angsana New" pitchFamily="18" charset="-34"/>
              </a:rPr>
              <a:t>เขต ๙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หลักสูตร ครู ก ระยะเวลา๒ วัน ๑ คืน (กลางเดือน พฤษภาคม </a:t>
            </a:r>
            <a:r>
              <a:rPr lang="en-US" sz="4800" b="1" dirty="0" smtClean="0">
                <a:latin typeface="Angsana New" pitchFamily="18" charset="-34"/>
                <a:cs typeface="Angsana New" pitchFamily="18" charset="-34"/>
              </a:rPr>
              <a:t>58</a:t>
            </a: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) จำนวน ๑๐๐  คน 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5400" b="1" dirty="0" smtClean="0">
                <a:latin typeface="Angsana New" pitchFamily="18" charset="-34"/>
                <a:cs typeface="Angsana New" pitchFamily="18" charset="-34"/>
              </a:rPr>
              <a:t>		</a:t>
            </a:r>
            <a:r>
              <a:rPr lang="en-US" sz="48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นครราชสีมา  	</a:t>
            </a: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	๓๕   </a:t>
            </a: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	</a:t>
            </a: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	คน</a:t>
            </a:r>
            <a:endParaRPr lang="th-TH" sz="4800" b="1" dirty="0" smtClean="0">
              <a:latin typeface="Angsana New" pitchFamily="18" charset="-34"/>
              <a:cs typeface="Angsana New" pitchFamily="18" charset="-34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		</a:t>
            </a:r>
            <a:r>
              <a:rPr lang="en-US" sz="48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ชัยภูมิ		 	๑๙		คน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		</a:t>
            </a:r>
            <a:r>
              <a:rPr lang="en-US" sz="48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บุรีรัมย์	 		๒๖		คน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		</a:t>
            </a:r>
            <a:r>
              <a:rPr lang="en-US" sz="4800" b="1" dirty="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4800" b="1" dirty="0" smtClean="0">
                <a:latin typeface="Angsana New" pitchFamily="18" charset="-34"/>
                <a:cs typeface="Angsana New" pitchFamily="18" charset="-34"/>
              </a:rPr>
              <a:t>สุรินทร์		 	๒๐  		คน</a:t>
            </a: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5400" b="1" dirty="0" smtClean="0">
                <a:latin typeface="Angsana New" pitchFamily="18" charset="-34"/>
                <a:cs typeface="Angsana New" pitchFamily="18" charset="-34"/>
              </a:rPr>
              <a:t>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1050</TotalTime>
  <Words>937</Words>
  <Application>Microsoft Office PowerPoint</Application>
  <PresentationFormat>นำเสนอทางหน้าจอ (4:3)</PresentationFormat>
  <Paragraphs>213</Paragraphs>
  <Slides>19</Slides>
  <Notes>2</Notes>
  <HiddenSlides>2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19</vt:i4>
      </vt:variant>
    </vt:vector>
  </HeadingPairs>
  <TitlesOfParts>
    <vt:vector size="20" baseType="lpstr">
      <vt:lpstr>Office Theme</vt:lpstr>
      <vt:lpstr>ภาพนิ่ง 1</vt:lpstr>
      <vt:lpstr>ภาพนิ่ง 2</vt:lpstr>
      <vt:lpstr>กิจกรรมดำเนินการและการพัฒนา  </vt:lpstr>
      <vt:lpstr>กิจกรรมดำเนินการและการพัฒนา  </vt:lpstr>
      <vt:lpstr>ความเชื่อมโยงการดำเนินงานของการปฏิรูประบบสุขภาพผ่านทีมหมอครอบครัว</vt:lpstr>
      <vt:lpstr>คู่มือ FCTเขตบริการสุขภาพที่ ๙ “นครชัยบุรินทร์” 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akksilp_s@yahoo.com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Akksilp</dc:creator>
  <cp:lastModifiedBy>DDC2552</cp:lastModifiedBy>
  <cp:revision>101</cp:revision>
  <dcterms:created xsi:type="dcterms:W3CDTF">2014-12-14T03:44:40Z</dcterms:created>
  <dcterms:modified xsi:type="dcterms:W3CDTF">2015-05-07T08:43:12Z</dcterms:modified>
</cp:coreProperties>
</file>