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6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7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8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9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10.xml" ContentType="application/vnd.openxmlformats-officedocument.theme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11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12.xml" ContentType="application/vnd.openxmlformats-officedocument.theme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theme/theme13.xml" ContentType="application/vnd.openxmlformats-officedocument.theme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theme/theme14.xml" ContentType="application/vnd.openxmlformats-officedocument.theme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5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theme/theme16.xml" ContentType="application/vnd.openxmlformats-officedocument.theme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theme/theme17.xml" ContentType="application/vnd.openxmlformats-officedocument.theme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6" r:id="rId4"/>
    <p:sldMasterId id="2147483699" r:id="rId5"/>
    <p:sldMasterId id="2147483715" r:id="rId6"/>
    <p:sldMasterId id="2147483731" r:id="rId7"/>
    <p:sldMasterId id="2147483763" r:id="rId8"/>
    <p:sldMasterId id="2147483807" r:id="rId9"/>
    <p:sldMasterId id="2147483819" r:id="rId10"/>
    <p:sldMasterId id="2147483831" r:id="rId11"/>
    <p:sldMasterId id="2147483855" r:id="rId12"/>
    <p:sldMasterId id="2147483879" r:id="rId13"/>
    <p:sldMasterId id="2147483892" r:id="rId14"/>
    <p:sldMasterId id="2147483905" r:id="rId15"/>
    <p:sldMasterId id="2147483918" r:id="rId16"/>
    <p:sldMasterId id="2147483931" r:id="rId17"/>
    <p:sldMasterId id="2147483944" r:id="rId18"/>
  </p:sldMasterIdLst>
  <p:notesMasterIdLst>
    <p:notesMasterId r:id="rId99"/>
  </p:notesMasterIdLst>
  <p:sldIdLst>
    <p:sldId id="364" r:id="rId19"/>
    <p:sldId id="365" r:id="rId20"/>
    <p:sldId id="335" r:id="rId21"/>
    <p:sldId id="336" r:id="rId22"/>
    <p:sldId id="331" r:id="rId23"/>
    <p:sldId id="332" r:id="rId24"/>
    <p:sldId id="333" r:id="rId25"/>
    <p:sldId id="326" r:id="rId26"/>
    <p:sldId id="366" r:id="rId27"/>
    <p:sldId id="329" r:id="rId28"/>
    <p:sldId id="330" r:id="rId29"/>
    <p:sldId id="257" r:id="rId30"/>
    <p:sldId id="258" r:id="rId31"/>
    <p:sldId id="259" r:id="rId32"/>
    <p:sldId id="263" r:id="rId33"/>
    <p:sldId id="264" r:id="rId34"/>
    <p:sldId id="260" r:id="rId35"/>
    <p:sldId id="261" r:id="rId36"/>
    <p:sldId id="368" r:id="rId37"/>
    <p:sldId id="369" r:id="rId38"/>
    <p:sldId id="370" r:id="rId39"/>
    <p:sldId id="269" r:id="rId40"/>
    <p:sldId id="271" r:id="rId41"/>
    <p:sldId id="295" r:id="rId42"/>
    <p:sldId id="273" r:id="rId43"/>
    <p:sldId id="274" r:id="rId44"/>
    <p:sldId id="275" r:id="rId45"/>
    <p:sldId id="276" r:id="rId46"/>
    <p:sldId id="334" r:id="rId47"/>
    <p:sldId id="287" r:id="rId48"/>
    <p:sldId id="288" r:id="rId49"/>
    <p:sldId id="337" r:id="rId50"/>
    <p:sldId id="300" r:id="rId51"/>
    <p:sldId id="301" r:id="rId52"/>
    <p:sldId id="302" r:id="rId53"/>
    <p:sldId id="305" r:id="rId54"/>
    <p:sldId id="306" r:id="rId55"/>
    <p:sldId id="314" r:id="rId56"/>
    <p:sldId id="315" r:id="rId57"/>
    <p:sldId id="316" r:id="rId58"/>
    <p:sldId id="317" r:id="rId59"/>
    <p:sldId id="319" r:id="rId60"/>
    <p:sldId id="320" r:id="rId61"/>
    <p:sldId id="321" r:id="rId62"/>
    <p:sldId id="322" r:id="rId63"/>
    <p:sldId id="308" r:id="rId64"/>
    <p:sldId id="309" r:id="rId65"/>
    <p:sldId id="310" r:id="rId66"/>
    <p:sldId id="311" r:id="rId67"/>
    <p:sldId id="312" r:id="rId68"/>
    <p:sldId id="313" r:id="rId69"/>
    <p:sldId id="371" r:id="rId70"/>
    <p:sldId id="291" r:id="rId71"/>
    <p:sldId id="338" r:id="rId72"/>
    <p:sldId id="339" r:id="rId73"/>
    <p:sldId id="340" r:id="rId74"/>
    <p:sldId id="341" r:id="rId75"/>
    <p:sldId id="342" r:id="rId76"/>
    <p:sldId id="343" r:id="rId77"/>
    <p:sldId id="344" r:id="rId78"/>
    <p:sldId id="345" r:id="rId79"/>
    <p:sldId id="346" r:id="rId80"/>
    <p:sldId id="347" r:id="rId81"/>
    <p:sldId id="348" r:id="rId82"/>
    <p:sldId id="349" r:id="rId83"/>
    <p:sldId id="372" r:id="rId84"/>
    <p:sldId id="351" r:id="rId85"/>
    <p:sldId id="352" r:id="rId86"/>
    <p:sldId id="353" r:id="rId87"/>
    <p:sldId id="354" r:id="rId88"/>
    <p:sldId id="355" r:id="rId89"/>
    <p:sldId id="356" r:id="rId90"/>
    <p:sldId id="357" r:id="rId91"/>
    <p:sldId id="358" r:id="rId92"/>
    <p:sldId id="359" r:id="rId93"/>
    <p:sldId id="360" r:id="rId94"/>
    <p:sldId id="361" r:id="rId95"/>
    <p:sldId id="362" r:id="rId96"/>
    <p:sldId id="363" r:id="rId97"/>
    <p:sldId id="373" r:id="rId98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34" autoAdjust="0"/>
    <p:restoredTop sz="75099" autoAdjust="0"/>
  </p:normalViewPr>
  <p:slideViewPr>
    <p:cSldViewPr snapToGrid="0">
      <p:cViewPr varScale="1">
        <p:scale>
          <a:sx n="56" d="100"/>
          <a:sy n="56" d="100"/>
        </p:scale>
        <p:origin x="116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3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8.xml"/><Relationship Id="rId21" Type="http://schemas.openxmlformats.org/officeDocument/2006/relationships/slide" Target="slides/slide3.xml"/><Relationship Id="rId42" Type="http://schemas.openxmlformats.org/officeDocument/2006/relationships/slide" Target="slides/slide24.xml"/><Relationship Id="rId47" Type="http://schemas.openxmlformats.org/officeDocument/2006/relationships/slide" Target="slides/slide29.xml"/><Relationship Id="rId63" Type="http://schemas.openxmlformats.org/officeDocument/2006/relationships/slide" Target="slides/slide45.xml"/><Relationship Id="rId68" Type="http://schemas.openxmlformats.org/officeDocument/2006/relationships/slide" Target="slides/slide50.xml"/><Relationship Id="rId84" Type="http://schemas.openxmlformats.org/officeDocument/2006/relationships/slide" Target="slides/slide66.xml"/><Relationship Id="rId89" Type="http://schemas.openxmlformats.org/officeDocument/2006/relationships/slide" Target="slides/slide7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3.xml"/><Relationship Id="rId92" Type="http://schemas.openxmlformats.org/officeDocument/2006/relationships/slide" Target="slides/slide74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1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slide" Target="slides/slide19.xml"/><Relationship Id="rId40" Type="http://schemas.openxmlformats.org/officeDocument/2006/relationships/slide" Target="slides/slide22.xml"/><Relationship Id="rId45" Type="http://schemas.openxmlformats.org/officeDocument/2006/relationships/slide" Target="slides/slide27.xml"/><Relationship Id="rId53" Type="http://schemas.openxmlformats.org/officeDocument/2006/relationships/slide" Target="slides/slide35.xml"/><Relationship Id="rId58" Type="http://schemas.openxmlformats.org/officeDocument/2006/relationships/slide" Target="slides/slide40.xml"/><Relationship Id="rId66" Type="http://schemas.openxmlformats.org/officeDocument/2006/relationships/slide" Target="slides/slide48.xml"/><Relationship Id="rId74" Type="http://schemas.openxmlformats.org/officeDocument/2006/relationships/slide" Target="slides/slide56.xml"/><Relationship Id="rId79" Type="http://schemas.openxmlformats.org/officeDocument/2006/relationships/slide" Target="slides/slide61.xml"/><Relationship Id="rId87" Type="http://schemas.openxmlformats.org/officeDocument/2006/relationships/slide" Target="slides/slide69.xml"/><Relationship Id="rId10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3.xml"/><Relationship Id="rId82" Type="http://schemas.openxmlformats.org/officeDocument/2006/relationships/slide" Target="slides/slide64.xml"/><Relationship Id="rId90" Type="http://schemas.openxmlformats.org/officeDocument/2006/relationships/slide" Target="slides/slide72.xml"/><Relationship Id="rId95" Type="http://schemas.openxmlformats.org/officeDocument/2006/relationships/slide" Target="slides/slide77.xml"/><Relationship Id="rId19" Type="http://schemas.openxmlformats.org/officeDocument/2006/relationships/slide" Target="slides/slide1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43" Type="http://schemas.openxmlformats.org/officeDocument/2006/relationships/slide" Target="slides/slide25.xml"/><Relationship Id="rId48" Type="http://schemas.openxmlformats.org/officeDocument/2006/relationships/slide" Target="slides/slide30.xml"/><Relationship Id="rId56" Type="http://schemas.openxmlformats.org/officeDocument/2006/relationships/slide" Target="slides/slide38.xml"/><Relationship Id="rId64" Type="http://schemas.openxmlformats.org/officeDocument/2006/relationships/slide" Target="slides/slide46.xml"/><Relationship Id="rId69" Type="http://schemas.openxmlformats.org/officeDocument/2006/relationships/slide" Target="slides/slide51.xml"/><Relationship Id="rId77" Type="http://schemas.openxmlformats.org/officeDocument/2006/relationships/slide" Target="slides/slide59.xml"/><Relationship Id="rId100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3.xml"/><Relationship Id="rId72" Type="http://schemas.openxmlformats.org/officeDocument/2006/relationships/slide" Target="slides/slide54.xml"/><Relationship Id="rId80" Type="http://schemas.openxmlformats.org/officeDocument/2006/relationships/slide" Target="slides/slide62.xml"/><Relationship Id="rId85" Type="http://schemas.openxmlformats.org/officeDocument/2006/relationships/slide" Target="slides/slide67.xml"/><Relationship Id="rId93" Type="http://schemas.openxmlformats.org/officeDocument/2006/relationships/slide" Target="slides/slide75.xml"/><Relationship Id="rId98" Type="http://schemas.openxmlformats.org/officeDocument/2006/relationships/slide" Target="slides/slide80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slide" Target="slides/slide20.xml"/><Relationship Id="rId46" Type="http://schemas.openxmlformats.org/officeDocument/2006/relationships/slide" Target="slides/slide28.xml"/><Relationship Id="rId59" Type="http://schemas.openxmlformats.org/officeDocument/2006/relationships/slide" Target="slides/slide41.xml"/><Relationship Id="rId67" Type="http://schemas.openxmlformats.org/officeDocument/2006/relationships/slide" Target="slides/slide49.xml"/><Relationship Id="rId103" Type="http://schemas.openxmlformats.org/officeDocument/2006/relationships/tableStyles" Target="tableStyles.xml"/><Relationship Id="rId20" Type="http://schemas.openxmlformats.org/officeDocument/2006/relationships/slide" Target="slides/slide2.xml"/><Relationship Id="rId41" Type="http://schemas.openxmlformats.org/officeDocument/2006/relationships/slide" Target="slides/slide23.xml"/><Relationship Id="rId54" Type="http://schemas.openxmlformats.org/officeDocument/2006/relationships/slide" Target="slides/slide36.xml"/><Relationship Id="rId62" Type="http://schemas.openxmlformats.org/officeDocument/2006/relationships/slide" Target="slides/slide44.xml"/><Relationship Id="rId70" Type="http://schemas.openxmlformats.org/officeDocument/2006/relationships/slide" Target="slides/slide52.xml"/><Relationship Id="rId75" Type="http://schemas.openxmlformats.org/officeDocument/2006/relationships/slide" Target="slides/slide57.xml"/><Relationship Id="rId83" Type="http://schemas.openxmlformats.org/officeDocument/2006/relationships/slide" Target="slides/slide65.xml"/><Relationship Id="rId88" Type="http://schemas.openxmlformats.org/officeDocument/2006/relationships/slide" Target="slides/slide70.xml"/><Relationship Id="rId91" Type="http://schemas.openxmlformats.org/officeDocument/2006/relationships/slide" Target="slides/slide73.xml"/><Relationship Id="rId96" Type="http://schemas.openxmlformats.org/officeDocument/2006/relationships/slide" Target="slides/slide7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slide" Target="slides/slide18.xml"/><Relationship Id="rId49" Type="http://schemas.openxmlformats.org/officeDocument/2006/relationships/slide" Target="slides/slide31.xml"/><Relationship Id="rId57" Type="http://schemas.openxmlformats.org/officeDocument/2006/relationships/slide" Target="slides/slide39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3.xml"/><Relationship Id="rId44" Type="http://schemas.openxmlformats.org/officeDocument/2006/relationships/slide" Target="slides/slide26.xml"/><Relationship Id="rId52" Type="http://schemas.openxmlformats.org/officeDocument/2006/relationships/slide" Target="slides/slide34.xml"/><Relationship Id="rId60" Type="http://schemas.openxmlformats.org/officeDocument/2006/relationships/slide" Target="slides/slide42.xml"/><Relationship Id="rId65" Type="http://schemas.openxmlformats.org/officeDocument/2006/relationships/slide" Target="slides/slide47.xml"/><Relationship Id="rId73" Type="http://schemas.openxmlformats.org/officeDocument/2006/relationships/slide" Target="slides/slide55.xml"/><Relationship Id="rId78" Type="http://schemas.openxmlformats.org/officeDocument/2006/relationships/slide" Target="slides/slide60.xml"/><Relationship Id="rId81" Type="http://schemas.openxmlformats.org/officeDocument/2006/relationships/slide" Target="slides/slide63.xml"/><Relationship Id="rId86" Type="http://schemas.openxmlformats.org/officeDocument/2006/relationships/slide" Target="slides/slide68.xml"/><Relationship Id="rId94" Type="http://schemas.openxmlformats.org/officeDocument/2006/relationships/slide" Target="slides/slide76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21.xml"/><Relationship Id="rId34" Type="http://schemas.openxmlformats.org/officeDocument/2006/relationships/slide" Target="slides/slide16.xml"/><Relationship Id="rId50" Type="http://schemas.openxmlformats.org/officeDocument/2006/relationships/slide" Target="slides/slide32.xml"/><Relationship Id="rId55" Type="http://schemas.openxmlformats.org/officeDocument/2006/relationships/slide" Target="slides/slide37.xml"/><Relationship Id="rId76" Type="http://schemas.openxmlformats.org/officeDocument/2006/relationships/slide" Target="slides/slide58.xml"/><Relationship Id="rId97" Type="http://schemas.openxmlformats.org/officeDocument/2006/relationships/slide" Target="slides/slide79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image" Target="../media/image132.jpeg"/><Relationship Id="rId4" Type="http://schemas.openxmlformats.org/officeDocument/2006/relationships/image" Target="../media/image13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525707-2D54-4F00-AB24-1A8A3FA72797}" type="doc">
      <dgm:prSet loTypeId="urn:microsoft.com/office/officeart/2005/8/layout/vList2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84B5900E-2FC7-48F5-992A-B9432524B039}">
      <dgm:prSet custT="1"/>
      <dgm:spPr/>
      <dgm:t>
        <a:bodyPr/>
        <a:lstStyle/>
        <a:p>
          <a:pPr algn="ctr" rtl="0"/>
          <a:r>
            <a:rPr lang="th-TH" sz="4000" b="1" i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SarabunPSK" pitchFamily="34" charset="-34"/>
              <a:cs typeface="TH SarabunPSK" pitchFamily="34" charset="-34"/>
            </a:rPr>
            <a:t>นำเสนอการท่องเที่ยวกรุงเทพมหานคร ๕</a:t>
          </a:r>
          <a:r>
            <a:rPr lang="en-US" sz="4000" b="1" i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SarabunPSK" pitchFamily="34" charset="-34"/>
              <a:cs typeface="TH SarabunPSK" pitchFamily="34" charset="-34"/>
            </a:rPr>
            <a:t> </a:t>
          </a:r>
          <a:r>
            <a:rPr lang="th-TH" sz="4000" b="1" i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SarabunPSK" pitchFamily="34" charset="-34"/>
              <a:cs typeface="TH SarabunPSK" pitchFamily="34" charset="-34"/>
            </a:rPr>
            <a:t>ด้าน</a:t>
          </a:r>
          <a:endParaRPr lang="th-TH" sz="4000" b="1" i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TH SarabunPSK" pitchFamily="34" charset="-34"/>
            <a:cs typeface="TH SarabunPSK" pitchFamily="34" charset="-34"/>
          </a:endParaRPr>
        </a:p>
      </dgm:t>
    </dgm:pt>
    <dgm:pt modelId="{06863390-3295-4721-B4A0-F35FA6AAD5E7}" type="parTrans" cxnId="{CFD56A66-A7F5-44E6-842F-C7116220CB77}">
      <dgm:prSet/>
      <dgm:spPr/>
      <dgm:t>
        <a:bodyPr/>
        <a:lstStyle/>
        <a:p>
          <a:endParaRPr lang="th-TH"/>
        </a:p>
      </dgm:t>
    </dgm:pt>
    <dgm:pt modelId="{E7568D23-8C24-4DBE-B1CD-E7C989CDC1EB}" type="sibTrans" cxnId="{CFD56A66-A7F5-44E6-842F-C7116220CB77}">
      <dgm:prSet/>
      <dgm:spPr/>
      <dgm:t>
        <a:bodyPr/>
        <a:lstStyle/>
        <a:p>
          <a:endParaRPr lang="th-TH"/>
        </a:p>
      </dgm:t>
    </dgm:pt>
    <dgm:pt modelId="{7CF90489-D3F2-4DD8-9EE3-1710DDC4DC55}" type="pres">
      <dgm:prSet presAssocID="{FD525707-2D54-4F00-AB24-1A8A3FA7279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8346930-9862-4058-B548-4D3B3FF1A16B}" type="pres">
      <dgm:prSet presAssocID="{84B5900E-2FC7-48F5-992A-B9432524B03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B362255-1E4E-400D-ADAB-D43A902917AD}" type="presOf" srcId="{84B5900E-2FC7-48F5-992A-B9432524B039}" destId="{18346930-9862-4058-B548-4D3B3FF1A16B}" srcOrd="0" destOrd="0" presId="urn:microsoft.com/office/officeart/2005/8/layout/vList2"/>
    <dgm:cxn modelId="{CFD56A66-A7F5-44E6-842F-C7116220CB77}" srcId="{FD525707-2D54-4F00-AB24-1A8A3FA72797}" destId="{84B5900E-2FC7-48F5-992A-B9432524B039}" srcOrd="0" destOrd="0" parTransId="{06863390-3295-4721-B4A0-F35FA6AAD5E7}" sibTransId="{E7568D23-8C24-4DBE-B1CD-E7C989CDC1EB}"/>
    <dgm:cxn modelId="{44D8BFAF-CF45-4573-87C7-27E1206DDC08}" type="presOf" srcId="{FD525707-2D54-4F00-AB24-1A8A3FA72797}" destId="{7CF90489-D3F2-4DD8-9EE3-1710DDC4DC55}" srcOrd="0" destOrd="0" presId="urn:microsoft.com/office/officeart/2005/8/layout/vList2"/>
    <dgm:cxn modelId="{14942859-357B-4D70-B0A4-6B348DDC87A1}" type="presParOf" srcId="{7CF90489-D3F2-4DD8-9EE3-1710DDC4DC55}" destId="{18346930-9862-4058-B548-4D3B3FF1A16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5CC867-86FF-46AF-86B4-FE062A074A26}" type="doc">
      <dgm:prSet loTypeId="urn:microsoft.com/office/officeart/2005/8/layout/pList1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87EF222F-2DDE-4BE6-9453-28D0A35F982A}">
      <dgm:prSet phldrT="[ข้อความ]"/>
      <dgm:spPr/>
      <dgm:t>
        <a:bodyPr/>
        <a:lstStyle/>
        <a:p>
          <a:r>
            <a:rPr lang="th-TH" b="1" dirty="0" smtClean="0">
              <a:solidFill>
                <a:srgbClr val="3C0BC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แนวตะเข็บชายแดน</a:t>
          </a:r>
          <a:endParaRPr lang="th-TH" b="1" dirty="0">
            <a:solidFill>
              <a:srgbClr val="3C0BC5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F6268F-EC40-4FAF-ACE1-D9177CAECA0A}" type="parTrans" cxnId="{2E49312E-9E45-4B5B-8D5D-1F8954A43F2E}">
      <dgm:prSet/>
      <dgm:spPr/>
      <dgm:t>
        <a:bodyPr/>
        <a:lstStyle/>
        <a:p>
          <a:endParaRPr lang="th-TH"/>
        </a:p>
      </dgm:t>
    </dgm:pt>
    <dgm:pt modelId="{93F6528E-3147-4CA0-A9D1-A6FDC4A23607}" type="sibTrans" cxnId="{2E49312E-9E45-4B5B-8D5D-1F8954A43F2E}">
      <dgm:prSet/>
      <dgm:spPr/>
      <dgm:t>
        <a:bodyPr/>
        <a:lstStyle/>
        <a:p>
          <a:endParaRPr lang="th-TH"/>
        </a:p>
      </dgm:t>
    </dgm:pt>
    <dgm:pt modelId="{9CB9C6CD-4F03-4814-B281-1AA319DA9CFD}">
      <dgm:prSet phldrT="[ข้อความ]"/>
      <dgm:spPr/>
      <dgm:t>
        <a:bodyPr/>
        <a:lstStyle/>
        <a:p>
          <a:r>
            <a:rPr lang="th-TH" b="1" dirty="0" smtClean="0">
              <a:solidFill>
                <a:srgbClr val="3C0BC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เขตเศรษฐกิจพิเศษ</a:t>
          </a:r>
          <a:endParaRPr lang="th-TH" b="1" dirty="0">
            <a:solidFill>
              <a:srgbClr val="3C0BC5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94FC12D-E859-4291-8088-329E11BC7DD8}" type="parTrans" cxnId="{C8BE6D4E-3CF5-4953-AEB3-01B6A09230B0}">
      <dgm:prSet/>
      <dgm:spPr/>
      <dgm:t>
        <a:bodyPr/>
        <a:lstStyle/>
        <a:p>
          <a:endParaRPr lang="th-TH"/>
        </a:p>
      </dgm:t>
    </dgm:pt>
    <dgm:pt modelId="{DC98CB21-36E0-4BD4-B8E7-6A7BEE67A78B}" type="sibTrans" cxnId="{C8BE6D4E-3CF5-4953-AEB3-01B6A09230B0}">
      <dgm:prSet/>
      <dgm:spPr/>
      <dgm:t>
        <a:bodyPr/>
        <a:lstStyle/>
        <a:p>
          <a:endParaRPr lang="th-TH"/>
        </a:p>
      </dgm:t>
    </dgm:pt>
    <dgm:pt modelId="{598068D8-9B1D-4CA0-A7AA-AB40F86D689D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rgbClr val="3C0BC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ท่องเที่ยว</a:t>
          </a:r>
          <a:endParaRPr lang="th-TH" sz="2800" b="1" dirty="0">
            <a:solidFill>
              <a:srgbClr val="3C0BC5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34B74C8-16A5-40CE-83D2-A30C38C0988B}" type="parTrans" cxnId="{883D49BD-93AF-4388-85C0-6501A3DED471}">
      <dgm:prSet/>
      <dgm:spPr/>
      <dgm:t>
        <a:bodyPr/>
        <a:lstStyle/>
        <a:p>
          <a:endParaRPr lang="th-TH"/>
        </a:p>
      </dgm:t>
    </dgm:pt>
    <dgm:pt modelId="{CC4A88FF-25C7-48D8-89B8-6F175E4B3825}" type="sibTrans" cxnId="{883D49BD-93AF-4388-85C0-6501A3DED471}">
      <dgm:prSet/>
      <dgm:spPr/>
      <dgm:t>
        <a:bodyPr/>
        <a:lstStyle/>
        <a:p>
          <a:endParaRPr lang="th-TH"/>
        </a:p>
      </dgm:t>
    </dgm:pt>
    <dgm:pt modelId="{9A7E143F-435F-4C0F-89C3-0936946A24DD}">
      <dgm:prSet phldrT="[ข้อความ]"/>
      <dgm:spPr/>
      <dgm:t>
        <a:bodyPr/>
        <a:lstStyle/>
        <a:p>
          <a:r>
            <a:rPr lang="th-TH" b="1" dirty="0" smtClean="0">
              <a:solidFill>
                <a:srgbClr val="3C0BC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แนวระเบียงเศรษฐกิจ</a:t>
          </a:r>
          <a:endParaRPr lang="th-TH" b="1" dirty="0">
            <a:solidFill>
              <a:srgbClr val="3C0BC5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201E30A-370D-4971-BB55-9869BD7054D1}" type="parTrans" cxnId="{47B5CAA5-CE23-496B-8D33-C26534160B36}">
      <dgm:prSet/>
      <dgm:spPr/>
      <dgm:t>
        <a:bodyPr/>
        <a:lstStyle/>
        <a:p>
          <a:endParaRPr lang="th-TH"/>
        </a:p>
      </dgm:t>
    </dgm:pt>
    <dgm:pt modelId="{AEF090C0-70CE-44B5-801B-A3292AB2353D}" type="sibTrans" cxnId="{47B5CAA5-CE23-496B-8D33-C26534160B36}">
      <dgm:prSet/>
      <dgm:spPr/>
      <dgm:t>
        <a:bodyPr/>
        <a:lstStyle/>
        <a:p>
          <a:endParaRPr lang="th-TH"/>
        </a:p>
      </dgm:t>
    </dgm:pt>
    <dgm:pt modelId="{64527EA1-6529-404E-B6D3-EACBA732ECA3}" type="pres">
      <dgm:prSet presAssocID="{205CC867-86FF-46AF-86B4-FE062A074A2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BB11A6E-86C0-405B-95F2-7EED921AB141}" type="pres">
      <dgm:prSet presAssocID="{87EF222F-2DDE-4BE6-9453-28D0A35F982A}" presName="compNode" presStyleCnt="0"/>
      <dgm:spPr/>
    </dgm:pt>
    <dgm:pt modelId="{0B86AE2E-08AD-4B34-9A58-75493B0949BE}" type="pres">
      <dgm:prSet presAssocID="{87EF222F-2DDE-4BE6-9453-28D0A35F982A}" presName="pictRect" presStyleLbl="node1" presStyleIdx="0" presStyleCnt="4" custScaleX="100084" custScaleY="113296" custLinFactNeighborX="27001" custLinFactNeighborY="839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2A50734-120E-4552-BD8E-BB3E23206547}" type="pres">
      <dgm:prSet presAssocID="{87EF222F-2DDE-4BE6-9453-28D0A35F982A}" presName="textRect" presStyleLbl="revTx" presStyleIdx="0" presStyleCnt="4" custLinFactNeighborX="26703" custLinFactNeighborY="2466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E194B77-DE79-42C7-86EB-363841B3EC1B}" type="pres">
      <dgm:prSet presAssocID="{93F6528E-3147-4CA0-A9D1-A6FDC4A23607}" presName="sibTrans" presStyleLbl="sibTrans2D1" presStyleIdx="0" presStyleCnt="0"/>
      <dgm:spPr/>
      <dgm:t>
        <a:bodyPr/>
        <a:lstStyle/>
        <a:p>
          <a:endParaRPr lang="th-TH"/>
        </a:p>
      </dgm:t>
    </dgm:pt>
    <dgm:pt modelId="{2B789762-5B84-4F36-AA9E-9E7294C3D327}" type="pres">
      <dgm:prSet presAssocID="{9CB9C6CD-4F03-4814-B281-1AA319DA9CFD}" presName="compNode" presStyleCnt="0"/>
      <dgm:spPr/>
    </dgm:pt>
    <dgm:pt modelId="{B6DBF930-C29D-404B-99C5-14695E148A28}" type="pres">
      <dgm:prSet presAssocID="{9CB9C6CD-4F03-4814-B281-1AA319DA9CFD}" presName="pictRect" presStyleLbl="node1" presStyleIdx="1" presStyleCnt="4" custLinFactY="63591" custLinFactNeighborX="-83021" custLinFactNeighborY="10000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th-TH"/>
        </a:p>
      </dgm:t>
    </dgm:pt>
    <dgm:pt modelId="{FE9EBD9A-EDC0-4EFF-AB45-99EE9DBE3682}" type="pres">
      <dgm:prSet presAssocID="{9CB9C6CD-4F03-4814-B281-1AA319DA9CFD}" presName="textRect" presStyleLbl="revTx" presStyleIdx="1" presStyleCnt="4" custLinFactY="102098" custLinFactNeighborX="-80088" custLinFactNeighborY="20000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318784A-CFE4-45AB-AD3A-F887720D1792}" type="pres">
      <dgm:prSet presAssocID="{DC98CB21-36E0-4BD4-B8E7-6A7BEE67A78B}" presName="sibTrans" presStyleLbl="sibTrans2D1" presStyleIdx="0" presStyleCnt="0"/>
      <dgm:spPr/>
      <dgm:t>
        <a:bodyPr/>
        <a:lstStyle/>
        <a:p>
          <a:endParaRPr lang="th-TH"/>
        </a:p>
      </dgm:t>
    </dgm:pt>
    <dgm:pt modelId="{A6B07201-1AB8-41F9-ACA6-0C8E2D5C90A3}" type="pres">
      <dgm:prSet presAssocID="{598068D8-9B1D-4CA0-A7AA-AB40F86D689D}" presName="compNode" presStyleCnt="0"/>
      <dgm:spPr/>
    </dgm:pt>
    <dgm:pt modelId="{70041C20-00D1-4771-817F-3F9A780BC2A3}" type="pres">
      <dgm:prSet presAssocID="{598068D8-9B1D-4CA0-A7AA-AB40F86D689D}" presName="pictRect" presStyleLbl="node1" presStyleIdx="2" presStyleCnt="4" custScaleX="110316" custScaleY="111160" custLinFactNeighborX="-43154" custLinFactNeighborY="9320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C41B85E-F80E-48C6-9907-A881AFEB9107}" type="pres">
      <dgm:prSet presAssocID="{598068D8-9B1D-4CA0-A7AA-AB40F86D689D}" presName="textRect" presStyleLbl="revTx" presStyleIdx="2" presStyleCnt="4" custLinFactNeighborX="-45584" custLinFactNeighborY="3185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6BEFE1D-DE55-4147-93F2-A4FA32428EC0}" type="pres">
      <dgm:prSet presAssocID="{CC4A88FF-25C7-48D8-89B8-6F175E4B3825}" presName="sibTrans" presStyleLbl="sibTrans2D1" presStyleIdx="0" presStyleCnt="0"/>
      <dgm:spPr/>
      <dgm:t>
        <a:bodyPr/>
        <a:lstStyle/>
        <a:p>
          <a:endParaRPr lang="th-TH"/>
        </a:p>
      </dgm:t>
    </dgm:pt>
    <dgm:pt modelId="{110A9AB4-4532-4A4F-9A06-3D8B9BBE6984}" type="pres">
      <dgm:prSet presAssocID="{9A7E143F-435F-4C0F-89C3-0936946A24DD}" presName="compNode" presStyleCnt="0"/>
      <dgm:spPr/>
    </dgm:pt>
    <dgm:pt modelId="{1290A73F-3E87-4EC9-B7BB-B864A6BE5132}" type="pres">
      <dgm:prSet presAssocID="{9A7E143F-435F-4C0F-89C3-0936946A24DD}" presName="pictRect" presStyleLbl="node1" presStyleIdx="3" presStyleCnt="4" custScaleX="106581" custLinFactNeighborX="70521" custLinFactNeighborY="-751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th-TH"/>
        </a:p>
      </dgm:t>
    </dgm:pt>
    <dgm:pt modelId="{7B1B15BB-FC28-470D-AA06-067EE44B65DF}" type="pres">
      <dgm:prSet presAssocID="{9A7E143F-435F-4C0F-89C3-0936946A24DD}" presName="textRect" presStyleLbl="revTx" presStyleIdx="3" presStyleCnt="4" custScaleY="72408" custLinFactNeighborX="67305" custLinFactNeighborY="-2816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2CA00BB-62BB-4502-933F-2EC5037C96CE}" type="presOf" srcId="{87EF222F-2DDE-4BE6-9453-28D0A35F982A}" destId="{C2A50734-120E-4552-BD8E-BB3E23206547}" srcOrd="0" destOrd="0" presId="urn:microsoft.com/office/officeart/2005/8/layout/pList1#1"/>
    <dgm:cxn modelId="{2E49312E-9E45-4B5B-8D5D-1F8954A43F2E}" srcId="{205CC867-86FF-46AF-86B4-FE062A074A26}" destId="{87EF222F-2DDE-4BE6-9453-28D0A35F982A}" srcOrd="0" destOrd="0" parTransId="{4CF6268F-EC40-4FAF-ACE1-D9177CAECA0A}" sibTransId="{93F6528E-3147-4CA0-A9D1-A6FDC4A23607}"/>
    <dgm:cxn modelId="{47B5CAA5-CE23-496B-8D33-C26534160B36}" srcId="{205CC867-86FF-46AF-86B4-FE062A074A26}" destId="{9A7E143F-435F-4C0F-89C3-0936946A24DD}" srcOrd="3" destOrd="0" parTransId="{8201E30A-370D-4971-BB55-9869BD7054D1}" sibTransId="{AEF090C0-70CE-44B5-801B-A3292AB2353D}"/>
    <dgm:cxn modelId="{A8A94D5F-5CA3-4136-A47A-4D20C3ADCCA8}" type="presOf" srcId="{CC4A88FF-25C7-48D8-89B8-6F175E4B3825}" destId="{F6BEFE1D-DE55-4147-93F2-A4FA32428EC0}" srcOrd="0" destOrd="0" presId="urn:microsoft.com/office/officeart/2005/8/layout/pList1#1"/>
    <dgm:cxn modelId="{C8BE6D4E-3CF5-4953-AEB3-01B6A09230B0}" srcId="{205CC867-86FF-46AF-86B4-FE062A074A26}" destId="{9CB9C6CD-4F03-4814-B281-1AA319DA9CFD}" srcOrd="1" destOrd="0" parTransId="{494FC12D-E859-4291-8088-329E11BC7DD8}" sibTransId="{DC98CB21-36E0-4BD4-B8E7-6A7BEE67A78B}"/>
    <dgm:cxn modelId="{883D49BD-93AF-4388-85C0-6501A3DED471}" srcId="{205CC867-86FF-46AF-86B4-FE062A074A26}" destId="{598068D8-9B1D-4CA0-A7AA-AB40F86D689D}" srcOrd="2" destOrd="0" parTransId="{834B74C8-16A5-40CE-83D2-A30C38C0988B}" sibTransId="{CC4A88FF-25C7-48D8-89B8-6F175E4B3825}"/>
    <dgm:cxn modelId="{7D3E79C2-6DFF-4E23-9EA6-76125D26FA5F}" type="presOf" srcId="{9CB9C6CD-4F03-4814-B281-1AA319DA9CFD}" destId="{FE9EBD9A-EDC0-4EFF-AB45-99EE9DBE3682}" srcOrd="0" destOrd="0" presId="urn:microsoft.com/office/officeart/2005/8/layout/pList1#1"/>
    <dgm:cxn modelId="{0B0FD0A8-9C01-4C74-9058-5F64B420AE35}" type="presOf" srcId="{9A7E143F-435F-4C0F-89C3-0936946A24DD}" destId="{7B1B15BB-FC28-470D-AA06-067EE44B65DF}" srcOrd="0" destOrd="0" presId="urn:microsoft.com/office/officeart/2005/8/layout/pList1#1"/>
    <dgm:cxn modelId="{125A9B51-54AC-4317-8FF7-6B5748B9012C}" type="presOf" srcId="{93F6528E-3147-4CA0-A9D1-A6FDC4A23607}" destId="{EE194B77-DE79-42C7-86EB-363841B3EC1B}" srcOrd="0" destOrd="0" presId="urn:microsoft.com/office/officeart/2005/8/layout/pList1#1"/>
    <dgm:cxn modelId="{4C360EEE-4614-4503-8201-B8F3C5D6F0C3}" type="presOf" srcId="{205CC867-86FF-46AF-86B4-FE062A074A26}" destId="{64527EA1-6529-404E-B6D3-EACBA732ECA3}" srcOrd="0" destOrd="0" presId="urn:microsoft.com/office/officeart/2005/8/layout/pList1#1"/>
    <dgm:cxn modelId="{0196A54C-08F7-4447-9615-02C50D476702}" type="presOf" srcId="{598068D8-9B1D-4CA0-A7AA-AB40F86D689D}" destId="{8C41B85E-F80E-48C6-9907-A881AFEB9107}" srcOrd="0" destOrd="0" presId="urn:microsoft.com/office/officeart/2005/8/layout/pList1#1"/>
    <dgm:cxn modelId="{B86FCCE7-07B1-48A3-BD97-13605EBBAF3A}" type="presOf" srcId="{DC98CB21-36E0-4BD4-B8E7-6A7BEE67A78B}" destId="{A318784A-CFE4-45AB-AD3A-F887720D1792}" srcOrd="0" destOrd="0" presId="urn:microsoft.com/office/officeart/2005/8/layout/pList1#1"/>
    <dgm:cxn modelId="{DC560832-0296-4F9E-A328-6EB92DBCF3F3}" type="presParOf" srcId="{64527EA1-6529-404E-B6D3-EACBA732ECA3}" destId="{0BB11A6E-86C0-405B-95F2-7EED921AB141}" srcOrd="0" destOrd="0" presId="urn:microsoft.com/office/officeart/2005/8/layout/pList1#1"/>
    <dgm:cxn modelId="{8B0F8F3A-817D-49E9-9CC0-F1D44068D33E}" type="presParOf" srcId="{0BB11A6E-86C0-405B-95F2-7EED921AB141}" destId="{0B86AE2E-08AD-4B34-9A58-75493B0949BE}" srcOrd="0" destOrd="0" presId="urn:microsoft.com/office/officeart/2005/8/layout/pList1#1"/>
    <dgm:cxn modelId="{BE622EF2-A646-4C15-A3B1-BF1404A8CE37}" type="presParOf" srcId="{0BB11A6E-86C0-405B-95F2-7EED921AB141}" destId="{C2A50734-120E-4552-BD8E-BB3E23206547}" srcOrd="1" destOrd="0" presId="urn:microsoft.com/office/officeart/2005/8/layout/pList1#1"/>
    <dgm:cxn modelId="{97347E60-70D6-4E6F-8D93-593B52496231}" type="presParOf" srcId="{64527EA1-6529-404E-B6D3-EACBA732ECA3}" destId="{EE194B77-DE79-42C7-86EB-363841B3EC1B}" srcOrd="1" destOrd="0" presId="urn:microsoft.com/office/officeart/2005/8/layout/pList1#1"/>
    <dgm:cxn modelId="{6F260F6B-29FC-4988-9DBF-3FE99EAA7FB9}" type="presParOf" srcId="{64527EA1-6529-404E-B6D3-EACBA732ECA3}" destId="{2B789762-5B84-4F36-AA9E-9E7294C3D327}" srcOrd="2" destOrd="0" presId="urn:microsoft.com/office/officeart/2005/8/layout/pList1#1"/>
    <dgm:cxn modelId="{ECEFD84C-8AB5-45EE-96F7-410DB89A0BA9}" type="presParOf" srcId="{2B789762-5B84-4F36-AA9E-9E7294C3D327}" destId="{B6DBF930-C29D-404B-99C5-14695E148A28}" srcOrd="0" destOrd="0" presId="urn:microsoft.com/office/officeart/2005/8/layout/pList1#1"/>
    <dgm:cxn modelId="{6C9542DB-A044-4BAF-948A-AA4AA2C532AE}" type="presParOf" srcId="{2B789762-5B84-4F36-AA9E-9E7294C3D327}" destId="{FE9EBD9A-EDC0-4EFF-AB45-99EE9DBE3682}" srcOrd="1" destOrd="0" presId="urn:microsoft.com/office/officeart/2005/8/layout/pList1#1"/>
    <dgm:cxn modelId="{841A3C07-D6F6-4922-899A-253EB18A0B05}" type="presParOf" srcId="{64527EA1-6529-404E-B6D3-EACBA732ECA3}" destId="{A318784A-CFE4-45AB-AD3A-F887720D1792}" srcOrd="3" destOrd="0" presId="urn:microsoft.com/office/officeart/2005/8/layout/pList1#1"/>
    <dgm:cxn modelId="{53E420D6-09FA-4DC7-8FC0-9A87E5C6CF96}" type="presParOf" srcId="{64527EA1-6529-404E-B6D3-EACBA732ECA3}" destId="{A6B07201-1AB8-41F9-ACA6-0C8E2D5C90A3}" srcOrd="4" destOrd="0" presId="urn:microsoft.com/office/officeart/2005/8/layout/pList1#1"/>
    <dgm:cxn modelId="{3CB15486-5033-4367-A08D-271AE3A5A3DC}" type="presParOf" srcId="{A6B07201-1AB8-41F9-ACA6-0C8E2D5C90A3}" destId="{70041C20-00D1-4771-817F-3F9A780BC2A3}" srcOrd="0" destOrd="0" presId="urn:microsoft.com/office/officeart/2005/8/layout/pList1#1"/>
    <dgm:cxn modelId="{6172DF70-2AC8-410C-B401-0D88E3DBF84E}" type="presParOf" srcId="{A6B07201-1AB8-41F9-ACA6-0C8E2D5C90A3}" destId="{8C41B85E-F80E-48C6-9907-A881AFEB9107}" srcOrd="1" destOrd="0" presId="urn:microsoft.com/office/officeart/2005/8/layout/pList1#1"/>
    <dgm:cxn modelId="{E9EC5050-C7A0-46BE-A79A-C19B8E43AEB4}" type="presParOf" srcId="{64527EA1-6529-404E-B6D3-EACBA732ECA3}" destId="{F6BEFE1D-DE55-4147-93F2-A4FA32428EC0}" srcOrd="5" destOrd="0" presId="urn:microsoft.com/office/officeart/2005/8/layout/pList1#1"/>
    <dgm:cxn modelId="{96296A9A-1CCE-4631-9495-24DDF1989A33}" type="presParOf" srcId="{64527EA1-6529-404E-B6D3-EACBA732ECA3}" destId="{110A9AB4-4532-4A4F-9A06-3D8B9BBE6984}" srcOrd="6" destOrd="0" presId="urn:microsoft.com/office/officeart/2005/8/layout/pList1#1"/>
    <dgm:cxn modelId="{CA41D101-2AAC-4F53-AB64-4FE4BC6FF61F}" type="presParOf" srcId="{110A9AB4-4532-4A4F-9A06-3D8B9BBE6984}" destId="{1290A73F-3E87-4EC9-B7BB-B864A6BE5132}" srcOrd="0" destOrd="0" presId="urn:microsoft.com/office/officeart/2005/8/layout/pList1#1"/>
    <dgm:cxn modelId="{D9CF3652-C57C-4CB6-911C-48604F8304F7}" type="presParOf" srcId="{110A9AB4-4532-4A4F-9A06-3D8B9BBE6984}" destId="{7B1B15BB-FC28-470D-AA06-067EE44B65DF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3DBE4E-BA4F-4DB3-8D62-63232E8B16CD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81F430-7C35-4A17-A7ED-BE692DB410A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1155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1F430-7C35-4A17-A7ED-BE692DB410A6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6504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th-TH" dirty="0" smtClean="0"/>
              <a:t>การเร่งรัดพัฒนาเขตเศรษฐกิจพิเศษ เพื่อเป็นส่งเสริมการค้าการลงทุน</a:t>
            </a:r>
            <a:r>
              <a:rPr lang="th-TH" baseline="0" dirty="0" smtClean="0"/>
              <a:t>  การจ้างงาน ของพื้นที่ชายแดนที่มีศักยภาพการพัฒนาจากความพร้อมในการเชื่อมโยงระบบคมนาคมขนส่งตามกรอบความร่วมมือ </a:t>
            </a:r>
            <a:r>
              <a:rPr lang="en-US" baseline="0" dirty="0" smtClean="0"/>
              <a:t>GMS </a:t>
            </a:r>
            <a:r>
              <a:rPr lang="th-TH" baseline="0" dirty="0" smtClean="0"/>
              <a:t>โดยดำเนินการใน 12 พื้นที่ แบ่งออกเป็นสองระยะ คือ </a:t>
            </a:r>
          </a:p>
          <a:p>
            <a:endParaRPr lang="th-TH" baseline="0" dirty="0" smtClean="0"/>
          </a:p>
          <a:p>
            <a:r>
              <a:rPr lang="th-TH" baseline="0" dirty="0" smtClean="0"/>
              <a:t>ระยะแรก 5 พื้นที่  ได้แก่ 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เขตเศรษฐกิจพิเศษ</a:t>
            </a:r>
            <a:r>
              <a:rPr lang="th-TH" sz="2400" b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แม่สอด  </a:t>
            </a:r>
            <a:r>
              <a:rPr lang="th-TH" sz="1800" b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จ.ตาก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เขตเศรษฐกิจพิเศษ</a:t>
            </a:r>
            <a:r>
              <a:rPr lang="th-TH" sz="2400" b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สระแก้ว</a:t>
            </a:r>
            <a:endParaRPr lang="th-TH" sz="1800" b="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+mj-lt"/>
              <a:buAutoNum type="arabicPeriod"/>
            </a:pPr>
            <a:r>
              <a:rPr lang="th-TH" sz="1800" b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เขตเศรษฐกิจพิเศษ</a:t>
            </a:r>
            <a:r>
              <a:rPr lang="th-TH" sz="2400" b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ตราด</a:t>
            </a:r>
            <a:endParaRPr lang="th-TH" sz="1800" b="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+mj-lt"/>
              <a:buAutoNum type="arabicPeriod"/>
            </a:pPr>
            <a:r>
              <a:rPr lang="th-TH" sz="1800" b="0" spc="-5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เขตเศรษฐกิจพิเศษ</a:t>
            </a:r>
            <a:r>
              <a:rPr lang="th-TH" sz="2400" b="0" spc="-5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มุกดาหาร</a:t>
            </a:r>
            <a:endParaRPr lang="th-TH" sz="1800" b="0" spc="-5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+mj-lt"/>
              <a:buAutoNum type="arabicPeriod"/>
            </a:pPr>
            <a:r>
              <a:rPr lang="th-TH" sz="1800" b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เขตเศรษฐกิจพิเศษ</a:t>
            </a:r>
            <a:r>
              <a:rPr lang="th-TH" sz="2400" b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สงขลา</a:t>
            </a:r>
            <a:endParaRPr lang="th-TH" sz="1800" b="0" dirty="0" smtClean="0">
              <a:solidFill>
                <a:srgbClr val="000099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b="0" baseline="0" dirty="0" smtClean="0"/>
          </a:p>
          <a:p>
            <a:r>
              <a:rPr lang="th-TH" b="0" baseline="0" dirty="0" smtClean="0"/>
              <a:t>และระยะถัดไป 7 พื้นที่  คือ </a:t>
            </a:r>
            <a:r>
              <a:rPr lang="th-TH" sz="1800" b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แม่สาย </a:t>
            </a:r>
            <a:r>
              <a:rPr lang="th-TH" sz="1800" b="0" spc="-5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เชียงแสน</a:t>
            </a:r>
            <a:r>
              <a:rPr lang="th-TH" sz="1400" b="0" spc="-5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0" spc="-5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เชียงของ</a:t>
            </a:r>
            <a:r>
              <a:rPr lang="th-TH" sz="1400" b="0" spc="-5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ในจังหวัดเชียงราย</a:t>
            </a:r>
            <a:r>
              <a:rPr lang="th-TH" sz="1400" b="0" spc="-50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1800" b="0" spc="-5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นครพนม  </a:t>
            </a:r>
            <a:r>
              <a:rPr lang="th-TH" sz="1800" b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หนองคาย  </a:t>
            </a:r>
            <a:r>
              <a:rPr lang="th-TH" sz="1800" b="0" spc="-5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กาญจนบุรี  และ</a:t>
            </a:r>
            <a:r>
              <a:rPr lang="th-TH" sz="1800" b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นราธิวาส</a:t>
            </a:r>
            <a:endParaRPr lang="th-TH" b="0" baseline="0" dirty="0" smtClean="0"/>
          </a:p>
          <a:p>
            <a:pPr marL="342900" indent="-342900">
              <a:buFont typeface="+mj-lt"/>
              <a:buNone/>
            </a:pPr>
            <a:endParaRPr lang="th-TH" sz="1800" b="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+mj-lt"/>
              <a:buNone/>
            </a:pPr>
            <a:r>
              <a:rPr lang="th-TH" sz="1800" b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โดยดำเนินการใน</a:t>
            </a:r>
            <a:r>
              <a:rPr lang="th-TH" sz="1800" b="0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4 เรื่อง เพื่อรองรับกิจกรรมในพื้นที่เขตเศรษฐกิจพิเศษ  คือ </a:t>
            </a:r>
          </a:p>
          <a:p>
            <a:pPr marL="342900" indent="-342900">
              <a:buFont typeface="+mj-lt"/>
              <a:buAutoNum type="arabicParenR"/>
            </a:pPr>
            <a:r>
              <a:rPr lang="th-TH" sz="1800" b="0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สิทธิประโยชน์ในการลงทุน </a:t>
            </a:r>
          </a:p>
          <a:p>
            <a:pPr marL="342900" indent="-342900">
              <a:buFont typeface="+mj-lt"/>
              <a:buAutoNum type="arabicParenR"/>
            </a:pPr>
            <a:r>
              <a:rPr lang="th-TH" sz="1800" b="0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เขตปลอดภาษี</a:t>
            </a:r>
          </a:p>
          <a:p>
            <a:pPr marL="342900" indent="-342900">
              <a:buFont typeface="+mj-lt"/>
              <a:buAutoNum type="arabicParenR"/>
            </a:pPr>
            <a:r>
              <a:rPr lang="th-TH" sz="1800" b="0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การสนับสนุนการใช้แรงงานต่างด้าว</a:t>
            </a:r>
          </a:p>
          <a:p>
            <a:pPr marL="342900" indent="-342900">
              <a:buFont typeface="+mj-lt"/>
              <a:buAutoNum type="arabicParenR"/>
            </a:pPr>
            <a:r>
              <a:rPr lang="th-TH" sz="1800" b="0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การพัฒนาโครงสร้างพื้นฐาน</a:t>
            </a:r>
            <a:endParaRPr lang="th-TH" b="0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863C4DE9-9E76-4FCB-BBA3-242A5F328930}" type="slidenum">
              <a:rPr lang="th-TH" kern="0">
                <a:solidFill>
                  <a:sysClr val="windowText" lastClr="000000"/>
                </a:solidFill>
                <a:sym typeface="Calibri"/>
              </a:rPr>
              <a:pPr/>
              <a:t>11</a:t>
            </a:fld>
            <a:endParaRPr lang="th-TH" kern="0">
              <a:solidFill>
                <a:sysClr val="windowText" lastClr="000000"/>
              </a:solidFill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4576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663" y="746125"/>
            <a:ext cx="6610350" cy="37195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2247642-5B7C-4214-915A-4562768D8879}" type="slidenum">
              <a:rPr lang="th-TH" altLang="th-TH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13</a:t>
            </a:fld>
            <a:endParaRPr lang="th-TH" altLang="th-TH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672614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Shape 383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84" name="Shape 384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914400">
              <a:lnSpc>
                <a:spcPct val="100000"/>
              </a:lnSpc>
              <a:defRPr sz="1800"/>
            </a:pPr>
            <a:r>
              <a:t>กรอบการพัฒนาต่างๆจัดทำขึ้นเพื่อ ให้เกิดการพัฒนาทางเศรษฐกิจ โดยการสนับสนุนการค้าและการลงทุนอย่างเสรี และการอำนวยความสะดวกทางเศรษฐกิจด้วยโครงสร้างพื้นฐาน และระบบคมนาคมโลจิสติกส์ที่เชื่อมโยงกัน เพื่อให้เกิดการพัฒนาเศรษฐกิจร่วมกัน </a:t>
            </a:r>
            <a:r>
              <a:rPr>
                <a:latin typeface="Calibri"/>
                <a:ea typeface="Calibri"/>
                <a:cs typeface="Calibri"/>
                <a:sym typeface="Calibri"/>
              </a:rPr>
              <a:t>(Economic integration) </a:t>
            </a:r>
            <a:r>
              <a:t>และเป็นการลดช่องว่างการพัฒนาระหว่างประเทศ </a:t>
            </a:r>
            <a:r>
              <a:rPr>
                <a:latin typeface="Calibri"/>
                <a:ea typeface="Calibri"/>
                <a:cs typeface="Calibri"/>
                <a:sym typeface="Calibri"/>
              </a:rPr>
              <a:t>(narrowing the development gap) </a:t>
            </a:r>
            <a:r>
              <a:t>อันจะทำให้เกิดความแข็งแกร่งในการเป็นภูมิภาคการผลิตของโลกเพื่อสู้กับภูมิภาคอื่นๆ</a:t>
            </a:r>
          </a:p>
        </p:txBody>
      </p:sp>
    </p:spTree>
    <p:extLst>
      <p:ext uri="{BB962C8B-B14F-4D97-AF65-F5344CB8AC3E}">
        <p14:creationId xmlns:p14="http://schemas.microsoft.com/office/powerpoint/2010/main" val="2691299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1125" y="496888"/>
            <a:ext cx="4354513" cy="2451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452438" y="2978150"/>
            <a:ext cx="6043612" cy="6702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thaiDist">
              <a:lnSpc>
                <a:spcPct val="120000"/>
              </a:lnSpc>
              <a:spcBef>
                <a:spcPct val="0"/>
              </a:spcBef>
            </a:pPr>
            <a:endParaRPr lang="en-US" altLang="th-TH" smtClean="0">
              <a:latin typeface="Cordia New" panose="020B0304020202020204" pitchFamily="34" charset="-34"/>
            </a:endParaRPr>
          </a:p>
          <a:p>
            <a:pPr algn="thaiDist">
              <a:spcBef>
                <a:spcPct val="0"/>
              </a:spcBef>
            </a:pPr>
            <a:endParaRPr lang="th-TH" altLang="th-TH" smtClean="0">
              <a:latin typeface="TH SarabunPSK" panose="020B0500040200020003" pitchFamily="34" charset="-34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C1DEFCC-4557-483D-AEEF-1488314EA606}" type="slidenum">
              <a:rPr lang="th-TH" altLang="th-TH">
                <a:solidFill>
                  <a:prstClr val="black"/>
                </a:solidFill>
                <a:cs typeface="Cordia New" panose="020B0304020202020204" pitchFamily="34" charset="-34"/>
              </a:rPr>
              <a:pPr/>
              <a:t>17</a:t>
            </a:fld>
            <a:endParaRPr lang="th-TH" altLang="th-TH">
              <a:solidFill>
                <a:prstClr val="black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22037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OECD </a:t>
            </a:r>
            <a:r>
              <a:rPr lang="en-US" dirty="0" err="1" smtClean="0"/>
              <a:t>centre</a:t>
            </a:r>
            <a:r>
              <a:rPr lang="en-US" baseline="0" dirty="0" smtClean="0"/>
              <a:t> </a:t>
            </a:r>
            <a:r>
              <a:rPr lang="th-TH" baseline="0" dirty="0" smtClean="0"/>
              <a:t>มีการคาดการณ์ว่าในอีก 16 ปีไทยจะการ</a:t>
            </a:r>
            <a:r>
              <a:rPr lang="th-TH" dirty="0" smtClean="0"/>
              <a:t>ก้าวข้ามจากประเทศรายได้ระดับปานกลางไปสู่รายได้ระดับสูงได้ในปี</a:t>
            </a:r>
            <a:r>
              <a:rPr lang="th-TH" baseline="0" dirty="0" smtClean="0"/>
              <a:t> 2031 </a:t>
            </a:r>
            <a:r>
              <a:rPr lang="en-US" baseline="0" dirty="0" smtClean="0"/>
              <a:t>(</a:t>
            </a:r>
            <a:r>
              <a:rPr lang="th-TH" baseline="0" dirty="0" smtClean="0"/>
              <a:t>พ.ศ.</a:t>
            </a:r>
            <a:r>
              <a:rPr lang="en-US" baseline="0" dirty="0" smtClean="0"/>
              <a:t> 2574) </a:t>
            </a: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9A9E5-007A-4B36-90F3-C1C1697C357B}" type="slidenum">
              <a:rPr lang="th-TH" smtClean="0"/>
              <a:pPr/>
              <a:t>24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12801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721225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การก้าวเข้าสู่สังคมผู้สูงอายุโดยสมบูรณ์ (</a:t>
            </a:r>
            <a:r>
              <a:rPr lang="en-US" dirty="0" smtClean="0"/>
              <a:t>Aged Society) </a:t>
            </a:r>
            <a:r>
              <a:rPr lang="th-TH" dirty="0" smtClean="0"/>
              <a:t>หากมองในแง่ธุรกิจ สามารถมองหาโอกาสในการทำตลาดเจาะเนื่องจากมีเงินเก็บจากการทำงานหนักมาทั้งชีวิต จึงมีศักยภาพสูงในการบริโภค สะท้อนให้เห็นถึงโอกาสทางธุรกิจของผู้ประกอบการ </a:t>
            </a:r>
            <a:r>
              <a:rPr lang="en-US" dirty="0" smtClean="0"/>
              <a:t>SMEs </a:t>
            </a:r>
            <a:r>
              <a:rPr lang="th-TH" dirty="0" smtClean="0"/>
              <a:t>ในการผลิตสินค้าที่ตอบโจทย์ผู้บริโภคกลุ่มนี้ เพื่อรองรับกลุ่มลูกค้าผู้สูงอายุทั้งตลาดเมืองไทยและตลาดอาเซียนที่นับวันจะมีจำนวนมากขึ้น </a:t>
            </a:r>
            <a:br>
              <a:rPr lang="th-TH" dirty="0" smtClean="0"/>
            </a:br>
            <a:r>
              <a:rPr lang="th-TH" dirty="0" smtClean="0"/>
              <a:t>กลุ่มผู้สูงอายุยังมักเลือกซื้อสินค้าที่มีคุณภาพ ฝีมือประณีต เน้นการซื้อด้วยเหตุผลไม่ใช่อารมณ์ ให้ความสำคัญกับความพึงพอใจเป็นหลัก และเป็นกลุ่มที่มีกำลังซื้อสูง แนวทางดังกล่าวนับได้ว่าเป็นการขยายฐานลูกค้าโดยการเพิ่มมูลค่าสินค้าและบริการเพื่อสร้างความแตกต่างจากคู่แข่ง </a:t>
            </a:r>
            <a:r>
              <a:rPr lang="th-TH" sz="1050" dirty="0" smtClean="0"/>
              <a:t>โดยมองว่ากลุ่มสินค้าที่มาแรงสำหรับผู้สูงอายุ 5 อุตสาหกรรม ได้แก่       </a:t>
            </a:r>
            <a:br>
              <a:rPr lang="th-TH" sz="1050" dirty="0" smtClean="0"/>
            </a:br>
            <a:r>
              <a:rPr lang="th-TH" sz="1050" dirty="0" smtClean="0"/>
              <a:t>       1. อุตสาหกรรมอาหารแปรรูปโดยเฉพาะอาหารเพื่อสุขภาพ ในปัจจุบันกระแสรักสุขภาพกำลังมาแรงผลิตภัณฑ์อาหารเพื่อสุขภาพจึงกำลังเป็นที่นิยมของคนทุกเพศทุกวัย โดยเฉพาะอย่างยิ่ง ผู้สูงอายุ ซึ่งเป็นฐานลูกค้าหลักโดยในช่วง 2-3 ปีที่ผ่านมามีการเติบโตอย่างเห็นได้ชัด และคาดการณ์ว่าแนวโน้มผู้รักสุขภาพจะเพิ่มสูงขึ้นอย่างต่อเนื่อง โดยเฉพาะผู้สูงอายุที่ร่างกายเริ่มเสื่อมสภาพ</a:t>
            </a:r>
            <a:br>
              <a:rPr lang="th-TH" sz="1050" dirty="0" smtClean="0"/>
            </a:br>
            <a:r>
              <a:rPr lang="th-TH" sz="1050" dirty="0" smtClean="0"/>
              <a:t>       2. อุตสาหกรรมเฟอร์นิเจอร์ ซึ่งได้แก่ กลุ่มเครื่องใช้ภายในบ้าน ยังมีแนวโน้มเติบโต  </a:t>
            </a:r>
            <a:br>
              <a:rPr lang="th-TH" sz="1050" dirty="0" smtClean="0"/>
            </a:br>
            <a:r>
              <a:rPr lang="th-TH" sz="1050" dirty="0" smtClean="0"/>
              <a:t>       3. อุตสาหกรรมสินค้า</a:t>
            </a:r>
            <a:r>
              <a:rPr lang="th-TH" sz="1050" dirty="0" err="1" smtClean="0"/>
              <a:t>ไลฟ์</a:t>
            </a:r>
            <a:r>
              <a:rPr lang="th-TH" sz="1050" dirty="0" smtClean="0"/>
              <a:t>สไตล์ โดยเฉพาะผลิตภัณฑ์เครื่องสำอางซึ่งไทยมีเครื่องสำอางประเภท</a:t>
            </a:r>
            <a:r>
              <a:rPr lang="th-TH" sz="1050" dirty="0" err="1" smtClean="0"/>
              <a:t>ออร์</a:t>
            </a:r>
            <a:r>
              <a:rPr lang="th-TH" sz="1050" dirty="0" smtClean="0"/>
              <a:t>แกนิกส์ (</a:t>
            </a:r>
            <a:r>
              <a:rPr lang="en-US" sz="1050" dirty="0" smtClean="0"/>
              <a:t>Organics) </a:t>
            </a:r>
            <a:r>
              <a:rPr lang="th-TH" sz="1050" dirty="0" smtClean="0"/>
              <a:t>ที่ผลิตจากธรรมชาติหรือสมุนไพร และกำลังได้รับความสนใจจากผู้สูงอายุ</a:t>
            </a:r>
            <a:br>
              <a:rPr lang="th-TH" sz="1050" dirty="0" smtClean="0"/>
            </a:br>
            <a:r>
              <a:rPr lang="th-TH" sz="1050" dirty="0" smtClean="0"/>
              <a:t>       4. อุตสาหกรรมเครื่องมือที่ใช้ทางการแพทย์ โดยวัสดุอุปกรณ์ทางการแพทย์ที่ส่งออกสูงสุด 3 อันดับแรก คือ ถุงมือยางทั่วไป เลนส์แว่นตาทำด้วยวัสดุที่ไม่ใช่แก้ว และครุภัณฑ์ทางการแพทย์อื่นๆ เช่น ไม้เท้า และรถเข็นเป็นต้น (ที่มา : รายงานสถานการณ์อุตสาหกรรมวัสดุอุปกรณ์ทางการแพทย์, 2555)       </a:t>
            </a:r>
            <a:br>
              <a:rPr lang="th-TH" sz="1050" dirty="0" smtClean="0"/>
            </a:br>
            <a:r>
              <a:rPr lang="th-TH" sz="1050" dirty="0" smtClean="0"/>
              <a:t>       5. อุตสาหกรรมวัสดุก่อสร้างสำหรับผู้สูงอายุ กลุ่มผลิตภัณฑ์ที่ใช้ในการสร้างและตกแต่งบ้านเนื่องจากมีผลต่อความปลอดภัยในการใช้ชีวิตภายในบ้าน ซึ่งถือเป็นสถานที่ที่ปลอดภัยที่สุดสำหรับทุกคนโดยเฉพาะผู้สูงอายุ</a:t>
            </a:r>
            <a:r>
              <a:rPr lang="th-TH" dirty="0" smtClean="0"/>
              <a:t/>
            </a:r>
            <a:br>
              <a:rPr lang="th-TH" dirty="0" smtClean="0"/>
            </a:b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2881F-0CA4-41C1-9F80-D02A7C54417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634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>
                <a:effectLst/>
              </a:rPr>
              <a:t>ชุมชนแออัดมีอยู่ในทุกเมืองในอาเซียน</a:t>
            </a:r>
            <a:r>
              <a:rPr lang="th-TH" baseline="0" dirty="0" smtClean="0">
                <a:effectLst/>
              </a:rPr>
              <a:t> รวมถึงไทย</a:t>
            </a:r>
            <a:endParaRPr lang="th-TH" dirty="0" smtClean="0">
              <a:effectLst/>
            </a:endParaRPr>
          </a:p>
          <a:p>
            <a:r>
              <a:rPr lang="th-TH" dirty="0" smtClean="0">
                <a:effectLst/>
              </a:rPr>
              <a:t>การพัฒนาที่อยู่อาศัยสำหรับชุมชนแออัด เช่นริมคลองในกทม. ซึ่งสัดส่วนเกือบครึ่งของชุมชนแออัดที่เกิดขึ้นโดยทั่วไป มีส่วนสัมพันธ์กับการเป็นชุมชนริมน้ำ ซึ่งเป็นเอกลักษณ์ของกทม.</a:t>
            </a:r>
          </a:p>
          <a:p>
            <a:r>
              <a:rPr lang="th-TH" dirty="0" smtClean="0">
                <a:effectLst/>
              </a:rPr>
              <a:t>รวมทั้งมีความเกี่ยวข้องกับสภาพแวดล้อม(คลอง)ของเมือง นอกจากนี้ยังเป็นชุมชนที่แสดงถึงปัญหากรรมสิทธิ์ที่ดินอย่างชัดเจน (การบุกรุกที่สาธารณะริมคลอง) </a:t>
            </a:r>
          </a:p>
          <a:p>
            <a:r>
              <a:rPr lang="th-TH" dirty="0" smtClean="0">
                <a:effectLst/>
              </a:rPr>
              <a:t>การพิจารณาหาแนวทางแก้ไขอาจจะต้องพิจารณาทั้งในระดับชุมชนจนถึงระดับนโยบายของประเทศ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2881F-0CA4-41C1-9F80-D02A7C54417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5248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th-TH" dirty="0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9pPr>
          </a:lstStyle>
          <a:p>
            <a:fld id="{DBDA4CB5-81B5-4F30-8D15-D4C6CD2B6163}" type="slidenum">
              <a:rPr lang="th-TH" altLang="th-TH" sz="1200">
                <a:solidFill>
                  <a:prstClr val="black"/>
                </a:solidFill>
              </a:rPr>
              <a:pPr/>
              <a:t>36</a:t>
            </a:fld>
            <a:endParaRPr lang="th-TH" altLang="th-TH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03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th-TH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9pPr>
          </a:lstStyle>
          <a:p>
            <a:fld id="{DBDA4CB5-81B5-4F30-8D15-D4C6CD2B6163}" type="slidenum">
              <a:rPr lang="th-TH" altLang="th-TH" sz="1200">
                <a:solidFill>
                  <a:prstClr val="black"/>
                </a:solidFill>
              </a:rPr>
              <a:pPr/>
              <a:t>37</a:t>
            </a:fld>
            <a:endParaRPr lang="th-TH" altLang="th-TH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3426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B55B8D-4BCA-4860-BCF9-1DBAA810B67D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40</a:t>
            </a:fld>
            <a:endParaRPr lang="th-TH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91139" name="Rectangle 7"/>
          <p:cNvSpPr txBox="1">
            <a:spLocks noGrp="1" noChangeArrowheads="1"/>
          </p:cNvSpPr>
          <p:nvPr/>
        </p:nvSpPr>
        <p:spPr bwMode="auto">
          <a:xfrm>
            <a:off x="3883852" y="8685331"/>
            <a:ext cx="297254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45E773D-17EF-4B80-9568-814C6CFFD851}" type="slidenum">
              <a:rPr lang="en-US" sz="1200">
                <a:solidFill>
                  <a:prstClr val="black"/>
                </a:solidFill>
              </a:rPr>
              <a:pPr algn="r"/>
              <a:t>40</a:t>
            </a:fld>
            <a:endParaRPr lang="th-TH" sz="1200">
              <a:solidFill>
                <a:prstClr val="black"/>
              </a:solidFill>
            </a:endParaRPr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6000" cy="3429000"/>
          </a:xfrm>
          <a:ln/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280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441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FBEC37-455A-422C-BB6A-0E242AEBF80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709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h-TH" smtClean="0">
              <a:latin typeface="Arial" pitchFamily="34" charset="0"/>
            </a:endParaRPr>
          </a:p>
        </p:txBody>
      </p:sp>
      <p:sp>
        <p:nvSpPr>
          <p:cNvPr id="91140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C855D0-CD9B-4212-A1D0-291C0D49D5D4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43</a:t>
            </a:fld>
            <a:endParaRPr lang="th-TH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930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h-TH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Tahoma" pitchFamily="34" charset="0"/>
              </a:rPr>
              <a:t>เกณฑ์ในการพิจารณา 6 ประการคือ 1. สถานที่ท่องเที่ยว ทัศนียภาพ ความสวยงาม และความร่มรื่น 2. ศิลปวัฒนธรรมและประเพณี 3. อาหารการกิน 4. แหล่งจับจ่ายใช้สอย 5. ความเป็นมิตรของผู้คน และ 6. ความคุ้มค่าของเงิน หรือความพึงพอใจที่ได้รับจากการจับจ่าย</a:t>
            </a:r>
          </a:p>
          <a:p>
            <a:endParaRPr lang="th-TH" b="0" i="0" kern="1200" dirty="0" smtClean="0">
              <a:solidFill>
                <a:schemeClr val="tx1"/>
              </a:solidFill>
              <a:latin typeface="Arial" charset="0"/>
              <a:ea typeface="+mn-ea"/>
              <a:cs typeface="Tahoma" pitchFamily="34" charset="0"/>
            </a:endParaRPr>
          </a:p>
          <a:p>
            <a:r>
              <a:rPr lang="en-US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Tahoma" pitchFamily="34" charset="0"/>
              </a:rPr>
              <a:t>The criteria used for the rankings were: tourist attractions; culture and customs; food hygiene and taste; and shopping availability; hospitality; monetary worthiness</a:t>
            </a: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FBEC37-455A-422C-BB6A-0E242AEBF80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46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3541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ได้รับรางวัลที่หนึ่ง 4 ปี</a:t>
            </a:r>
            <a:r>
              <a:rPr lang="th-TH" baseline="0" dirty="0" smtClean="0"/>
              <a:t>ติดต่อกัน ตั้งแต่ปี 2010 -2013 </a:t>
            </a:r>
          </a:p>
          <a:p>
            <a:endParaRPr lang="th-TH" baseline="0" dirty="0" smtClean="0"/>
          </a:p>
          <a:p>
            <a:r>
              <a:rPr lang="th-TH" baseline="0" dirty="0" smtClean="0"/>
              <a:t>สำหรับ ปีล่าสุด เนื่องด้วยเหตุผลทางการเมืองทำให้กรุงเทพมหานครไม่ติดอันดับ แต่ยังคงได้รับอันดับสามของเอเชีย</a:t>
            </a: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FBEC37-455A-422C-BB6A-0E242AEBF80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1545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h-TH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Tahoma" pitchFamily="34" charset="0"/>
              </a:rPr>
              <a:t>เกณฑ์ในการพิจารณา 6 ประการคือ 1. สถานที่ท่องเที่ยว ทัศนียภาพ ความสวยงาม และความร่มรื่น 2. ศิลปวัฒนธรรมและประเพณี 3. อาหารการกิน 4. แหล่งจับจ่ายใช้สอย 5. ความเป็นมิตรของผู้คน และ 6. ความคุ้มค่าของเงิน หรือความพึงพอใจที่ได้รับจากการจับจ่าย</a:t>
            </a:r>
          </a:p>
          <a:p>
            <a:endParaRPr lang="th-TH" b="0" i="0" kern="1200" dirty="0" smtClean="0">
              <a:solidFill>
                <a:schemeClr val="tx1"/>
              </a:solidFill>
              <a:latin typeface="Arial" charset="0"/>
              <a:ea typeface="+mn-ea"/>
              <a:cs typeface="Tahoma" pitchFamily="34" charset="0"/>
            </a:endParaRPr>
          </a:p>
          <a:p>
            <a:r>
              <a:rPr lang="en-US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Tahoma" pitchFamily="34" charset="0"/>
              </a:rPr>
              <a:t>The criteria used for the rankings were: tourist attractions; culture and customs; food hygiene and taste; and shopping availability; hospitality; monetary worthiness</a:t>
            </a: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FBEC37-455A-422C-BB6A-0E242AEBF80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49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8374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th-TH" dirty="0" smtClean="0">
                <a:latin typeface="Arial" pitchFamily="34" charset="0"/>
              </a:rPr>
              <a:t>หมายเหตุ ข้อมูลจาก </a:t>
            </a:r>
            <a:r>
              <a:rPr lang="en-US" dirty="0" smtClean="0">
                <a:latin typeface="Arial" pitchFamily="34" charset="0"/>
              </a:rPr>
              <a:t>Depart</a:t>
            </a:r>
            <a:r>
              <a:rPr lang="en-US" baseline="0" dirty="0" smtClean="0">
                <a:latin typeface="Arial" pitchFamily="34" charset="0"/>
              </a:rPr>
              <a:t>ment of Tourism</a:t>
            </a:r>
            <a:endParaRPr lang="th-TH" dirty="0" smtClean="0">
              <a:latin typeface="Arial" pitchFamily="34" charset="0"/>
            </a:endParaRPr>
          </a:p>
        </p:txBody>
      </p:sp>
      <p:sp>
        <p:nvSpPr>
          <p:cNvPr id="74756" name="Slide Number Placeholder 3"/>
          <p:cNvSpPr txBox="1">
            <a:spLocks noGrp="1"/>
          </p:cNvSpPr>
          <p:nvPr/>
        </p:nvSpPr>
        <p:spPr bwMode="auto">
          <a:xfrm>
            <a:off x="3883852" y="8685332"/>
            <a:ext cx="297254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B87A418-55AF-4223-B0D1-94B21164DCA9}" type="slidenum">
              <a:rPr lang="en-US" sz="1200">
                <a:solidFill>
                  <a:prstClr val="black"/>
                </a:solidFill>
                <a:ea typeface="Adobe Fangsong Std R"/>
                <a:cs typeface="Adobe Fangsong Std R"/>
              </a:rPr>
              <a:pPr algn="r"/>
              <a:t>50</a:t>
            </a:fld>
            <a:endParaRPr lang="th-TH" sz="1200">
              <a:solidFill>
                <a:prstClr val="black"/>
              </a:solidFill>
              <a:ea typeface="Adobe Fangsong Std R"/>
              <a:cs typeface="Adobe Fangsong Std R"/>
            </a:endParaRPr>
          </a:p>
        </p:txBody>
      </p:sp>
    </p:spTree>
    <p:extLst>
      <p:ext uri="{BB962C8B-B14F-4D97-AF65-F5344CB8AC3E}">
        <p14:creationId xmlns:p14="http://schemas.microsoft.com/office/powerpoint/2010/main" val="7977011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075" y="746125"/>
            <a:ext cx="6615113" cy="3721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>
          <a:xfrm>
            <a:off x="681038" y="4509369"/>
            <a:ext cx="5897562" cy="5302989"/>
          </a:xfrm>
          <a:noFill/>
          <a:ln/>
        </p:spPr>
        <p:txBody>
          <a:bodyPr lIns="89101" tIns="44551" rIns="89101" bIns="44551"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บริบท/ปัจจัยภายนอกที่ส่งผลต่อเศรษฐกิจและอุตสาหกรรมไทยในอนาคต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1600" u="sng" dirty="0">
                <a:latin typeface="TH SarabunPSK" pitchFamily="34" charset="-34"/>
                <a:cs typeface="TH SarabunPSK" pitchFamily="34" charset="-34"/>
              </a:rPr>
              <a:t>1. เกิดประชาคมเศรษฐกิจอาเซียน </a:t>
            </a:r>
            <a:r>
              <a:rPr lang="en-US" sz="1600" u="sng" dirty="0">
                <a:latin typeface="TH SarabunPSK" pitchFamily="34" charset="-34"/>
                <a:cs typeface="TH SarabunPSK" pitchFamily="34" charset="-34"/>
              </a:rPr>
              <a:t>AEC (Asian Economic Community)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 AEC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 ที่มีประชากรรวมกันมากกว่า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600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ล้านคน แต่ถ้าเป็น 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ASEAN+3 (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จีน ญี่ปุ่น เกาหลีใต้) จะมีประชากรรวมกว่า 2 พันล้านคน คิดเป็นร้อยละ 20 ของ 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GDP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โลก ถือเป็นตลาดใหญ่ที่มีศักยภาพ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1600" u="sng" dirty="0">
                <a:latin typeface="TH SarabunPSK" pitchFamily="34" charset="-34"/>
                <a:cs typeface="TH SarabunPSK" pitchFamily="34" charset="-34"/>
              </a:rPr>
              <a:t>2. กลุ่มประเทศที่มีศักยภาพสูง</a:t>
            </a:r>
            <a:r>
              <a:rPr lang="en-US" sz="1600" u="sng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u="sng" dirty="0">
                <a:latin typeface="TH SarabunPSK" pitchFamily="34" charset="-34"/>
                <a:cs typeface="TH SarabunPSK" pitchFamily="34" charset="-34"/>
              </a:rPr>
              <a:t>หรือ </a:t>
            </a:r>
            <a:r>
              <a:rPr lang="en-US" sz="1600" u="sng" dirty="0">
                <a:latin typeface="TH SarabunPSK" pitchFamily="34" charset="-34"/>
                <a:cs typeface="TH SarabunPSK" pitchFamily="34" charset="-34"/>
              </a:rPr>
              <a:t>BRIC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ได้แก่ บราซิล รัสเซีย อินเดีย และจีน ที่มีความได้เปรียบจากค่าแรงงาน ทรัพยากรธรรมชาติ และขนาดของตลาด 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(Economy of scale)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ทำให้เกิดตลาดใหม่ที่มีการขยายตัวอย่างรวดเร็วและมีความต้องการสูง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1600" u="sng" dirty="0">
                <a:latin typeface="TH SarabunPSK" pitchFamily="34" charset="-34"/>
                <a:cs typeface="TH SarabunPSK" pitchFamily="34" charset="-34"/>
              </a:rPr>
              <a:t>3. กฎ ระเบียบ ความปลอดภัย</a:t>
            </a:r>
            <a:r>
              <a:rPr lang="en-US" sz="1600" u="sng" dirty="0">
                <a:latin typeface="TH SarabunPSK" pitchFamily="34" charset="-34"/>
                <a:cs typeface="TH SarabunPSK" pitchFamily="34" charset="-34"/>
              </a:rPr>
              <a:t> </a:t>
            </a:r>
            <a:r>
              <a:rPr lang="th-TH" sz="1600" u="sng" dirty="0">
                <a:latin typeface="TH SarabunPSK" pitchFamily="34" charset="-34"/>
                <a:cs typeface="TH SarabunPSK" pitchFamily="34" charset="-34"/>
              </a:rPr>
              <a:t>และมาตรฐาน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 การใช้มาตรฐานเป็นเครื่องมือกีดกันทางการค้าระหว่างประเทศ การนำเข้าสินค้าราคาถูกที่ด้อยคุณภาพ ทำให้การปรับปรุงกฎระเบียบให้สอดคล้องกับปัจจุบัน ควบคู่ไปกับการยกระดับมาตรฐานสินค้า เพื่อความได้เปรียบในการแข่งขัน และป้องกันสินค้านำเข้าที่มีต้นทุนต่ำและไม่มีคุณภาพ ตลอดจนการบังคับใช้กฎระเบียบเพื่อปกป้องสิ่งแวดล้อมและชุมชน เป็นเรื่องที่ต้องให้ความสำคัญอย่างเร่งด่วน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1600" u="sng" dirty="0">
                <a:latin typeface="TH SarabunPSK" pitchFamily="34" charset="-34"/>
                <a:cs typeface="TH SarabunPSK" pitchFamily="34" charset="-34"/>
              </a:rPr>
              <a:t>4. ความเสี่ยงจากความไม่แน่นอน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 อันเนื่องมาจากผลของเทคโนโลยี อาจส่งผลกระทบในรูปแบบต่างๆ อาทิ การก่อจลาจลจากการเมืองที่ไม่สงบจะแพร่กระจายไปยังประเทศต่างๆ จากการที่เทคโนโลยีสื่อสาร สามารถขยายวงความขัดแย้งจากประเทศหนึ่งไปสู่อีกประเทศอื่นๆ ได้อย่างรวดเร็ว เช่น การประท้วงและจลาจลที่อียิปต์ หรือการโยกย้ายฐานการผลิตเนื่องจากปัจจัยด้านต้นทุน การขนส่ง และเทคโนโลยีที่เปลี่ยนไป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1600" u="sng" dirty="0">
                <a:latin typeface="TH SarabunPSK" pitchFamily="34" charset="-34"/>
                <a:cs typeface="TH SarabunPSK" pitchFamily="34" charset="-34"/>
              </a:rPr>
              <a:t>5. ภาวะโลกร้อน ภัยพิบัติธรรมชาติ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 ผลการเปลี่ยนแปลงภูมิอากาศ 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Climate Change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ส่งผลกระทบต่อผลิตผลจากการเพาะปลูก ความต้องการพืชพลังงาน ประกอบกับการที่จำนวนประชากรที่เพี่มขึ้นอย่างต่อเนื่อง ทำให้สินค้าเกษตรมีแนวโน้มความต้องการสูงขึ้น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2948" name="Rectangle 7"/>
          <p:cNvSpPr txBox="1">
            <a:spLocks noGrp="1" noChangeArrowheads="1"/>
          </p:cNvSpPr>
          <p:nvPr/>
        </p:nvSpPr>
        <p:spPr bwMode="auto">
          <a:xfrm>
            <a:off x="3846514" y="9428242"/>
            <a:ext cx="2949575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89" tIns="45748" rIns="91489" bIns="45748" anchor="b"/>
          <a:lstStyle/>
          <a:p>
            <a:pPr algn="r" defTabSz="903194" fontAlgn="base">
              <a:spcBef>
                <a:spcPct val="0"/>
              </a:spcBef>
              <a:spcAft>
                <a:spcPct val="0"/>
              </a:spcAft>
            </a:pPr>
            <a:fld id="{2B04D782-0509-4692-832C-EE911B7A3DF2}" type="slidenum">
              <a:rPr lang="en-US" sz="18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pPr algn="r" defTabSz="903194" fontAlgn="base">
                <a:spcBef>
                  <a:spcPct val="0"/>
                </a:spcBef>
                <a:spcAft>
                  <a:spcPct val="0"/>
                </a:spcAft>
              </a:pPr>
              <a:t>53</a:t>
            </a:fld>
            <a:endParaRPr lang="en-US" sz="18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178424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1F430-7C35-4A17-A7ED-BE692DB410A6}" type="slidenum">
              <a:rPr lang="th-TH" smtClean="0"/>
              <a:t>80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5376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8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46570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89666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86158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99944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12720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9609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16092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964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8737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381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9364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8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AF3AB-A980-4E70-91FA-DF63EB1AAEA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976F41-55C7-43F6-8F8E-C5C4823559C2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00700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7090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C5DCB-9301-4451-AA48-DCFB438E06C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6B4B7-D248-4C09-B319-B45B9BDF1F0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175687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AB22C-A7F8-4191-A973-3A066A03A96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C5C17-8025-4AE9-B038-9EC0E7DEB705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369573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6"/>
            <a:ext cx="5386917" cy="639762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8" y="1535116"/>
            <a:ext cx="5389033" cy="639762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88878-F98D-470A-8A93-2D2FD080F0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04AEB-2036-45E2-902E-D99E2E43C1B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610428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7EFE3-42B3-40DF-A02B-02476037841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83938-C381-401A-A4B2-A33A6F8AA30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556876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6AC86-4C64-42EE-89C1-DA5B51C628C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14DFB-4841-4276-A3D5-F013BB923AEA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3143683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1" y="273052"/>
            <a:ext cx="4011084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11" y="1435104"/>
            <a:ext cx="4011084" cy="4691063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9C8F7-F40F-4090-BAA4-B6081EBA8D3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2518F-5D69-4339-B5DD-737ED1340C8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2648045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31FA2-96CB-4D56-9007-36C6E6239B4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DDD66-67EB-4E72-BB86-CE02600CF5C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073811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5297C-E9FB-4654-8178-6CC4FF6E5E7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651FF-FCEE-400A-BF24-E2E938339CD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4838209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6705601"/>
            <a:ext cx="12192000" cy="166199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altLang="th-TH" sz="480">
              <a:solidFill>
                <a:prstClr val="black"/>
              </a:solidFill>
            </a:endParaRPr>
          </a:p>
        </p:txBody>
      </p:sp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-50799" y="666178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1080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9 เมษายน 2556</a:t>
            </a:r>
          </a:p>
        </p:txBody>
      </p:sp>
      <p:sp>
        <p:nvSpPr>
          <p:cNvPr id="6" name="Text Box 5"/>
          <p:cNvSpPr txBox="1">
            <a:spLocks noChangeArrowheads="1"/>
          </p:cNvSpPr>
          <p:nvPr userDrawn="1"/>
        </p:nvSpPr>
        <p:spPr bwMode="auto">
          <a:xfrm>
            <a:off x="9313334" y="665416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fontAlgn="base">
              <a:spcBef>
                <a:spcPct val="50000"/>
              </a:spcBef>
              <a:spcAft>
                <a:spcPct val="0"/>
              </a:spcAft>
            </a:pPr>
            <a:fld id="{49429D3F-51A5-4C80-968A-C6933767E3CB}" type="slidenum">
              <a:rPr lang="en-US" altLang="th-TH" sz="1080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pPr algn="r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th-TH" altLang="th-TH" sz="108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 userDrawn="1"/>
        </p:nvSpPr>
        <p:spPr bwMode="auto">
          <a:xfrm>
            <a:off x="4701118" y="665797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th-TH" sz="1080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www.nesdb.go.th</a:t>
            </a:r>
            <a:endParaRPr lang="th-TH" altLang="th-TH" sz="1080">
              <a:solidFill>
                <a:srgbClr val="FFFF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7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7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58143-7F92-44DD-8BA2-071DCEA1D72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5A0CD-BA1D-413E-B68D-35E79A6AACD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22151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09" y="1285861"/>
            <a:ext cx="11525331" cy="4643470"/>
          </a:xfrm>
          <a:prstGeom prst="rect">
            <a:avLst/>
          </a:prstGeom>
        </p:spPr>
        <p:txBody>
          <a:bodyPr/>
          <a:lstStyle>
            <a:lvl1pPr>
              <a:defRPr b="1">
                <a:latin typeface="TH SarabunPSK" pitchFamily="34" charset="-34"/>
                <a:cs typeface="TH SarabunPSK" pitchFamily="34" charset="-34"/>
              </a:defRPr>
            </a:lvl1pPr>
            <a:lvl2pPr>
              <a:defRPr b="1">
                <a:latin typeface="TH SarabunPSK" pitchFamily="34" charset="-34"/>
                <a:cs typeface="TH SarabunPSK" pitchFamily="34" charset="-34"/>
              </a:defRPr>
            </a:lvl2pPr>
            <a:lvl3pPr>
              <a:defRPr b="1">
                <a:latin typeface="TH SarabunPSK" pitchFamily="34" charset="-34"/>
                <a:cs typeface="TH SarabunPSK" pitchFamily="34" charset="-34"/>
              </a:defRPr>
            </a:lvl3pPr>
            <a:lvl4pPr>
              <a:defRPr b="1">
                <a:latin typeface="TH SarabunPSK" pitchFamily="34" charset="-34"/>
                <a:cs typeface="TH SarabunPSK" pitchFamily="34" charset="-34"/>
              </a:defRPr>
            </a:lvl4pPr>
            <a:lvl5pPr>
              <a:defRPr b="1">
                <a:latin typeface="TH SarabunPSK" pitchFamily="34" charset="-34"/>
                <a:cs typeface="TH SarabunPSK" pitchFamily="34" charset="-34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1664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8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AF3AB-A980-4E70-91FA-DF63EB1AAEA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976F41-55C7-43F6-8F8E-C5C4823559C2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5880060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8008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C5DCB-9301-4451-AA48-DCFB438E06C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6B4B7-D248-4C09-B319-B45B9BDF1F0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281316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AB22C-A7F8-4191-A973-3A066A03A96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C5C17-8025-4AE9-B038-9EC0E7DEB705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742627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6"/>
            <a:ext cx="5386917" cy="639762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8" y="1535116"/>
            <a:ext cx="5389033" cy="639762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88878-F98D-470A-8A93-2D2FD080F0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04AEB-2036-45E2-902E-D99E2E43C1B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8047421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7EFE3-42B3-40DF-A02B-02476037841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83938-C381-401A-A4B2-A33A6F8AA30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5318276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6AC86-4C64-42EE-89C1-DA5B51C628C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14DFB-4841-4276-A3D5-F013BB923AEA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240654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1" y="273052"/>
            <a:ext cx="4011084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11" y="1435104"/>
            <a:ext cx="4011084" cy="4691063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9C8F7-F40F-4090-BAA4-B6081EBA8D3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2518F-5D69-4339-B5DD-737ED1340C8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339637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31FA2-96CB-4D56-9007-36C6E6239B4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DDD66-67EB-4E72-BB86-CE02600CF5C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494211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5297C-E9FB-4654-8178-6CC4FF6E5E7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651FF-FCEE-400A-BF24-E2E938339CD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58189055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6705601"/>
            <a:ext cx="12192000" cy="166199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altLang="th-TH" sz="480">
              <a:solidFill>
                <a:prstClr val="black"/>
              </a:solidFill>
            </a:endParaRPr>
          </a:p>
        </p:txBody>
      </p:sp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-50799" y="666178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1080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9 เมษายน 2556</a:t>
            </a:r>
          </a:p>
        </p:txBody>
      </p:sp>
      <p:sp>
        <p:nvSpPr>
          <p:cNvPr id="6" name="Text Box 5"/>
          <p:cNvSpPr txBox="1">
            <a:spLocks noChangeArrowheads="1"/>
          </p:cNvSpPr>
          <p:nvPr userDrawn="1"/>
        </p:nvSpPr>
        <p:spPr bwMode="auto">
          <a:xfrm>
            <a:off x="9313334" y="665416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fontAlgn="base">
              <a:spcBef>
                <a:spcPct val="50000"/>
              </a:spcBef>
              <a:spcAft>
                <a:spcPct val="0"/>
              </a:spcAft>
            </a:pPr>
            <a:fld id="{49429D3F-51A5-4C80-968A-C6933767E3CB}" type="slidenum">
              <a:rPr lang="en-US" altLang="th-TH" sz="1080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pPr algn="r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th-TH" altLang="th-TH" sz="108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 userDrawn="1"/>
        </p:nvSpPr>
        <p:spPr bwMode="auto">
          <a:xfrm>
            <a:off x="4701118" y="665797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th-TH" sz="1080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www.nesdb.go.th</a:t>
            </a:r>
            <a:endParaRPr lang="th-TH" altLang="th-TH" sz="1080">
              <a:solidFill>
                <a:srgbClr val="FFFF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7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7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58143-7F92-44DD-8BA2-071DCEA1D72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5A0CD-BA1D-413E-B68D-35E79A6AACD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9852999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09" y="1285861"/>
            <a:ext cx="11525331" cy="4643470"/>
          </a:xfrm>
          <a:prstGeom prst="rect">
            <a:avLst/>
          </a:prstGeom>
        </p:spPr>
        <p:txBody>
          <a:bodyPr/>
          <a:lstStyle>
            <a:lvl1pPr>
              <a:defRPr b="1">
                <a:latin typeface="TH SarabunPSK" pitchFamily="34" charset="-34"/>
                <a:cs typeface="TH SarabunPSK" pitchFamily="34" charset="-34"/>
              </a:defRPr>
            </a:lvl1pPr>
            <a:lvl2pPr>
              <a:defRPr b="1">
                <a:latin typeface="TH SarabunPSK" pitchFamily="34" charset="-34"/>
                <a:cs typeface="TH SarabunPSK" pitchFamily="34" charset="-34"/>
              </a:defRPr>
            </a:lvl2pPr>
            <a:lvl3pPr>
              <a:defRPr b="1">
                <a:latin typeface="TH SarabunPSK" pitchFamily="34" charset="-34"/>
                <a:cs typeface="TH SarabunPSK" pitchFamily="34" charset="-34"/>
              </a:defRPr>
            </a:lvl3pPr>
            <a:lvl4pPr>
              <a:defRPr b="1">
                <a:latin typeface="TH SarabunPSK" pitchFamily="34" charset="-34"/>
                <a:cs typeface="TH SarabunPSK" pitchFamily="34" charset="-34"/>
              </a:defRPr>
            </a:lvl4pPr>
            <a:lvl5pPr>
              <a:defRPr b="1">
                <a:latin typeface="TH SarabunPSK" pitchFamily="34" charset="-34"/>
                <a:cs typeface="TH SarabunPSK" pitchFamily="34" charset="-34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74126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8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AF3AB-A980-4E70-91FA-DF63EB1AAEA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976F41-55C7-43F6-8F8E-C5C4823559C2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083471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5133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C5DCB-9301-4451-AA48-DCFB438E06C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6B4B7-D248-4C09-B319-B45B9BDF1F0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6888696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AB22C-A7F8-4191-A973-3A066A03A96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C5C17-8025-4AE9-B038-9EC0E7DEB705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8652323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6"/>
            <a:ext cx="5386917" cy="639762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8" y="1535116"/>
            <a:ext cx="5389033" cy="639762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88878-F98D-470A-8A93-2D2FD080F0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04AEB-2036-45E2-902E-D99E2E43C1B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5042551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7EFE3-42B3-40DF-A02B-02476037841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83938-C381-401A-A4B2-A33A6F8AA30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45278562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6AC86-4C64-42EE-89C1-DA5B51C628C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14DFB-4841-4276-A3D5-F013BB923AEA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87150645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1" y="273052"/>
            <a:ext cx="4011084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11" y="1435104"/>
            <a:ext cx="4011084" cy="4691063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9C8F7-F40F-4090-BAA4-B6081EBA8D3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2518F-5D69-4339-B5DD-737ED1340C8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4102034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31FA2-96CB-4D56-9007-36C6E6239B4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DDD66-67EB-4E72-BB86-CE02600CF5C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07062158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5297C-E9FB-4654-8178-6CC4FF6E5E7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651FF-FCEE-400A-BF24-E2E938339CD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6685596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6705601"/>
            <a:ext cx="12192000" cy="166199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altLang="th-TH" sz="480">
              <a:solidFill>
                <a:prstClr val="black"/>
              </a:solidFill>
            </a:endParaRPr>
          </a:p>
        </p:txBody>
      </p:sp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-50799" y="666178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1080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9 เมษายน 2556</a:t>
            </a:r>
          </a:p>
        </p:txBody>
      </p:sp>
      <p:sp>
        <p:nvSpPr>
          <p:cNvPr id="6" name="Text Box 5"/>
          <p:cNvSpPr txBox="1">
            <a:spLocks noChangeArrowheads="1"/>
          </p:cNvSpPr>
          <p:nvPr userDrawn="1"/>
        </p:nvSpPr>
        <p:spPr bwMode="auto">
          <a:xfrm>
            <a:off x="9313334" y="665416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fontAlgn="base">
              <a:spcBef>
                <a:spcPct val="50000"/>
              </a:spcBef>
              <a:spcAft>
                <a:spcPct val="0"/>
              </a:spcAft>
            </a:pPr>
            <a:fld id="{49429D3F-51A5-4C80-968A-C6933767E3CB}" type="slidenum">
              <a:rPr lang="en-US" altLang="th-TH" sz="1080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pPr algn="r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th-TH" altLang="th-TH" sz="108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 userDrawn="1"/>
        </p:nvSpPr>
        <p:spPr bwMode="auto">
          <a:xfrm>
            <a:off x="4701118" y="665797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th-TH" sz="1080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www.nesdb.go.th</a:t>
            </a:r>
            <a:endParaRPr lang="th-TH" altLang="th-TH" sz="1080">
              <a:solidFill>
                <a:srgbClr val="FFFF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7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7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58143-7F92-44DD-8BA2-071DCEA1D72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5A0CD-BA1D-413E-B68D-35E79A6AACD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6055197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09" y="1285861"/>
            <a:ext cx="11525331" cy="4643470"/>
          </a:xfrm>
          <a:prstGeom prst="rect">
            <a:avLst/>
          </a:prstGeom>
        </p:spPr>
        <p:txBody>
          <a:bodyPr/>
          <a:lstStyle>
            <a:lvl1pPr>
              <a:defRPr b="1">
                <a:latin typeface="TH SarabunPSK" pitchFamily="34" charset="-34"/>
                <a:cs typeface="TH SarabunPSK" pitchFamily="34" charset="-34"/>
              </a:defRPr>
            </a:lvl1pPr>
            <a:lvl2pPr>
              <a:defRPr b="1">
                <a:latin typeface="TH SarabunPSK" pitchFamily="34" charset="-34"/>
                <a:cs typeface="TH SarabunPSK" pitchFamily="34" charset="-34"/>
              </a:defRPr>
            </a:lvl2pPr>
            <a:lvl3pPr>
              <a:defRPr b="1">
                <a:latin typeface="TH SarabunPSK" pitchFamily="34" charset="-34"/>
                <a:cs typeface="TH SarabunPSK" pitchFamily="34" charset="-34"/>
              </a:defRPr>
            </a:lvl3pPr>
            <a:lvl4pPr>
              <a:defRPr b="1">
                <a:latin typeface="TH SarabunPSK" pitchFamily="34" charset="-34"/>
                <a:cs typeface="TH SarabunPSK" pitchFamily="34" charset="-34"/>
              </a:defRPr>
            </a:lvl4pPr>
            <a:lvl5pPr>
              <a:defRPr b="1">
                <a:latin typeface="TH SarabunPSK" pitchFamily="34" charset="-34"/>
                <a:cs typeface="TH SarabunPSK" pitchFamily="34" charset="-34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8324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914400" y="1844676"/>
            <a:ext cx="10363200" cy="204152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1828800" y="3886200"/>
            <a:ext cx="8534400" cy="29718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79690526"/>
      </p:ext>
    </p:extLst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6970050"/>
      </p:ext>
    </p:extLst>
  </p:cSld>
  <p:clrMapOvr>
    <a:masterClrMapping/>
  </p:clrMapOvr>
  <p:transition spd="med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sz="1800" b="0" cap="none"/>
            </a:pPr>
            <a:r>
              <a:rPr sz="4000" b="1" cap="all"/>
              <a:t>Title Text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16" name="Shape 1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57173202"/>
      </p:ext>
    </p:extLst>
  </p:cSld>
  <p:clrMapOvr>
    <a:masterClrMapping/>
  </p:clrMapOvr>
  <p:transition spd="med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4800" cy="5257800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Body Level One</a:t>
            </a:r>
          </a:p>
          <a:p>
            <a:pPr lvl="1">
              <a:defRPr sz="1800"/>
            </a:pPr>
            <a:r>
              <a:rPr sz="2800"/>
              <a:t>Body Level Two</a:t>
            </a:r>
          </a:p>
          <a:p>
            <a:pPr lvl="2">
              <a:defRPr sz="1800"/>
            </a:pPr>
            <a:r>
              <a:rPr sz="2800"/>
              <a:t>Body Level Three</a:t>
            </a:r>
          </a:p>
          <a:p>
            <a:pPr lvl="3">
              <a:defRPr sz="1800"/>
            </a:pPr>
            <a:r>
              <a:rPr sz="2800"/>
              <a:t>Body Level Four</a:t>
            </a:r>
          </a:p>
          <a:p>
            <a:pPr lvl="4">
              <a:defRPr sz="1800"/>
            </a:pPr>
            <a:r>
              <a:rPr sz="2800"/>
              <a:t>Body Level Five</a:t>
            </a:r>
          </a:p>
        </p:txBody>
      </p:sp>
      <p:sp>
        <p:nvSpPr>
          <p:cNvPr id="20" name="Shape 2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8470945"/>
      </p:ext>
    </p:extLst>
  </p:cSld>
  <p:clrMapOvr>
    <a:masterClrMapping/>
  </p:clrMapOvr>
  <p:transition spd="med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609600" y="256810"/>
            <a:ext cx="109728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xfrm>
            <a:off x="609600" y="1435466"/>
            <a:ext cx="5386917" cy="739411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pPr lvl="0">
              <a:defRPr sz="1800" b="0"/>
            </a:pPr>
            <a:r>
              <a:rPr sz="2400" b="1"/>
              <a:t>Body Level One</a:t>
            </a:r>
          </a:p>
          <a:p>
            <a:pPr lvl="1">
              <a:defRPr sz="1800" b="0"/>
            </a:pPr>
            <a:r>
              <a:rPr sz="2400" b="1"/>
              <a:t>Body Level Two</a:t>
            </a:r>
          </a:p>
          <a:p>
            <a:pPr lvl="2">
              <a:defRPr sz="1800" b="0"/>
            </a:pPr>
            <a:r>
              <a:rPr sz="2400" b="1"/>
              <a:t>Body Level Three</a:t>
            </a:r>
          </a:p>
          <a:p>
            <a:pPr lvl="3">
              <a:defRPr sz="1800" b="0"/>
            </a:pPr>
            <a:r>
              <a:rPr sz="2400" b="1"/>
              <a:t>Body Level Four</a:t>
            </a:r>
          </a:p>
          <a:p>
            <a:pPr lvl="4">
              <a:defRPr sz="1800" b="0"/>
            </a:pPr>
            <a:r>
              <a:rPr sz="2400" b="1"/>
              <a:t>Body Level Five</a:t>
            </a:r>
          </a:p>
        </p:txBody>
      </p:sp>
      <p:sp>
        <p:nvSpPr>
          <p:cNvPr id="24" name="Shape 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2964364"/>
      </p:ext>
    </p:extLst>
  </p:cSld>
  <p:clrMapOvr>
    <a:masterClrMapping/>
  </p:clrMapOvr>
  <p:transition spd="med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27" name="Shape 2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3199880"/>
      </p:ext>
    </p:extLst>
  </p:cSld>
  <p:clrMapOvr>
    <a:masterClrMapping/>
  </p:clrMapOvr>
  <p:transition spd="med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91707496"/>
      </p:ext>
    </p:extLst>
  </p:cSld>
  <p:clrMapOvr>
    <a:masterClrMapping/>
  </p:clrMapOvr>
  <p:transition spd="med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xfrm>
            <a:off x="609600" y="0"/>
            <a:ext cx="4011085" cy="14351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Title Text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xfrm>
            <a:off x="4766733" y="273050"/>
            <a:ext cx="6815667" cy="658495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33" name="Shape 3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2032629"/>
      </p:ext>
    </p:extLst>
  </p:cSld>
  <p:clrMapOvr>
    <a:masterClrMapping/>
  </p:clrMapOvr>
  <p:transition spd="med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Title Text</a:t>
            </a: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2389718" y="5367338"/>
            <a:ext cx="73152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 lvl="0">
              <a:defRPr sz="1800"/>
            </a:pPr>
            <a:r>
              <a:rPr sz="1400"/>
              <a:t>Body Level One</a:t>
            </a:r>
          </a:p>
          <a:p>
            <a:pPr lvl="1">
              <a:defRPr sz="1800"/>
            </a:pPr>
            <a:r>
              <a:rPr sz="1400"/>
              <a:t>Body Level Two</a:t>
            </a:r>
          </a:p>
          <a:p>
            <a:pPr lvl="2">
              <a:defRPr sz="1800"/>
            </a:pPr>
            <a:r>
              <a:rPr sz="1400"/>
              <a:t>Body Level Three</a:t>
            </a:r>
          </a:p>
          <a:p>
            <a:pPr lvl="3">
              <a:defRPr sz="1800"/>
            </a:pPr>
            <a:r>
              <a:rPr sz="1400"/>
              <a:t>Body Level Four</a:t>
            </a:r>
          </a:p>
          <a:p>
            <a:pPr lvl="4">
              <a:defRPr sz="1800"/>
            </a:pPr>
            <a:r>
              <a:rPr sz="1400"/>
              <a:t>Body Level Five</a:t>
            </a:r>
          </a:p>
        </p:txBody>
      </p:sp>
      <p:sp>
        <p:nvSpPr>
          <p:cNvPr id="37" name="Shape 3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6000021"/>
      </p:ext>
    </p:extLst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72583159"/>
      </p:ext>
    </p:extLst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8839200" y="0"/>
            <a:ext cx="2743200" cy="6400802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609600" y="274639"/>
            <a:ext cx="8026400" cy="65833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5" name="Shape 4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94910313"/>
      </p:ext>
    </p:extLst>
  </p:cSld>
  <p:clrMapOvr>
    <a:masterClrMapping/>
  </p:clrMapOvr>
  <p:transition spd="med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0" tIns="0" rIns="0" bIns="0"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xfrm>
            <a:off x="8737600" y="6446580"/>
            <a:ext cx="2844800" cy="184666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72752898"/>
      </p:ext>
    </p:extLst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914400" y="1844678"/>
            <a:ext cx="10363200" cy="2041522"/>
          </a:xfrm>
          <a:prstGeom prst="rect">
            <a:avLst/>
          </a:prstGeom>
        </p:spPr>
        <p:txBody>
          <a:bodyPr lIns="0" tIns="0" rIns="0" bIns="0"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idx="1"/>
          </p:nvPr>
        </p:nvSpPr>
        <p:spPr>
          <a:xfrm>
            <a:off x="1828800" y="3886200"/>
            <a:ext cx="8534400" cy="297180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53" name="Shape 53"/>
          <p:cNvSpPr>
            <a:spLocks noGrp="1"/>
          </p:cNvSpPr>
          <p:nvPr>
            <p:ph type="sldNum" sz="quarter" idx="2"/>
          </p:nvPr>
        </p:nvSpPr>
        <p:spPr>
          <a:xfrm>
            <a:off x="8737600" y="6446582"/>
            <a:ext cx="2844800" cy="184666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1391347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sldNum" sz="quarter" idx="2"/>
          </p:nvPr>
        </p:nvSpPr>
        <p:spPr>
          <a:xfrm>
            <a:off x="8737600" y="6446580"/>
            <a:ext cx="2844800" cy="184666"/>
          </a:xfrm>
          <a:prstGeom prst="rect">
            <a:avLst/>
          </a:prstGeom>
        </p:spPr>
        <p:txBody>
          <a:bodyPr lIns="0" tIns="0" rIns="0" bIns="0"/>
          <a:lstStyle>
            <a:lvl1pPr defTabSz="912812">
              <a:defRPr>
                <a:solidFill>
                  <a:srgbClr val="898989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5479871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10138" y="6356306"/>
            <a:ext cx="2843725" cy="365073"/>
          </a:xfrm>
          <a:prstGeom prst="rect">
            <a:avLst/>
          </a:prstGeom>
        </p:spPr>
        <p:txBody>
          <a:bodyPr lIns="60652" tIns="30326" rIns="60652" bIns="30326"/>
          <a:lstStyle>
            <a:lvl1pPr>
              <a:defRPr/>
            </a:lvl1pPr>
          </a:lstStyle>
          <a:p>
            <a:pPr>
              <a:defRPr/>
            </a:pPr>
            <a:fld id="{2AC7722E-528F-426E-BC9A-5C861FF1898E}" type="datetimeFigureOut">
              <a:rPr lang="en-US" kern="0">
                <a:solidFill>
                  <a:sysClr val="windowText" lastClr="000000"/>
                </a:solidFill>
                <a:latin typeface="Calibri"/>
                <a:sym typeface="Calibri"/>
              </a:rPr>
              <a:pPr>
                <a:defRPr/>
              </a:pPr>
              <a:t>7/29/2015</a:t>
            </a:fld>
            <a:endParaRPr lang="en-US" kern="0">
              <a:solidFill>
                <a:sysClr val="windowText" lastClr="000000"/>
              </a:solidFill>
              <a:latin typeface="Calibri"/>
              <a:sym typeface="Calibri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6138" y="6356306"/>
            <a:ext cx="3859725" cy="365073"/>
          </a:xfrm>
          <a:prstGeom prst="rect">
            <a:avLst/>
          </a:prstGeom>
        </p:spPr>
        <p:txBody>
          <a:bodyPr lIns="60652" tIns="30326" rIns="60652" bIns="30326"/>
          <a:lstStyle>
            <a:lvl1pPr>
              <a:defRPr/>
            </a:lvl1pPr>
          </a:lstStyle>
          <a:p>
            <a:pPr>
              <a:defRPr/>
            </a:pPr>
            <a:endParaRPr lang="en-US" kern="0">
              <a:solidFill>
                <a:sysClr val="windowText" lastClr="000000"/>
              </a:solidFill>
              <a:latin typeface="Calibri"/>
              <a:sym typeface="Calibri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404292"/>
            <a:ext cx="2844800" cy="245910"/>
          </a:xfrm>
        </p:spPr>
        <p:txBody>
          <a:bodyPr tIns="30326" bIns="30326"/>
          <a:lstStyle>
            <a:lvl1pPr>
              <a:defRPr/>
            </a:lvl1pPr>
          </a:lstStyle>
          <a:p>
            <a:pPr>
              <a:defRPr/>
            </a:pPr>
            <a:fld id="{9A735A25-06AA-4563-B0DB-31B1A21A9D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1232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914400" y="1844676"/>
            <a:ext cx="10363200" cy="204152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1828800" y="3886200"/>
            <a:ext cx="8534400" cy="29718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8064716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27403907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sz="1800" b="0" cap="none"/>
            </a:pPr>
            <a:r>
              <a:rPr sz="4000" b="1" cap="all"/>
              <a:t>Title Text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16" name="Shape 1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103659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4800" cy="5257800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Body Level One</a:t>
            </a:r>
          </a:p>
          <a:p>
            <a:pPr lvl="1">
              <a:defRPr sz="1800"/>
            </a:pPr>
            <a:r>
              <a:rPr sz="2800"/>
              <a:t>Body Level Two</a:t>
            </a:r>
          </a:p>
          <a:p>
            <a:pPr lvl="2">
              <a:defRPr sz="1800"/>
            </a:pPr>
            <a:r>
              <a:rPr sz="2800"/>
              <a:t>Body Level Three</a:t>
            </a:r>
          </a:p>
          <a:p>
            <a:pPr lvl="3">
              <a:defRPr sz="1800"/>
            </a:pPr>
            <a:r>
              <a:rPr sz="2800"/>
              <a:t>Body Level Four</a:t>
            </a:r>
          </a:p>
          <a:p>
            <a:pPr lvl="4">
              <a:defRPr sz="1800"/>
            </a:pPr>
            <a:r>
              <a:rPr sz="2800"/>
              <a:t>Body Level Five</a:t>
            </a:r>
          </a:p>
        </p:txBody>
      </p:sp>
      <p:sp>
        <p:nvSpPr>
          <p:cNvPr id="20" name="Shape 2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48970643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609600" y="256810"/>
            <a:ext cx="109728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xfrm>
            <a:off x="609600" y="1435466"/>
            <a:ext cx="5386917" cy="739411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pPr lvl="0">
              <a:defRPr sz="1800" b="0"/>
            </a:pPr>
            <a:r>
              <a:rPr sz="2400" b="1"/>
              <a:t>Body Level One</a:t>
            </a:r>
          </a:p>
          <a:p>
            <a:pPr lvl="1">
              <a:defRPr sz="1800" b="0"/>
            </a:pPr>
            <a:r>
              <a:rPr sz="2400" b="1"/>
              <a:t>Body Level Two</a:t>
            </a:r>
          </a:p>
          <a:p>
            <a:pPr lvl="2">
              <a:defRPr sz="1800" b="0"/>
            </a:pPr>
            <a:r>
              <a:rPr sz="2400" b="1"/>
              <a:t>Body Level Three</a:t>
            </a:r>
          </a:p>
          <a:p>
            <a:pPr lvl="3">
              <a:defRPr sz="1800" b="0"/>
            </a:pPr>
            <a:r>
              <a:rPr sz="2400" b="1"/>
              <a:t>Body Level Four</a:t>
            </a:r>
          </a:p>
          <a:p>
            <a:pPr lvl="4">
              <a:defRPr sz="1800" b="0"/>
            </a:pPr>
            <a:r>
              <a:rPr sz="2400" b="1"/>
              <a:t>Body Level Five</a:t>
            </a:r>
          </a:p>
        </p:txBody>
      </p:sp>
      <p:sp>
        <p:nvSpPr>
          <p:cNvPr id="24" name="Shape 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37025274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27" name="Shape 2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1219760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90863761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xfrm>
            <a:off x="609600" y="0"/>
            <a:ext cx="4011085" cy="14351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Title Text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xfrm>
            <a:off x="4766733" y="273050"/>
            <a:ext cx="6815667" cy="658495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33" name="Shape 3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72143874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Title Text</a:t>
            </a: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2389718" y="5367338"/>
            <a:ext cx="73152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 lvl="0">
              <a:defRPr sz="1800"/>
            </a:pPr>
            <a:r>
              <a:rPr sz="1400"/>
              <a:t>Body Level One</a:t>
            </a:r>
          </a:p>
          <a:p>
            <a:pPr lvl="1">
              <a:defRPr sz="1800"/>
            </a:pPr>
            <a:r>
              <a:rPr sz="1400"/>
              <a:t>Body Level Two</a:t>
            </a:r>
          </a:p>
          <a:p>
            <a:pPr lvl="2">
              <a:defRPr sz="1800"/>
            </a:pPr>
            <a:r>
              <a:rPr sz="1400"/>
              <a:t>Body Level Three</a:t>
            </a:r>
          </a:p>
          <a:p>
            <a:pPr lvl="3">
              <a:defRPr sz="1800"/>
            </a:pPr>
            <a:r>
              <a:rPr sz="1400"/>
              <a:t>Body Level Four</a:t>
            </a:r>
          </a:p>
          <a:p>
            <a:pPr lvl="4">
              <a:defRPr sz="1800"/>
            </a:pPr>
            <a:r>
              <a:rPr sz="1400"/>
              <a:t>Body Level Five</a:t>
            </a:r>
          </a:p>
        </p:txBody>
      </p:sp>
      <p:sp>
        <p:nvSpPr>
          <p:cNvPr id="37" name="Shape 3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43806324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68590116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8839200" y="0"/>
            <a:ext cx="2743200" cy="6400802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609600" y="274639"/>
            <a:ext cx="8026400" cy="65833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5" name="Shape 4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88422766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0" tIns="0" rIns="0" bIns="0"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xfrm>
            <a:off x="8737600" y="6446580"/>
            <a:ext cx="2844800" cy="184666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5635778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914400" y="1844678"/>
            <a:ext cx="10363200" cy="2041522"/>
          </a:xfrm>
          <a:prstGeom prst="rect">
            <a:avLst/>
          </a:prstGeom>
        </p:spPr>
        <p:txBody>
          <a:bodyPr lIns="0" tIns="0" rIns="0" bIns="0"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idx="1"/>
          </p:nvPr>
        </p:nvSpPr>
        <p:spPr>
          <a:xfrm>
            <a:off x="1828800" y="3886200"/>
            <a:ext cx="8534400" cy="297180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53" name="Shape 53"/>
          <p:cNvSpPr>
            <a:spLocks noGrp="1"/>
          </p:cNvSpPr>
          <p:nvPr>
            <p:ph type="sldNum" sz="quarter" idx="2"/>
          </p:nvPr>
        </p:nvSpPr>
        <p:spPr>
          <a:xfrm>
            <a:off x="8737600" y="6446582"/>
            <a:ext cx="2844800" cy="184666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81743932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sldNum" sz="quarter" idx="2"/>
          </p:nvPr>
        </p:nvSpPr>
        <p:spPr>
          <a:xfrm>
            <a:off x="8737600" y="6446580"/>
            <a:ext cx="2844800" cy="184666"/>
          </a:xfrm>
          <a:prstGeom prst="rect">
            <a:avLst/>
          </a:prstGeom>
        </p:spPr>
        <p:txBody>
          <a:bodyPr lIns="0" tIns="0" rIns="0" bIns="0"/>
          <a:lstStyle>
            <a:lvl1pPr defTabSz="912812">
              <a:defRPr>
                <a:solidFill>
                  <a:srgbClr val="898989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32857605"/>
      </p:ext>
    </p:extLst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10138" y="6356306"/>
            <a:ext cx="2843725" cy="365073"/>
          </a:xfrm>
          <a:prstGeom prst="rect">
            <a:avLst/>
          </a:prstGeom>
        </p:spPr>
        <p:txBody>
          <a:bodyPr lIns="60652" tIns="30326" rIns="60652" bIns="30326"/>
          <a:lstStyle>
            <a:lvl1pPr>
              <a:defRPr/>
            </a:lvl1pPr>
          </a:lstStyle>
          <a:p>
            <a:pPr>
              <a:defRPr/>
            </a:pPr>
            <a:fld id="{2AC7722E-528F-426E-BC9A-5C861FF1898E}" type="datetimeFigureOut">
              <a:rPr lang="en-US" kern="0">
                <a:solidFill>
                  <a:sysClr val="windowText" lastClr="000000"/>
                </a:solidFill>
                <a:latin typeface="Calibri"/>
                <a:sym typeface="Calibri"/>
              </a:rPr>
              <a:pPr>
                <a:defRPr/>
              </a:pPr>
              <a:t>7/29/2015</a:t>
            </a:fld>
            <a:endParaRPr lang="en-US" kern="0">
              <a:solidFill>
                <a:sysClr val="windowText" lastClr="000000"/>
              </a:solidFill>
              <a:latin typeface="Calibri"/>
              <a:sym typeface="Calibri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6138" y="6356306"/>
            <a:ext cx="3859725" cy="365073"/>
          </a:xfrm>
          <a:prstGeom prst="rect">
            <a:avLst/>
          </a:prstGeom>
        </p:spPr>
        <p:txBody>
          <a:bodyPr lIns="60652" tIns="30326" rIns="60652" bIns="30326"/>
          <a:lstStyle>
            <a:lvl1pPr>
              <a:defRPr/>
            </a:lvl1pPr>
          </a:lstStyle>
          <a:p>
            <a:pPr>
              <a:defRPr/>
            </a:pPr>
            <a:endParaRPr lang="en-US" kern="0">
              <a:solidFill>
                <a:sysClr val="windowText" lastClr="000000"/>
              </a:solidFill>
              <a:latin typeface="Calibri"/>
              <a:sym typeface="Calibri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404292"/>
            <a:ext cx="2844800" cy="245910"/>
          </a:xfrm>
        </p:spPr>
        <p:txBody>
          <a:bodyPr tIns="30326" bIns="30326"/>
          <a:lstStyle>
            <a:lvl1pPr>
              <a:defRPr/>
            </a:lvl1pPr>
          </a:lstStyle>
          <a:p>
            <a:pPr>
              <a:defRPr/>
            </a:pPr>
            <a:fld id="{9A735A25-06AA-4563-B0DB-31B1A21A9D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24997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914400" y="1844676"/>
            <a:ext cx="10363200" cy="204152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1828800" y="3886200"/>
            <a:ext cx="8534400" cy="29718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2415264"/>
      </p:ext>
    </p:extLst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53487643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sz="1800" b="0" cap="none"/>
            </a:pPr>
            <a:r>
              <a:rPr sz="4000" b="1" cap="all"/>
              <a:t>Title Text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16" name="Shape 1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7327009"/>
      </p:ext>
    </p:extLst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4800" cy="5257800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Body Level One</a:t>
            </a:r>
          </a:p>
          <a:p>
            <a:pPr lvl="1">
              <a:defRPr sz="1800"/>
            </a:pPr>
            <a:r>
              <a:rPr sz="2800"/>
              <a:t>Body Level Two</a:t>
            </a:r>
          </a:p>
          <a:p>
            <a:pPr lvl="2">
              <a:defRPr sz="1800"/>
            </a:pPr>
            <a:r>
              <a:rPr sz="2800"/>
              <a:t>Body Level Three</a:t>
            </a:r>
          </a:p>
          <a:p>
            <a:pPr lvl="3">
              <a:defRPr sz="1800"/>
            </a:pPr>
            <a:r>
              <a:rPr sz="2800"/>
              <a:t>Body Level Four</a:t>
            </a:r>
          </a:p>
          <a:p>
            <a:pPr lvl="4">
              <a:defRPr sz="1800"/>
            </a:pPr>
            <a:r>
              <a:rPr sz="2800"/>
              <a:t>Body Level Five</a:t>
            </a:r>
          </a:p>
        </p:txBody>
      </p:sp>
      <p:sp>
        <p:nvSpPr>
          <p:cNvPr id="20" name="Shape 2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3804404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609600" y="256810"/>
            <a:ext cx="109728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xfrm>
            <a:off x="609600" y="1435466"/>
            <a:ext cx="5386917" cy="739411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pPr lvl="0">
              <a:defRPr sz="1800" b="0"/>
            </a:pPr>
            <a:r>
              <a:rPr sz="2400" b="1"/>
              <a:t>Body Level One</a:t>
            </a:r>
          </a:p>
          <a:p>
            <a:pPr lvl="1">
              <a:defRPr sz="1800" b="0"/>
            </a:pPr>
            <a:r>
              <a:rPr sz="2400" b="1"/>
              <a:t>Body Level Two</a:t>
            </a:r>
          </a:p>
          <a:p>
            <a:pPr lvl="2">
              <a:defRPr sz="1800" b="0"/>
            </a:pPr>
            <a:r>
              <a:rPr sz="2400" b="1"/>
              <a:t>Body Level Three</a:t>
            </a:r>
          </a:p>
          <a:p>
            <a:pPr lvl="3">
              <a:defRPr sz="1800" b="0"/>
            </a:pPr>
            <a:r>
              <a:rPr sz="2400" b="1"/>
              <a:t>Body Level Four</a:t>
            </a:r>
          </a:p>
          <a:p>
            <a:pPr lvl="4">
              <a:defRPr sz="1800" b="0"/>
            </a:pPr>
            <a:r>
              <a:rPr sz="2400" b="1"/>
              <a:t>Body Level Five</a:t>
            </a:r>
          </a:p>
        </p:txBody>
      </p:sp>
      <p:sp>
        <p:nvSpPr>
          <p:cNvPr id="24" name="Shape 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145590"/>
      </p:ext>
    </p:extLst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27" name="Shape 2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2487102"/>
      </p:ext>
    </p:extLst>
  </p:cSld>
  <p:clrMapOvr>
    <a:masterClrMapping/>
  </p:clrMapOvr>
  <p:transition spd="med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233062"/>
      </p:ext>
    </p:extLst>
  </p:cSld>
  <p:clrMapOvr>
    <a:masterClrMapping/>
  </p:clrMapOvr>
  <p:transition spd="med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xfrm>
            <a:off x="609600" y="0"/>
            <a:ext cx="4011085" cy="14351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Title Text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xfrm>
            <a:off x="4766733" y="273050"/>
            <a:ext cx="6815667" cy="658495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33" name="Shape 3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1354483"/>
      </p:ext>
    </p:extLst>
  </p:cSld>
  <p:clrMapOvr>
    <a:masterClrMapping/>
  </p:clrMapOvr>
  <p:transition spd="med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Title Text</a:t>
            </a: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2389718" y="5367338"/>
            <a:ext cx="73152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 lvl="0">
              <a:defRPr sz="1800"/>
            </a:pPr>
            <a:r>
              <a:rPr sz="1400"/>
              <a:t>Body Level One</a:t>
            </a:r>
          </a:p>
          <a:p>
            <a:pPr lvl="1">
              <a:defRPr sz="1800"/>
            </a:pPr>
            <a:r>
              <a:rPr sz="1400"/>
              <a:t>Body Level Two</a:t>
            </a:r>
          </a:p>
          <a:p>
            <a:pPr lvl="2">
              <a:defRPr sz="1800"/>
            </a:pPr>
            <a:r>
              <a:rPr sz="1400"/>
              <a:t>Body Level Three</a:t>
            </a:r>
          </a:p>
          <a:p>
            <a:pPr lvl="3">
              <a:defRPr sz="1800"/>
            </a:pPr>
            <a:r>
              <a:rPr sz="1400"/>
              <a:t>Body Level Four</a:t>
            </a:r>
          </a:p>
          <a:p>
            <a:pPr lvl="4">
              <a:defRPr sz="1800"/>
            </a:pPr>
            <a:r>
              <a:rPr sz="1400"/>
              <a:t>Body Level Five</a:t>
            </a:r>
          </a:p>
        </p:txBody>
      </p:sp>
      <p:sp>
        <p:nvSpPr>
          <p:cNvPr id="37" name="Shape 3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8042588"/>
      </p:ext>
    </p:extLst>
  </p:cSld>
  <p:clrMapOvr>
    <a:masterClrMapping/>
  </p:clrMapOvr>
  <p:transition spd="med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33291018"/>
      </p:ext>
    </p:extLst>
  </p:cSld>
  <p:clrMapOvr>
    <a:masterClrMapping/>
  </p:clrMapOvr>
  <p:transition spd="med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8839200" y="0"/>
            <a:ext cx="2743200" cy="6400802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609600" y="274639"/>
            <a:ext cx="8026400" cy="65833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5" name="Shape 4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88142524"/>
      </p:ext>
    </p:extLst>
  </p:cSld>
  <p:clrMapOvr>
    <a:masterClrMapping/>
  </p:clrMapOvr>
  <p:transition spd="med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0" tIns="0" rIns="0" bIns="0"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xfrm>
            <a:off x="8737600" y="6446580"/>
            <a:ext cx="2844800" cy="184666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69263736"/>
      </p:ext>
    </p:extLst>
  </p:cSld>
  <p:clrMapOvr>
    <a:masterClrMapping/>
  </p:clrMapOvr>
  <p:transition spd="med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914400" y="1844678"/>
            <a:ext cx="10363200" cy="2041522"/>
          </a:xfrm>
          <a:prstGeom prst="rect">
            <a:avLst/>
          </a:prstGeom>
        </p:spPr>
        <p:txBody>
          <a:bodyPr lIns="0" tIns="0" rIns="0" bIns="0"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idx="1"/>
          </p:nvPr>
        </p:nvSpPr>
        <p:spPr>
          <a:xfrm>
            <a:off x="1828800" y="3886200"/>
            <a:ext cx="8534400" cy="297180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53" name="Shape 53"/>
          <p:cNvSpPr>
            <a:spLocks noGrp="1"/>
          </p:cNvSpPr>
          <p:nvPr>
            <p:ph type="sldNum" sz="quarter" idx="2"/>
          </p:nvPr>
        </p:nvSpPr>
        <p:spPr>
          <a:xfrm>
            <a:off x="8737600" y="6446582"/>
            <a:ext cx="2844800" cy="184666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92390788"/>
      </p:ext>
    </p:extLst>
  </p:cSld>
  <p:clrMapOvr>
    <a:masterClrMapping/>
  </p:clrMapOvr>
  <p:transition spd="med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sldNum" sz="quarter" idx="2"/>
          </p:nvPr>
        </p:nvSpPr>
        <p:spPr>
          <a:xfrm>
            <a:off x="8737600" y="6446580"/>
            <a:ext cx="2844800" cy="184666"/>
          </a:xfrm>
          <a:prstGeom prst="rect">
            <a:avLst/>
          </a:prstGeom>
        </p:spPr>
        <p:txBody>
          <a:bodyPr lIns="0" tIns="0" rIns="0" bIns="0"/>
          <a:lstStyle>
            <a:lvl1pPr defTabSz="912812">
              <a:defRPr>
                <a:solidFill>
                  <a:srgbClr val="898989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47381185"/>
      </p:ext>
    </p:extLst>
  </p:cSld>
  <p:clrMapOvr>
    <a:masterClrMapping/>
  </p:clrMapOvr>
  <p:transition spd="med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10138" y="6356306"/>
            <a:ext cx="2843725" cy="365073"/>
          </a:xfrm>
          <a:prstGeom prst="rect">
            <a:avLst/>
          </a:prstGeom>
        </p:spPr>
        <p:txBody>
          <a:bodyPr lIns="60652" tIns="30326" rIns="60652" bIns="30326"/>
          <a:lstStyle>
            <a:lvl1pPr>
              <a:defRPr/>
            </a:lvl1pPr>
          </a:lstStyle>
          <a:p>
            <a:pPr>
              <a:defRPr/>
            </a:pPr>
            <a:fld id="{2AC7722E-528F-426E-BC9A-5C861FF1898E}" type="datetimeFigureOut">
              <a:rPr lang="en-US" kern="0">
                <a:solidFill>
                  <a:sysClr val="windowText" lastClr="000000"/>
                </a:solidFill>
                <a:latin typeface="Calibri"/>
                <a:sym typeface="Calibri"/>
              </a:rPr>
              <a:pPr>
                <a:defRPr/>
              </a:pPr>
              <a:t>7/29/2015</a:t>
            </a:fld>
            <a:endParaRPr lang="en-US" kern="0">
              <a:solidFill>
                <a:sysClr val="windowText" lastClr="000000"/>
              </a:solidFill>
              <a:latin typeface="Calibri"/>
              <a:sym typeface="Calibri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6138" y="6356306"/>
            <a:ext cx="3859725" cy="365073"/>
          </a:xfrm>
          <a:prstGeom prst="rect">
            <a:avLst/>
          </a:prstGeom>
        </p:spPr>
        <p:txBody>
          <a:bodyPr lIns="60652" tIns="30326" rIns="60652" bIns="30326"/>
          <a:lstStyle>
            <a:lvl1pPr>
              <a:defRPr/>
            </a:lvl1pPr>
          </a:lstStyle>
          <a:p>
            <a:pPr>
              <a:defRPr/>
            </a:pPr>
            <a:endParaRPr lang="en-US" kern="0">
              <a:solidFill>
                <a:sysClr val="windowText" lastClr="000000"/>
              </a:solidFill>
              <a:latin typeface="Calibri"/>
              <a:sym typeface="Calibri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404292"/>
            <a:ext cx="2844800" cy="245910"/>
          </a:xfrm>
        </p:spPr>
        <p:txBody>
          <a:bodyPr tIns="30326" bIns="30326"/>
          <a:lstStyle>
            <a:lvl1pPr>
              <a:defRPr/>
            </a:lvl1pPr>
          </a:lstStyle>
          <a:p>
            <a:pPr>
              <a:defRPr/>
            </a:pPr>
            <a:fld id="{9A735A25-06AA-4563-B0DB-31B1A21A9D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55417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914400" y="1844676"/>
            <a:ext cx="10363200" cy="204152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1828800" y="3886200"/>
            <a:ext cx="8534400" cy="29718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69313267"/>
      </p:ext>
    </p:extLst>
  </p:cSld>
  <p:clrMapOvr>
    <a:masterClrMapping/>
  </p:clrMapOvr>
  <p:transition spd="med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3340348"/>
      </p:ext>
    </p:extLst>
  </p:cSld>
  <p:clrMapOvr>
    <a:masterClrMapping/>
  </p:clrMapOvr>
  <p:transition spd="med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sz="1800" b="0" cap="none"/>
            </a:pPr>
            <a:r>
              <a:rPr sz="4000" b="1" cap="all"/>
              <a:t>Title Text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16" name="Shape 1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97696190"/>
      </p:ext>
    </p:extLst>
  </p:cSld>
  <p:clrMapOvr>
    <a:masterClrMapping/>
  </p:clrMapOvr>
  <p:transition spd="med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4800" cy="5257800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Body Level One</a:t>
            </a:r>
          </a:p>
          <a:p>
            <a:pPr lvl="1">
              <a:defRPr sz="1800"/>
            </a:pPr>
            <a:r>
              <a:rPr sz="2800"/>
              <a:t>Body Level Two</a:t>
            </a:r>
          </a:p>
          <a:p>
            <a:pPr lvl="2">
              <a:defRPr sz="1800"/>
            </a:pPr>
            <a:r>
              <a:rPr sz="2800"/>
              <a:t>Body Level Three</a:t>
            </a:r>
          </a:p>
          <a:p>
            <a:pPr lvl="3">
              <a:defRPr sz="1800"/>
            </a:pPr>
            <a:r>
              <a:rPr sz="2800"/>
              <a:t>Body Level Four</a:t>
            </a:r>
          </a:p>
          <a:p>
            <a:pPr lvl="4">
              <a:defRPr sz="1800"/>
            </a:pPr>
            <a:r>
              <a:rPr sz="2800"/>
              <a:t>Body Level Five</a:t>
            </a:r>
          </a:p>
        </p:txBody>
      </p:sp>
      <p:sp>
        <p:nvSpPr>
          <p:cNvPr id="20" name="Shape 2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8391976"/>
      </p:ext>
    </p:extLst>
  </p:cSld>
  <p:clrMapOvr>
    <a:masterClrMapping/>
  </p:clrMapOvr>
  <p:transition spd="med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609600" y="256810"/>
            <a:ext cx="109728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xfrm>
            <a:off x="609600" y="1435466"/>
            <a:ext cx="5386917" cy="739411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pPr lvl="0">
              <a:defRPr sz="1800" b="0"/>
            </a:pPr>
            <a:r>
              <a:rPr sz="2400" b="1"/>
              <a:t>Body Level One</a:t>
            </a:r>
          </a:p>
          <a:p>
            <a:pPr lvl="1">
              <a:defRPr sz="1800" b="0"/>
            </a:pPr>
            <a:r>
              <a:rPr sz="2400" b="1"/>
              <a:t>Body Level Two</a:t>
            </a:r>
          </a:p>
          <a:p>
            <a:pPr lvl="2">
              <a:defRPr sz="1800" b="0"/>
            </a:pPr>
            <a:r>
              <a:rPr sz="2400" b="1"/>
              <a:t>Body Level Three</a:t>
            </a:r>
          </a:p>
          <a:p>
            <a:pPr lvl="3">
              <a:defRPr sz="1800" b="0"/>
            </a:pPr>
            <a:r>
              <a:rPr sz="2400" b="1"/>
              <a:t>Body Level Four</a:t>
            </a:r>
          </a:p>
          <a:p>
            <a:pPr lvl="4">
              <a:defRPr sz="1800" b="0"/>
            </a:pPr>
            <a:r>
              <a:rPr sz="2400" b="1"/>
              <a:t>Body Level Five</a:t>
            </a:r>
          </a:p>
        </p:txBody>
      </p:sp>
      <p:sp>
        <p:nvSpPr>
          <p:cNvPr id="24" name="Shape 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7217474"/>
      </p:ext>
    </p:extLst>
  </p:cSld>
  <p:clrMapOvr>
    <a:masterClrMapping/>
  </p:clrMapOvr>
  <p:transition spd="med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27" name="Shape 2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91180288"/>
      </p:ext>
    </p:extLst>
  </p:cSld>
  <p:clrMapOvr>
    <a:masterClrMapping/>
  </p:clrMapOvr>
  <p:transition spd="med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73379449"/>
      </p:ext>
    </p:extLst>
  </p:cSld>
  <p:clrMapOvr>
    <a:masterClrMapping/>
  </p:clrMapOvr>
  <p:transition spd="med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xfrm>
            <a:off x="609600" y="0"/>
            <a:ext cx="4011085" cy="14351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Title Text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xfrm>
            <a:off x="4766733" y="273050"/>
            <a:ext cx="6815667" cy="658495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33" name="Shape 3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6223020"/>
      </p:ext>
    </p:extLst>
  </p:cSld>
  <p:clrMapOvr>
    <a:masterClrMapping/>
  </p:clrMapOvr>
  <p:transition spd="med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Title Text</a:t>
            </a: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2389718" y="5367338"/>
            <a:ext cx="73152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 lvl="0">
              <a:defRPr sz="1800"/>
            </a:pPr>
            <a:r>
              <a:rPr sz="1400"/>
              <a:t>Body Level One</a:t>
            </a:r>
          </a:p>
          <a:p>
            <a:pPr lvl="1">
              <a:defRPr sz="1800"/>
            </a:pPr>
            <a:r>
              <a:rPr sz="1400"/>
              <a:t>Body Level Two</a:t>
            </a:r>
          </a:p>
          <a:p>
            <a:pPr lvl="2">
              <a:defRPr sz="1800"/>
            </a:pPr>
            <a:r>
              <a:rPr sz="1400"/>
              <a:t>Body Level Three</a:t>
            </a:r>
          </a:p>
          <a:p>
            <a:pPr lvl="3">
              <a:defRPr sz="1800"/>
            </a:pPr>
            <a:r>
              <a:rPr sz="1400"/>
              <a:t>Body Level Four</a:t>
            </a:r>
          </a:p>
          <a:p>
            <a:pPr lvl="4">
              <a:defRPr sz="1800"/>
            </a:pPr>
            <a:r>
              <a:rPr sz="1400"/>
              <a:t>Body Level Five</a:t>
            </a:r>
          </a:p>
        </p:txBody>
      </p:sp>
      <p:sp>
        <p:nvSpPr>
          <p:cNvPr id="37" name="Shape 3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1848909"/>
      </p:ext>
    </p:extLst>
  </p:cSld>
  <p:clrMapOvr>
    <a:masterClrMapping/>
  </p:clrMapOvr>
  <p:transition spd="med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73458694"/>
      </p:ext>
    </p:extLst>
  </p:cSld>
  <p:clrMapOvr>
    <a:masterClrMapping/>
  </p:clrMapOvr>
  <p:transition spd="med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8839200" y="0"/>
            <a:ext cx="2743200" cy="6400802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609600" y="274639"/>
            <a:ext cx="8026400" cy="65833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5" name="Shape 4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0009843"/>
      </p:ext>
    </p:extLst>
  </p:cSld>
  <p:clrMapOvr>
    <a:masterClrMapping/>
  </p:clrMapOvr>
  <p:transition spd="med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0" tIns="0" rIns="0" bIns="0"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xfrm>
            <a:off x="8737600" y="6446580"/>
            <a:ext cx="2844800" cy="184666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9778822"/>
      </p:ext>
    </p:extLst>
  </p:cSld>
  <p:clrMapOvr>
    <a:masterClrMapping/>
  </p:clrMapOvr>
  <p:transition spd="med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914400" y="1844678"/>
            <a:ext cx="10363200" cy="2041522"/>
          </a:xfrm>
          <a:prstGeom prst="rect">
            <a:avLst/>
          </a:prstGeom>
        </p:spPr>
        <p:txBody>
          <a:bodyPr lIns="0" tIns="0" rIns="0" bIns="0"/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idx="1"/>
          </p:nvPr>
        </p:nvSpPr>
        <p:spPr>
          <a:xfrm>
            <a:off x="1828800" y="3886200"/>
            <a:ext cx="8534400" cy="297180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Five</a:t>
            </a:r>
          </a:p>
        </p:txBody>
      </p:sp>
      <p:sp>
        <p:nvSpPr>
          <p:cNvPr id="53" name="Shape 53"/>
          <p:cNvSpPr>
            <a:spLocks noGrp="1"/>
          </p:cNvSpPr>
          <p:nvPr>
            <p:ph type="sldNum" sz="quarter" idx="2"/>
          </p:nvPr>
        </p:nvSpPr>
        <p:spPr>
          <a:xfrm>
            <a:off x="8737600" y="6446582"/>
            <a:ext cx="2844800" cy="184666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0457038"/>
      </p:ext>
    </p:extLst>
  </p:cSld>
  <p:clrMapOvr>
    <a:masterClrMapping/>
  </p:clrMapOvr>
  <p:transition spd="med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sldNum" sz="quarter" idx="2"/>
          </p:nvPr>
        </p:nvSpPr>
        <p:spPr>
          <a:xfrm>
            <a:off x="8737600" y="6446580"/>
            <a:ext cx="2844800" cy="184666"/>
          </a:xfrm>
          <a:prstGeom prst="rect">
            <a:avLst/>
          </a:prstGeom>
        </p:spPr>
        <p:txBody>
          <a:bodyPr lIns="0" tIns="0" rIns="0" bIns="0"/>
          <a:lstStyle>
            <a:lvl1pPr defTabSz="912812">
              <a:defRPr>
                <a:solidFill>
                  <a:srgbClr val="898989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24772227"/>
      </p:ext>
    </p:extLst>
  </p:cSld>
  <p:clrMapOvr>
    <a:masterClrMapping/>
  </p:clrMapOvr>
  <p:transition spd="med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10138" y="6356306"/>
            <a:ext cx="2843725" cy="365073"/>
          </a:xfrm>
          <a:prstGeom prst="rect">
            <a:avLst/>
          </a:prstGeom>
        </p:spPr>
        <p:txBody>
          <a:bodyPr lIns="60652" tIns="30326" rIns="60652" bIns="30326"/>
          <a:lstStyle>
            <a:lvl1pPr>
              <a:defRPr/>
            </a:lvl1pPr>
          </a:lstStyle>
          <a:p>
            <a:pPr>
              <a:defRPr/>
            </a:pPr>
            <a:fld id="{2AC7722E-528F-426E-BC9A-5C861FF1898E}" type="datetimeFigureOut">
              <a:rPr lang="en-US" kern="0">
                <a:solidFill>
                  <a:sysClr val="windowText" lastClr="000000"/>
                </a:solidFill>
                <a:latin typeface="Calibri"/>
                <a:sym typeface="Calibri"/>
              </a:rPr>
              <a:pPr>
                <a:defRPr/>
              </a:pPr>
              <a:t>7/29/2015</a:t>
            </a:fld>
            <a:endParaRPr lang="en-US" kern="0">
              <a:solidFill>
                <a:sysClr val="windowText" lastClr="000000"/>
              </a:solidFill>
              <a:latin typeface="Calibri"/>
              <a:sym typeface="Calibri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6138" y="6356306"/>
            <a:ext cx="3859725" cy="365073"/>
          </a:xfrm>
          <a:prstGeom prst="rect">
            <a:avLst/>
          </a:prstGeom>
        </p:spPr>
        <p:txBody>
          <a:bodyPr lIns="60652" tIns="30326" rIns="60652" bIns="30326"/>
          <a:lstStyle>
            <a:lvl1pPr>
              <a:defRPr/>
            </a:lvl1pPr>
          </a:lstStyle>
          <a:p>
            <a:pPr>
              <a:defRPr/>
            </a:pPr>
            <a:endParaRPr lang="en-US" kern="0">
              <a:solidFill>
                <a:sysClr val="windowText" lastClr="000000"/>
              </a:solidFill>
              <a:latin typeface="Calibri"/>
              <a:sym typeface="Calibri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404292"/>
            <a:ext cx="2844800" cy="245910"/>
          </a:xfrm>
        </p:spPr>
        <p:txBody>
          <a:bodyPr tIns="30326" bIns="30326"/>
          <a:lstStyle>
            <a:lvl1pPr>
              <a:defRPr/>
            </a:lvl1pPr>
          </a:lstStyle>
          <a:p>
            <a:pPr>
              <a:defRPr/>
            </a:pPr>
            <a:fld id="{9A735A25-06AA-4563-B0DB-31B1A21A9D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56984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4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546638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621370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247" y="4406917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247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7655197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4" y="1600205"/>
            <a:ext cx="5392617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9784" y="1600205"/>
            <a:ext cx="5392617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9122116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75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75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704" y="1535113"/>
            <a:ext cx="538870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704" y="2174875"/>
            <a:ext cx="538870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01131077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201208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365626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247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7384" y="273053"/>
            <a:ext cx="681501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435103"/>
            <a:ext cx="4011247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870256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554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554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554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226836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037137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10" y="274640"/>
            <a:ext cx="8042031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5718090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6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Rectangle 47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  <p:sp>
        <p:nvSpPr>
          <p:cNvPr id="6" name="Rectangle 48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11535508" y="6324601"/>
            <a:ext cx="69166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1CAB7EED-B63F-4976-9060-3BA5E509BE0A}" type="slidenum">
              <a:rPr lang="en-US" sz="1800" b="1">
                <a:solidFill>
                  <a:srgbClr val="3333CC"/>
                </a:solidFill>
                <a:latin typeface="Browallia New" pitchFamily="34" charset="-34"/>
                <a:cs typeface="Browallia New" pitchFamily="34" charset="-34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 b="1">
              <a:solidFill>
                <a:srgbClr val="3333CC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7427" name="Rectangle 19"/>
          <p:cNvSpPr>
            <a:spLocks noGrp="1" noChangeArrowheads="1"/>
          </p:cNvSpPr>
          <p:nvPr>
            <p:ph type="ctrTitle"/>
          </p:nvPr>
        </p:nvSpPr>
        <p:spPr bwMode="auto">
          <a:xfrm>
            <a:off x="3962400" y="1828800"/>
            <a:ext cx="8026400" cy="2209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428" name="Rectangle 20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3962400" y="4267200"/>
            <a:ext cx="8026400" cy="175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4168916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6240" cy="344"/>
          </a:xfrm>
        </p:grpSpPr>
        <p:sp>
          <p:nvSpPr>
            <p:cNvPr id="5" name="Rectangle 6"/>
            <p:cNvSpPr>
              <a:spLocks noChangeArrowheads="1"/>
            </p:cNvSpPr>
            <p:nvPr userDrawn="1"/>
          </p:nvSpPr>
          <p:spPr bwMode="auto">
            <a:xfrm>
              <a:off x="282" y="85"/>
              <a:ext cx="5958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" name="Group 18"/>
            <p:cNvGrpSpPr>
              <a:grpSpLocks/>
            </p:cNvGrpSpPr>
            <p:nvPr userDrawn="1"/>
          </p:nvGrpSpPr>
          <p:grpSpPr bwMode="auto">
            <a:xfrm>
              <a:off x="0" y="0"/>
              <a:ext cx="469" cy="344"/>
              <a:chOff x="0" y="0"/>
              <a:chExt cx="469" cy="344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5" cy="336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280" y="85"/>
                <a:ext cx="94" cy="8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9" name="Rectangle 8"/>
              <p:cNvSpPr>
                <a:spLocks noChangeArrowheads="1"/>
              </p:cNvSpPr>
              <p:nvPr/>
            </p:nvSpPr>
            <p:spPr bwMode="auto">
              <a:xfrm>
                <a:off x="374" y="0"/>
                <a:ext cx="95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0" name="Rectangle 9"/>
              <p:cNvSpPr>
                <a:spLocks noChangeArrowheads="1"/>
              </p:cNvSpPr>
              <p:nvPr/>
            </p:nvSpPr>
            <p:spPr bwMode="auto">
              <a:xfrm>
                <a:off x="374" y="85"/>
                <a:ext cx="95" cy="8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187" y="173"/>
                <a:ext cx="94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2" name="Rectangle 11"/>
              <p:cNvSpPr>
                <a:spLocks noChangeArrowheads="1"/>
              </p:cNvSpPr>
              <p:nvPr/>
            </p:nvSpPr>
            <p:spPr bwMode="auto">
              <a:xfrm>
                <a:off x="90" y="86"/>
                <a:ext cx="96" cy="87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280" y="171"/>
                <a:ext cx="94" cy="8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187" y="258"/>
                <a:ext cx="94" cy="8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</p:grpSp>
      </p:grpSp>
      <p:pic>
        <p:nvPicPr>
          <p:cNvPr id="15" name="Picture 17"/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 l="1920" t="493" r="1920" b="984"/>
          <a:stretch>
            <a:fillRect/>
          </a:stretch>
        </p:blipFill>
        <p:spPr bwMode="auto">
          <a:xfrm>
            <a:off x="11535508" y="0"/>
            <a:ext cx="65649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18" name="Rectangle 26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 dirty="0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  <p:sp>
        <p:nvSpPr>
          <p:cNvPr id="19" name="Rectangle 25"/>
          <p:cNvSpPr>
            <a:spLocks noChangeArrowheads="1"/>
          </p:cNvSpPr>
          <p:nvPr/>
        </p:nvSpPr>
        <p:spPr bwMode="auto">
          <a:xfrm>
            <a:off x="11535508" y="6324601"/>
            <a:ext cx="69166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68AF98C0-E2AC-49F9-95E5-295F2A68C1E2}" type="slidenum">
              <a:rPr lang="en-US" sz="1800" b="1">
                <a:solidFill>
                  <a:srgbClr val="3333CC"/>
                </a:solidFill>
                <a:latin typeface="Browallia New" pitchFamily="34" charset="-34"/>
                <a:cs typeface="Browallia New" pitchFamily="34" charset="-34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 b="1">
              <a:solidFill>
                <a:srgbClr val="3333CC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247" y="4406923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247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599635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6240" cy="344"/>
          </a:xfrm>
        </p:grpSpPr>
        <p:sp>
          <p:nvSpPr>
            <p:cNvPr id="6" name="Rectangle 6"/>
            <p:cNvSpPr>
              <a:spLocks noChangeArrowheads="1"/>
            </p:cNvSpPr>
            <p:nvPr userDrawn="1"/>
          </p:nvSpPr>
          <p:spPr bwMode="auto">
            <a:xfrm>
              <a:off x="282" y="85"/>
              <a:ext cx="5958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7" name="Group 18"/>
            <p:cNvGrpSpPr>
              <a:grpSpLocks/>
            </p:cNvGrpSpPr>
            <p:nvPr userDrawn="1"/>
          </p:nvGrpSpPr>
          <p:grpSpPr bwMode="auto">
            <a:xfrm>
              <a:off x="0" y="0"/>
              <a:ext cx="469" cy="344"/>
              <a:chOff x="0" y="0"/>
              <a:chExt cx="469" cy="344"/>
            </a:xfrm>
          </p:grpSpPr>
          <p:sp>
            <p:nvSpPr>
              <p:cNvPr id="8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5" cy="336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>
                <a:off x="280" y="85"/>
                <a:ext cx="94" cy="8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/>
            </p:nvSpPr>
            <p:spPr bwMode="auto">
              <a:xfrm>
                <a:off x="374" y="0"/>
                <a:ext cx="95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>
                <a:off x="374" y="85"/>
                <a:ext cx="95" cy="8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>
                <a:off x="187" y="173"/>
                <a:ext cx="94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/>
            </p:nvSpPr>
            <p:spPr bwMode="auto">
              <a:xfrm>
                <a:off x="90" y="86"/>
                <a:ext cx="96" cy="87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280" y="171"/>
                <a:ext cx="94" cy="8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/>
            </p:nvSpPr>
            <p:spPr bwMode="auto">
              <a:xfrm>
                <a:off x="187" y="258"/>
                <a:ext cx="94" cy="8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</p:grpSp>
      </p:grpSp>
      <p:pic>
        <p:nvPicPr>
          <p:cNvPr id="16" name="Picture 17"/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 l="1920" t="493" r="1920" b="984"/>
          <a:stretch>
            <a:fillRect/>
          </a:stretch>
        </p:blipFill>
        <p:spPr bwMode="auto">
          <a:xfrm>
            <a:off x="11535508" y="0"/>
            <a:ext cx="65649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19" name="Rectangle 26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 dirty="0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  <p:sp>
        <p:nvSpPr>
          <p:cNvPr id="20" name="Rectangle 25"/>
          <p:cNvSpPr>
            <a:spLocks noChangeArrowheads="1"/>
          </p:cNvSpPr>
          <p:nvPr/>
        </p:nvSpPr>
        <p:spPr bwMode="auto">
          <a:xfrm>
            <a:off x="11535508" y="6324601"/>
            <a:ext cx="69166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5C2AA42E-047B-4881-81F6-9928CCDEF001}" type="slidenum">
              <a:rPr lang="en-US" sz="1800" b="1">
                <a:solidFill>
                  <a:srgbClr val="3333CC"/>
                </a:solidFill>
                <a:latin typeface="Browallia New" pitchFamily="34" charset="-34"/>
                <a:cs typeface="Browallia New" pitchFamily="34" charset="-34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 b="1">
              <a:solidFill>
                <a:srgbClr val="3333CC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4" y="1600205"/>
            <a:ext cx="5392617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9784" y="1600205"/>
            <a:ext cx="5392617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39567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6240" cy="344"/>
          </a:xfrm>
        </p:grpSpPr>
        <p:sp>
          <p:nvSpPr>
            <p:cNvPr id="8" name="Rectangle 6"/>
            <p:cNvSpPr>
              <a:spLocks noChangeArrowheads="1"/>
            </p:cNvSpPr>
            <p:nvPr userDrawn="1"/>
          </p:nvSpPr>
          <p:spPr bwMode="auto">
            <a:xfrm>
              <a:off x="282" y="85"/>
              <a:ext cx="5958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9" name="Group 18"/>
            <p:cNvGrpSpPr>
              <a:grpSpLocks/>
            </p:cNvGrpSpPr>
            <p:nvPr userDrawn="1"/>
          </p:nvGrpSpPr>
          <p:grpSpPr bwMode="auto">
            <a:xfrm>
              <a:off x="0" y="0"/>
              <a:ext cx="469" cy="344"/>
              <a:chOff x="0" y="0"/>
              <a:chExt cx="469" cy="344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5" cy="336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" name="Rectangle 7"/>
              <p:cNvSpPr>
                <a:spLocks noChangeArrowheads="1"/>
              </p:cNvSpPr>
              <p:nvPr/>
            </p:nvSpPr>
            <p:spPr bwMode="auto">
              <a:xfrm>
                <a:off x="280" y="85"/>
                <a:ext cx="94" cy="8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2" name="Rectangle 8"/>
              <p:cNvSpPr>
                <a:spLocks noChangeArrowheads="1"/>
              </p:cNvSpPr>
              <p:nvPr/>
            </p:nvSpPr>
            <p:spPr bwMode="auto">
              <a:xfrm>
                <a:off x="374" y="0"/>
                <a:ext cx="95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3" name="Rectangle 9"/>
              <p:cNvSpPr>
                <a:spLocks noChangeArrowheads="1"/>
              </p:cNvSpPr>
              <p:nvPr/>
            </p:nvSpPr>
            <p:spPr bwMode="auto">
              <a:xfrm>
                <a:off x="374" y="85"/>
                <a:ext cx="95" cy="8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4" name="Rectangle 10"/>
              <p:cNvSpPr>
                <a:spLocks noChangeArrowheads="1"/>
              </p:cNvSpPr>
              <p:nvPr/>
            </p:nvSpPr>
            <p:spPr bwMode="auto">
              <a:xfrm>
                <a:off x="187" y="173"/>
                <a:ext cx="94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5" name="Rectangle 11"/>
              <p:cNvSpPr>
                <a:spLocks noChangeArrowheads="1"/>
              </p:cNvSpPr>
              <p:nvPr/>
            </p:nvSpPr>
            <p:spPr bwMode="auto">
              <a:xfrm>
                <a:off x="90" y="86"/>
                <a:ext cx="96" cy="87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6" name="Rectangle 12"/>
              <p:cNvSpPr>
                <a:spLocks noChangeArrowheads="1"/>
              </p:cNvSpPr>
              <p:nvPr/>
            </p:nvSpPr>
            <p:spPr bwMode="auto">
              <a:xfrm>
                <a:off x="280" y="171"/>
                <a:ext cx="94" cy="8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7" name="Rectangle 13"/>
              <p:cNvSpPr>
                <a:spLocks noChangeArrowheads="1"/>
              </p:cNvSpPr>
              <p:nvPr/>
            </p:nvSpPr>
            <p:spPr bwMode="auto">
              <a:xfrm>
                <a:off x="187" y="258"/>
                <a:ext cx="94" cy="8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</p:grpSp>
      </p:grpSp>
      <p:pic>
        <p:nvPicPr>
          <p:cNvPr id="18" name="Picture 28"/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 l="1920" t="493" r="1920" b="984"/>
          <a:stretch>
            <a:fillRect/>
          </a:stretch>
        </p:blipFill>
        <p:spPr bwMode="auto">
          <a:xfrm>
            <a:off x="11535508" y="0"/>
            <a:ext cx="65649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22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21" name="Rectangle 26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 dirty="0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  <p:sp>
        <p:nvSpPr>
          <p:cNvPr id="22" name="Rectangle 25"/>
          <p:cNvSpPr>
            <a:spLocks noChangeArrowheads="1"/>
          </p:cNvSpPr>
          <p:nvPr/>
        </p:nvSpPr>
        <p:spPr bwMode="auto">
          <a:xfrm>
            <a:off x="11535508" y="6324601"/>
            <a:ext cx="69166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8DE3B589-D026-4334-8AF3-3AB6FB1C9BAE}" type="slidenum">
              <a:rPr lang="en-US" sz="1800" b="1">
                <a:solidFill>
                  <a:srgbClr val="3333CC"/>
                </a:solidFill>
                <a:latin typeface="Browallia New" pitchFamily="34" charset="-34"/>
                <a:cs typeface="Browallia New" pitchFamily="34" charset="-34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 b="1">
              <a:solidFill>
                <a:srgbClr val="3333CC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75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75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708" y="1535113"/>
            <a:ext cx="538870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708" y="2174875"/>
            <a:ext cx="538870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08516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6240" cy="344"/>
          </a:xfrm>
        </p:grpSpPr>
        <p:sp>
          <p:nvSpPr>
            <p:cNvPr id="4" name="Rectangle 6"/>
            <p:cNvSpPr>
              <a:spLocks noChangeArrowheads="1"/>
            </p:cNvSpPr>
            <p:nvPr userDrawn="1"/>
          </p:nvSpPr>
          <p:spPr bwMode="auto">
            <a:xfrm>
              <a:off x="282" y="85"/>
              <a:ext cx="5958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5" name="Group 18"/>
            <p:cNvGrpSpPr>
              <a:grpSpLocks/>
            </p:cNvGrpSpPr>
            <p:nvPr userDrawn="1"/>
          </p:nvGrpSpPr>
          <p:grpSpPr bwMode="auto">
            <a:xfrm>
              <a:off x="0" y="0"/>
              <a:ext cx="469" cy="344"/>
              <a:chOff x="0" y="0"/>
              <a:chExt cx="469" cy="344"/>
            </a:xfrm>
          </p:grpSpPr>
          <p:sp>
            <p:nvSpPr>
              <p:cNvPr id="6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5" cy="336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" name="Rectangle 7"/>
              <p:cNvSpPr>
                <a:spLocks noChangeArrowheads="1"/>
              </p:cNvSpPr>
              <p:nvPr/>
            </p:nvSpPr>
            <p:spPr bwMode="auto">
              <a:xfrm>
                <a:off x="280" y="85"/>
                <a:ext cx="94" cy="8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8" name="Rectangle 8"/>
              <p:cNvSpPr>
                <a:spLocks noChangeArrowheads="1"/>
              </p:cNvSpPr>
              <p:nvPr/>
            </p:nvSpPr>
            <p:spPr bwMode="auto">
              <a:xfrm>
                <a:off x="374" y="0"/>
                <a:ext cx="95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9" name="Rectangle 9"/>
              <p:cNvSpPr>
                <a:spLocks noChangeArrowheads="1"/>
              </p:cNvSpPr>
              <p:nvPr/>
            </p:nvSpPr>
            <p:spPr bwMode="auto">
              <a:xfrm>
                <a:off x="374" y="85"/>
                <a:ext cx="95" cy="8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0" name="Rectangle 10"/>
              <p:cNvSpPr>
                <a:spLocks noChangeArrowheads="1"/>
              </p:cNvSpPr>
              <p:nvPr/>
            </p:nvSpPr>
            <p:spPr bwMode="auto">
              <a:xfrm>
                <a:off x="187" y="173"/>
                <a:ext cx="94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1" name="Rectangle 11"/>
              <p:cNvSpPr>
                <a:spLocks noChangeArrowheads="1"/>
              </p:cNvSpPr>
              <p:nvPr/>
            </p:nvSpPr>
            <p:spPr bwMode="auto">
              <a:xfrm>
                <a:off x="90" y="86"/>
                <a:ext cx="96" cy="87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" name="Rectangle 12"/>
              <p:cNvSpPr>
                <a:spLocks noChangeArrowheads="1"/>
              </p:cNvSpPr>
              <p:nvPr/>
            </p:nvSpPr>
            <p:spPr bwMode="auto">
              <a:xfrm>
                <a:off x="280" y="171"/>
                <a:ext cx="94" cy="8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3" name="Rectangle 13"/>
              <p:cNvSpPr>
                <a:spLocks noChangeArrowheads="1"/>
              </p:cNvSpPr>
              <p:nvPr/>
            </p:nvSpPr>
            <p:spPr bwMode="auto">
              <a:xfrm>
                <a:off x="187" y="258"/>
                <a:ext cx="94" cy="8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</p:grpSp>
      </p:grpSp>
      <p:pic>
        <p:nvPicPr>
          <p:cNvPr id="14" name="Picture 17"/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 l="1920" t="493" r="1920" b="984"/>
          <a:stretch>
            <a:fillRect/>
          </a:stretch>
        </p:blipFill>
        <p:spPr bwMode="auto">
          <a:xfrm>
            <a:off x="11535508" y="0"/>
            <a:ext cx="65649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6" name="Rectangle 24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17" name="Rectangle 26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 dirty="0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  <p:sp>
        <p:nvSpPr>
          <p:cNvPr id="18" name="Rectangle 25"/>
          <p:cNvSpPr>
            <a:spLocks noChangeArrowheads="1"/>
          </p:cNvSpPr>
          <p:nvPr/>
        </p:nvSpPr>
        <p:spPr bwMode="auto">
          <a:xfrm>
            <a:off x="11535508" y="6324601"/>
            <a:ext cx="69166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6181902C-80AF-410E-B82F-E48E8AD7A031}" type="slidenum">
              <a:rPr lang="en-US" sz="1800" b="1">
                <a:solidFill>
                  <a:srgbClr val="3333CC"/>
                </a:solidFill>
                <a:latin typeface="Browallia New" pitchFamily="34" charset="-34"/>
                <a:cs typeface="Browallia New" pitchFamily="34" charset="-34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 b="1">
              <a:solidFill>
                <a:srgbClr val="3333CC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59227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2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4" name="Rectangle 26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 dirty="0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</p:spTree>
    <p:extLst>
      <p:ext uri="{BB962C8B-B14F-4D97-AF65-F5344CB8AC3E}">
        <p14:creationId xmlns:p14="http://schemas.microsoft.com/office/powerpoint/2010/main" val="157482201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6240" cy="344"/>
          </a:xfrm>
        </p:grpSpPr>
        <p:sp>
          <p:nvSpPr>
            <p:cNvPr id="6" name="Rectangle 6"/>
            <p:cNvSpPr>
              <a:spLocks noChangeArrowheads="1"/>
            </p:cNvSpPr>
            <p:nvPr userDrawn="1"/>
          </p:nvSpPr>
          <p:spPr bwMode="auto">
            <a:xfrm>
              <a:off x="282" y="85"/>
              <a:ext cx="5958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7" name="Group 18"/>
            <p:cNvGrpSpPr>
              <a:grpSpLocks/>
            </p:cNvGrpSpPr>
            <p:nvPr userDrawn="1"/>
          </p:nvGrpSpPr>
          <p:grpSpPr bwMode="auto">
            <a:xfrm>
              <a:off x="0" y="0"/>
              <a:ext cx="469" cy="344"/>
              <a:chOff x="0" y="0"/>
              <a:chExt cx="469" cy="344"/>
            </a:xfrm>
          </p:grpSpPr>
          <p:sp>
            <p:nvSpPr>
              <p:cNvPr id="8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5" cy="336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>
                <a:off x="280" y="85"/>
                <a:ext cx="94" cy="8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/>
            </p:nvSpPr>
            <p:spPr bwMode="auto">
              <a:xfrm>
                <a:off x="374" y="0"/>
                <a:ext cx="95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>
                <a:off x="374" y="85"/>
                <a:ext cx="95" cy="8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>
                <a:off x="187" y="173"/>
                <a:ext cx="94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/>
            </p:nvSpPr>
            <p:spPr bwMode="auto">
              <a:xfrm>
                <a:off x="90" y="86"/>
                <a:ext cx="96" cy="87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280" y="171"/>
                <a:ext cx="94" cy="8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/>
            </p:nvSpPr>
            <p:spPr bwMode="auto">
              <a:xfrm>
                <a:off x="187" y="258"/>
                <a:ext cx="94" cy="8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</p:grpSp>
      </p:grpSp>
      <p:pic>
        <p:nvPicPr>
          <p:cNvPr id="16" name="Picture 17"/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 l="1920" t="493" r="1920" b="984"/>
          <a:stretch>
            <a:fillRect/>
          </a:stretch>
        </p:blipFill>
        <p:spPr bwMode="auto">
          <a:xfrm>
            <a:off x="11535508" y="0"/>
            <a:ext cx="65649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19" name="Rectangle 26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 dirty="0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  <p:sp>
        <p:nvSpPr>
          <p:cNvPr id="20" name="Rectangle 25"/>
          <p:cNvSpPr>
            <a:spLocks noChangeArrowheads="1"/>
          </p:cNvSpPr>
          <p:nvPr/>
        </p:nvSpPr>
        <p:spPr bwMode="auto">
          <a:xfrm>
            <a:off x="11535508" y="6324601"/>
            <a:ext cx="69166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F656783D-FBEA-411D-944C-0ED43BF1EEF2}" type="slidenum">
              <a:rPr lang="en-US" sz="1800" b="1">
                <a:solidFill>
                  <a:srgbClr val="3333CC"/>
                </a:solidFill>
                <a:latin typeface="Browallia New" pitchFamily="34" charset="-34"/>
                <a:cs typeface="Browallia New" pitchFamily="34" charset="-34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 b="1">
              <a:solidFill>
                <a:srgbClr val="3333CC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554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554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554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95955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6240" cy="344"/>
          </a:xfrm>
        </p:grpSpPr>
        <p:sp>
          <p:nvSpPr>
            <p:cNvPr id="5" name="Rectangle 6"/>
            <p:cNvSpPr>
              <a:spLocks noChangeArrowheads="1"/>
            </p:cNvSpPr>
            <p:nvPr userDrawn="1"/>
          </p:nvSpPr>
          <p:spPr bwMode="auto">
            <a:xfrm>
              <a:off x="282" y="85"/>
              <a:ext cx="5958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" name="Group 18"/>
            <p:cNvGrpSpPr>
              <a:grpSpLocks/>
            </p:cNvGrpSpPr>
            <p:nvPr userDrawn="1"/>
          </p:nvGrpSpPr>
          <p:grpSpPr bwMode="auto">
            <a:xfrm>
              <a:off x="0" y="0"/>
              <a:ext cx="469" cy="344"/>
              <a:chOff x="0" y="0"/>
              <a:chExt cx="469" cy="344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5" cy="336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280" y="85"/>
                <a:ext cx="94" cy="8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9" name="Rectangle 8"/>
              <p:cNvSpPr>
                <a:spLocks noChangeArrowheads="1"/>
              </p:cNvSpPr>
              <p:nvPr/>
            </p:nvSpPr>
            <p:spPr bwMode="auto">
              <a:xfrm>
                <a:off x="374" y="0"/>
                <a:ext cx="95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0" name="Rectangle 9"/>
              <p:cNvSpPr>
                <a:spLocks noChangeArrowheads="1"/>
              </p:cNvSpPr>
              <p:nvPr/>
            </p:nvSpPr>
            <p:spPr bwMode="auto">
              <a:xfrm>
                <a:off x="374" y="85"/>
                <a:ext cx="95" cy="8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187" y="173"/>
                <a:ext cx="94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2" name="Rectangle 11"/>
              <p:cNvSpPr>
                <a:spLocks noChangeArrowheads="1"/>
              </p:cNvSpPr>
              <p:nvPr/>
            </p:nvSpPr>
            <p:spPr bwMode="auto">
              <a:xfrm>
                <a:off x="90" y="86"/>
                <a:ext cx="96" cy="87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280" y="171"/>
                <a:ext cx="94" cy="8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187" y="258"/>
                <a:ext cx="94" cy="8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</p:grpSp>
      </p:grpSp>
      <p:pic>
        <p:nvPicPr>
          <p:cNvPr id="15" name="Picture 17"/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 l="1920" t="493" r="1920" b="984"/>
          <a:stretch>
            <a:fillRect/>
          </a:stretch>
        </p:blipFill>
        <p:spPr bwMode="auto">
          <a:xfrm>
            <a:off x="11535508" y="0"/>
            <a:ext cx="65649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18" name="Rectangle 26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 dirty="0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  <p:sp>
        <p:nvSpPr>
          <p:cNvPr id="19" name="Rectangle 25"/>
          <p:cNvSpPr>
            <a:spLocks noChangeArrowheads="1"/>
          </p:cNvSpPr>
          <p:nvPr/>
        </p:nvSpPr>
        <p:spPr bwMode="auto">
          <a:xfrm>
            <a:off x="11535508" y="6324601"/>
            <a:ext cx="69166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137FDC1A-E2F7-4924-BF4C-1A081B4D5422}" type="slidenum">
              <a:rPr lang="en-US" sz="1800" b="1">
                <a:solidFill>
                  <a:srgbClr val="3333CC"/>
                </a:solidFill>
                <a:latin typeface="Browallia New" pitchFamily="34" charset="-34"/>
                <a:cs typeface="Browallia New" pitchFamily="34" charset="-34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 b="1">
              <a:solidFill>
                <a:srgbClr val="3333CC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34684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6240" cy="344"/>
          </a:xfrm>
        </p:grpSpPr>
        <p:sp>
          <p:nvSpPr>
            <p:cNvPr id="5" name="Rectangle 6"/>
            <p:cNvSpPr>
              <a:spLocks noChangeArrowheads="1"/>
            </p:cNvSpPr>
            <p:nvPr userDrawn="1"/>
          </p:nvSpPr>
          <p:spPr bwMode="auto">
            <a:xfrm>
              <a:off x="282" y="85"/>
              <a:ext cx="5958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" name="Group 18"/>
            <p:cNvGrpSpPr>
              <a:grpSpLocks/>
            </p:cNvGrpSpPr>
            <p:nvPr userDrawn="1"/>
          </p:nvGrpSpPr>
          <p:grpSpPr bwMode="auto">
            <a:xfrm>
              <a:off x="0" y="0"/>
              <a:ext cx="469" cy="344"/>
              <a:chOff x="0" y="0"/>
              <a:chExt cx="469" cy="344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5" cy="336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280" y="85"/>
                <a:ext cx="94" cy="8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9" name="Rectangle 8"/>
              <p:cNvSpPr>
                <a:spLocks noChangeArrowheads="1"/>
              </p:cNvSpPr>
              <p:nvPr/>
            </p:nvSpPr>
            <p:spPr bwMode="auto">
              <a:xfrm>
                <a:off x="374" y="0"/>
                <a:ext cx="95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0" name="Rectangle 9"/>
              <p:cNvSpPr>
                <a:spLocks noChangeArrowheads="1"/>
              </p:cNvSpPr>
              <p:nvPr/>
            </p:nvSpPr>
            <p:spPr bwMode="auto">
              <a:xfrm>
                <a:off x="374" y="85"/>
                <a:ext cx="95" cy="8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187" y="173"/>
                <a:ext cx="94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2" name="Rectangle 11"/>
              <p:cNvSpPr>
                <a:spLocks noChangeArrowheads="1"/>
              </p:cNvSpPr>
              <p:nvPr/>
            </p:nvSpPr>
            <p:spPr bwMode="auto">
              <a:xfrm>
                <a:off x="90" y="86"/>
                <a:ext cx="96" cy="87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280" y="171"/>
                <a:ext cx="94" cy="8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187" y="258"/>
                <a:ext cx="94" cy="8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</p:grpSp>
      </p:grpSp>
      <p:pic>
        <p:nvPicPr>
          <p:cNvPr id="15" name="Picture 17"/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 l="1920" t="493" r="1920" b="984"/>
          <a:stretch>
            <a:fillRect/>
          </a:stretch>
        </p:blipFill>
        <p:spPr bwMode="auto">
          <a:xfrm>
            <a:off x="11535508" y="0"/>
            <a:ext cx="65649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18" name="Rectangle 26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 dirty="0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  <p:sp>
        <p:nvSpPr>
          <p:cNvPr id="19" name="Rectangle 25"/>
          <p:cNvSpPr>
            <a:spLocks noChangeArrowheads="1"/>
          </p:cNvSpPr>
          <p:nvPr/>
        </p:nvSpPr>
        <p:spPr bwMode="auto">
          <a:xfrm>
            <a:off x="11535508" y="6324601"/>
            <a:ext cx="69166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530840B3-05A1-4BE0-89E3-B922D9FEAFA7}" type="slidenum">
              <a:rPr lang="en-US" sz="1800" b="1">
                <a:solidFill>
                  <a:srgbClr val="3333CC"/>
                </a:solidFill>
                <a:latin typeface="Browallia New" pitchFamily="34" charset="-34"/>
                <a:cs typeface="Browallia New" pitchFamily="34" charset="-34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 b="1">
              <a:solidFill>
                <a:srgbClr val="3333CC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10" y="274640"/>
            <a:ext cx="8042031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41439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6240" cy="344"/>
          </a:xfrm>
        </p:grpSpPr>
        <p:sp>
          <p:nvSpPr>
            <p:cNvPr id="5" name="Rectangle 6"/>
            <p:cNvSpPr>
              <a:spLocks noChangeArrowheads="1"/>
            </p:cNvSpPr>
            <p:nvPr userDrawn="1"/>
          </p:nvSpPr>
          <p:spPr bwMode="auto">
            <a:xfrm>
              <a:off x="282" y="85"/>
              <a:ext cx="5958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" name="Group 18"/>
            <p:cNvGrpSpPr>
              <a:grpSpLocks/>
            </p:cNvGrpSpPr>
            <p:nvPr userDrawn="1"/>
          </p:nvGrpSpPr>
          <p:grpSpPr bwMode="auto">
            <a:xfrm>
              <a:off x="0" y="0"/>
              <a:ext cx="469" cy="344"/>
              <a:chOff x="0" y="0"/>
              <a:chExt cx="469" cy="344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5" cy="336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280" y="85"/>
                <a:ext cx="94" cy="8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9" name="Rectangle 8"/>
              <p:cNvSpPr>
                <a:spLocks noChangeArrowheads="1"/>
              </p:cNvSpPr>
              <p:nvPr/>
            </p:nvSpPr>
            <p:spPr bwMode="auto">
              <a:xfrm>
                <a:off x="374" y="0"/>
                <a:ext cx="95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0" name="Rectangle 9"/>
              <p:cNvSpPr>
                <a:spLocks noChangeArrowheads="1"/>
              </p:cNvSpPr>
              <p:nvPr/>
            </p:nvSpPr>
            <p:spPr bwMode="auto">
              <a:xfrm>
                <a:off x="374" y="85"/>
                <a:ext cx="95" cy="8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187" y="173"/>
                <a:ext cx="94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2" name="Rectangle 11"/>
              <p:cNvSpPr>
                <a:spLocks noChangeArrowheads="1"/>
              </p:cNvSpPr>
              <p:nvPr/>
            </p:nvSpPr>
            <p:spPr bwMode="auto">
              <a:xfrm>
                <a:off x="90" y="86"/>
                <a:ext cx="96" cy="87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280" y="171"/>
                <a:ext cx="94" cy="8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187" y="258"/>
                <a:ext cx="94" cy="8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</p:grpSp>
      </p:grpSp>
      <p:pic>
        <p:nvPicPr>
          <p:cNvPr id="15" name="Picture 17"/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 l="1920" t="493" r="1920" b="984"/>
          <a:stretch>
            <a:fillRect/>
          </a:stretch>
        </p:blipFill>
        <p:spPr bwMode="auto">
          <a:xfrm>
            <a:off x="11535508" y="0"/>
            <a:ext cx="65649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18" name="Rectangle 26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 dirty="0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  <p:sp>
        <p:nvSpPr>
          <p:cNvPr id="19" name="Rectangle 25"/>
          <p:cNvSpPr>
            <a:spLocks noChangeArrowheads="1"/>
          </p:cNvSpPr>
          <p:nvPr/>
        </p:nvSpPr>
        <p:spPr bwMode="auto">
          <a:xfrm>
            <a:off x="11535508" y="6324601"/>
            <a:ext cx="69166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7E485971-FA6B-4944-9E15-3E4370D4CAD8}" type="slidenum">
              <a:rPr lang="en-US" sz="1800" b="1">
                <a:solidFill>
                  <a:srgbClr val="3333CC"/>
                </a:solidFill>
                <a:latin typeface="Browallia New" pitchFamily="34" charset="-34"/>
                <a:cs typeface="Browallia New" pitchFamily="34" charset="-34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 b="1">
              <a:solidFill>
                <a:srgbClr val="3333CC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404011939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D4329BF-B7A2-40A5-83D1-C067F87B0F42}" type="datetimeFigureOut">
              <a:rPr lang="en-US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7/29/2015</a:t>
            </a:fld>
            <a:endParaRPr lang="en-US" b="1" i="1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b="1" i="1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E045A6F-44A9-41A1-BC49-ABFC9CD092D4}" type="slidenum">
              <a:rPr lang="en-US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b="1" i="1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52333662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4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4657088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651757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247" y="4406917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247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1741825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4" y="1600205"/>
            <a:ext cx="5392617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9784" y="1600205"/>
            <a:ext cx="5392617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354773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75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75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704" y="1535113"/>
            <a:ext cx="538870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704" y="2174875"/>
            <a:ext cx="538870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8084189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630177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4408546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247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7384" y="273053"/>
            <a:ext cx="681501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435103"/>
            <a:ext cx="4011247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1700032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554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554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554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9775202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563426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10" y="274640"/>
            <a:ext cx="8042031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086924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580284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9769892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319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319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4979574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96089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6311" y="1600201"/>
            <a:ext cx="5396089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4770199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68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68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837" y="1535113"/>
            <a:ext cx="5388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837" y="2174875"/>
            <a:ext cx="5388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034087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4555828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994647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319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7675" y="273051"/>
            <a:ext cx="6814726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435101"/>
            <a:ext cx="4011319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6406407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81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81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81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82803340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068286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48978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590388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B77CD-D209-4B1C-8D32-636D55F8BB2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5DD12-D239-4301-A02A-B91044F5C9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202446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5A287-FD38-4566-B101-DE247E394E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424F0-0760-41BB-AB2D-D34B1FCB7F6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504122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18EF1-BC6F-4C12-A614-2B508252EB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F077-4AA4-4BAB-9B1A-1D36DFDCB27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10052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6DEAF-8177-49EA-AA17-69C47A1F49B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0935B-82C9-4F24-B07A-CF84AA76BAD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28719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C989F-CB41-40F7-9017-408B76EADEF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E1D72-7A49-4E26-9B84-1638F837EF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054925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D40AF-7ADD-48F2-8A45-1C4974D9CC9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1768F-E399-4838-9454-6B2B5B1FB35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01328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3F086-509D-41C9-AF17-4C7D1D1B081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FE815-2C2A-4DEA-B269-4AA264060AD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880496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64F41-4AA8-4A90-BDE2-EED7DF471FD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B6ED2-C021-428F-9985-1B909F16731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054016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561A9-C68A-4BDA-B87A-6409E29F825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8CE8F-47AF-48AD-8C59-55957833D2D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524940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5A1E0-52A9-42D4-884B-E2121E3072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0DB75-F654-456E-9F30-70FD4CE8A60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857066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DE5ED-A653-45EF-B5DF-E9C65B12D50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D291C-A560-4EBD-828C-43A7B98C6EC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474117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21C3F-112F-40C3-BAB2-683C271EB13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B73D7-2446-4D52-90E6-0BBDC5F9190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572110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B77CD-D209-4B1C-8D32-636D55F8BB2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5DD12-D239-4301-A02A-B91044F5C9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800838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5A287-FD38-4566-B101-DE247E394E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424F0-0760-41BB-AB2D-D34B1FCB7F6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064684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18EF1-BC6F-4C12-A614-2B508252EB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F077-4AA4-4BAB-9B1A-1D36DFDCB27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540828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6DEAF-8177-49EA-AA17-69C47A1F49B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0935B-82C9-4F24-B07A-CF84AA76BAD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264875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C989F-CB41-40F7-9017-408B76EADEF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E1D72-7A49-4E26-9B84-1638F837EF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663384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D40AF-7ADD-48F2-8A45-1C4974D9CC9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1768F-E399-4838-9454-6B2B5B1FB35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36728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3F086-509D-41C9-AF17-4C7D1D1B081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FE815-2C2A-4DEA-B269-4AA264060AD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778680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64F41-4AA8-4A90-BDE2-EED7DF471FD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B6ED2-C021-428F-9985-1B909F16731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78072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561A9-C68A-4BDA-B87A-6409E29F825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8CE8F-47AF-48AD-8C59-55957833D2D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850732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5A1E0-52A9-42D4-884B-E2121E3072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0DB75-F654-456E-9F30-70FD4CE8A60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092255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DE5ED-A653-45EF-B5DF-E9C65B12D50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D291C-A560-4EBD-828C-43A7B98C6EC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246947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21C3F-112F-40C3-BAB2-683C271EB13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B73D7-2446-4D52-90E6-0BBDC5F9190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576995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B77CD-D209-4B1C-8D32-636D55F8BB2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5DD12-D239-4301-A02A-B91044F5C9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170574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5A287-FD38-4566-B101-DE247E394E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424F0-0760-41BB-AB2D-D34B1FCB7F6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239308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18EF1-BC6F-4C12-A614-2B508252EB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F077-4AA4-4BAB-9B1A-1D36DFDCB27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338374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6DEAF-8177-49EA-AA17-69C47A1F49B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0935B-82C9-4F24-B07A-CF84AA76BAD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11745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C989F-CB41-40F7-9017-408B76EADEF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E1D72-7A49-4E26-9B84-1638F837EF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32372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D40AF-7ADD-48F2-8A45-1C4974D9CC9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1768F-E399-4838-9454-6B2B5B1FB35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442510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3F086-509D-41C9-AF17-4C7D1D1B081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FE815-2C2A-4DEA-B269-4AA264060AD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785566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64F41-4AA8-4A90-BDE2-EED7DF471FD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B6ED2-C021-428F-9985-1B909F16731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530642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561A9-C68A-4BDA-B87A-6409E29F825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8CE8F-47AF-48AD-8C59-55957833D2D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867051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5A1E0-52A9-42D4-884B-E2121E3072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0DB75-F654-456E-9F30-70FD4CE8A60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892422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DE5ED-A653-45EF-B5DF-E9C65B12D50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D291C-A560-4EBD-828C-43A7B98C6EC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225807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21C3F-112F-40C3-BAB2-683C271EB13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B73D7-2446-4D52-90E6-0BBDC5F9190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987870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B77CD-D209-4B1C-8D32-636D55F8BB2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5DD12-D239-4301-A02A-B91044F5C9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999615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5A287-FD38-4566-B101-DE247E394E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424F0-0760-41BB-AB2D-D34B1FCB7F6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599005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18EF1-BC6F-4C12-A614-2B508252EB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F077-4AA4-4BAB-9B1A-1D36DFDCB27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424258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6DEAF-8177-49EA-AA17-69C47A1F49B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0935B-82C9-4F24-B07A-CF84AA76BAD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433388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C989F-CB41-40F7-9017-408B76EADEF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E1D72-7A49-4E26-9B84-1638F837EF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855949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D40AF-7ADD-48F2-8A45-1C4974D9CC9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1768F-E399-4838-9454-6B2B5B1FB35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227611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3F086-509D-41C9-AF17-4C7D1D1B081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FE815-2C2A-4DEA-B269-4AA264060AD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81468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64F41-4AA8-4A90-BDE2-EED7DF471FD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B6ED2-C021-428F-9985-1B909F16731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801263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561A9-C68A-4BDA-B87A-6409E29F825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8CE8F-47AF-48AD-8C59-55957833D2D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491256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5A1E0-52A9-42D4-884B-E2121E3072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0DB75-F654-456E-9F30-70FD4CE8A60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038665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DE5ED-A653-45EF-B5DF-E9C65B12D50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D291C-A560-4EBD-828C-43A7B98C6EC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749185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21C3F-112F-40C3-BAB2-683C271EB13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B73D7-2446-4D52-90E6-0BBDC5F9190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062961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B77CD-D209-4B1C-8D32-636D55F8BB2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5DD12-D239-4301-A02A-B91044F5C9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218504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5A287-FD38-4566-B101-DE247E394E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424F0-0760-41BB-AB2D-D34B1FCB7F6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281190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18EF1-BC6F-4C12-A614-2B508252EB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F077-4AA4-4BAB-9B1A-1D36DFDCB27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731736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6DEAF-8177-49EA-AA17-69C47A1F49B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0935B-82C9-4F24-B07A-CF84AA76BAD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361670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C989F-CB41-40F7-9017-408B76EADEF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E1D72-7A49-4E26-9B84-1638F837EF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457933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D40AF-7ADD-48F2-8A45-1C4974D9CC9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1768F-E399-4838-9454-6B2B5B1FB35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607584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3F086-509D-41C9-AF17-4C7D1D1B081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FE815-2C2A-4DEA-B269-4AA264060AD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697076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64F41-4AA8-4A90-BDE2-EED7DF471FD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B6ED2-C021-428F-9985-1B909F16731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374299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561A9-C68A-4BDA-B87A-6409E29F825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8CE8F-47AF-48AD-8C59-55957833D2D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826854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5A1E0-52A9-42D4-884B-E2121E3072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0DB75-F654-456E-9F30-70FD4CE8A60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177181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DE5ED-A653-45EF-B5DF-E9C65B12D50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D291C-A560-4EBD-828C-43A7B98C6EC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644331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21C3F-112F-40C3-BAB2-683C271EB13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B73D7-2446-4D52-90E6-0BBDC5F9190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91329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66340-278C-45F1-8D2C-0DC0124494A0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1758203"/>
      </p:ext>
    </p:extLst>
  </p:cSld>
  <p:clrMapOvr>
    <a:masterClrMapping/>
  </p:clrMapOvr>
  <p:hf hdr="0" dt="0"/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F7BA8-6914-487C-B8DD-6A7E0925B654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4036346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62B2-BC91-4463-B965-56C1C0E34716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4618316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6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7"/>
            <a:ext cx="4937760" cy="4023359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420E-2CDD-4375-932D-5E0AED21ED86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56116566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28676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9150-EB38-44FE-8B43-3BCF4005418D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6273382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DE56-C790-4E6C-A070-4ADA6E9DE05E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1554304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FD76E-4D79-4DE9-87E5-993AB85F2FDE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00185244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8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3650" y="731520"/>
            <a:ext cx="6679191" cy="52578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3" y="6459787"/>
            <a:ext cx="2618511" cy="365125"/>
          </a:xfrm>
        </p:spPr>
        <p:txBody>
          <a:bodyPr/>
          <a:lstStyle>
            <a:lvl1pPr algn="l">
              <a:defRPr/>
            </a:lvl1pPr>
          </a:lstStyle>
          <a:p>
            <a:fld id="{00697E31-9997-49E7-8FD0-09F86819065F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7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th-TH" smtClean="0">
                <a:solidFill>
                  <a:srgbClr val="637052"/>
                </a:solidFill>
              </a:rPr>
              <a:t>สำนักบริหารการสาธารณสุข</a:t>
            </a:r>
            <a:endParaRPr lang="th-TH">
              <a:solidFill>
                <a:srgbClr val="63705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A3CE64-5907-4375-835D-6E3EBB008545}" type="slidenum">
              <a:rPr lang="th-TH" smtClean="0">
                <a:solidFill>
                  <a:srgbClr val="637052"/>
                </a:solidFill>
              </a:rPr>
              <a:pPr/>
              <a:t>‹#›</a:t>
            </a:fld>
            <a:endParaRPr lang="th-TH">
              <a:solidFill>
                <a:srgbClr val="6370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767959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7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936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907024"/>
            <a:ext cx="1011936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42EF9-3884-432A-8F89-5E7C2567C250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1007735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5695A-5CC6-4B74-8F6B-E109390B0AA5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02002717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414780"/>
            <a:ext cx="2628900" cy="5757421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414779"/>
            <a:ext cx="7734300" cy="5757420"/>
          </a:xfrm>
        </p:spPr>
        <p:txBody>
          <a:bodyPr vert="eaVert" lIns="45720" tIns="0" rIns="45720" bIns="0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00EE-0D42-491E-9E7E-58BCF8794363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4316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6" Type="http://schemas.openxmlformats.org/officeDocument/2006/relationships/theme" Target="../theme/theme5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slideLayout" Target="../slideLayouts/slideLayout6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5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2" Type="http://schemas.openxmlformats.org/officeDocument/2006/relationships/slideLayout" Target="../slideLayouts/slideLayout64.xml"/><Relationship Id="rId16" Type="http://schemas.openxmlformats.org/officeDocument/2006/relationships/theme" Target="../theme/theme6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Relationship Id="rId14" Type="http://schemas.openxmlformats.org/officeDocument/2006/relationships/slideLayout" Target="../slideLayouts/slideLayout7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slideLayout" Target="../slideLayouts/slideLayout90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2" Type="http://schemas.openxmlformats.org/officeDocument/2006/relationships/slideLayout" Target="../slideLayouts/slideLayout79.xml"/><Relationship Id="rId16" Type="http://schemas.openxmlformats.org/officeDocument/2006/relationships/theme" Target="../theme/theme7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slideLayout" Target="../slideLayouts/slideLayout9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slideLayout" Target="../slideLayouts/slideLayout105.xml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94.xml"/><Relationship Id="rId16" Type="http://schemas.openxmlformats.org/officeDocument/2006/relationships/theme" Target="../theme/theme8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Relationship Id="rId14" Type="http://schemas.openxmlformats.org/officeDocument/2006/relationships/slideLayout" Target="../slideLayouts/slideLayout10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21.xml"/><Relationship Id="rId7" Type="http://schemas.openxmlformats.org/officeDocument/2006/relationships/slideLayout" Target="../slideLayouts/slideLayout125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0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7.xml"/><Relationship Id="rId3" Type="http://schemas.openxmlformats.org/officeDocument/2006/relationships/slideLayout" Target="../slideLayouts/slideLayout132.xml"/><Relationship Id="rId7" Type="http://schemas.openxmlformats.org/officeDocument/2006/relationships/slideLayout" Target="../slideLayouts/slideLayout136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31.xml"/><Relationship Id="rId1" Type="http://schemas.openxmlformats.org/officeDocument/2006/relationships/slideLayout" Target="../slideLayouts/slideLayout130.xml"/><Relationship Id="rId6" Type="http://schemas.openxmlformats.org/officeDocument/2006/relationships/slideLayout" Target="../slideLayouts/slideLayout135.xml"/><Relationship Id="rId11" Type="http://schemas.openxmlformats.org/officeDocument/2006/relationships/slideLayout" Target="../slideLayouts/slideLayout140.xml"/><Relationship Id="rId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39.xml"/><Relationship Id="rId4" Type="http://schemas.openxmlformats.org/officeDocument/2006/relationships/slideLayout" Target="../slideLayouts/slideLayout133.xml"/><Relationship Id="rId9" Type="http://schemas.openxmlformats.org/officeDocument/2006/relationships/slideLayout" Target="../slideLayouts/slideLayout138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Relationship Id="rId14" Type="http://schemas.openxmlformats.org/officeDocument/2006/relationships/image" Target="../media/image3.pn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9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54.xml"/><Relationship Id="rId7" Type="http://schemas.openxmlformats.org/officeDocument/2006/relationships/slideLayout" Target="../slideLayouts/slideLayout158.xml"/><Relationship Id="rId12" Type="http://schemas.openxmlformats.org/officeDocument/2006/relationships/slideLayout" Target="../slideLayouts/slideLayout163.xml"/><Relationship Id="rId2" Type="http://schemas.openxmlformats.org/officeDocument/2006/relationships/slideLayout" Target="../slideLayouts/slideLayout153.xml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152.xml"/><Relationship Id="rId6" Type="http://schemas.openxmlformats.org/officeDocument/2006/relationships/slideLayout" Target="../slideLayouts/slideLayout157.xml"/><Relationship Id="rId11" Type="http://schemas.openxmlformats.org/officeDocument/2006/relationships/slideLayout" Target="../slideLayouts/slideLayout162.xml"/><Relationship Id="rId5" Type="http://schemas.openxmlformats.org/officeDocument/2006/relationships/slideLayout" Target="../slideLayouts/slideLayout156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161.xml"/><Relationship Id="rId4" Type="http://schemas.openxmlformats.org/officeDocument/2006/relationships/slideLayout" Target="../slideLayouts/slideLayout155.xml"/><Relationship Id="rId9" Type="http://schemas.openxmlformats.org/officeDocument/2006/relationships/slideLayout" Target="../slideLayouts/slideLayout160.xml"/><Relationship Id="rId14" Type="http://schemas.openxmlformats.org/officeDocument/2006/relationships/image" Target="../media/image5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1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66.xml"/><Relationship Id="rId7" Type="http://schemas.openxmlformats.org/officeDocument/2006/relationships/slideLayout" Target="../slideLayouts/slideLayout170.xml"/><Relationship Id="rId12" Type="http://schemas.openxmlformats.org/officeDocument/2006/relationships/slideLayout" Target="../slideLayouts/slideLayout175.xml"/><Relationship Id="rId2" Type="http://schemas.openxmlformats.org/officeDocument/2006/relationships/slideLayout" Target="../slideLayouts/slideLayout165.xml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164.xml"/><Relationship Id="rId6" Type="http://schemas.openxmlformats.org/officeDocument/2006/relationships/slideLayout" Target="../slideLayouts/slideLayout169.xml"/><Relationship Id="rId11" Type="http://schemas.openxmlformats.org/officeDocument/2006/relationships/slideLayout" Target="../slideLayouts/slideLayout174.xml"/><Relationship Id="rId5" Type="http://schemas.openxmlformats.org/officeDocument/2006/relationships/slideLayout" Target="../slideLayouts/slideLayout168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173.xml"/><Relationship Id="rId4" Type="http://schemas.openxmlformats.org/officeDocument/2006/relationships/slideLayout" Target="../slideLayouts/slideLayout167.xml"/><Relationship Id="rId9" Type="http://schemas.openxmlformats.org/officeDocument/2006/relationships/slideLayout" Target="../slideLayouts/slideLayout172.xml"/><Relationship Id="rId14" Type="http://schemas.openxmlformats.org/officeDocument/2006/relationships/image" Target="../media/image5.pn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3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78.xml"/><Relationship Id="rId7" Type="http://schemas.openxmlformats.org/officeDocument/2006/relationships/slideLayout" Target="../slideLayouts/slideLayout182.xml"/><Relationship Id="rId12" Type="http://schemas.openxmlformats.org/officeDocument/2006/relationships/slideLayout" Target="../slideLayouts/slideLayout187.xml"/><Relationship Id="rId2" Type="http://schemas.openxmlformats.org/officeDocument/2006/relationships/slideLayout" Target="../slideLayouts/slideLayout177.xml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176.xml"/><Relationship Id="rId6" Type="http://schemas.openxmlformats.org/officeDocument/2006/relationships/slideLayout" Target="../slideLayouts/slideLayout181.xml"/><Relationship Id="rId11" Type="http://schemas.openxmlformats.org/officeDocument/2006/relationships/slideLayout" Target="../slideLayouts/slideLayout186.xml"/><Relationship Id="rId5" Type="http://schemas.openxmlformats.org/officeDocument/2006/relationships/slideLayout" Target="../slideLayouts/slideLayout180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185.xml"/><Relationship Id="rId4" Type="http://schemas.openxmlformats.org/officeDocument/2006/relationships/slideLayout" Target="../slideLayouts/slideLayout179.xml"/><Relationship Id="rId9" Type="http://schemas.openxmlformats.org/officeDocument/2006/relationships/slideLayout" Target="../slideLayouts/slideLayout184.xml"/><Relationship Id="rId14" Type="http://schemas.openxmlformats.org/officeDocument/2006/relationships/image" Target="../media/image5.pn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2" Type="http://schemas.openxmlformats.org/officeDocument/2006/relationships/slideLayout" Target="../slideLayouts/slideLayout189.xml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image" Target="../media/image5.pn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7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202.xml"/><Relationship Id="rId7" Type="http://schemas.openxmlformats.org/officeDocument/2006/relationships/slideLayout" Target="../slideLayouts/slideLayout206.xml"/><Relationship Id="rId12" Type="http://schemas.openxmlformats.org/officeDocument/2006/relationships/slideLayout" Target="../slideLayouts/slideLayout211.xml"/><Relationship Id="rId2" Type="http://schemas.openxmlformats.org/officeDocument/2006/relationships/slideLayout" Target="../slideLayouts/slideLayout201.xml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200.xml"/><Relationship Id="rId6" Type="http://schemas.openxmlformats.org/officeDocument/2006/relationships/slideLayout" Target="../slideLayouts/slideLayout205.xml"/><Relationship Id="rId11" Type="http://schemas.openxmlformats.org/officeDocument/2006/relationships/slideLayout" Target="../slideLayouts/slideLayout210.xml"/><Relationship Id="rId5" Type="http://schemas.openxmlformats.org/officeDocument/2006/relationships/slideLayout" Target="../slideLayouts/slideLayout204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209.xml"/><Relationship Id="rId4" Type="http://schemas.openxmlformats.org/officeDocument/2006/relationships/slideLayout" Target="../slideLayouts/slideLayout203.xml"/><Relationship Id="rId9" Type="http://schemas.openxmlformats.org/officeDocument/2006/relationships/slideLayout" Target="../slideLayouts/slideLayout208.xml"/><Relationship Id="rId14" Type="http://schemas.openxmlformats.org/officeDocument/2006/relationships/image" Target="../media/image5.pn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9.xml"/><Relationship Id="rId3" Type="http://schemas.openxmlformats.org/officeDocument/2006/relationships/slideLayout" Target="../slideLayouts/slideLayout214.xml"/><Relationship Id="rId7" Type="http://schemas.openxmlformats.org/officeDocument/2006/relationships/slideLayout" Target="../slideLayouts/slideLayout218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213.xml"/><Relationship Id="rId1" Type="http://schemas.openxmlformats.org/officeDocument/2006/relationships/slideLayout" Target="../slideLayouts/slideLayout212.xml"/><Relationship Id="rId6" Type="http://schemas.openxmlformats.org/officeDocument/2006/relationships/slideLayout" Target="../slideLayouts/slideLayout217.xml"/><Relationship Id="rId11" Type="http://schemas.openxmlformats.org/officeDocument/2006/relationships/slideLayout" Target="../slideLayouts/slideLayout222.xml"/><Relationship Id="rId5" Type="http://schemas.openxmlformats.org/officeDocument/2006/relationships/slideLayout" Target="../slideLayouts/slideLayout216.xml"/><Relationship Id="rId10" Type="http://schemas.openxmlformats.org/officeDocument/2006/relationships/slideLayout" Target="../slideLayouts/slideLayout221.xml"/><Relationship Id="rId4" Type="http://schemas.openxmlformats.org/officeDocument/2006/relationships/slideLayout" Target="../slideLayouts/slideLayout215.xml"/><Relationship Id="rId9" Type="http://schemas.openxmlformats.org/officeDocument/2006/relationships/slideLayout" Target="../slideLayouts/slideLayout2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D6DED-8ED8-4806-9B23-5A51068C340F}" type="datetimeFigureOut">
              <a:rPr lang="th-TH" smtClean="0"/>
              <a:t>29/07/58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F176A-6053-4927-B2C8-EEF00B1FF26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83854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986"/>
            <a:ext cx="2844800" cy="363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4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8386C4-07B7-4247-8558-E3E2913279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986"/>
            <a:ext cx="3860800" cy="363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4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986"/>
            <a:ext cx="2844800" cy="36385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44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EA44D19-8CE5-4674-AEA4-EDD492E544B4}" type="slidenum">
              <a:rPr lang="en-US" altLang="th-TH">
                <a:cs typeface="Angsana New" panose="02020603050405020304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th-TH">
              <a:cs typeface="Angsana New" panose="02020603050405020304" pitchFamily="18" charset="-34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6705601"/>
            <a:ext cx="12192000" cy="1661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th-TH" sz="480">
              <a:solidFill>
                <a:srgbClr val="EEECE1">
                  <a:lumMod val="50000"/>
                </a:srgbClr>
              </a:solidFill>
            </a:endParaRPr>
          </a:p>
        </p:txBody>
      </p:sp>
      <p:sp>
        <p:nvSpPr>
          <p:cNvPr id="1032" name="Text Box 3"/>
          <p:cNvSpPr txBox="1">
            <a:spLocks noChangeArrowheads="1"/>
          </p:cNvSpPr>
          <p:nvPr/>
        </p:nvSpPr>
        <p:spPr bwMode="auto">
          <a:xfrm>
            <a:off x="-50799" y="666178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108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13 มิถุนายน 2558</a:t>
            </a:r>
          </a:p>
        </p:txBody>
      </p:sp>
      <p:sp>
        <p:nvSpPr>
          <p:cNvPr id="1033" name="Text Box 5"/>
          <p:cNvSpPr txBox="1">
            <a:spLocks noChangeArrowheads="1"/>
          </p:cNvSpPr>
          <p:nvPr/>
        </p:nvSpPr>
        <p:spPr bwMode="auto">
          <a:xfrm>
            <a:off x="9313334" y="665416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fontAlgn="base">
              <a:spcBef>
                <a:spcPct val="50000"/>
              </a:spcBef>
              <a:spcAft>
                <a:spcPct val="0"/>
              </a:spcAft>
            </a:pPr>
            <a:fld id="{2E87A7C0-D070-4BC9-9E42-88DA3FA23DCD}" type="slidenum">
              <a:rPr lang="en-US" altLang="th-TH" sz="108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pPr algn="r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th-TH" altLang="th-TH" sz="1080">
              <a:solidFill>
                <a:prstClr val="black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34" name="Text Box 9"/>
          <p:cNvSpPr txBox="1">
            <a:spLocks noChangeArrowheads="1"/>
          </p:cNvSpPr>
          <p:nvPr/>
        </p:nvSpPr>
        <p:spPr bwMode="auto">
          <a:xfrm>
            <a:off x="4701118" y="665797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th-TH" sz="1080">
                <a:solidFill>
                  <a:srgbClr val="948A54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th-TH" sz="108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www.nesdb.go.th</a:t>
            </a:r>
            <a:endParaRPr lang="th-TH" altLang="th-TH" sz="1080">
              <a:solidFill>
                <a:prstClr val="black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23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5pPr>
      <a:lvl6pPr marL="54864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6pPr>
      <a:lvl7pPr marL="109728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7pPr>
      <a:lvl8pPr marL="164592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8pPr>
      <a:lvl9pPr marL="219456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411480" indent="-41148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986"/>
            <a:ext cx="2844800" cy="363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4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8386C4-07B7-4247-8558-E3E2913279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986"/>
            <a:ext cx="3860800" cy="363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4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986"/>
            <a:ext cx="2844800" cy="36385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44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EA44D19-8CE5-4674-AEA4-EDD492E544B4}" type="slidenum">
              <a:rPr lang="en-US" altLang="th-TH">
                <a:cs typeface="Angsana New" panose="02020603050405020304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th-TH">
              <a:cs typeface="Angsana New" panose="02020603050405020304" pitchFamily="18" charset="-34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6705601"/>
            <a:ext cx="12192000" cy="1661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th-TH" sz="480">
              <a:solidFill>
                <a:srgbClr val="EEECE1">
                  <a:lumMod val="50000"/>
                </a:srgbClr>
              </a:solidFill>
            </a:endParaRPr>
          </a:p>
        </p:txBody>
      </p:sp>
      <p:sp>
        <p:nvSpPr>
          <p:cNvPr id="1032" name="Text Box 3"/>
          <p:cNvSpPr txBox="1">
            <a:spLocks noChangeArrowheads="1"/>
          </p:cNvSpPr>
          <p:nvPr/>
        </p:nvSpPr>
        <p:spPr bwMode="auto">
          <a:xfrm>
            <a:off x="-50799" y="666178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108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13 มิถุนายน 2558</a:t>
            </a:r>
          </a:p>
        </p:txBody>
      </p:sp>
      <p:sp>
        <p:nvSpPr>
          <p:cNvPr id="1033" name="Text Box 5"/>
          <p:cNvSpPr txBox="1">
            <a:spLocks noChangeArrowheads="1"/>
          </p:cNvSpPr>
          <p:nvPr/>
        </p:nvSpPr>
        <p:spPr bwMode="auto">
          <a:xfrm>
            <a:off x="9313334" y="665416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fontAlgn="base">
              <a:spcBef>
                <a:spcPct val="50000"/>
              </a:spcBef>
              <a:spcAft>
                <a:spcPct val="0"/>
              </a:spcAft>
            </a:pPr>
            <a:fld id="{2E87A7C0-D070-4BC9-9E42-88DA3FA23DCD}" type="slidenum">
              <a:rPr lang="en-US" altLang="th-TH" sz="108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pPr algn="r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th-TH" altLang="th-TH" sz="1080">
              <a:solidFill>
                <a:prstClr val="black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34" name="Text Box 9"/>
          <p:cNvSpPr txBox="1">
            <a:spLocks noChangeArrowheads="1"/>
          </p:cNvSpPr>
          <p:nvPr/>
        </p:nvSpPr>
        <p:spPr bwMode="auto">
          <a:xfrm>
            <a:off x="4701118" y="665797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th-TH" sz="1080">
                <a:solidFill>
                  <a:srgbClr val="948A54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th-TH" sz="108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www.nesdb.go.th</a:t>
            </a:r>
            <a:endParaRPr lang="th-TH" altLang="th-TH" sz="1080">
              <a:solidFill>
                <a:prstClr val="black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16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5pPr>
      <a:lvl6pPr marL="54864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6pPr>
      <a:lvl7pPr marL="109728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7pPr>
      <a:lvl8pPr marL="164592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8pPr>
      <a:lvl9pPr marL="219456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411480" indent="-41148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986"/>
            <a:ext cx="2844800" cy="363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4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8386C4-07B7-4247-8558-E3E2913279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986"/>
            <a:ext cx="3860800" cy="363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4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986"/>
            <a:ext cx="2844800" cy="36385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44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EA44D19-8CE5-4674-AEA4-EDD492E544B4}" type="slidenum">
              <a:rPr lang="en-US" altLang="th-TH">
                <a:cs typeface="Angsana New" panose="02020603050405020304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th-TH">
              <a:cs typeface="Angsana New" panose="02020603050405020304" pitchFamily="18" charset="-34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6705601"/>
            <a:ext cx="12192000" cy="1661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th-TH" sz="480">
              <a:solidFill>
                <a:srgbClr val="EEECE1">
                  <a:lumMod val="50000"/>
                </a:srgbClr>
              </a:solidFill>
            </a:endParaRPr>
          </a:p>
        </p:txBody>
      </p:sp>
      <p:sp>
        <p:nvSpPr>
          <p:cNvPr id="1032" name="Text Box 3"/>
          <p:cNvSpPr txBox="1">
            <a:spLocks noChangeArrowheads="1"/>
          </p:cNvSpPr>
          <p:nvPr/>
        </p:nvSpPr>
        <p:spPr bwMode="auto">
          <a:xfrm>
            <a:off x="-50799" y="666178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108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13 มิถุนายน 2558</a:t>
            </a:r>
          </a:p>
        </p:txBody>
      </p:sp>
      <p:sp>
        <p:nvSpPr>
          <p:cNvPr id="1033" name="Text Box 5"/>
          <p:cNvSpPr txBox="1">
            <a:spLocks noChangeArrowheads="1"/>
          </p:cNvSpPr>
          <p:nvPr/>
        </p:nvSpPr>
        <p:spPr bwMode="auto">
          <a:xfrm>
            <a:off x="9313334" y="665416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fontAlgn="base">
              <a:spcBef>
                <a:spcPct val="50000"/>
              </a:spcBef>
              <a:spcAft>
                <a:spcPct val="0"/>
              </a:spcAft>
            </a:pPr>
            <a:fld id="{2E87A7C0-D070-4BC9-9E42-88DA3FA23DCD}" type="slidenum">
              <a:rPr lang="en-US" altLang="th-TH" sz="108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pPr algn="r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th-TH" altLang="th-TH" sz="1080">
              <a:solidFill>
                <a:prstClr val="black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34" name="Text Box 9"/>
          <p:cNvSpPr txBox="1">
            <a:spLocks noChangeArrowheads="1"/>
          </p:cNvSpPr>
          <p:nvPr/>
        </p:nvSpPr>
        <p:spPr bwMode="auto">
          <a:xfrm>
            <a:off x="4701118" y="6657976"/>
            <a:ext cx="297603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th-TH" sz="1080">
                <a:solidFill>
                  <a:srgbClr val="948A54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th-TH" sz="108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www.nesdb.go.th</a:t>
            </a:r>
            <a:endParaRPr lang="th-TH" altLang="th-TH" sz="1080">
              <a:solidFill>
                <a:prstClr val="black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5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5pPr>
      <a:lvl6pPr marL="54864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6pPr>
      <a:lvl7pPr marL="109728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7pPr>
      <a:lvl8pPr marL="164592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8pPr>
      <a:lvl9pPr marL="219456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411480" indent="-41148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09600" y="92077"/>
            <a:ext cx="10972800" cy="1508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737600" y="6400414"/>
            <a:ext cx="2844800" cy="276999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 kern="0">
                <a:latin typeface="Calibri"/>
                <a:sym typeface="Calibri"/>
              </a:rPr>
              <a:pPr/>
              <a:t>‹#›</a:t>
            </a:fld>
            <a:endParaRPr kern="0">
              <a:latin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0503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</p:sldLayoutIdLst>
  <p:transition spd="med"/>
  <p:txStyles>
    <p:titleStyle>
      <a:lvl1pPr algn="ctr">
        <a:defRPr sz="4400">
          <a:latin typeface="Calibri"/>
          <a:ea typeface="Calibri"/>
          <a:cs typeface="Calibri"/>
          <a:sym typeface="Calibri"/>
        </a:defRPr>
      </a:lvl1pPr>
      <a:lvl2pPr algn="ctr">
        <a:defRPr sz="4400">
          <a:latin typeface="Calibri"/>
          <a:ea typeface="Calibri"/>
          <a:cs typeface="Calibri"/>
          <a:sym typeface="Calibri"/>
        </a:defRPr>
      </a:lvl2pPr>
      <a:lvl3pPr algn="ctr">
        <a:defRPr sz="4400">
          <a:latin typeface="Calibri"/>
          <a:ea typeface="Calibri"/>
          <a:cs typeface="Calibri"/>
          <a:sym typeface="Calibri"/>
        </a:defRPr>
      </a:lvl3pPr>
      <a:lvl4pPr algn="ctr">
        <a:defRPr sz="4400">
          <a:latin typeface="Calibri"/>
          <a:ea typeface="Calibri"/>
          <a:cs typeface="Calibri"/>
          <a:sym typeface="Calibri"/>
        </a:defRPr>
      </a:lvl4pPr>
      <a:lvl5pPr algn="ctr">
        <a:defRPr sz="4400">
          <a:latin typeface="Calibri"/>
          <a:ea typeface="Calibri"/>
          <a:cs typeface="Calibri"/>
          <a:sym typeface="Calibri"/>
        </a:defRPr>
      </a:lvl5pPr>
      <a:lvl6pPr algn="ctr">
        <a:defRPr sz="4400">
          <a:latin typeface="Calibri"/>
          <a:ea typeface="Calibri"/>
          <a:cs typeface="Calibri"/>
          <a:sym typeface="Calibri"/>
        </a:defRPr>
      </a:lvl6pPr>
      <a:lvl7pPr algn="ctr">
        <a:defRPr sz="4400">
          <a:latin typeface="Calibri"/>
          <a:ea typeface="Calibri"/>
          <a:cs typeface="Calibri"/>
          <a:sym typeface="Calibri"/>
        </a:defRPr>
      </a:lvl7pPr>
      <a:lvl8pPr algn="ctr">
        <a:defRPr sz="4400">
          <a:latin typeface="Calibri"/>
          <a:ea typeface="Calibri"/>
          <a:cs typeface="Calibri"/>
          <a:sym typeface="Calibri"/>
        </a:defRPr>
      </a:lvl8pPr>
      <a:lvl9pPr algn="ctr">
        <a:defRPr sz="4400">
          <a:latin typeface="Calibri"/>
          <a:ea typeface="Calibri"/>
          <a:cs typeface="Calibri"/>
          <a:sym typeface="Calibri"/>
        </a:defRPr>
      </a:lvl9pPr>
    </p:titleStyle>
    <p:bodyStyle>
      <a:lvl1pPr marL="342900" indent="-3429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1pPr>
      <a:lvl2pPr marL="783771" indent="-326571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2pPr>
      <a:lvl3pPr marL="1219200" indent="-3048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3pPr>
      <a:lvl4pPr marL="1737360" indent="-365760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4pPr>
      <a:lvl5pPr marL="2194560" indent="-365760">
        <a:spcBef>
          <a:spcPts val="700"/>
        </a:spcBef>
        <a:buSzPct val="100000"/>
        <a:buFont typeface="Arial"/>
        <a:buChar char="»"/>
        <a:defRPr sz="3200">
          <a:latin typeface="Calibri"/>
          <a:ea typeface="Calibri"/>
          <a:cs typeface="Calibri"/>
          <a:sym typeface="Calibri"/>
        </a:defRPr>
      </a:lvl5pPr>
      <a:lvl6pPr marL="26517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6pPr>
      <a:lvl7pPr marL="31089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7pPr>
      <a:lvl8pPr marL="35661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8pPr>
      <a:lvl9pPr marL="40233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09600" y="92077"/>
            <a:ext cx="10972800" cy="1508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737600" y="6400414"/>
            <a:ext cx="2844800" cy="276999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 kern="0">
                <a:latin typeface="Calibri"/>
                <a:sym typeface="Calibri"/>
              </a:rPr>
              <a:pPr/>
              <a:t>‹#›</a:t>
            </a:fld>
            <a:endParaRPr kern="0">
              <a:latin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6080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  <p:sldLayoutId id="2147483730" r:id="rId15"/>
  </p:sldLayoutIdLst>
  <p:transition spd="med"/>
  <p:txStyles>
    <p:titleStyle>
      <a:lvl1pPr algn="ctr">
        <a:defRPr sz="4400">
          <a:latin typeface="Calibri"/>
          <a:ea typeface="Calibri"/>
          <a:cs typeface="Calibri"/>
          <a:sym typeface="Calibri"/>
        </a:defRPr>
      </a:lvl1pPr>
      <a:lvl2pPr algn="ctr">
        <a:defRPr sz="4400">
          <a:latin typeface="Calibri"/>
          <a:ea typeface="Calibri"/>
          <a:cs typeface="Calibri"/>
          <a:sym typeface="Calibri"/>
        </a:defRPr>
      </a:lvl2pPr>
      <a:lvl3pPr algn="ctr">
        <a:defRPr sz="4400">
          <a:latin typeface="Calibri"/>
          <a:ea typeface="Calibri"/>
          <a:cs typeface="Calibri"/>
          <a:sym typeface="Calibri"/>
        </a:defRPr>
      </a:lvl3pPr>
      <a:lvl4pPr algn="ctr">
        <a:defRPr sz="4400">
          <a:latin typeface="Calibri"/>
          <a:ea typeface="Calibri"/>
          <a:cs typeface="Calibri"/>
          <a:sym typeface="Calibri"/>
        </a:defRPr>
      </a:lvl4pPr>
      <a:lvl5pPr algn="ctr">
        <a:defRPr sz="4400">
          <a:latin typeface="Calibri"/>
          <a:ea typeface="Calibri"/>
          <a:cs typeface="Calibri"/>
          <a:sym typeface="Calibri"/>
        </a:defRPr>
      </a:lvl5pPr>
      <a:lvl6pPr algn="ctr">
        <a:defRPr sz="4400">
          <a:latin typeface="Calibri"/>
          <a:ea typeface="Calibri"/>
          <a:cs typeface="Calibri"/>
          <a:sym typeface="Calibri"/>
        </a:defRPr>
      </a:lvl6pPr>
      <a:lvl7pPr algn="ctr">
        <a:defRPr sz="4400">
          <a:latin typeface="Calibri"/>
          <a:ea typeface="Calibri"/>
          <a:cs typeface="Calibri"/>
          <a:sym typeface="Calibri"/>
        </a:defRPr>
      </a:lvl7pPr>
      <a:lvl8pPr algn="ctr">
        <a:defRPr sz="4400">
          <a:latin typeface="Calibri"/>
          <a:ea typeface="Calibri"/>
          <a:cs typeface="Calibri"/>
          <a:sym typeface="Calibri"/>
        </a:defRPr>
      </a:lvl8pPr>
      <a:lvl9pPr algn="ctr">
        <a:defRPr sz="4400">
          <a:latin typeface="Calibri"/>
          <a:ea typeface="Calibri"/>
          <a:cs typeface="Calibri"/>
          <a:sym typeface="Calibri"/>
        </a:defRPr>
      </a:lvl9pPr>
    </p:titleStyle>
    <p:bodyStyle>
      <a:lvl1pPr marL="342900" indent="-3429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1pPr>
      <a:lvl2pPr marL="783771" indent="-326571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2pPr>
      <a:lvl3pPr marL="1219200" indent="-3048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3pPr>
      <a:lvl4pPr marL="1737360" indent="-365760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4pPr>
      <a:lvl5pPr marL="2194560" indent="-365760">
        <a:spcBef>
          <a:spcPts val="700"/>
        </a:spcBef>
        <a:buSzPct val="100000"/>
        <a:buFont typeface="Arial"/>
        <a:buChar char="»"/>
        <a:defRPr sz="3200">
          <a:latin typeface="Calibri"/>
          <a:ea typeface="Calibri"/>
          <a:cs typeface="Calibri"/>
          <a:sym typeface="Calibri"/>
        </a:defRPr>
      </a:lvl5pPr>
      <a:lvl6pPr marL="26517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6pPr>
      <a:lvl7pPr marL="31089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7pPr>
      <a:lvl8pPr marL="35661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8pPr>
      <a:lvl9pPr marL="40233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09600" y="92077"/>
            <a:ext cx="10972800" cy="1508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737600" y="6400414"/>
            <a:ext cx="2844800" cy="276999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 kern="0">
                <a:latin typeface="Calibri"/>
                <a:sym typeface="Calibri"/>
              </a:rPr>
              <a:pPr/>
              <a:t>‹#›</a:t>
            </a:fld>
            <a:endParaRPr kern="0">
              <a:latin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7173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</p:sldLayoutIdLst>
  <p:transition spd="med"/>
  <p:txStyles>
    <p:titleStyle>
      <a:lvl1pPr algn="ctr">
        <a:defRPr sz="4400">
          <a:latin typeface="Calibri"/>
          <a:ea typeface="Calibri"/>
          <a:cs typeface="Calibri"/>
          <a:sym typeface="Calibri"/>
        </a:defRPr>
      </a:lvl1pPr>
      <a:lvl2pPr algn="ctr">
        <a:defRPr sz="4400">
          <a:latin typeface="Calibri"/>
          <a:ea typeface="Calibri"/>
          <a:cs typeface="Calibri"/>
          <a:sym typeface="Calibri"/>
        </a:defRPr>
      </a:lvl2pPr>
      <a:lvl3pPr algn="ctr">
        <a:defRPr sz="4400">
          <a:latin typeface="Calibri"/>
          <a:ea typeface="Calibri"/>
          <a:cs typeface="Calibri"/>
          <a:sym typeface="Calibri"/>
        </a:defRPr>
      </a:lvl3pPr>
      <a:lvl4pPr algn="ctr">
        <a:defRPr sz="4400">
          <a:latin typeface="Calibri"/>
          <a:ea typeface="Calibri"/>
          <a:cs typeface="Calibri"/>
          <a:sym typeface="Calibri"/>
        </a:defRPr>
      </a:lvl4pPr>
      <a:lvl5pPr algn="ctr">
        <a:defRPr sz="4400">
          <a:latin typeface="Calibri"/>
          <a:ea typeface="Calibri"/>
          <a:cs typeface="Calibri"/>
          <a:sym typeface="Calibri"/>
        </a:defRPr>
      </a:lvl5pPr>
      <a:lvl6pPr algn="ctr">
        <a:defRPr sz="4400">
          <a:latin typeface="Calibri"/>
          <a:ea typeface="Calibri"/>
          <a:cs typeface="Calibri"/>
          <a:sym typeface="Calibri"/>
        </a:defRPr>
      </a:lvl6pPr>
      <a:lvl7pPr algn="ctr">
        <a:defRPr sz="4400">
          <a:latin typeface="Calibri"/>
          <a:ea typeface="Calibri"/>
          <a:cs typeface="Calibri"/>
          <a:sym typeface="Calibri"/>
        </a:defRPr>
      </a:lvl7pPr>
      <a:lvl8pPr algn="ctr">
        <a:defRPr sz="4400">
          <a:latin typeface="Calibri"/>
          <a:ea typeface="Calibri"/>
          <a:cs typeface="Calibri"/>
          <a:sym typeface="Calibri"/>
        </a:defRPr>
      </a:lvl8pPr>
      <a:lvl9pPr algn="ctr">
        <a:defRPr sz="4400">
          <a:latin typeface="Calibri"/>
          <a:ea typeface="Calibri"/>
          <a:cs typeface="Calibri"/>
          <a:sym typeface="Calibri"/>
        </a:defRPr>
      </a:lvl9pPr>
    </p:titleStyle>
    <p:bodyStyle>
      <a:lvl1pPr marL="342900" indent="-3429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1pPr>
      <a:lvl2pPr marL="783771" indent="-326571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2pPr>
      <a:lvl3pPr marL="1219200" indent="-3048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3pPr>
      <a:lvl4pPr marL="1737360" indent="-365760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4pPr>
      <a:lvl5pPr marL="2194560" indent="-365760">
        <a:spcBef>
          <a:spcPts val="700"/>
        </a:spcBef>
        <a:buSzPct val="100000"/>
        <a:buFont typeface="Arial"/>
        <a:buChar char="»"/>
        <a:defRPr sz="3200">
          <a:latin typeface="Calibri"/>
          <a:ea typeface="Calibri"/>
          <a:cs typeface="Calibri"/>
          <a:sym typeface="Calibri"/>
        </a:defRPr>
      </a:lvl5pPr>
      <a:lvl6pPr marL="26517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6pPr>
      <a:lvl7pPr marL="31089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7pPr>
      <a:lvl8pPr marL="35661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8pPr>
      <a:lvl9pPr marL="40233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09600" y="92077"/>
            <a:ext cx="10972800" cy="1508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pPr lvl="0">
              <a:defRPr sz="1800"/>
            </a:pPr>
            <a:r>
              <a:rPr sz="4400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737600" y="6400414"/>
            <a:ext cx="2844800" cy="276999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 kern="0">
                <a:latin typeface="Calibri"/>
                <a:sym typeface="Calibri"/>
              </a:rPr>
              <a:pPr/>
              <a:t>‹#›</a:t>
            </a:fld>
            <a:endParaRPr kern="0">
              <a:latin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3745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</p:sldLayoutIdLst>
  <p:transition spd="med"/>
  <p:txStyles>
    <p:titleStyle>
      <a:lvl1pPr algn="ctr">
        <a:defRPr sz="4400">
          <a:latin typeface="Calibri"/>
          <a:ea typeface="Calibri"/>
          <a:cs typeface="Calibri"/>
          <a:sym typeface="Calibri"/>
        </a:defRPr>
      </a:lvl1pPr>
      <a:lvl2pPr algn="ctr">
        <a:defRPr sz="4400">
          <a:latin typeface="Calibri"/>
          <a:ea typeface="Calibri"/>
          <a:cs typeface="Calibri"/>
          <a:sym typeface="Calibri"/>
        </a:defRPr>
      </a:lvl2pPr>
      <a:lvl3pPr algn="ctr">
        <a:defRPr sz="4400">
          <a:latin typeface="Calibri"/>
          <a:ea typeface="Calibri"/>
          <a:cs typeface="Calibri"/>
          <a:sym typeface="Calibri"/>
        </a:defRPr>
      </a:lvl3pPr>
      <a:lvl4pPr algn="ctr">
        <a:defRPr sz="4400">
          <a:latin typeface="Calibri"/>
          <a:ea typeface="Calibri"/>
          <a:cs typeface="Calibri"/>
          <a:sym typeface="Calibri"/>
        </a:defRPr>
      </a:lvl4pPr>
      <a:lvl5pPr algn="ctr">
        <a:defRPr sz="4400">
          <a:latin typeface="Calibri"/>
          <a:ea typeface="Calibri"/>
          <a:cs typeface="Calibri"/>
          <a:sym typeface="Calibri"/>
        </a:defRPr>
      </a:lvl5pPr>
      <a:lvl6pPr algn="ctr">
        <a:defRPr sz="4400">
          <a:latin typeface="Calibri"/>
          <a:ea typeface="Calibri"/>
          <a:cs typeface="Calibri"/>
          <a:sym typeface="Calibri"/>
        </a:defRPr>
      </a:lvl6pPr>
      <a:lvl7pPr algn="ctr">
        <a:defRPr sz="4400">
          <a:latin typeface="Calibri"/>
          <a:ea typeface="Calibri"/>
          <a:cs typeface="Calibri"/>
          <a:sym typeface="Calibri"/>
        </a:defRPr>
      </a:lvl7pPr>
      <a:lvl8pPr algn="ctr">
        <a:defRPr sz="4400">
          <a:latin typeface="Calibri"/>
          <a:ea typeface="Calibri"/>
          <a:cs typeface="Calibri"/>
          <a:sym typeface="Calibri"/>
        </a:defRPr>
      </a:lvl8pPr>
      <a:lvl9pPr algn="ctr">
        <a:defRPr sz="4400">
          <a:latin typeface="Calibri"/>
          <a:ea typeface="Calibri"/>
          <a:cs typeface="Calibri"/>
          <a:sym typeface="Calibri"/>
        </a:defRPr>
      </a:lvl9pPr>
    </p:titleStyle>
    <p:bodyStyle>
      <a:lvl1pPr marL="342900" indent="-3429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1pPr>
      <a:lvl2pPr marL="783771" indent="-326571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2pPr>
      <a:lvl3pPr marL="1219200" indent="-3048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3pPr>
      <a:lvl4pPr marL="1737360" indent="-365760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4pPr>
      <a:lvl5pPr marL="2194560" indent="-365760">
        <a:spcBef>
          <a:spcPts val="700"/>
        </a:spcBef>
        <a:buSzPct val="100000"/>
        <a:buFont typeface="Arial"/>
        <a:buChar char="»"/>
        <a:defRPr sz="3200">
          <a:latin typeface="Calibri"/>
          <a:ea typeface="Calibri"/>
          <a:cs typeface="Calibri"/>
          <a:sym typeface="Calibri"/>
        </a:defRPr>
      </a:lvl5pPr>
      <a:lvl6pPr marL="26517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6pPr>
      <a:lvl7pPr marL="31089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7pPr>
      <a:lvl8pPr marL="35661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8pPr>
      <a:lvl9pPr marL="40233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9884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3013" indent="-227013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0213" indent="-227013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7413" indent="-227013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4613" indent="-227013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9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6240" cy="344"/>
          </a:xfrm>
        </p:grpSpPr>
        <p:sp>
          <p:nvSpPr>
            <p:cNvPr id="16390" name="Rectangle 6"/>
            <p:cNvSpPr>
              <a:spLocks noChangeArrowheads="1"/>
            </p:cNvSpPr>
            <p:nvPr userDrawn="1"/>
          </p:nvSpPr>
          <p:spPr bwMode="auto">
            <a:xfrm>
              <a:off x="282" y="85"/>
              <a:ext cx="5958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057" name="Group 18"/>
            <p:cNvGrpSpPr>
              <a:grpSpLocks/>
            </p:cNvGrpSpPr>
            <p:nvPr userDrawn="1"/>
          </p:nvGrpSpPr>
          <p:grpSpPr bwMode="auto">
            <a:xfrm>
              <a:off x="0" y="0"/>
              <a:ext cx="469" cy="344"/>
              <a:chOff x="0" y="0"/>
              <a:chExt cx="469" cy="344"/>
            </a:xfrm>
          </p:grpSpPr>
          <p:sp>
            <p:nvSpPr>
              <p:cNvPr id="16389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5" cy="336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6391" name="Rectangle 7"/>
              <p:cNvSpPr>
                <a:spLocks noChangeArrowheads="1"/>
              </p:cNvSpPr>
              <p:nvPr/>
            </p:nvSpPr>
            <p:spPr bwMode="auto">
              <a:xfrm>
                <a:off x="280" y="85"/>
                <a:ext cx="94" cy="8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6392" name="Rectangle 8"/>
              <p:cNvSpPr>
                <a:spLocks noChangeArrowheads="1"/>
              </p:cNvSpPr>
              <p:nvPr/>
            </p:nvSpPr>
            <p:spPr bwMode="auto">
              <a:xfrm>
                <a:off x="374" y="0"/>
                <a:ext cx="95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6393" name="Rectangle 9"/>
              <p:cNvSpPr>
                <a:spLocks noChangeArrowheads="1"/>
              </p:cNvSpPr>
              <p:nvPr/>
            </p:nvSpPr>
            <p:spPr bwMode="auto">
              <a:xfrm>
                <a:off x="374" y="85"/>
                <a:ext cx="95" cy="8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6394" name="Rectangle 10"/>
              <p:cNvSpPr>
                <a:spLocks noChangeArrowheads="1"/>
              </p:cNvSpPr>
              <p:nvPr/>
            </p:nvSpPr>
            <p:spPr bwMode="auto">
              <a:xfrm>
                <a:off x="187" y="173"/>
                <a:ext cx="94" cy="8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666699"/>
                  </a:solidFill>
                </a:endParaRPr>
              </a:p>
            </p:txBody>
          </p:sp>
          <p:sp>
            <p:nvSpPr>
              <p:cNvPr id="16395" name="Rectangle 11"/>
              <p:cNvSpPr>
                <a:spLocks noChangeArrowheads="1"/>
              </p:cNvSpPr>
              <p:nvPr/>
            </p:nvSpPr>
            <p:spPr bwMode="auto">
              <a:xfrm>
                <a:off x="90" y="86"/>
                <a:ext cx="96" cy="87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6396" name="Rectangle 12"/>
              <p:cNvSpPr>
                <a:spLocks noChangeArrowheads="1"/>
              </p:cNvSpPr>
              <p:nvPr/>
            </p:nvSpPr>
            <p:spPr bwMode="auto">
              <a:xfrm>
                <a:off x="280" y="171"/>
                <a:ext cx="94" cy="8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  <p:sp>
            <p:nvSpPr>
              <p:cNvPr id="16397" name="Rectangle 13"/>
              <p:cNvSpPr>
                <a:spLocks noChangeArrowheads="1"/>
              </p:cNvSpPr>
              <p:nvPr/>
            </p:nvSpPr>
            <p:spPr bwMode="auto">
              <a:xfrm>
                <a:off x="187" y="258"/>
                <a:ext cx="94" cy="8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9999CC"/>
                  </a:solidFill>
                </a:endParaRPr>
              </a:p>
            </p:txBody>
          </p:sp>
        </p:grpSp>
      </p:grpSp>
      <p:pic>
        <p:nvPicPr>
          <p:cNvPr id="2051" name="Picture 17"/>
          <p:cNvPicPr>
            <a:picLocks noChangeAspect="1" noChangeArrowheads="1"/>
          </p:cNvPicPr>
          <p:nvPr/>
        </p:nvPicPr>
        <p:blipFill>
          <a:blip r:embed="rId13" cstate="print">
            <a:lum contrast="-6000"/>
          </a:blip>
          <a:srcRect l="1920" t="493" r="1920" b="984"/>
          <a:stretch>
            <a:fillRect/>
          </a:stretch>
        </p:blipFill>
        <p:spPr bwMode="auto">
          <a:xfrm>
            <a:off x="11535508" y="0"/>
            <a:ext cx="65649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6" name="Rectangle 22"/>
          <p:cNvSpPr>
            <a:spLocks noChangeArrowheads="1"/>
          </p:cNvSpPr>
          <p:nvPr/>
        </p:nvSpPr>
        <p:spPr bwMode="auto">
          <a:xfrm>
            <a:off x="0" y="6629400"/>
            <a:ext cx="12192000" cy="228600"/>
          </a:xfrm>
          <a:prstGeom prst="rect">
            <a:avLst/>
          </a:prstGeom>
          <a:gradFill rotWithShape="1">
            <a:gsLst>
              <a:gs pos="0">
                <a:srgbClr val="5C5CD6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Char char="Ø"/>
              <a:defRPr/>
            </a:pPr>
            <a:endParaRPr lang="en-US" sz="1800" b="1" i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6408" name="Rectangle 24"/>
          <p:cNvSpPr>
            <a:spLocks noChangeArrowheads="1"/>
          </p:cNvSpPr>
          <p:nvPr/>
        </p:nvSpPr>
        <p:spPr bwMode="auto">
          <a:xfrm>
            <a:off x="7721600" y="6629400"/>
            <a:ext cx="447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b="1" i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The Office of Industrial Economics, Ministry of Industry</a:t>
            </a:r>
          </a:p>
        </p:txBody>
      </p:sp>
      <p:sp>
        <p:nvSpPr>
          <p:cNvPr id="16409" name="Rectangle 25"/>
          <p:cNvSpPr>
            <a:spLocks noChangeArrowheads="1"/>
          </p:cNvSpPr>
          <p:nvPr/>
        </p:nvSpPr>
        <p:spPr bwMode="auto">
          <a:xfrm>
            <a:off x="11254155" y="6172201"/>
            <a:ext cx="97301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80E9664C-DE9C-462E-956A-977C6EE97D7A}" type="slidenum">
              <a:rPr lang="en-US" sz="1800" b="1">
                <a:solidFill>
                  <a:srgbClr val="3333CC"/>
                </a:solidFill>
                <a:latin typeface="Browallia New" pitchFamily="34" charset="-34"/>
                <a:cs typeface="Browallia New" pitchFamily="34" charset="-34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 b="1" dirty="0">
              <a:solidFill>
                <a:srgbClr val="3333CC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6410" name="Rectangle 26"/>
          <p:cNvSpPr>
            <a:spLocks noChangeArrowheads="1"/>
          </p:cNvSpPr>
          <p:nvPr/>
        </p:nvSpPr>
        <p:spPr bwMode="auto">
          <a:xfrm>
            <a:off x="0" y="6629400"/>
            <a:ext cx="45016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00" b="1" i="1" dirty="0">
                <a:solidFill>
                  <a:srgbClr val="FFFFFF"/>
                </a:solidFill>
                <a:latin typeface="Browallia New" pitchFamily="34" charset="-34"/>
                <a:cs typeface="Browallia New" pitchFamily="34" charset="-34"/>
              </a:rPr>
              <a:t>สำนักงานเศรษฐกิจอุตสาหกรรม กระทรวงอุตสาหกรรม</a:t>
            </a:r>
          </a:p>
        </p:txBody>
      </p:sp>
    </p:spTree>
    <p:extLst>
      <p:ext uri="{BB962C8B-B14F-4D97-AF65-F5344CB8AC3E}">
        <p14:creationId xmlns:p14="http://schemas.microsoft.com/office/powerpoint/2010/main" val="3725870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4690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ngsana New" pitchFamily="18" charset="-34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3013" indent="-227013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0213" indent="-227013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7413" indent="-227013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4613" indent="-227013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8"/>
          <p:cNvSpPr>
            <a:spLocks noChangeArrowheads="1"/>
          </p:cNvSpPr>
          <p:nvPr/>
        </p:nvSpPr>
        <p:spPr bwMode="white">
          <a:xfrm>
            <a:off x="15052" y="1"/>
            <a:ext cx="12192000" cy="8366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srgbClr val="000000"/>
              </a:solidFill>
            </a:endParaRPr>
          </a:p>
        </p:txBody>
      </p:sp>
      <p:sp>
        <p:nvSpPr>
          <p:cNvPr id="1027" name="Rectangle 43"/>
          <p:cNvSpPr>
            <a:spLocks noChangeArrowheads="1"/>
          </p:cNvSpPr>
          <p:nvPr/>
        </p:nvSpPr>
        <p:spPr bwMode="black">
          <a:xfrm>
            <a:off x="11774316" y="5981700"/>
            <a:ext cx="400752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641697EA-7EEA-456D-BBB3-CBDB52849BB8}" type="slidenum">
              <a:rPr lang="en-US" sz="1400" b="1">
                <a:solidFill>
                  <a:srgbClr val="000000"/>
                </a:solidFill>
                <a:latin typeface="Arial" pitchFamily="34" charset="0"/>
                <a:cs typeface="FreesiaUPC" pitchFamily="34" charset="-34"/>
              </a:rPr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400" b="1">
              <a:solidFill>
                <a:srgbClr val="000000"/>
              </a:solidFill>
              <a:latin typeface="Arial" pitchFamily="34" charset="0"/>
              <a:cs typeface="FreesiaUPC" pitchFamily="34" charset="-34"/>
            </a:endParaRPr>
          </a:p>
        </p:txBody>
      </p:sp>
      <p:pic>
        <p:nvPicPr>
          <p:cNvPr id="5124" name="Picture 46" descr="Tab_2013B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96038"/>
            <a:ext cx="1219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Rectangle 47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srgbClr val="000000"/>
              </a:solidFill>
            </a:endParaRPr>
          </a:p>
        </p:txBody>
      </p:sp>
      <p:pic>
        <p:nvPicPr>
          <p:cNvPr id="5126" name="Picture 62" descr="Final Kasikorn Logo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71" y="146050"/>
            <a:ext cx="938860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51" descr="03_KResearch_CH55_1fotPresent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778" y="144464"/>
            <a:ext cx="272814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4562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D998779-88FD-49FF-96BB-3702B3B3B1D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FB8D2DCE-5FA3-48BB-9B07-76CF477C5A9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0"/>
            <a:ext cx="12192000" cy="908050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908051"/>
            <a:ext cx="12192000" cy="144463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0" y="6453188"/>
            <a:ext cx="12192000" cy="404812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>
            <a:off x="0" y="6524625"/>
            <a:ext cx="12192000" cy="0"/>
          </a:xfrm>
          <a:prstGeom prst="line">
            <a:avLst/>
          </a:prstGeom>
          <a:noFill/>
          <a:ln w="28575">
            <a:solidFill>
              <a:srgbClr val="FFFF66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 rot="10800000">
            <a:off x="0" y="6308726"/>
            <a:ext cx="12192000" cy="144463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1036" name="Picture 17" descr="Picture2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6421438"/>
            <a:ext cx="12192000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6" descr="bottom"/>
          <p:cNvPicPr>
            <a:picLocks noChangeAspect="1" noChangeArrowheads="1"/>
          </p:cNvPicPr>
          <p:nvPr/>
        </p:nvPicPr>
        <p:blipFill>
          <a:blip r:embed="rId15" cstate="email">
            <a:lum bright="12000" contrast="30000"/>
          </a:blip>
          <a:srcRect t="7143" r="38600"/>
          <a:stretch>
            <a:fillRect/>
          </a:stretch>
        </p:blipFill>
        <p:spPr bwMode="auto">
          <a:xfrm>
            <a:off x="9366251" y="0"/>
            <a:ext cx="2825749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7" descr="head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1" y="0"/>
            <a:ext cx="9692217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0733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  <p:sldLayoutId id="214748389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D998779-88FD-49FF-96BB-3702B3B3B1D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FB8D2DCE-5FA3-48BB-9B07-76CF477C5A9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0"/>
            <a:ext cx="12192000" cy="908050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908051"/>
            <a:ext cx="12192000" cy="144463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0" y="6453188"/>
            <a:ext cx="12192000" cy="404812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>
            <a:off x="0" y="6524625"/>
            <a:ext cx="12192000" cy="0"/>
          </a:xfrm>
          <a:prstGeom prst="line">
            <a:avLst/>
          </a:prstGeom>
          <a:noFill/>
          <a:ln w="28575">
            <a:solidFill>
              <a:srgbClr val="FFFF66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 rot="10800000">
            <a:off x="0" y="6308726"/>
            <a:ext cx="12192000" cy="144463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1036" name="Picture 17" descr="Picture2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6421438"/>
            <a:ext cx="12192000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6" descr="bottom"/>
          <p:cNvPicPr>
            <a:picLocks noChangeAspect="1" noChangeArrowheads="1"/>
          </p:cNvPicPr>
          <p:nvPr/>
        </p:nvPicPr>
        <p:blipFill>
          <a:blip r:embed="rId15" cstate="email">
            <a:lum bright="12000" contrast="30000"/>
          </a:blip>
          <a:srcRect t="7143" r="38600"/>
          <a:stretch>
            <a:fillRect/>
          </a:stretch>
        </p:blipFill>
        <p:spPr bwMode="auto">
          <a:xfrm>
            <a:off x="9366251" y="0"/>
            <a:ext cx="2825749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7" descr="head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1" y="0"/>
            <a:ext cx="9692217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053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  <p:sldLayoutId id="214748390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D998779-88FD-49FF-96BB-3702B3B3B1D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FB8D2DCE-5FA3-48BB-9B07-76CF477C5A9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0"/>
            <a:ext cx="12192000" cy="908050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908051"/>
            <a:ext cx="12192000" cy="144463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0" y="6453188"/>
            <a:ext cx="12192000" cy="404812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>
            <a:off x="0" y="6524625"/>
            <a:ext cx="12192000" cy="0"/>
          </a:xfrm>
          <a:prstGeom prst="line">
            <a:avLst/>
          </a:prstGeom>
          <a:noFill/>
          <a:ln w="28575">
            <a:solidFill>
              <a:srgbClr val="FFFF66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 rot="10800000">
            <a:off x="0" y="6308726"/>
            <a:ext cx="12192000" cy="144463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1036" name="Picture 17" descr="Picture2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6421438"/>
            <a:ext cx="12192000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6" descr="bottom"/>
          <p:cNvPicPr>
            <a:picLocks noChangeAspect="1" noChangeArrowheads="1"/>
          </p:cNvPicPr>
          <p:nvPr/>
        </p:nvPicPr>
        <p:blipFill>
          <a:blip r:embed="rId15" cstate="email">
            <a:lum bright="12000" contrast="30000"/>
          </a:blip>
          <a:srcRect t="7143" r="38600"/>
          <a:stretch>
            <a:fillRect/>
          </a:stretch>
        </p:blipFill>
        <p:spPr bwMode="auto">
          <a:xfrm>
            <a:off x="9366251" y="0"/>
            <a:ext cx="2825749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7" descr="head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1" y="0"/>
            <a:ext cx="9692217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58368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D998779-88FD-49FF-96BB-3702B3B3B1D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FB8D2DCE-5FA3-48BB-9B07-76CF477C5A9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0"/>
            <a:ext cx="12192000" cy="908050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908051"/>
            <a:ext cx="12192000" cy="144463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0" y="6453188"/>
            <a:ext cx="12192000" cy="404812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>
            <a:off x="0" y="6524625"/>
            <a:ext cx="12192000" cy="0"/>
          </a:xfrm>
          <a:prstGeom prst="line">
            <a:avLst/>
          </a:prstGeom>
          <a:noFill/>
          <a:ln w="28575">
            <a:solidFill>
              <a:srgbClr val="FFFF66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 rot="10800000">
            <a:off x="0" y="6308726"/>
            <a:ext cx="12192000" cy="144463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1036" name="Picture 17" descr="Picture2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6421438"/>
            <a:ext cx="12192000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6" descr="bottom"/>
          <p:cNvPicPr>
            <a:picLocks noChangeAspect="1" noChangeArrowheads="1"/>
          </p:cNvPicPr>
          <p:nvPr/>
        </p:nvPicPr>
        <p:blipFill>
          <a:blip r:embed="rId15" cstate="email">
            <a:lum bright="12000" contrast="30000"/>
          </a:blip>
          <a:srcRect t="7143" r="38600"/>
          <a:stretch>
            <a:fillRect/>
          </a:stretch>
        </p:blipFill>
        <p:spPr bwMode="auto">
          <a:xfrm>
            <a:off x="9366251" y="0"/>
            <a:ext cx="2825749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7" descr="head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1" y="0"/>
            <a:ext cx="9692217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5942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D998779-88FD-49FF-96BB-3702B3B3B1D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7/29/2015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FB8D2DCE-5FA3-48BB-9B07-76CF477C5A9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0"/>
            <a:ext cx="12192000" cy="908050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908051"/>
            <a:ext cx="12192000" cy="144463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0" y="6453188"/>
            <a:ext cx="12192000" cy="404812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>
            <a:off x="0" y="6524625"/>
            <a:ext cx="12192000" cy="0"/>
          </a:xfrm>
          <a:prstGeom prst="line">
            <a:avLst/>
          </a:prstGeom>
          <a:noFill/>
          <a:ln w="28575">
            <a:solidFill>
              <a:srgbClr val="FFFF66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 rot="10800000">
            <a:off x="0" y="6308726"/>
            <a:ext cx="12192000" cy="144463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1036" name="Picture 17" descr="Picture2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6421438"/>
            <a:ext cx="12192000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6" descr="bottom"/>
          <p:cNvPicPr>
            <a:picLocks noChangeAspect="1" noChangeArrowheads="1"/>
          </p:cNvPicPr>
          <p:nvPr/>
        </p:nvPicPr>
        <p:blipFill>
          <a:blip r:embed="rId15" cstate="email">
            <a:lum bright="12000" contrast="30000"/>
          </a:blip>
          <a:srcRect t="7143" r="38600"/>
          <a:stretch>
            <a:fillRect/>
          </a:stretch>
        </p:blipFill>
        <p:spPr bwMode="auto">
          <a:xfrm>
            <a:off x="9366251" y="0"/>
            <a:ext cx="2825749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7" descr="head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1" y="0"/>
            <a:ext cx="9692217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32076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33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  <p:sldLayoutId id="214748394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  <a:cs typeface="Cord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92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79" y="1845734"/>
            <a:ext cx="100584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2" y="6459787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0C66340-278C-45F1-8D2C-0DC0124494A0}" type="datetime1">
              <a:rPr lang="th-TH" smtClean="0"/>
              <a:pPr/>
              <a:t>29/07/58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6" y="6459787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60" y="6459787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7A3CE64-5907-4375-835D-6E3EBB008545}" type="slidenum">
              <a:rPr lang="th-TH" smtClean="0"/>
              <a:pPr/>
              <a:t>‹#›</a:t>
            </a:fld>
            <a:endParaRPr lang="th-TH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188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46" r:id="rId2"/>
    <p:sldLayoutId id="2147483947" r:id="rId3"/>
    <p:sldLayoutId id="2147483948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</p:sldLayoutIdLst>
  <p:hf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6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9.xml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9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3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1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1.xml"/><Relationship Id="rId4" Type="http://schemas.openxmlformats.org/officeDocument/2006/relationships/image" Target="../media/image6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photo.php?pid=242877&amp;id=143050959079028" TargetMode="External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65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13" Type="http://schemas.openxmlformats.org/officeDocument/2006/relationships/diagramLayout" Target="../diagrams/layout1.xml"/><Relationship Id="rId3" Type="http://schemas.openxmlformats.org/officeDocument/2006/relationships/image" Target="../media/image68.jpeg"/><Relationship Id="rId7" Type="http://schemas.openxmlformats.org/officeDocument/2006/relationships/image" Target="../media/image72.png"/><Relationship Id="rId12" Type="http://schemas.openxmlformats.org/officeDocument/2006/relationships/diagramData" Target="../diagrams/data1.xml"/><Relationship Id="rId2" Type="http://schemas.openxmlformats.org/officeDocument/2006/relationships/image" Target="../media/image67.jpeg"/><Relationship Id="rId16" Type="http://schemas.microsoft.com/office/2007/relationships/diagramDrawing" Target="../diagrams/drawing1.xml"/><Relationship Id="rId1" Type="http://schemas.openxmlformats.org/officeDocument/2006/relationships/slideLayout" Target="../slideLayouts/slideLayout182.xml"/><Relationship Id="rId6" Type="http://schemas.openxmlformats.org/officeDocument/2006/relationships/image" Target="../media/image71.png"/><Relationship Id="rId11" Type="http://schemas.openxmlformats.org/officeDocument/2006/relationships/image" Target="../media/image76.png"/><Relationship Id="rId5" Type="http://schemas.openxmlformats.org/officeDocument/2006/relationships/image" Target="../media/image70.png"/><Relationship Id="rId15" Type="http://schemas.openxmlformats.org/officeDocument/2006/relationships/diagramColors" Target="../diagrams/colors1.xml"/><Relationship Id="rId10" Type="http://schemas.openxmlformats.org/officeDocument/2006/relationships/image" Target="../media/image75.jpeg"/><Relationship Id="rId4" Type="http://schemas.openxmlformats.org/officeDocument/2006/relationships/image" Target="../media/image69.png"/><Relationship Id="rId9" Type="http://schemas.openxmlformats.org/officeDocument/2006/relationships/image" Target="../media/image74.jpeg"/><Relationship Id="rId14" Type="http://schemas.openxmlformats.org/officeDocument/2006/relationships/diagramQuickStyle" Target="../diagrams/quickStyle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ngkok.com/hopitals-medical-procedures/index.html" TargetMode="External"/><Relationship Id="rId7" Type="http://schemas.openxmlformats.org/officeDocument/2006/relationships/image" Target="../media/image8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4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9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06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1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01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0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3" Type="http://schemas.openxmlformats.org/officeDocument/2006/relationships/image" Target="../media/image100.jpeg"/><Relationship Id="rId7" Type="http://schemas.openxmlformats.org/officeDocument/2006/relationships/image" Target="../media/image10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3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63.xml"/><Relationship Id="rId4" Type="http://schemas.openxmlformats.org/officeDocument/2006/relationships/image" Target="../media/image10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3.xml"/><Relationship Id="rId5" Type="http://schemas.openxmlformats.org/officeDocument/2006/relationships/image" Target="../media/image112.png"/><Relationship Id="rId4" Type="http://schemas.openxmlformats.org/officeDocument/2006/relationships/image" Target="../media/image11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8.xml"/><Relationship Id="rId4" Type="http://schemas.openxmlformats.org/officeDocument/2006/relationships/image" Target="../media/image114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58.xml"/><Relationship Id="rId6" Type="http://schemas.openxmlformats.org/officeDocument/2006/relationships/image" Target="../media/image119.jpeg"/><Relationship Id="rId5" Type="http://schemas.openxmlformats.org/officeDocument/2006/relationships/image" Target="../media/image118.jpeg"/><Relationship Id="rId4" Type="http://schemas.openxmlformats.org/officeDocument/2006/relationships/image" Target="../media/image117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49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3" Type="http://schemas.openxmlformats.org/officeDocument/2006/relationships/image" Target="../media/image122.png"/><Relationship Id="rId7" Type="http://schemas.openxmlformats.org/officeDocument/2006/relationships/image" Target="../media/image1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4.xml"/><Relationship Id="rId6" Type="http://schemas.openxmlformats.org/officeDocument/2006/relationships/image" Target="../media/image125.png"/><Relationship Id="rId5" Type="http://schemas.openxmlformats.org/officeDocument/2006/relationships/image" Target="../media/image124.jpeg"/><Relationship Id="rId4" Type="http://schemas.openxmlformats.org/officeDocument/2006/relationships/image" Target="../media/image123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gif"/><Relationship Id="rId1" Type="http://schemas.openxmlformats.org/officeDocument/2006/relationships/slideLayout" Target="../slideLayouts/slideLayout21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1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8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8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8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1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1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1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3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703512" y="836712"/>
            <a:ext cx="8784976" cy="2232248"/>
          </a:xfrm>
        </p:spPr>
        <p:txBody>
          <a:bodyPr>
            <a:noAutofit/>
          </a:bodyPr>
          <a:lstStyle/>
          <a:p>
            <a:pPr algn="ctr"/>
            <a:r>
              <a:rPr lang="th-TH" sz="4400" b="1" dirty="0">
                <a:solidFill>
                  <a:srgbClr val="3C0B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นโยบายและยุทธศาสตร์การเป็นเมืองศูนย์กลางบริการสุขภาพในอาเซียน</a:t>
            </a:r>
          </a:p>
          <a:p>
            <a:pPr algn="ctr"/>
            <a:r>
              <a:rPr lang="th-TH" sz="4400" b="1" dirty="0">
                <a:solidFill>
                  <a:srgbClr val="3C0B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ของกระทรวงสาธารณสุข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z="2800" b="1" dirty="0"/>
              <a:t>สำนักบริหารการสาธารณสุข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172796" y="4320398"/>
            <a:ext cx="3738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3200" b="1" spc="50" dirty="0">
                <a:ln w="11430"/>
                <a:solidFill>
                  <a:srgbClr val="002611"/>
                </a:solidFill>
              </a:rPr>
              <a:t>สำนักบริหารการสาธารณสุข</a:t>
            </a:r>
          </a:p>
          <a:p>
            <a:pPr algn="ctr"/>
            <a:r>
              <a:rPr lang="th-TH" sz="3200" b="1" spc="50" dirty="0">
                <a:ln w="11430"/>
                <a:solidFill>
                  <a:srgbClr val="002611"/>
                </a:solidFill>
              </a:rPr>
              <a:t>กระทรวงสาธารณสุข</a:t>
            </a:r>
          </a:p>
          <a:p>
            <a:pPr algn="ctr"/>
            <a:r>
              <a:rPr lang="en-US" sz="2400" b="1" spc="50" dirty="0">
                <a:ln w="11430"/>
                <a:solidFill>
                  <a:srgbClr val="7030A0"/>
                </a:solidFill>
              </a:rPr>
              <a:t>27</a:t>
            </a:r>
            <a:r>
              <a:rPr lang="th-TH" sz="2400" b="1" spc="50" dirty="0">
                <a:ln w="11430"/>
                <a:solidFill>
                  <a:srgbClr val="7030A0"/>
                </a:solidFill>
              </a:rPr>
              <a:t> กรกฎาคม </a:t>
            </a:r>
            <a:r>
              <a:rPr lang="en-US" sz="2400" b="1" spc="50" dirty="0">
                <a:ln w="11430"/>
                <a:solidFill>
                  <a:srgbClr val="7030A0"/>
                </a:solidFill>
              </a:rPr>
              <a:t>2558</a:t>
            </a:r>
            <a:endParaRPr lang="th-TH" sz="3600" b="1" spc="50" dirty="0">
              <a:ln w="11430"/>
              <a:solidFill>
                <a:srgbClr val="7030A0"/>
              </a:solidFill>
            </a:endParaRPr>
          </a:p>
        </p:txBody>
      </p:sp>
      <p:pic>
        <p:nvPicPr>
          <p:cNvPr id="8" name="รูปภาพ 7" descr="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513" y="2827686"/>
            <a:ext cx="3539755" cy="362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6027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371600" y="411480"/>
            <a:ext cx="9189720" cy="883920"/>
          </a:xfrm>
          <a:solidFill>
            <a:srgbClr val="00CC99"/>
          </a:solidFill>
        </p:spPr>
        <p:txBody>
          <a:bodyPr>
            <a:normAutofit/>
          </a:bodyPr>
          <a:lstStyle/>
          <a:p>
            <a:r>
              <a:rPr lang="th-TH" b="1" kern="1200" dirty="0">
                <a:solidFill>
                  <a:prstClr val="black"/>
                </a:solidFill>
                <a:ea typeface="+mj-ea"/>
                <a:cs typeface="+mn-cs"/>
              </a:rPr>
              <a:t>ลำดับการนำเสนอ</a:t>
            </a:r>
            <a:endParaRPr lang="th-TH" sz="3600" b="1" dirty="0">
              <a:cs typeface="+mn-cs"/>
            </a:endParaRP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371600" y="1478280"/>
            <a:ext cx="9189720" cy="4953000"/>
          </a:xfrm>
        </p:spPr>
        <p:txBody>
          <a:bodyPr>
            <a:normAutofit lnSpcReduction="10000"/>
          </a:bodyPr>
          <a:lstStyle/>
          <a:p>
            <a:pPr marL="742950" marR="0" lvl="0" indent="-7429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th-TH" sz="3600" b="1" kern="1200" dirty="0">
                <a:solidFill>
                  <a:prstClr val="black"/>
                </a:solidFill>
                <a:ea typeface="+mn-ea"/>
                <a:cs typeface="+mn-cs"/>
              </a:rPr>
              <a:t>แนวโน้มการเปลี่ยนแปลงของอาเซียนที่กระทบระบบสุขภาพ</a:t>
            </a:r>
          </a:p>
          <a:p>
            <a:pPr marL="891540" lvl="1" indent="-342900" algn="l" rtl="0" fontAlgn="base">
              <a:spcBef>
                <a:spcPct val="20000"/>
              </a:spcBef>
              <a:spcAft>
                <a:spcPct val="0"/>
              </a:spcAft>
              <a:buSzTx/>
              <a:buFont typeface="Arial" panose="020B0604020202020204" pitchFamily="34" charset="0"/>
              <a:buChar char="–"/>
            </a:pPr>
            <a:r>
              <a:rPr lang="en-US" b="1" kern="1200" dirty="0">
                <a:solidFill>
                  <a:prstClr val="black"/>
                </a:solidFill>
                <a:ea typeface="+mn-ea"/>
                <a:cs typeface="+mn-cs"/>
              </a:rPr>
              <a:t>AEC</a:t>
            </a:r>
          </a:p>
          <a:p>
            <a:pPr marL="891540" lvl="1" indent="-342900" algn="l" rtl="0" fontAlgn="base">
              <a:spcBef>
                <a:spcPct val="20000"/>
              </a:spcBef>
              <a:spcAft>
                <a:spcPct val="0"/>
              </a:spcAft>
              <a:buSzTx/>
              <a:buFont typeface="Arial" panose="020B0604020202020204" pitchFamily="34" charset="0"/>
              <a:buChar char="–"/>
            </a:pPr>
            <a:r>
              <a:rPr lang="en-US" b="1" kern="1200" dirty="0">
                <a:solidFill>
                  <a:prstClr val="black"/>
                </a:solidFill>
                <a:ea typeface="+mn-ea"/>
                <a:cs typeface="+mn-cs"/>
              </a:rPr>
              <a:t>ASCC</a:t>
            </a:r>
          </a:p>
          <a:p>
            <a:pPr marL="891540" lvl="1" indent="-342900" algn="l" rtl="0" fontAlgn="base">
              <a:spcBef>
                <a:spcPct val="20000"/>
              </a:spcBef>
              <a:spcAft>
                <a:spcPct val="0"/>
              </a:spcAft>
              <a:buSzTx/>
              <a:buFont typeface="Arial" panose="020B0604020202020204" pitchFamily="34" charset="0"/>
              <a:buChar char="–"/>
            </a:pPr>
            <a:r>
              <a:rPr lang="en-US" b="1" kern="1200" dirty="0">
                <a:solidFill>
                  <a:prstClr val="black"/>
                </a:solidFill>
                <a:ea typeface="+mn-ea"/>
                <a:cs typeface="+mn-cs"/>
              </a:rPr>
              <a:t>SEZ</a:t>
            </a:r>
          </a:p>
          <a:p>
            <a:pPr marL="891540" lvl="1" indent="-342900" algn="l" rtl="0" fontAlgn="base">
              <a:spcBef>
                <a:spcPct val="20000"/>
              </a:spcBef>
              <a:spcAft>
                <a:spcPct val="0"/>
              </a:spcAft>
              <a:buSzTx/>
              <a:buFont typeface="Arial" panose="020B0604020202020204" pitchFamily="34" charset="0"/>
              <a:buChar char="–"/>
            </a:pPr>
            <a:r>
              <a:rPr lang="en-US" b="1" kern="1200" dirty="0" smtClean="0">
                <a:solidFill>
                  <a:prstClr val="black"/>
                </a:solidFill>
                <a:ea typeface="+mn-ea"/>
                <a:cs typeface="+mn-cs"/>
              </a:rPr>
              <a:t>Logistics</a:t>
            </a:r>
            <a:endParaRPr lang="en-US" b="1" kern="1200" dirty="0">
              <a:solidFill>
                <a:prstClr val="black"/>
              </a:solidFill>
              <a:ea typeface="+mn-ea"/>
              <a:cs typeface="+mn-cs"/>
            </a:endParaRPr>
          </a:p>
          <a:p>
            <a:pPr marL="891540" lvl="1" indent="-342900" algn="l" rtl="0" fontAlgn="base">
              <a:spcBef>
                <a:spcPct val="20000"/>
              </a:spcBef>
              <a:spcAft>
                <a:spcPct val="0"/>
              </a:spcAft>
              <a:buSzTx/>
              <a:buFont typeface="Arial" panose="020B0604020202020204" pitchFamily="34" charset="0"/>
              <a:buChar char="–"/>
            </a:pPr>
            <a:r>
              <a:rPr lang="en-US" b="1" kern="1200" dirty="0">
                <a:solidFill>
                  <a:prstClr val="black"/>
                </a:solidFill>
                <a:ea typeface="+mn-ea"/>
                <a:cs typeface="+mn-cs"/>
              </a:rPr>
              <a:t>Tourism</a:t>
            </a:r>
          </a:p>
          <a:p>
            <a:pPr marL="811530" marR="0" lvl="0" indent="-7429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th-TH" sz="3600" b="1" kern="1200" dirty="0">
                <a:solidFill>
                  <a:prstClr val="black"/>
                </a:solidFill>
                <a:ea typeface="+mn-ea"/>
                <a:cs typeface="+mn-cs"/>
              </a:rPr>
              <a:t>นโยบายและยุทธศาสตร์ของกระทรวง</a:t>
            </a:r>
            <a:r>
              <a:rPr lang="th-TH" sz="3600" b="1" kern="1200" dirty="0" smtClean="0">
                <a:solidFill>
                  <a:prstClr val="black"/>
                </a:solidFill>
                <a:ea typeface="+mn-ea"/>
                <a:cs typeface="+mn-cs"/>
              </a:rPr>
              <a:t>สาธารณสุข</a:t>
            </a:r>
            <a:endParaRPr lang="en-US" sz="3600" b="1" kern="1200" dirty="0">
              <a:solidFill>
                <a:prstClr val="black"/>
              </a:solidFill>
              <a:ea typeface="+mn-ea"/>
              <a:cs typeface="+mn-cs"/>
            </a:endParaRPr>
          </a:p>
          <a:p>
            <a:endParaRPr lang="th-TH" sz="2800" b="1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8990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80" y="81200"/>
            <a:ext cx="11852695" cy="67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1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6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J:\New folder (2)\นโยบายด้านคมนาคมของรัฐบาลนี้ (2_Page_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851177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J:\New folder (2)\นโยบายด้านคมนาคมของรัฐบาลนี้ (2_Page_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252"/>
            <a:ext cx="12192000" cy="70564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050805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J:\New folder (2)\นโยบายด้านคมนาคมของรัฐบาลนี้ (2_Page_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2192000" cy="71599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206561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/>
          <a:srcRect t="7954"/>
          <a:stretch/>
        </p:blipFill>
        <p:spPr>
          <a:xfrm>
            <a:off x="0" y="16306"/>
            <a:ext cx="12191999" cy="684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93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/>
          <a:srcRect b="7139"/>
          <a:stretch/>
        </p:blipFill>
        <p:spPr>
          <a:xfrm>
            <a:off x="0" y="91441"/>
            <a:ext cx="12192000" cy="6751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7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16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7"/>
          <p:cNvGrpSpPr/>
          <p:nvPr/>
        </p:nvGrpSpPr>
        <p:grpSpPr>
          <a:xfrm>
            <a:off x="1510812" y="-25005"/>
            <a:ext cx="9171843" cy="6910389"/>
            <a:chOff x="-13189" y="-28575"/>
            <a:chExt cx="9171843" cy="6910389"/>
          </a:xfrm>
        </p:grpSpPr>
        <p:sp>
          <p:nvSpPr>
            <p:cNvPr id="49" name="Rectangle 6"/>
            <p:cNvSpPr>
              <a:spLocks noChangeArrowheads="1"/>
            </p:cNvSpPr>
            <p:nvPr/>
          </p:nvSpPr>
          <p:spPr bwMode="auto">
            <a:xfrm>
              <a:off x="0" y="1"/>
              <a:ext cx="9158654" cy="6881813"/>
            </a:xfrm>
            <a:prstGeom prst="rect">
              <a:avLst/>
            </a:prstGeom>
            <a:gradFill rotWithShape="1">
              <a:gsLst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accent3">
                    <a:lumMod val="58000"/>
                    <a:lumOff val="42000"/>
                    <a:alpha val="63000"/>
                  </a:schemeClr>
                </a:gs>
              </a:gsLst>
              <a:lin ang="540000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>
                <a:defRPr/>
              </a:pPr>
              <a:endParaRPr lang="th-TH" kern="0" dirty="0">
                <a:solidFill>
                  <a:sysClr val="windowText" lastClr="000000"/>
                </a:solidFill>
                <a:latin typeface="Calibri"/>
                <a:cs typeface="Cordia New" pitchFamily="34" charset="-34"/>
                <a:sym typeface="Calibri"/>
              </a:endParaRPr>
            </a:p>
          </p:txBody>
        </p:sp>
        <p:grpSp>
          <p:nvGrpSpPr>
            <p:cNvPr id="3" name="กลุ่ม 29"/>
            <p:cNvGrpSpPr>
              <a:grpSpLocks/>
            </p:cNvGrpSpPr>
            <p:nvPr/>
          </p:nvGrpSpPr>
          <p:grpSpPr bwMode="auto">
            <a:xfrm>
              <a:off x="-13187" y="-28575"/>
              <a:ext cx="9157182" cy="766763"/>
              <a:chOff x="-12598" y="-16863"/>
              <a:chExt cx="9156598" cy="929015"/>
            </a:xfrm>
          </p:grpSpPr>
          <p:sp>
            <p:nvSpPr>
              <p:cNvPr id="51" name="Rectangle 18"/>
              <p:cNvSpPr/>
              <p:nvPr/>
            </p:nvSpPr>
            <p:spPr bwMode="auto">
              <a:xfrm>
                <a:off x="2714307" y="-16863"/>
                <a:ext cx="143598" cy="929015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kern="0">
                  <a:solidFill>
                    <a:srgbClr val="FFFFFF"/>
                  </a:solidFill>
                  <a:cs typeface="Cordia New" pitchFamily="34" charset="-34"/>
                  <a:sym typeface="Calibri"/>
                </a:endParaRPr>
              </a:p>
            </p:txBody>
          </p:sp>
          <p:sp>
            <p:nvSpPr>
              <p:cNvPr id="52" name="Rectangle 23"/>
              <p:cNvSpPr/>
              <p:nvPr/>
            </p:nvSpPr>
            <p:spPr bwMode="auto">
              <a:xfrm>
                <a:off x="2857906" y="-16863"/>
                <a:ext cx="200745" cy="92901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kern="0">
                  <a:solidFill>
                    <a:srgbClr val="FFFFFF"/>
                  </a:solidFill>
                  <a:cs typeface="Cordia New" pitchFamily="34" charset="-34"/>
                  <a:sym typeface="Calibri"/>
                </a:endParaRPr>
              </a:p>
            </p:txBody>
          </p:sp>
          <p:sp>
            <p:nvSpPr>
              <p:cNvPr id="53" name="Rectangle 24"/>
              <p:cNvSpPr/>
              <p:nvPr/>
            </p:nvSpPr>
            <p:spPr bwMode="auto">
              <a:xfrm>
                <a:off x="1285650" y="-16863"/>
                <a:ext cx="622748" cy="92901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kern="0">
                  <a:solidFill>
                    <a:srgbClr val="FFFFFF"/>
                  </a:solidFill>
                  <a:cs typeface="Cordia New" pitchFamily="34" charset="-34"/>
                  <a:sym typeface="Calibri"/>
                </a:endParaRPr>
              </a:p>
            </p:txBody>
          </p:sp>
          <p:sp>
            <p:nvSpPr>
              <p:cNvPr id="54" name="Rectangle 25"/>
              <p:cNvSpPr/>
              <p:nvPr/>
            </p:nvSpPr>
            <p:spPr bwMode="auto">
              <a:xfrm>
                <a:off x="1071718" y="-16863"/>
                <a:ext cx="213932" cy="929015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kern="0">
                  <a:solidFill>
                    <a:srgbClr val="FFFFFF"/>
                  </a:solidFill>
                  <a:cs typeface="Cordia New" pitchFamily="34" charset="-34"/>
                  <a:sym typeface="Calibri"/>
                </a:endParaRPr>
              </a:p>
            </p:txBody>
          </p:sp>
          <p:sp>
            <p:nvSpPr>
              <p:cNvPr id="55" name="Rectangle 26"/>
              <p:cNvSpPr/>
              <p:nvPr/>
            </p:nvSpPr>
            <p:spPr bwMode="auto">
              <a:xfrm>
                <a:off x="236502" y="-13016"/>
                <a:ext cx="465962" cy="925168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kern="0">
                  <a:solidFill>
                    <a:srgbClr val="FFFFFF"/>
                  </a:solidFill>
                  <a:cs typeface="Cordia New" pitchFamily="34" charset="-34"/>
                  <a:sym typeface="Calibri"/>
                </a:endParaRPr>
              </a:p>
            </p:txBody>
          </p:sp>
          <p:sp>
            <p:nvSpPr>
              <p:cNvPr id="56" name="Rectangle 27"/>
              <p:cNvSpPr/>
              <p:nvPr/>
            </p:nvSpPr>
            <p:spPr bwMode="auto">
              <a:xfrm>
                <a:off x="-12598" y="-16863"/>
                <a:ext cx="250565" cy="929015"/>
              </a:xfrm>
              <a:prstGeom prst="rect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kern="0">
                  <a:solidFill>
                    <a:srgbClr val="FFFFFF"/>
                  </a:solidFill>
                  <a:cs typeface="Cordia New" pitchFamily="34" charset="-34"/>
                  <a:sym typeface="Calibri"/>
                </a:endParaRPr>
              </a:p>
            </p:txBody>
          </p:sp>
          <p:sp>
            <p:nvSpPr>
              <p:cNvPr id="57" name="Rectangle 22"/>
              <p:cNvSpPr/>
              <p:nvPr/>
            </p:nvSpPr>
            <p:spPr bwMode="auto">
              <a:xfrm>
                <a:off x="651179" y="-9169"/>
                <a:ext cx="420539" cy="921321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kern="0">
                  <a:solidFill>
                    <a:srgbClr val="FFFFFF"/>
                  </a:solidFill>
                  <a:cs typeface="Cordia New" pitchFamily="34" charset="-34"/>
                  <a:sym typeface="Calibri"/>
                </a:endParaRPr>
              </a:p>
            </p:txBody>
          </p:sp>
          <p:sp>
            <p:nvSpPr>
              <p:cNvPr id="58" name="Rectangle 21"/>
              <p:cNvSpPr/>
              <p:nvPr/>
            </p:nvSpPr>
            <p:spPr bwMode="auto">
              <a:xfrm>
                <a:off x="1908398" y="-16863"/>
                <a:ext cx="819098" cy="929015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kern="0">
                  <a:solidFill>
                    <a:srgbClr val="FFFFFF"/>
                  </a:solidFill>
                  <a:cs typeface="Cordia New" pitchFamily="34" charset="-34"/>
                  <a:sym typeface="Calibri"/>
                </a:endParaRPr>
              </a:p>
            </p:txBody>
          </p:sp>
          <p:sp>
            <p:nvSpPr>
              <p:cNvPr id="59" name="Rectangle 20"/>
              <p:cNvSpPr/>
              <p:nvPr/>
            </p:nvSpPr>
            <p:spPr bwMode="auto">
              <a:xfrm>
                <a:off x="3058651" y="-16863"/>
                <a:ext cx="6085349" cy="929015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kern="0">
                  <a:solidFill>
                    <a:srgbClr val="FFFFFF"/>
                  </a:solidFill>
                  <a:cs typeface="Cordia New" pitchFamily="34" charset="-34"/>
                  <a:sym typeface="Calibri"/>
                </a:endParaRPr>
              </a:p>
            </p:txBody>
          </p:sp>
        </p:grpSp>
      </p:grpSp>
      <p:sp>
        <p:nvSpPr>
          <p:cNvPr id="44" name="TextBox 43"/>
          <p:cNvSpPr txBox="1"/>
          <p:nvPr/>
        </p:nvSpPr>
        <p:spPr>
          <a:xfrm>
            <a:off x="3503712" y="1"/>
            <a:ext cx="7164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36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การพัฒนาพื้นที่เขตเศรษฐกิจพิเศษ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2772" t="6318" r="42120" b="7880"/>
          <a:stretch>
            <a:fillRect/>
          </a:stretch>
        </p:blipFill>
        <p:spPr bwMode="auto">
          <a:xfrm>
            <a:off x="1524000" y="714838"/>
            <a:ext cx="5220072" cy="614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สี่เหลี่ยมมุมมน 78"/>
          <p:cNvSpPr/>
          <p:nvPr/>
        </p:nvSpPr>
        <p:spPr>
          <a:xfrm>
            <a:off x="6816080" y="3528392"/>
            <a:ext cx="3851920" cy="328498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1800" b="1" kern="0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ระยะถัดไป </a:t>
            </a:r>
            <a:r>
              <a:rPr lang="th-TH" sz="3200" b="1" kern="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  <a:sym typeface="Calibri"/>
              </a:rPr>
              <a:t>7</a:t>
            </a: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พื้นที่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แม่สาย  </a:t>
            </a: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จ.เชียงราย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spc="-5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spc="-5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เชียงแสน</a:t>
            </a:r>
            <a:r>
              <a:rPr lang="th-TH" sz="1800" b="1" kern="0" spc="-5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จ.เชียงราย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spc="-5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spc="-5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เชียงของ</a:t>
            </a:r>
            <a:r>
              <a:rPr lang="th-TH" sz="1800" b="1" kern="0" spc="-5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จ.เชียงราย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spc="-5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spc="-5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นครพนม</a:t>
            </a:r>
            <a:r>
              <a:rPr lang="th-TH" sz="1800" b="1" kern="0" spc="-5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จ.มุกดาหาร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หนองคาย</a:t>
            </a: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จ.หนองคาย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spc="-5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spc="-5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กาญจนบุรี</a:t>
            </a:r>
            <a:r>
              <a:rPr lang="th-TH" sz="1800" b="1" kern="0" spc="-5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จ.กาญจนบุรี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นราธิวาส</a:t>
            </a: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จ.นราธิวาส</a:t>
            </a:r>
          </a:p>
          <a:p>
            <a:pPr marL="342900" indent="-342900">
              <a:buFont typeface="+mj-lt"/>
              <a:buAutoNum type="arabicPeriod"/>
            </a:pPr>
            <a:endParaRPr lang="th-TH" sz="1800" b="1" kern="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  <a:p>
            <a:pPr marL="342900" indent="-342900">
              <a:buFont typeface="+mj-lt"/>
              <a:buAutoNum type="arabicPeriod"/>
            </a:pPr>
            <a:endParaRPr lang="th-TH" sz="1800" b="1" kern="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  <a:p>
            <a:pPr marL="342900" indent="-342900">
              <a:buFont typeface="+mj-lt"/>
              <a:buAutoNum type="arabicPeriod"/>
            </a:pPr>
            <a:endParaRPr lang="th-TH" sz="1800" b="1" kern="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  <a:p>
            <a:pPr marL="342900" indent="-342900">
              <a:buFont typeface="+mj-lt"/>
              <a:buAutoNum type="arabicPeriod"/>
            </a:pPr>
            <a:endParaRPr lang="th-TH" sz="1800" b="1" kern="0" dirty="0">
              <a:solidFill>
                <a:srgbClr val="000099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  <a:p>
            <a:r>
              <a:rPr lang="en-US" sz="20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</a:t>
            </a:r>
            <a:endParaRPr lang="th-TH" sz="2000" b="1" kern="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  <a:p>
            <a:endParaRPr lang="en-US" sz="1800" b="1" kern="0" dirty="0">
              <a:solidFill>
                <a:srgbClr val="000099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</p:txBody>
      </p:sp>
      <p:sp>
        <p:nvSpPr>
          <p:cNvPr id="61" name="สี่เหลี่ยมมุมมน 78"/>
          <p:cNvSpPr/>
          <p:nvPr/>
        </p:nvSpPr>
        <p:spPr>
          <a:xfrm>
            <a:off x="6816080" y="764704"/>
            <a:ext cx="3851920" cy="2736304"/>
          </a:xfrm>
          <a:prstGeom prst="roundRect">
            <a:avLst/>
          </a:prstGeom>
          <a:solidFill>
            <a:schemeClr val="accent5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1800" b="1" kern="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ระยะแรก</a:t>
            </a: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</a:t>
            </a:r>
            <a:r>
              <a:rPr lang="th-TH" sz="3200" b="1" kern="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  <a:sym typeface="Calibri"/>
              </a:rPr>
              <a:t>5</a:t>
            </a: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พื้นที่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แม่สอด  </a:t>
            </a: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จ.ตาก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สระแก้ว</a:t>
            </a: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จ.สระแก้ว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ตราด</a:t>
            </a: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จ.ตราด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spc="-5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spc="-5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มุกดาหาร</a:t>
            </a:r>
            <a:r>
              <a:rPr lang="th-TH" sz="1800" b="1" kern="0" spc="-5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จ.มุกดาหาร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เขตเศรษฐกิจพิเศษ</a:t>
            </a:r>
            <a:r>
              <a:rPr lang="th-TH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สงขลา</a:t>
            </a:r>
            <a:r>
              <a:rPr lang="th-TH" sz="18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จ.สงขลา</a:t>
            </a:r>
            <a:endParaRPr lang="th-TH" sz="1800" b="1" kern="0" dirty="0">
              <a:solidFill>
                <a:srgbClr val="000099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  <a:p>
            <a:r>
              <a:rPr lang="en-US" sz="20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</a:t>
            </a:r>
            <a:endParaRPr lang="th-TH" sz="2000" b="1" kern="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  <a:p>
            <a:endParaRPr lang="en-US" sz="1800" b="1" kern="0" dirty="0">
              <a:solidFill>
                <a:srgbClr val="000099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</p:txBody>
      </p:sp>
      <p:sp>
        <p:nvSpPr>
          <p:cNvPr id="62" name="วงรี 61"/>
          <p:cNvSpPr/>
          <p:nvPr/>
        </p:nvSpPr>
        <p:spPr>
          <a:xfrm>
            <a:off x="7680176" y="1124744"/>
            <a:ext cx="216024" cy="216024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kern="0">
              <a:solidFill>
                <a:srgbClr val="FFFFFF"/>
              </a:solidFill>
              <a:sym typeface="Calibri"/>
            </a:endParaRPr>
          </a:p>
        </p:txBody>
      </p:sp>
      <p:sp>
        <p:nvSpPr>
          <p:cNvPr id="63" name="วงรี 62"/>
          <p:cNvSpPr/>
          <p:nvPr/>
        </p:nvSpPr>
        <p:spPr>
          <a:xfrm>
            <a:off x="7680176" y="3933056"/>
            <a:ext cx="216024" cy="21602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kern="0">
              <a:solidFill>
                <a:srgbClr val="FFFFFF"/>
              </a:solidFill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33770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8687" r="4762" b="2132"/>
          <a:stretch>
            <a:fillRect/>
          </a:stretch>
        </p:blipFill>
        <p:spPr bwMode="auto">
          <a:xfrm>
            <a:off x="4383406" y="882016"/>
            <a:ext cx="3672840" cy="5217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 rot="7800000">
            <a:off x="7121612" y="2053177"/>
            <a:ext cx="237600" cy="237600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60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 rot="7800000">
            <a:off x="5151118" y="2038060"/>
            <a:ext cx="259200" cy="259200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60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 rot="7800000">
            <a:off x="6333028" y="3090091"/>
            <a:ext cx="237600" cy="237600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60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 rot="7800000">
            <a:off x="6419437" y="3533038"/>
            <a:ext cx="237600" cy="237600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60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 rot="7800000">
            <a:off x="5739059" y="5423150"/>
            <a:ext cx="237600" cy="237600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60">
              <a:solidFill>
                <a:prstClr val="white"/>
              </a:solidFill>
            </a:endParaRPr>
          </a:p>
        </p:txBody>
      </p:sp>
      <p:cxnSp>
        <p:nvCxnSpPr>
          <p:cNvPr id="11" name="Elbow Connector 10"/>
          <p:cNvCxnSpPr/>
          <p:nvPr/>
        </p:nvCxnSpPr>
        <p:spPr>
          <a:xfrm>
            <a:off x="4168140" y="5179696"/>
            <a:ext cx="1598296" cy="453390"/>
          </a:xfrm>
          <a:prstGeom prst="bentConnector3">
            <a:avLst>
              <a:gd name="adj1" fmla="val 50000"/>
            </a:avLst>
          </a:prstGeom>
          <a:ln w="19050">
            <a:solidFill>
              <a:srgbClr val="0081E2"/>
            </a:solidFill>
            <a:prstDash val="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stCxn id="14" idx="3"/>
            <a:endCxn id="5" idx="5"/>
          </p:cNvCxnSpPr>
          <p:nvPr/>
        </p:nvCxnSpPr>
        <p:spPr>
          <a:xfrm>
            <a:off x="4469131" y="2068831"/>
            <a:ext cx="681990" cy="110490"/>
          </a:xfrm>
          <a:prstGeom prst="bentConnector3">
            <a:avLst>
              <a:gd name="adj1" fmla="val 50000"/>
            </a:avLst>
          </a:prstGeom>
          <a:ln w="19050">
            <a:solidFill>
              <a:srgbClr val="0081E2"/>
            </a:solidFill>
            <a:prstDash val="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524" name="Group 12"/>
          <p:cNvGrpSpPr>
            <a:grpSpLocks/>
          </p:cNvGrpSpPr>
          <p:nvPr/>
        </p:nvGrpSpPr>
        <p:grpSpPr bwMode="auto">
          <a:xfrm>
            <a:off x="2526030" y="1832610"/>
            <a:ext cx="1943100" cy="474346"/>
            <a:chOff x="323528" y="1057300"/>
            <a:chExt cx="2376264" cy="396000"/>
          </a:xfrm>
        </p:grpSpPr>
        <p:sp>
          <p:nvSpPr>
            <p:cNvPr id="14" name="Rounded Rectangle 13"/>
            <p:cNvSpPr/>
            <p:nvPr/>
          </p:nvSpPr>
          <p:spPr>
            <a:xfrm>
              <a:off x="430693" y="1093879"/>
              <a:ext cx="2269099" cy="322842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th-TH" sz="2400" b="1" dirty="0">
                  <a:solidFill>
                    <a:srgbClr val="00339A"/>
                  </a:solidFill>
                  <a:latin typeface="PSLxKittithada" pitchFamily="2" charset="-34"/>
                  <a:cs typeface="PSLxKittithada" pitchFamily="2" charset="-34"/>
                </a:rPr>
                <a:t>แม่สอด จ.ตาก</a:t>
              </a:r>
            </a:p>
          </p:txBody>
        </p:sp>
        <p:sp>
          <p:nvSpPr>
            <p:cNvPr id="15" name="Flowchart: Process 14"/>
            <p:cNvSpPr/>
            <p:nvPr/>
          </p:nvSpPr>
          <p:spPr>
            <a:xfrm>
              <a:off x="323528" y="1057300"/>
              <a:ext cx="360051" cy="396000"/>
            </a:xfrm>
            <a:prstGeom prst="flowChartProcess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kern="0" dirty="0">
                  <a:solidFill>
                    <a:prstClr val="white"/>
                  </a:solidFill>
                  <a:latin typeface="PSLxKittithada" pitchFamily="2" charset="-34"/>
                  <a:cs typeface="PSLxKittithada" pitchFamily="2" charset="-34"/>
                </a:rPr>
                <a:t>1</a:t>
              </a:r>
            </a:p>
          </p:txBody>
        </p:sp>
      </p:grpSp>
      <p:grpSp>
        <p:nvGrpSpPr>
          <p:cNvPr id="21525" name="Group 15"/>
          <p:cNvGrpSpPr>
            <a:grpSpLocks/>
          </p:cNvGrpSpPr>
          <p:nvPr/>
        </p:nvGrpSpPr>
        <p:grpSpPr bwMode="auto">
          <a:xfrm>
            <a:off x="2526030" y="4943476"/>
            <a:ext cx="1943100" cy="474344"/>
            <a:chOff x="179502" y="2281388"/>
            <a:chExt cx="2412036" cy="396000"/>
          </a:xfrm>
        </p:grpSpPr>
        <p:sp>
          <p:nvSpPr>
            <p:cNvPr id="17" name="Rounded Rectangle 16"/>
            <p:cNvSpPr/>
            <p:nvPr/>
          </p:nvSpPr>
          <p:spPr>
            <a:xfrm>
              <a:off x="250444" y="2317966"/>
              <a:ext cx="2341094" cy="322844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th-TH" sz="2160" b="1" dirty="0">
                  <a:solidFill>
                    <a:srgbClr val="00339A"/>
                  </a:solidFill>
                  <a:latin typeface="PSLxKittithada" pitchFamily="2" charset="-34"/>
                  <a:cs typeface="PSLxKittithada" pitchFamily="2" charset="-34"/>
                </a:rPr>
                <a:t>อ.สะเดา จ.สงขลา</a:t>
              </a:r>
            </a:p>
          </p:txBody>
        </p:sp>
        <p:sp>
          <p:nvSpPr>
            <p:cNvPr id="18" name="Flowchart: Process 17"/>
            <p:cNvSpPr/>
            <p:nvPr/>
          </p:nvSpPr>
          <p:spPr>
            <a:xfrm>
              <a:off x="179502" y="2281388"/>
              <a:ext cx="360051" cy="396000"/>
            </a:xfrm>
            <a:prstGeom prst="flowChartProcess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60" b="1" kern="0" dirty="0">
                  <a:solidFill>
                    <a:prstClr val="white"/>
                  </a:solidFill>
                  <a:latin typeface="PSLxKittithada" pitchFamily="2" charset="-34"/>
                  <a:cs typeface="PSLxKittithada" pitchFamily="2" charset="-34"/>
                </a:rPr>
                <a:t>2</a:t>
              </a:r>
            </a:p>
          </p:txBody>
        </p:sp>
      </p:grpSp>
      <p:cxnSp>
        <p:nvCxnSpPr>
          <p:cNvPr id="20" name="Straight Arrow Connector 19"/>
          <p:cNvCxnSpPr/>
          <p:nvPr/>
        </p:nvCxnSpPr>
        <p:spPr>
          <a:xfrm rot="10800000" flipV="1">
            <a:off x="6543676" y="3213736"/>
            <a:ext cx="1727834" cy="0"/>
          </a:xfrm>
          <a:prstGeom prst="straightConnector1">
            <a:avLst/>
          </a:prstGeom>
          <a:ln>
            <a:solidFill>
              <a:srgbClr val="0081E2"/>
            </a:solidFill>
            <a:prstDash val="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527" name="Group 24"/>
          <p:cNvGrpSpPr>
            <a:grpSpLocks/>
          </p:cNvGrpSpPr>
          <p:nvPr/>
        </p:nvGrpSpPr>
        <p:grpSpPr bwMode="auto">
          <a:xfrm>
            <a:off x="7926706" y="2954656"/>
            <a:ext cx="2701037" cy="476250"/>
            <a:chOff x="6300186" y="1597396"/>
            <a:chExt cx="2523528" cy="396008"/>
          </a:xfrm>
        </p:grpSpPr>
        <p:sp>
          <p:nvSpPr>
            <p:cNvPr id="26" name="Rounded Rectangle 25"/>
            <p:cNvSpPr/>
            <p:nvPr/>
          </p:nvSpPr>
          <p:spPr>
            <a:xfrm>
              <a:off x="6300186" y="1597396"/>
              <a:ext cx="2523528" cy="324726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th-TH" sz="2160" b="1" dirty="0">
                  <a:solidFill>
                    <a:srgbClr val="00339A"/>
                  </a:solidFill>
                  <a:latin typeface="PSLxKittithada" pitchFamily="2" charset="-34"/>
                  <a:cs typeface="PSLxKittithada" pitchFamily="2" charset="-34"/>
                </a:rPr>
                <a:t>อรัญประเทศ จ.สระแก้ว</a:t>
              </a:r>
            </a:p>
          </p:txBody>
        </p:sp>
        <p:sp>
          <p:nvSpPr>
            <p:cNvPr id="27" name="Flowchart: Process 26"/>
            <p:cNvSpPr/>
            <p:nvPr/>
          </p:nvSpPr>
          <p:spPr>
            <a:xfrm>
              <a:off x="6300192" y="1597404"/>
              <a:ext cx="360050" cy="396000"/>
            </a:xfrm>
            <a:prstGeom prst="flowChartProcess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kern="0" dirty="0">
                  <a:solidFill>
                    <a:prstClr val="white"/>
                  </a:solidFill>
                  <a:latin typeface="PSLxKittithada" pitchFamily="2" charset="-34"/>
                  <a:cs typeface="PSLxKittithada" pitchFamily="2" charset="-34"/>
                </a:rPr>
                <a:t>4</a:t>
              </a:r>
            </a:p>
          </p:txBody>
        </p:sp>
      </p:grpSp>
      <p:cxnSp>
        <p:nvCxnSpPr>
          <p:cNvPr id="35" name="Elbow Connector 34"/>
          <p:cNvCxnSpPr/>
          <p:nvPr/>
        </p:nvCxnSpPr>
        <p:spPr>
          <a:xfrm rot="10800000">
            <a:off x="6656070" y="3642360"/>
            <a:ext cx="1615440" cy="845820"/>
          </a:xfrm>
          <a:prstGeom prst="bentConnector3">
            <a:avLst>
              <a:gd name="adj1" fmla="val 50000"/>
            </a:avLst>
          </a:prstGeom>
          <a:ln w="19050">
            <a:solidFill>
              <a:srgbClr val="0081E2"/>
            </a:solidFill>
            <a:prstDash val="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10800000">
            <a:off x="7359016" y="2162176"/>
            <a:ext cx="1085850" cy="15240"/>
          </a:xfrm>
          <a:prstGeom prst="straightConnector1">
            <a:avLst/>
          </a:prstGeom>
          <a:ln>
            <a:solidFill>
              <a:srgbClr val="0081E2"/>
            </a:solidFill>
            <a:prstDash val="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530" name="Group 21"/>
          <p:cNvGrpSpPr>
            <a:grpSpLocks/>
          </p:cNvGrpSpPr>
          <p:nvPr/>
        </p:nvGrpSpPr>
        <p:grpSpPr bwMode="auto">
          <a:xfrm>
            <a:off x="7926706" y="1918336"/>
            <a:ext cx="2375534" cy="474344"/>
            <a:chOff x="6228184" y="877316"/>
            <a:chExt cx="2340008" cy="396008"/>
          </a:xfrm>
        </p:grpSpPr>
        <p:sp>
          <p:nvSpPr>
            <p:cNvPr id="23" name="Rounded Rectangle 22"/>
            <p:cNvSpPr/>
            <p:nvPr/>
          </p:nvSpPr>
          <p:spPr>
            <a:xfrm>
              <a:off x="6301056" y="877316"/>
              <a:ext cx="2267136" cy="324441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th-TH" sz="2160" b="1" dirty="0">
                  <a:solidFill>
                    <a:srgbClr val="00339A"/>
                  </a:solidFill>
                  <a:latin typeface="PSLxKittithada" pitchFamily="2" charset="-34"/>
                  <a:cs typeface="PSLxKittithada" pitchFamily="2" charset="-34"/>
                </a:rPr>
                <a:t>ชายแดน จ.มุกดาหาร</a:t>
              </a:r>
            </a:p>
          </p:txBody>
        </p:sp>
        <p:sp>
          <p:nvSpPr>
            <p:cNvPr id="24" name="Flowchart: Process 23"/>
            <p:cNvSpPr/>
            <p:nvPr/>
          </p:nvSpPr>
          <p:spPr>
            <a:xfrm>
              <a:off x="6228184" y="877324"/>
              <a:ext cx="360050" cy="396000"/>
            </a:xfrm>
            <a:prstGeom prst="flowChartProcess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kern="0" dirty="0">
                  <a:solidFill>
                    <a:prstClr val="white"/>
                  </a:solidFill>
                  <a:latin typeface="PSLxKittithada" pitchFamily="2" charset="-34"/>
                  <a:cs typeface="PSLxKittithada" pitchFamily="2" charset="-34"/>
                </a:rPr>
                <a:t>3</a:t>
              </a:r>
            </a:p>
          </p:txBody>
        </p:sp>
      </p:grpSp>
      <p:grpSp>
        <p:nvGrpSpPr>
          <p:cNvPr id="21531" name="Group 27"/>
          <p:cNvGrpSpPr>
            <a:grpSpLocks/>
          </p:cNvGrpSpPr>
          <p:nvPr/>
        </p:nvGrpSpPr>
        <p:grpSpPr bwMode="auto">
          <a:xfrm>
            <a:off x="7926706" y="4251960"/>
            <a:ext cx="2217958" cy="474346"/>
            <a:chOff x="6263926" y="4477676"/>
            <a:chExt cx="2304266" cy="396000"/>
          </a:xfrm>
        </p:grpSpPr>
        <p:sp>
          <p:nvSpPr>
            <p:cNvPr id="29" name="Rounded Rectangle 28"/>
            <p:cNvSpPr/>
            <p:nvPr/>
          </p:nvSpPr>
          <p:spPr>
            <a:xfrm>
              <a:off x="6300071" y="4477676"/>
              <a:ext cx="2268121" cy="324433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th-TH" sz="2400" b="1" dirty="0">
                  <a:solidFill>
                    <a:srgbClr val="00339A"/>
                  </a:solidFill>
                  <a:latin typeface="PSLxKittithada" pitchFamily="2" charset="-34"/>
                  <a:cs typeface="PSLxKittithada" pitchFamily="2" charset="-34"/>
                </a:rPr>
                <a:t>ชายแดน จ.ตราด</a:t>
              </a:r>
            </a:p>
          </p:txBody>
        </p:sp>
        <p:sp>
          <p:nvSpPr>
            <p:cNvPr id="30" name="Flowchart: Process 29"/>
            <p:cNvSpPr/>
            <p:nvPr/>
          </p:nvSpPr>
          <p:spPr>
            <a:xfrm>
              <a:off x="6263926" y="4477676"/>
              <a:ext cx="360050" cy="396000"/>
            </a:xfrm>
            <a:prstGeom prst="flowChartProcess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kern="0" dirty="0">
                  <a:solidFill>
                    <a:prstClr val="white"/>
                  </a:solidFill>
                  <a:latin typeface="PSLxKittithada" pitchFamily="2" charset="-34"/>
                  <a:cs typeface="PSLxKittithada" pitchFamily="2" charset="-34"/>
                </a:rPr>
                <a:t>5</a:t>
              </a:r>
            </a:p>
          </p:txBody>
        </p:sp>
      </p:grpSp>
      <p:sp>
        <p:nvSpPr>
          <p:cNvPr id="33" name="Title 1"/>
          <p:cNvSpPr txBox="1">
            <a:spLocks/>
          </p:cNvSpPr>
          <p:nvPr/>
        </p:nvSpPr>
        <p:spPr>
          <a:xfrm>
            <a:off x="952500" y="99060"/>
            <a:ext cx="10629900" cy="43243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th-TH" sz="336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ขอบเขตพื้นที่เขตพัฒนาเศรษฐกิจพิเศษ </a:t>
            </a:r>
            <a:r>
              <a:rPr lang="en-US" sz="336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36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ประกาศเมื่อวันที่ 19 มกราคม 2558 </a:t>
            </a:r>
            <a:endParaRPr lang="th-TH" sz="336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6" name="Straight Connector 14"/>
          <p:cNvCxnSpPr/>
          <p:nvPr/>
        </p:nvCxnSpPr>
        <p:spPr>
          <a:xfrm>
            <a:off x="609600" y="628650"/>
            <a:ext cx="10972800" cy="0"/>
          </a:xfrm>
          <a:prstGeom prst="line">
            <a:avLst/>
          </a:prstGeom>
          <a:ln w="3175">
            <a:solidFill>
              <a:schemeClr val="accent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84051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2" t="5051" r="10831" b="5093"/>
          <a:stretch>
            <a:fillRect/>
          </a:stretch>
        </p:blipFill>
        <p:spPr bwMode="auto">
          <a:xfrm>
            <a:off x="4623436" y="923926"/>
            <a:ext cx="3356610" cy="5356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0" name="Elbow Connector 39"/>
          <p:cNvCxnSpPr/>
          <p:nvPr/>
        </p:nvCxnSpPr>
        <p:spPr>
          <a:xfrm flipV="1">
            <a:off x="4320540" y="1268730"/>
            <a:ext cx="1295400" cy="238126"/>
          </a:xfrm>
          <a:prstGeom prst="bentConnector3">
            <a:avLst>
              <a:gd name="adj1" fmla="val 50000"/>
            </a:avLst>
          </a:prstGeom>
          <a:ln w="19050">
            <a:solidFill>
              <a:srgbClr val="0081E2"/>
            </a:solidFill>
            <a:prstDash val="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>
            <a:off x="4364356" y="3341370"/>
            <a:ext cx="992504" cy="1906"/>
          </a:xfrm>
          <a:prstGeom prst="bentConnector3">
            <a:avLst>
              <a:gd name="adj1" fmla="val 50000"/>
            </a:avLst>
          </a:prstGeom>
          <a:ln w="19050">
            <a:solidFill>
              <a:srgbClr val="0081E2"/>
            </a:solidFill>
            <a:prstDash val="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2533" name="Group 54"/>
          <p:cNvGrpSpPr>
            <a:grpSpLocks/>
          </p:cNvGrpSpPr>
          <p:nvPr/>
        </p:nvGrpSpPr>
        <p:grpSpPr bwMode="auto">
          <a:xfrm>
            <a:off x="2506980" y="1268730"/>
            <a:ext cx="2202180" cy="474346"/>
            <a:chOff x="323528" y="1057300"/>
            <a:chExt cx="2376264" cy="396000"/>
          </a:xfrm>
        </p:grpSpPr>
        <p:sp>
          <p:nvSpPr>
            <p:cNvPr id="33" name="Rounded Rectangle 32"/>
            <p:cNvSpPr/>
            <p:nvPr/>
          </p:nvSpPr>
          <p:spPr>
            <a:xfrm>
              <a:off x="432475" y="1093879"/>
              <a:ext cx="2267317" cy="322842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th-TH" sz="2160" b="1" dirty="0">
                  <a:solidFill>
                    <a:srgbClr val="00339A"/>
                  </a:solidFill>
                  <a:latin typeface="PSLxKittithada" pitchFamily="2" charset="-34"/>
                  <a:cs typeface="PSLxKittithada" pitchFamily="2" charset="-34"/>
                </a:rPr>
                <a:t>ชายแดน จ.เชียงราย</a:t>
              </a:r>
            </a:p>
          </p:txBody>
        </p:sp>
        <p:sp>
          <p:nvSpPr>
            <p:cNvPr id="54" name="Flowchart: Process 53"/>
            <p:cNvSpPr/>
            <p:nvPr/>
          </p:nvSpPr>
          <p:spPr>
            <a:xfrm>
              <a:off x="323528" y="1057300"/>
              <a:ext cx="360051" cy="396000"/>
            </a:xfrm>
            <a:prstGeom prst="flowChartProcess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60" b="1" kern="0" dirty="0">
                  <a:solidFill>
                    <a:prstClr val="white"/>
                  </a:solidFill>
                  <a:latin typeface="PSLxKittithada" pitchFamily="2" charset="-34"/>
                  <a:cs typeface="PSLxKittithada" pitchFamily="2" charset="-34"/>
                </a:rPr>
                <a:t>1</a:t>
              </a:r>
            </a:p>
          </p:txBody>
        </p:sp>
      </p:grpSp>
      <p:grpSp>
        <p:nvGrpSpPr>
          <p:cNvPr id="22534" name="Group 56"/>
          <p:cNvGrpSpPr>
            <a:grpSpLocks/>
          </p:cNvGrpSpPr>
          <p:nvPr/>
        </p:nvGrpSpPr>
        <p:grpSpPr bwMode="auto">
          <a:xfrm>
            <a:off x="2234566" y="3084196"/>
            <a:ext cx="2474594" cy="474344"/>
            <a:chOff x="179502" y="2281388"/>
            <a:chExt cx="2412036" cy="396000"/>
          </a:xfrm>
        </p:grpSpPr>
        <p:sp>
          <p:nvSpPr>
            <p:cNvPr id="34" name="Rounded Rectangle 33"/>
            <p:cNvSpPr/>
            <p:nvPr/>
          </p:nvSpPr>
          <p:spPr>
            <a:xfrm>
              <a:off x="252349" y="2317966"/>
              <a:ext cx="2339189" cy="322844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th-TH" sz="2160" b="1" dirty="0">
                  <a:solidFill>
                    <a:srgbClr val="00339A"/>
                  </a:solidFill>
                  <a:latin typeface="PSLxKittithada" pitchFamily="2" charset="-34"/>
                  <a:cs typeface="PSLxKittithada" pitchFamily="2" charset="-34"/>
                </a:rPr>
                <a:t>ชายแดน จ.กาญจนบุรี</a:t>
              </a:r>
            </a:p>
          </p:txBody>
        </p:sp>
        <p:sp>
          <p:nvSpPr>
            <p:cNvPr id="56" name="Flowchart: Process 55"/>
            <p:cNvSpPr/>
            <p:nvPr/>
          </p:nvSpPr>
          <p:spPr>
            <a:xfrm>
              <a:off x="179502" y="2281388"/>
              <a:ext cx="360051" cy="396000"/>
            </a:xfrm>
            <a:prstGeom prst="flowChartProcess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kern="0" dirty="0">
                  <a:solidFill>
                    <a:prstClr val="white"/>
                  </a:solidFill>
                  <a:latin typeface="PSLxKittithada" pitchFamily="2" charset="-34"/>
                  <a:cs typeface="PSLxKittithada" pitchFamily="2" charset="-34"/>
                </a:rPr>
                <a:t>2</a:t>
              </a:r>
            </a:p>
          </p:txBody>
        </p:sp>
      </p:grpSp>
      <p:sp>
        <p:nvSpPr>
          <p:cNvPr id="66" name="Oval 65"/>
          <p:cNvSpPr>
            <a:spLocks noChangeAspect="1"/>
          </p:cNvSpPr>
          <p:nvPr/>
        </p:nvSpPr>
        <p:spPr>
          <a:xfrm rot="8020156">
            <a:off x="5704607" y="1094476"/>
            <a:ext cx="216000" cy="216000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60">
              <a:solidFill>
                <a:prstClr val="white"/>
              </a:solidFill>
            </a:endParaRPr>
          </a:p>
        </p:txBody>
      </p:sp>
      <p:sp>
        <p:nvSpPr>
          <p:cNvPr id="74" name="Oval 73"/>
          <p:cNvSpPr>
            <a:spLocks noChangeAspect="1"/>
          </p:cNvSpPr>
          <p:nvPr/>
        </p:nvSpPr>
        <p:spPr>
          <a:xfrm rot="8020156">
            <a:off x="6568703" y="1872163"/>
            <a:ext cx="216000" cy="216000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60">
              <a:solidFill>
                <a:prstClr val="white"/>
              </a:solidFill>
            </a:endParaRPr>
          </a:p>
        </p:txBody>
      </p:sp>
      <p:sp>
        <p:nvSpPr>
          <p:cNvPr id="75" name="Oval 74"/>
          <p:cNvSpPr>
            <a:spLocks noChangeAspect="1"/>
          </p:cNvSpPr>
          <p:nvPr/>
        </p:nvSpPr>
        <p:spPr>
          <a:xfrm rot="8020156">
            <a:off x="7173570" y="2004731"/>
            <a:ext cx="216000" cy="216000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60">
              <a:solidFill>
                <a:prstClr val="white"/>
              </a:solidFill>
            </a:endParaRPr>
          </a:p>
        </p:txBody>
      </p:sp>
      <p:sp>
        <p:nvSpPr>
          <p:cNvPr id="76" name="Oval 75"/>
          <p:cNvSpPr>
            <a:spLocks noChangeAspect="1"/>
          </p:cNvSpPr>
          <p:nvPr/>
        </p:nvSpPr>
        <p:spPr>
          <a:xfrm rot="8020156">
            <a:off x="5312809" y="3097520"/>
            <a:ext cx="216000" cy="216000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60">
              <a:solidFill>
                <a:prstClr val="white"/>
              </a:solidFill>
            </a:endParaRPr>
          </a:p>
        </p:txBody>
      </p:sp>
      <p:sp>
        <p:nvSpPr>
          <p:cNvPr id="77" name="Oval 76"/>
          <p:cNvSpPr>
            <a:spLocks noChangeAspect="1"/>
          </p:cNvSpPr>
          <p:nvPr/>
        </p:nvSpPr>
        <p:spPr>
          <a:xfrm rot="8020156">
            <a:off x="6309474" y="5933413"/>
            <a:ext cx="216000" cy="216000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60">
              <a:solidFill>
                <a:prstClr val="white"/>
              </a:solidFill>
            </a:endParaRPr>
          </a:p>
        </p:txBody>
      </p:sp>
      <p:cxnSp>
        <p:nvCxnSpPr>
          <p:cNvPr id="82" name="Elbow Connector 81"/>
          <p:cNvCxnSpPr/>
          <p:nvPr/>
        </p:nvCxnSpPr>
        <p:spPr>
          <a:xfrm rot="10800000" flipV="1">
            <a:off x="6610350" y="1268730"/>
            <a:ext cx="1556386" cy="518160"/>
          </a:xfrm>
          <a:prstGeom prst="bentConnector3">
            <a:avLst>
              <a:gd name="adj1" fmla="val 100225"/>
            </a:avLst>
          </a:prstGeom>
          <a:ln w="19050">
            <a:solidFill>
              <a:srgbClr val="0081E2"/>
            </a:solidFill>
            <a:prstDash val="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 rot="10800000" flipV="1">
            <a:off x="7345680" y="2133600"/>
            <a:ext cx="821056" cy="0"/>
          </a:xfrm>
          <a:prstGeom prst="straightConnector1">
            <a:avLst/>
          </a:prstGeom>
          <a:ln>
            <a:solidFill>
              <a:srgbClr val="0081E2"/>
            </a:solidFill>
            <a:prstDash val="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00" name="Elbow Connector 99"/>
          <p:cNvCxnSpPr/>
          <p:nvPr/>
        </p:nvCxnSpPr>
        <p:spPr>
          <a:xfrm rot="10800000" flipV="1">
            <a:off x="6351271" y="5330190"/>
            <a:ext cx="1771650" cy="518160"/>
          </a:xfrm>
          <a:prstGeom prst="bentConnector3">
            <a:avLst>
              <a:gd name="adj1" fmla="val 100225"/>
            </a:avLst>
          </a:prstGeom>
          <a:ln w="19050">
            <a:solidFill>
              <a:srgbClr val="0081E2"/>
            </a:solidFill>
            <a:prstDash val="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2553" name="Group 78"/>
          <p:cNvGrpSpPr>
            <a:grpSpLocks/>
          </p:cNvGrpSpPr>
          <p:nvPr/>
        </p:nvGrpSpPr>
        <p:grpSpPr bwMode="auto">
          <a:xfrm>
            <a:off x="7905750" y="1053466"/>
            <a:ext cx="2411442" cy="474344"/>
            <a:chOff x="6228184" y="877316"/>
            <a:chExt cx="2340008" cy="396008"/>
          </a:xfrm>
        </p:grpSpPr>
        <p:sp>
          <p:nvSpPr>
            <p:cNvPr id="36" name="Rounded Rectangle 35"/>
            <p:cNvSpPr/>
            <p:nvPr/>
          </p:nvSpPr>
          <p:spPr>
            <a:xfrm>
              <a:off x="6300993" y="877316"/>
              <a:ext cx="2267199" cy="324441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th-TH" sz="2160" b="1" dirty="0">
                  <a:solidFill>
                    <a:srgbClr val="00339A"/>
                  </a:solidFill>
                  <a:latin typeface="PSLxKittithada" pitchFamily="2" charset="-34"/>
                  <a:cs typeface="PSLxKittithada" pitchFamily="2" charset="-34"/>
                </a:rPr>
                <a:t>ชายแดน จ.หนองคาย</a:t>
              </a:r>
            </a:p>
          </p:txBody>
        </p:sp>
        <p:sp>
          <p:nvSpPr>
            <p:cNvPr id="78" name="Flowchart: Process 77"/>
            <p:cNvSpPr/>
            <p:nvPr/>
          </p:nvSpPr>
          <p:spPr>
            <a:xfrm>
              <a:off x="6228184" y="877324"/>
              <a:ext cx="360050" cy="396000"/>
            </a:xfrm>
            <a:prstGeom prst="flowChartProcess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60" b="1" kern="0" dirty="0">
                  <a:solidFill>
                    <a:prstClr val="white"/>
                  </a:solidFill>
                  <a:latin typeface="PSLxKittithada" pitchFamily="2" charset="-34"/>
                  <a:cs typeface="PSLxKittithada" pitchFamily="2" charset="-34"/>
                </a:rPr>
                <a:t>3</a:t>
              </a:r>
            </a:p>
          </p:txBody>
        </p:sp>
      </p:grpSp>
      <p:grpSp>
        <p:nvGrpSpPr>
          <p:cNvPr id="22554" name="Group 96"/>
          <p:cNvGrpSpPr>
            <a:grpSpLocks/>
          </p:cNvGrpSpPr>
          <p:nvPr/>
        </p:nvGrpSpPr>
        <p:grpSpPr bwMode="auto">
          <a:xfrm>
            <a:off x="7905750" y="1916431"/>
            <a:ext cx="2579736" cy="476250"/>
            <a:chOff x="6300192" y="1597396"/>
            <a:chExt cx="2340000" cy="396008"/>
          </a:xfrm>
        </p:grpSpPr>
        <p:sp>
          <p:nvSpPr>
            <p:cNvPr id="37" name="Rounded Rectangle 36"/>
            <p:cNvSpPr/>
            <p:nvPr/>
          </p:nvSpPr>
          <p:spPr>
            <a:xfrm>
              <a:off x="6300192" y="1597396"/>
              <a:ext cx="2340000" cy="324727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th-TH" sz="2400" b="1" dirty="0">
                  <a:solidFill>
                    <a:srgbClr val="00339A"/>
                  </a:solidFill>
                  <a:latin typeface="PSLxKittithada" pitchFamily="2" charset="-34"/>
                  <a:cs typeface="PSLxKittithada" pitchFamily="2" charset="-34"/>
                </a:rPr>
                <a:t>ชายแดน จ.นครพนม</a:t>
              </a:r>
            </a:p>
          </p:txBody>
        </p:sp>
        <p:sp>
          <p:nvSpPr>
            <p:cNvPr id="96" name="Flowchart: Process 95"/>
            <p:cNvSpPr/>
            <p:nvPr/>
          </p:nvSpPr>
          <p:spPr>
            <a:xfrm>
              <a:off x="6300192" y="1597404"/>
              <a:ext cx="360050" cy="396000"/>
            </a:xfrm>
            <a:prstGeom prst="flowChartProcess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kern="0" dirty="0">
                  <a:solidFill>
                    <a:prstClr val="white"/>
                  </a:solidFill>
                  <a:latin typeface="PSLxKittithada" pitchFamily="2" charset="-34"/>
                  <a:cs typeface="PSLxKittithada" pitchFamily="2" charset="-34"/>
                </a:rPr>
                <a:t>4</a:t>
              </a:r>
            </a:p>
          </p:txBody>
        </p:sp>
      </p:grpSp>
      <p:grpSp>
        <p:nvGrpSpPr>
          <p:cNvPr id="22555" name="Group 101"/>
          <p:cNvGrpSpPr>
            <a:grpSpLocks/>
          </p:cNvGrpSpPr>
          <p:nvPr/>
        </p:nvGrpSpPr>
        <p:grpSpPr bwMode="auto">
          <a:xfrm>
            <a:off x="7905750" y="5114926"/>
            <a:ext cx="2411442" cy="474344"/>
            <a:chOff x="6263926" y="4477676"/>
            <a:chExt cx="2304266" cy="396000"/>
          </a:xfrm>
        </p:grpSpPr>
        <p:sp>
          <p:nvSpPr>
            <p:cNvPr id="35" name="Rounded Rectangle 34"/>
            <p:cNvSpPr/>
            <p:nvPr/>
          </p:nvSpPr>
          <p:spPr>
            <a:xfrm>
              <a:off x="6299775" y="4477676"/>
              <a:ext cx="2268417" cy="324434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th-TH" sz="2160" b="1" dirty="0">
                  <a:solidFill>
                    <a:srgbClr val="00339A"/>
                  </a:solidFill>
                  <a:latin typeface="PSLxKittithada" pitchFamily="2" charset="-34"/>
                  <a:cs typeface="PSLxKittithada" pitchFamily="2" charset="-34"/>
                </a:rPr>
                <a:t>ชายแดน จ.นราธิวาส</a:t>
              </a:r>
            </a:p>
          </p:txBody>
        </p:sp>
        <p:sp>
          <p:nvSpPr>
            <p:cNvPr id="101" name="Flowchart: Process 100"/>
            <p:cNvSpPr/>
            <p:nvPr/>
          </p:nvSpPr>
          <p:spPr>
            <a:xfrm>
              <a:off x="6263926" y="4477676"/>
              <a:ext cx="360050" cy="396000"/>
            </a:xfrm>
            <a:prstGeom prst="flowChartProcess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60" b="1" kern="0" dirty="0">
                  <a:solidFill>
                    <a:prstClr val="white"/>
                  </a:solidFill>
                  <a:latin typeface="PSLxKittithada" pitchFamily="2" charset="-34"/>
                  <a:cs typeface="PSLxKittithada" pitchFamily="2" charset="-34"/>
                </a:rPr>
                <a:t>5</a:t>
              </a:r>
            </a:p>
          </p:txBody>
        </p:sp>
      </p:grpSp>
      <p:sp>
        <p:nvSpPr>
          <p:cNvPr id="22556" name="Title 1"/>
          <p:cNvSpPr txBox="1">
            <a:spLocks/>
          </p:cNvSpPr>
          <p:nvPr/>
        </p:nvSpPr>
        <p:spPr bwMode="auto">
          <a:xfrm>
            <a:off x="952500" y="99060"/>
            <a:ext cx="10629900" cy="432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3360" b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ขอบเขตพื้นที่เขตพัฒนาเศรษฐกิจพิเศษระยะที่ 2 : </a:t>
            </a:r>
            <a:r>
              <a:rPr lang="th-TH" altLang="th-TH" sz="336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ตามมติ กนพ. เมื่อ 16 มี.ค.58 </a:t>
            </a:r>
            <a:endParaRPr lang="en-US" altLang="th-TH" sz="3360" b="1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42" name="Straight Connector 14"/>
          <p:cNvCxnSpPr/>
          <p:nvPr/>
        </p:nvCxnSpPr>
        <p:spPr>
          <a:xfrm>
            <a:off x="609600" y="628650"/>
            <a:ext cx="10972800" cy="0"/>
          </a:xfrm>
          <a:prstGeom prst="line">
            <a:avLst/>
          </a:prstGeom>
          <a:ln w="3175">
            <a:solidFill>
              <a:schemeClr val="accent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07191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mph" presetSubtype="0" repeatCount="5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150746"/>
            <a:ext cx="2230756" cy="2707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555" name="Group 10"/>
          <p:cNvGrpSpPr>
            <a:grpSpLocks/>
          </p:cNvGrpSpPr>
          <p:nvPr/>
        </p:nvGrpSpPr>
        <p:grpSpPr bwMode="auto">
          <a:xfrm>
            <a:off x="2794636" y="649606"/>
            <a:ext cx="8696324" cy="4208144"/>
            <a:chOff x="-82219" y="731028"/>
            <a:chExt cx="8686528" cy="4811729"/>
          </a:xfrm>
        </p:grpSpPr>
        <p:pic>
          <p:nvPicPr>
            <p:cNvPr id="23559" name="Picture 3"/>
            <p:cNvPicPr>
              <a:picLocks noChangeAspect="1" noChangeArrowheads="1"/>
            </p:cNvPicPr>
            <p:nvPr/>
          </p:nvPicPr>
          <p:blipFill>
            <a:blip r:embed="rId3">
              <a:lum bright="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685" t="3719" r="23648" b="44307"/>
            <a:stretch>
              <a:fillRect/>
            </a:stretch>
          </p:blipFill>
          <p:spPr bwMode="auto">
            <a:xfrm>
              <a:off x="468372" y="731028"/>
              <a:ext cx="8135937" cy="4811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Down Arrow Callout 18"/>
            <p:cNvSpPr/>
            <p:nvPr/>
          </p:nvSpPr>
          <p:spPr>
            <a:xfrm>
              <a:off x="3624541" y="1761334"/>
              <a:ext cx="4319479" cy="1152289"/>
            </a:xfrm>
            <a:prstGeom prst="downArrowCallout">
              <a:avLst>
                <a:gd name="adj1" fmla="val 15662"/>
                <a:gd name="adj2" fmla="val 17996"/>
                <a:gd name="adj3" fmla="val 25000"/>
                <a:gd name="adj4" fmla="val 64977"/>
              </a:avLst>
            </a:prstGeom>
            <a:solidFill>
              <a:srgbClr val="0065B0"/>
            </a:solidFill>
            <a:ln w="28575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ts val="2040"/>
                </a:lnSpc>
                <a:defRPr/>
              </a:pPr>
              <a:r>
                <a:rPr lang="th-TH" sz="1440" b="1" kern="0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บูรณา</a:t>
              </a:r>
              <a:r>
                <a:rPr lang="th-TH" sz="1440" b="1" kern="0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การโครงสร้างพื้นฐาน</a:t>
              </a:r>
              <a:br>
                <a:rPr lang="th-TH" sz="1440" b="1" kern="0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</a:br>
              <a:r>
                <a:rPr lang="th-TH" sz="1440" b="1" kern="0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และกิจกรรมทางเศรษฐกิจฝั่งไทย</a:t>
              </a:r>
              <a:r>
                <a:rPr lang="en-US" sz="1440" b="1" kern="0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</a:t>
              </a:r>
            </a:p>
          </p:txBody>
        </p:sp>
        <p:sp>
          <p:nvSpPr>
            <p:cNvPr id="8" name="Down Arrow Callout 19"/>
            <p:cNvSpPr/>
            <p:nvPr/>
          </p:nvSpPr>
          <p:spPr>
            <a:xfrm>
              <a:off x="2195497" y="1761334"/>
              <a:ext cx="1429044" cy="1152289"/>
            </a:xfrm>
            <a:prstGeom prst="downArrowCallout">
              <a:avLst>
                <a:gd name="adj1" fmla="val 13327"/>
                <a:gd name="adj2" fmla="val 19164"/>
                <a:gd name="adj3" fmla="val 25000"/>
                <a:gd name="adj4" fmla="val 64977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28575" cap="flat" cmpd="sng" algn="ctr">
              <a:solidFill>
                <a:schemeClr val="accent5">
                  <a:lumMod val="50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th-TH" sz="1440" b="1" kern="0" spc="-36" dirty="0">
                  <a:solidFill>
                    <a:srgbClr val="000099"/>
                  </a:solidFill>
                  <a:latin typeface="Tahoma" pitchFamily="34" charset="0"/>
                  <a:cs typeface="Tahoma" pitchFamily="34" charset="0"/>
                </a:rPr>
                <a:t>พัฒนา</a:t>
              </a:r>
              <a:r>
                <a:rPr lang="th-TH" sz="1440" b="1" kern="0" spc="-36" dirty="0" err="1">
                  <a:solidFill>
                    <a:srgbClr val="000099"/>
                  </a:solidFill>
                  <a:latin typeface="Tahoma" pitchFamily="34" charset="0"/>
                  <a:cs typeface="Tahoma" pitchFamily="34" charset="0"/>
                </a:rPr>
                <a:t>บริเว</a:t>
              </a:r>
              <a:r>
                <a:rPr lang="th-TH" sz="1440" b="1" kern="0" spc="-36" dirty="0">
                  <a:solidFill>
                    <a:srgbClr val="000099"/>
                  </a:solidFill>
                  <a:latin typeface="Tahoma" pitchFamily="34" charset="0"/>
                  <a:cs typeface="Tahoma" pitchFamily="34" charset="0"/>
                </a:rPr>
                <a:t>ณพรมแดน</a:t>
              </a:r>
              <a:br>
                <a:rPr lang="th-TH" sz="1440" b="1" kern="0" spc="-36" dirty="0">
                  <a:solidFill>
                    <a:srgbClr val="000099"/>
                  </a:solidFill>
                  <a:latin typeface="Tahoma" pitchFamily="34" charset="0"/>
                  <a:cs typeface="Tahoma" pitchFamily="34" charset="0"/>
                </a:rPr>
              </a:br>
              <a:r>
                <a:rPr lang="th-TH" sz="1440" b="1" kern="0" spc="-36" dirty="0">
                  <a:solidFill>
                    <a:srgbClr val="000099"/>
                  </a:solidFill>
                  <a:latin typeface="Tahoma" pitchFamily="34" charset="0"/>
                  <a:cs typeface="Tahoma" pitchFamily="34" charset="0"/>
                </a:rPr>
                <a:t>ไทย-</a:t>
              </a:r>
              <a:r>
                <a:rPr lang="th-TH" sz="1440" b="1" kern="0" spc="-36" dirty="0" err="1">
                  <a:solidFill>
                    <a:srgbClr val="000099"/>
                  </a:solidFill>
                  <a:latin typeface="Tahoma" pitchFamily="34" charset="0"/>
                  <a:cs typeface="Tahoma" pitchFamily="34" charset="0"/>
                </a:rPr>
                <a:t>เมียนมาร์</a:t>
              </a:r>
              <a:r>
                <a:rPr lang="th-TH" sz="1440" b="1" kern="0" spc="-36" dirty="0">
                  <a:solidFill>
                    <a:srgbClr val="000099"/>
                  </a:solidFill>
                  <a:latin typeface="Tahoma" pitchFamily="34" charset="0"/>
                  <a:cs typeface="Tahoma" pitchFamily="34" charset="0"/>
                </a:rPr>
                <a:t>  </a:t>
              </a:r>
              <a:endParaRPr lang="en-US" sz="1440" b="1" kern="0" spc="-36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9" name="Down Arrow Callout 22"/>
            <p:cNvSpPr/>
            <p:nvPr/>
          </p:nvSpPr>
          <p:spPr>
            <a:xfrm>
              <a:off x="-82219" y="1589254"/>
              <a:ext cx="2277716" cy="1324369"/>
            </a:xfrm>
            <a:prstGeom prst="downArrowCallout">
              <a:avLst>
                <a:gd name="adj1" fmla="val 15662"/>
                <a:gd name="adj2" fmla="val 19164"/>
                <a:gd name="adj3" fmla="val 25000"/>
                <a:gd name="adj4" fmla="val 64977"/>
              </a:avLst>
            </a:prstGeom>
            <a:solidFill>
              <a:srgbClr val="E7FFFF"/>
            </a:solidFill>
            <a:ln w="28575" cap="flat" cmpd="sng" algn="ctr">
              <a:solidFill>
                <a:srgbClr val="0065B0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ts val="1920"/>
                </a:lnSpc>
                <a:defRPr/>
              </a:pPr>
              <a:r>
                <a:rPr lang="th-TH" sz="1320" b="1" kern="0" dirty="0">
                  <a:solidFill>
                    <a:srgbClr val="0065B0"/>
                  </a:solidFill>
                  <a:latin typeface="Tahoma" pitchFamily="34" charset="0"/>
                  <a:cs typeface="Tahoma" pitchFamily="34" charset="0"/>
                </a:rPr>
                <a:t>พัฒนาเขตเศรษฐกิจพิเศษทวายและโครงสร้าง</a:t>
              </a:r>
              <a:r>
                <a:rPr lang="th-TH" sz="1320" b="1" kern="0" dirty="0" err="1">
                  <a:solidFill>
                    <a:srgbClr val="0065B0"/>
                  </a:solidFill>
                  <a:latin typeface="Tahoma" pitchFamily="34" charset="0"/>
                  <a:cs typeface="Tahoma" pitchFamily="34" charset="0"/>
                </a:rPr>
                <a:t>พื้นฐาน</a:t>
              </a:r>
              <a:r>
                <a:rPr lang="th-TH" sz="1320" b="1" kern="0" dirty="0">
                  <a:solidFill>
                    <a:srgbClr val="0065B0"/>
                  </a:solidFill>
                  <a:latin typeface="Tahoma" pitchFamily="34" charset="0"/>
                  <a:cs typeface="Tahoma" pitchFamily="34" charset="0"/>
                </a:rPr>
                <a:t>ที่เกี่ยวข้อง </a:t>
              </a:r>
              <a:endParaRPr lang="en-US" sz="1320" b="1" kern="0" dirty="0">
                <a:solidFill>
                  <a:srgbClr val="0065B0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8" name="Title 1"/>
          <p:cNvSpPr txBox="1">
            <a:spLocks/>
          </p:cNvSpPr>
          <p:nvPr/>
        </p:nvSpPr>
        <p:spPr>
          <a:xfrm>
            <a:off x="952500" y="99060"/>
            <a:ext cx="10629900" cy="43243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07646" algn="r">
              <a:defRPr/>
            </a:pPr>
            <a:r>
              <a:rPr lang="th-TH" sz="336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เขตเศรษฐกิจพิเศษทวาย</a:t>
            </a:r>
            <a:endParaRPr lang="en-US" sz="336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1" name="Straight Connector 14"/>
          <p:cNvCxnSpPr/>
          <p:nvPr/>
        </p:nvCxnSpPr>
        <p:spPr>
          <a:xfrm>
            <a:off x="609600" y="628650"/>
            <a:ext cx="10972800" cy="0"/>
          </a:xfrm>
          <a:prstGeom prst="line">
            <a:avLst/>
          </a:prstGeom>
          <a:ln w="3175">
            <a:solidFill>
              <a:schemeClr val="accent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781050" y="4920616"/>
            <a:ext cx="10683240" cy="1746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ts val="720"/>
              </a:spcBef>
              <a:defRPr/>
            </a:pPr>
            <a:r>
              <a:rPr lang="th-TH" sz="192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การพัฒนาเขตเศรษฐกิจพิเศษทวาย </a:t>
            </a: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เป็นการเปิดประตูการค้าฝั่งตะวันตกของภูมิภาค เพื่อสร้างความเชื่อมโยงทางเศรษฐกิจและการค้าระหว่างประเทศในภูมิภาคอาเซียนกับตลาดตะวันตก โดยมีองค์ประกอบสำคัญ ดังนี้ </a:t>
            </a:r>
            <a:b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(1) </a:t>
            </a:r>
            <a:r>
              <a:rPr lang="th-TH" sz="192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นิคมอุตสาหกรรม</a:t>
            </a:r>
            <a:r>
              <a:rPr lang="en-US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: 18,000 ha</a:t>
            </a: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b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(2) </a:t>
            </a:r>
            <a:r>
              <a:rPr lang="th-TH" sz="192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ถนน</a:t>
            </a:r>
            <a:r>
              <a:rPr lang="en-US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: 4-lane</a:t>
            </a: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b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(3) </a:t>
            </a:r>
            <a:r>
              <a:rPr lang="th-TH" sz="192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ระบบน้ำประปา</a:t>
            </a:r>
            <a:r>
              <a:rPr lang="en-US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: 900,000 </a:t>
            </a:r>
            <a:r>
              <a:rPr lang="en-US" sz="1920" dirty="0" err="1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cu.m</a:t>
            </a:r>
            <a:r>
              <a:rPr lang="en-US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./day</a:t>
            </a: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b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(4) </a:t>
            </a:r>
            <a:r>
              <a:rPr lang="th-TH" sz="192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โรงไฟฟ้า</a:t>
            </a:r>
            <a:r>
              <a:rPr lang="en-US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: 216 MW Gas engine/ 3,200 MW Clean coal technology </a:t>
            </a: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(5) </a:t>
            </a:r>
            <a:r>
              <a:rPr lang="th-TH" sz="192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ท่าเรือน้ำลึก</a:t>
            </a:r>
            <a:r>
              <a:rPr lang="en-US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 รองรับการขนส่งสินค้าได้ 280 ล้านตันต่อปี (14 ล้าน </a:t>
            </a:r>
            <a:r>
              <a:rPr lang="en-US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TEU)</a:t>
            </a:r>
            <a:r>
              <a:rPr lang="th-TH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 รองรับเรือบรรทุกสินค้าขนาด </a:t>
            </a:r>
            <a:r>
              <a:rPr lang="en-US" sz="1920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300,000 DWT</a:t>
            </a:r>
          </a:p>
        </p:txBody>
      </p:sp>
    </p:spTree>
    <p:extLst>
      <p:ext uri="{BB962C8B-B14F-4D97-AF65-F5344CB8AC3E}">
        <p14:creationId xmlns:p14="http://schemas.microsoft.com/office/powerpoint/2010/main" val="42492892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0" name="Shape 1680"/>
          <p:cNvSpPr>
            <a:spLocks noGrp="1"/>
          </p:cNvSpPr>
          <p:nvPr>
            <p:ph type="sldNum" sz="quarter" idx="2"/>
          </p:nvPr>
        </p:nvSpPr>
        <p:spPr>
          <a:xfrm>
            <a:off x="-304800" y="6540114"/>
            <a:ext cx="2133600" cy="27699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/>
              <a:pPr>
                <a:defRPr sz="1800">
                  <a:solidFill>
                    <a:srgbClr val="000000"/>
                  </a:solidFill>
                </a:defRPr>
              </a:pPr>
              <a:t>15</a:t>
            </a:fld>
            <a:endParaRPr/>
          </a:p>
        </p:txBody>
      </p:sp>
      <p:pic>
        <p:nvPicPr>
          <p:cNvPr id="1690" name="Screen Shot 2015-06-10 at 9.54.28 am.png"/>
          <p:cNvPicPr/>
          <p:nvPr/>
        </p:nvPicPr>
        <p:blipFill>
          <a:blip r:embed="rId2">
            <a:extLst/>
          </a:blip>
          <a:srcRect l="15256" r="764"/>
          <a:stretch>
            <a:fillRect/>
          </a:stretch>
        </p:blipFill>
        <p:spPr>
          <a:xfrm>
            <a:off x="1524000" y="1214422"/>
            <a:ext cx="9144000" cy="5643578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Shape 355"/>
          <p:cNvSpPr/>
          <p:nvPr/>
        </p:nvSpPr>
        <p:spPr>
          <a:xfrm>
            <a:off x="1524000" y="214290"/>
            <a:ext cx="9147312" cy="846938"/>
          </a:xfrm>
          <a:prstGeom prst="rect">
            <a:avLst/>
          </a:prstGeom>
          <a:solidFill>
            <a:srgbClr val="69C5CD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/>
          <a:p>
            <a:pPr>
              <a:defRPr sz="1800"/>
            </a:pPr>
            <a:r>
              <a:rPr lang="th-TH" sz="4300" b="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ความได้เปรียบด้านที่ตั้งภูมิศาสตร์</a:t>
            </a:r>
            <a:endParaRPr sz="3200" kern="0">
              <a:solidFill>
                <a:sysClr val="windowText" lastClr="000000"/>
              </a:solidFill>
              <a:latin typeface="TH SarabunPSK"/>
              <a:ea typeface="TH SarabunPSK"/>
              <a:cs typeface="TH SarabunPSK"/>
              <a:sym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143433807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6" name="Group 366"/>
          <p:cNvGrpSpPr/>
          <p:nvPr/>
        </p:nvGrpSpPr>
        <p:grpSpPr>
          <a:xfrm>
            <a:off x="1524201" y="220672"/>
            <a:ext cx="9128986" cy="6478636"/>
            <a:chOff x="0" y="0"/>
            <a:chExt cx="9128984" cy="6478635"/>
          </a:xfrm>
        </p:grpSpPr>
        <p:sp>
          <p:nvSpPr>
            <p:cNvPr id="364" name="Shape 364"/>
            <p:cNvSpPr/>
            <p:nvPr/>
          </p:nvSpPr>
          <p:spPr>
            <a:xfrm>
              <a:off x="0" y="0"/>
              <a:ext cx="9128985" cy="6478635"/>
            </a:xfrm>
            <a:prstGeom prst="rect">
              <a:avLst/>
            </a:prstGeom>
            <a:solidFill>
              <a:srgbClr val="EDEDE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  <p:pic>
          <p:nvPicPr>
            <p:cNvPr id="365" name="image18-filtered.png"/>
            <p:cNvPicPr/>
            <p:nvPr/>
          </p:nvPicPr>
          <p:blipFill>
            <a:blip r:embed="rId3">
              <a:extLst/>
            </a:blip>
            <a:srcRect l="1930" b="14266"/>
            <a:stretch>
              <a:fillRect/>
            </a:stretch>
          </p:blipFill>
          <p:spPr>
            <a:xfrm>
              <a:off x="0" y="75"/>
              <a:ext cx="9128984" cy="647856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372" name="image19.png" descr="https://encrypted-tbn2.gstatic.com/images?q=tbn:ANd9GcSTcP020zFvKUUJb9ecFlRFE-L3TUBd-6sHyJrbwzUfUxa5ohN6Aw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875334" y="1584309"/>
            <a:ext cx="1000132" cy="665543"/>
          </a:xfrm>
          <a:prstGeom prst="rect">
            <a:avLst/>
          </a:prstGeom>
          <a:ln w="12700">
            <a:miter lim="400000"/>
          </a:ln>
        </p:spPr>
      </p:pic>
      <p:pic>
        <p:nvPicPr>
          <p:cNvPr id="373" name="image20.png" descr="C:\Users\THOR\Desktop\download.png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930381" y="3611570"/>
            <a:ext cx="966171" cy="642943"/>
          </a:xfrm>
          <a:prstGeom prst="rect">
            <a:avLst/>
          </a:prstGeom>
          <a:ln w="12700">
            <a:miter lim="400000"/>
          </a:ln>
        </p:spPr>
      </p:pic>
      <p:pic>
        <p:nvPicPr>
          <p:cNvPr id="374" name="image4.png" descr="C:\Users\THOR\Desktop\map.png"/>
          <p:cNvPicPr/>
          <p:nvPr/>
        </p:nvPicPr>
        <p:blipFill>
          <a:blip r:embed="rId6">
            <a:extLst/>
          </a:blip>
          <a:srcRect l="8130" t="21926" r="85112" b="70487"/>
          <a:stretch>
            <a:fillRect/>
          </a:stretch>
        </p:blipFill>
        <p:spPr>
          <a:xfrm>
            <a:off x="4733825" y="4410705"/>
            <a:ext cx="945958" cy="642846"/>
          </a:xfrm>
          <a:prstGeom prst="rect">
            <a:avLst/>
          </a:prstGeom>
          <a:ln w="12700">
            <a:miter lim="400000"/>
          </a:ln>
        </p:spPr>
      </p:pic>
      <p:sp>
        <p:nvSpPr>
          <p:cNvPr id="381" name="Shape 381"/>
          <p:cNvSpPr/>
          <p:nvPr/>
        </p:nvSpPr>
        <p:spPr>
          <a:xfrm>
            <a:off x="5679977" y="2249883"/>
            <a:ext cx="926715" cy="22337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8124" h="21600" extrusionOk="0">
                <a:moveTo>
                  <a:pt x="0" y="21600"/>
                </a:moveTo>
                <a:cubicBezTo>
                  <a:pt x="16291" y="16522"/>
                  <a:pt x="21600" y="9322"/>
                  <a:pt x="15926" y="0"/>
                </a:cubicBezTo>
              </a:path>
            </a:pathLst>
          </a:custGeom>
          <a:ln w="38100">
            <a:solidFill>
              <a:srgbClr val="FF2600"/>
            </a:solidFill>
            <a:custDash>
              <a:ds d="200000" sp="200000"/>
            </a:custDash>
            <a:miter lim="400000"/>
            <a:headEnd type="triangle"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/>
          <a:lstStyle/>
          <a:p>
            <a:endParaRPr kern="0">
              <a:solidFill>
                <a:sysClr val="windowText" lastClr="000000"/>
              </a:solidFill>
              <a:latin typeface="Calibri"/>
              <a:sym typeface="Calibri"/>
            </a:endParaRPr>
          </a:p>
        </p:txBody>
      </p:sp>
      <p:sp>
        <p:nvSpPr>
          <p:cNvPr id="382" name="Shape 382"/>
          <p:cNvSpPr/>
          <p:nvPr/>
        </p:nvSpPr>
        <p:spPr>
          <a:xfrm>
            <a:off x="2566742" y="4254513"/>
            <a:ext cx="2167084" cy="7568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790" extrusionOk="0">
                <a:moveTo>
                  <a:pt x="21600" y="14913"/>
                </a:moveTo>
                <a:cubicBezTo>
                  <a:pt x="11314" y="21600"/>
                  <a:pt x="4114" y="16629"/>
                  <a:pt x="0" y="0"/>
                </a:cubicBezTo>
              </a:path>
            </a:pathLst>
          </a:custGeom>
          <a:ln w="38100">
            <a:solidFill>
              <a:srgbClr val="FF2600"/>
            </a:solidFill>
            <a:custDash>
              <a:ds d="200000" sp="200000"/>
            </a:custDash>
            <a:miter lim="400000"/>
            <a:headEnd type="triangle"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/>
          <a:lstStyle/>
          <a:p>
            <a:endParaRPr kern="0">
              <a:solidFill>
                <a:sysClr val="windowText" lastClr="000000"/>
              </a:solidFill>
              <a:latin typeface="Calibri"/>
              <a:sym typeface="Calibri"/>
            </a:endParaRPr>
          </a:p>
        </p:txBody>
      </p:sp>
      <p:grpSp>
        <p:nvGrpSpPr>
          <p:cNvPr id="379" name="Group 379"/>
          <p:cNvGrpSpPr/>
          <p:nvPr/>
        </p:nvGrpSpPr>
        <p:grpSpPr>
          <a:xfrm>
            <a:off x="7911106" y="1342850"/>
            <a:ext cx="2564428" cy="2564502"/>
            <a:chOff x="0" y="422055"/>
            <a:chExt cx="2564426" cy="2564501"/>
          </a:xfrm>
        </p:grpSpPr>
        <p:sp>
          <p:nvSpPr>
            <p:cNvPr id="377" name="Shape 377"/>
            <p:cNvSpPr/>
            <p:nvPr/>
          </p:nvSpPr>
          <p:spPr>
            <a:xfrm>
              <a:off x="0" y="422055"/>
              <a:ext cx="2564428" cy="25645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ED65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sz="3200">
                  <a:solidFill>
                    <a:srgbClr val="FFFFFF"/>
                  </a:solidFill>
                </a:defRPr>
              </a:pPr>
              <a:endParaRPr sz="3200"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378" name="Shape 378"/>
            <p:cNvSpPr/>
            <p:nvPr/>
          </p:nvSpPr>
          <p:spPr>
            <a:xfrm>
              <a:off x="231166" y="654546"/>
              <a:ext cx="2102095" cy="18846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noAutofit/>
            </a:bodyPr>
            <a:lstStyle/>
            <a:p>
              <a:pPr algn="ctr">
                <a:defRPr sz="1800"/>
              </a:pPr>
              <a:r>
                <a:rPr sz="4100" kern="0">
                  <a:solidFill>
                    <a:sysClr val="windowText" lastClr="000000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TH SarabunPSK"/>
                  <a:ea typeface="TH SarabunPSK"/>
                  <a:cs typeface="TH SarabunPSK"/>
                  <a:sym typeface="TH SarabunPSK"/>
                </a:rPr>
                <a:t>จุดกลาง</a:t>
              </a:r>
            </a:p>
            <a:p>
              <a:pPr algn="ctr">
                <a:defRPr sz="1800"/>
              </a:pPr>
              <a:r>
                <a:rPr sz="4100" kern="0">
                  <a:solidFill>
                    <a:sysClr val="windowText" lastClr="000000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TH SarabunPSK"/>
                  <a:ea typeface="TH SarabunPSK"/>
                  <a:cs typeface="TH SarabunPSK"/>
                  <a:sym typeface="TH SarabunPSK"/>
                </a:rPr>
                <a:t>การเชื่อมต่ออินเดียและจีน</a:t>
              </a:r>
            </a:p>
          </p:txBody>
        </p:sp>
      </p:grpSp>
      <p:sp>
        <p:nvSpPr>
          <p:cNvPr id="380" name="Shape 380"/>
          <p:cNvSpPr/>
          <p:nvPr/>
        </p:nvSpPr>
        <p:spPr>
          <a:xfrm>
            <a:off x="1522344" y="154643"/>
            <a:ext cx="9147312" cy="846938"/>
          </a:xfrm>
          <a:prstGeom prst="rect">
            <a:avLst/>
          </a:prstGeom>
          <a:solidFill>
            <a:srgbClr val="69C5CD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/>
          <a:p>
            <a:pPr>
              <a:defRPr sz="1800"/>
            </a:pPr>
            <a:r>
              <a:rPr sz="4300" b="1" ker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การพัฒนาในระดับภูมิภาค</a:t>
            </a:r>
          </a:p>
        </p:txBody>
      </p:sp>
      <p:cxnSp>
        <p:nvCxnSpPr>
          <p:cNvPr id="30" name="ตัวเชื่อมต่อตรง 29"/>
          <p:cNvCxnSpPr/>
          <p:nvPr/>
        </p:nvCxnSpPr>
        <p:spPr>
          <a:xfrm rot="10800000">
            <a:off x="4095736" y="2285992"/>
            <a:ext cx="2143140" cy="1588"/>
          </a:xfrm>
          <a:prstGeom prst="line">
            <a:avLst/>
          </a:prstGeom>
          <a:noFill/>
          <a:ln w="25400" cap="flat">
            <a:solidFill>
              <a:schemeClr val="accent6">
                <a:lumMod val="75000"/>
              </a:schemeClr>
            </a:solidFill>
            <a:prstDash val="solid"/>
            <a:beve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2" name="ตัวเชื่อมต่อตรง 31"/>
          <p:cNvCxnSpPr/>
          <p:nvPr/>
        </p:nvCxnSpPr>
        <p:spPr>
          <a:xfrm rot="5400000">
            <a:off x="3881422" y="2500306"/>
            <a:ext cx="428628" cy="1588"/>
          </a:xfrm>
          <a:prstGeom prst="line">
            <a:avLst/>
          </a:prstGeom>
          <a:noFill/>
          <a:ln w="25400" cap="flat">
            <a:solidFill>
              <a:schemeClr val="accent6">
                <a:lumMod val="75000"/>
              </a:schemeClr>
            </a:solidFill>
            <a:prstDash val="solid"/>
            <a:beve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3" name="ตัวเชื่อมต่อตรง 32"/>
          <p:cNvCxnSpPr/>
          <p:nvPr/>
        </p:nvCxnSpPr>
        <p:spPr>
          <a:xfrm rot="5400000">
            <a:off x="6025356" y="2499512"/>
            <a:ext cx="428628" cy="1588"/>
          </a:xfrm>
          <a:prstGeom prst="line">
            <a:avLst/>
          </a:prstGeom>
          <a:noFill/>
          <a:ln w="25400" cap="flat">
            <a:solidFill>
              <a:schemeClr val="accent6">
                <a:lumMod val="75000"/>
              </a:schemeClr>
            </a:solidFill>
            <a:prstDash val="solid"/>
            <a:beve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242450587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9"/>
          <p:cNvSpPr txBox="1">
            <a:spLocks noChangeArrowheads="1"/>
          </p:cNvSpPr>
          <p:nvPr/>
        </p:nvSpPr>
        <p:spPr bwMode="auto">
          <a:xfrm>
            <a:off x="883920" y="777240"/>
            <a:ext cx="10698480" cy="374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5425" indent="-22542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ts val="2160"/>
              </a:lnSpc>
              <a:spcBef>
                <a:spcPts val="1440"/>
              </a:spcBef>
              <a:spcAft>
                <a:spcPct val="0"/>
              </a:spcAft>
            </a:pPr>
            <a:r>
              <a:rPr lang="th-TH" altLang="th-TH" sz="2400" b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แนวทางการพัฒนาตามยุทธศาสตร์ที่ </a:t>
            </a:r>
            <a:r>
              <a:rPr lang="en-US" altLang="th-TH" sz="2400" b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altLang="th-TH" sz="2400" b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altLang="th-TH" sz="2400" b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altLang="th-TH" sz="2160" b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พัฒนาความเชื่อมโยงด้านการขนส่งและระบบโลจิสติกส์ภายใต้กรอบความร่วมมือในภูมิภาค โดย</a:t>
            </a:r>
            <a:endParaRPr lang="th-TH" altLang="th-TH" sz="2400" b="1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09600" y="0"/>
            <a:ext cx="10972800" cy="594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th-TH" sz="336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ทิศทางการพัฒนาโครงสร้างพื้นฐานภายใต้แผนฯ 11 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1554480" y="594360"/>
            <a:ext cx="10027920" cy="0"/>
          </a:xfrm>
          <a:prstGeom prst="line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975360" y="1325880"/>
            <a:ext cx="10332720" cy="10058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16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438" name="Text Box 19"/>
          <p:cNvSpPr txBox="1">
            <a:spLocks noChangeArrowheads="1"/>
          </p:cNvSpPr>
          <p:nvPr/>
        </p:nvSpPr>
        <p:spPr bwMode="auto">
          <a:xfrm>
            <a:off x="975360" y="1325881"/>
            <a:ext cx="10241280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5425" indent="-22542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thaiDist" fontAlgn="base">
              <a:lnSpc>
                <a:spcPts val="2160"/>
              </a:lnSpc>
              <a:spcBef>
                <a:spcPts val="1440"/>
              </a:spcBef>
              <a:spcAft>
                <a:spcPct val="0"/>
              </a:spcAft>
            </a:pPr>
            <a:r>
              <a:rPr lang="th-TH" altLang="th-TH" sz="2400" b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 เชื่อมโยงการพัฒนาเศรษฐกิจตามแนวพื้นที่ชายแดน เขตเศรษฐกิจชายแดน ตลอดจนเชื่อมโยงระบบการผลิตกับพื้นที่ตอนในของประเทศ </a:t>
            </a:r>
            <a:r>
              <a:rPr lang="th-TH" altLang="th-TH" sz="2160" b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โดยเชื่อมโยงเครือข่ายการขนส่งที่เชื่อมโยงปัจจัยการผลิต ระบบการผลิต ห่วงโซ่การผลิตระหว่างประเทศ และประตูส่งออกตามมาตรฐานสากล </a:t>
            </a:r>
          </a:p>
        </p:txBody>
      </p:sp>
      <p:pic>
        <p:nvPicPr>
          <p:cNvPr id="184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788920"/>
            <a:ext cx="2499360" cy="3749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2" descr="http://122.155.9.68/talad/images/stories/maps/thmap_02_bordertradepost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2788920"/>
            <a:ext cx="3006090" cy="3689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 descr="http://th.aectourismthai.com/images/blog/content1/slide_20130204140752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6081" y="2606040"/>
            <a:ext cx="4754881" cy="39319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Right Arrow 13"/>
          <p:cNvSpPr/>
          <p:nvPr/>
        </p:nvSpPr>
        <p:spPr>
          <a:xfrm>
            <a:off x="8088630" y="3766186"/>
            <a:ext cx="1099186" cy="668654"/>
          </a:xfrm>
          <a:prstGeom prst="rightArrow">
            <a:avLst>
              <a:gd name="adj1" fmla="val 61234"/>
              <a:gd name="adj2" fmla="val 213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Right Arrow 14"/>
          <p:cNvSpPr/>
          <p:nvPr/>
        </p:nvSpPr>
        <p:spPr>
          <a:xfrm>
            <a:off x="9309736" y="3766186"/>
            <a:ext cx="1057274" cy="668654"/>
          </a:xfrm>
          <a:prstGeom prst="rightArrow">
            <a:avLst>
              <a:gd name="adj1" fmla="val 61234"/>
              <a:gd name="adj2" fmla="val 213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Right Arrow 15"/>
          <p:cNvSpPr/>
          <p:nvPr/>
        </p:nvSpPr>
        <p:spPr>
          <a:xfrm>
            <a:off x="6909436" y="3766186"/>
            <a:ext cx="1097280" cy="668654"/>
          </a:xfrm>
          <a:prstGeom prst="rightArrow">
            <a:avLst>
              <a:gd name="adj1" fmla="val 61234"/>
              <a:gd name="adj2" fmla="val 213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8445" name="Group 43"/>
          <p:cNvGrpSpPr>
            <a:grpSpLocks/>
          </p:cNvGrpSpPr>
          <p:nvPr/>
        </p:nvGrpSpPr>
        <p:grpSpPr bwMode="auto">
          <a:xfrm>
            <a:off x="6833238" y="5440681"/>
            <a:ext cx="4474844" cy="588644"/>
            <a:chOff x="2440395" y="3606195"/>
            <a:chExt cx="4464496" cy="4405156"/>
          </a:xfrm>
        </p:grpSpPr>
        <p:sp>
          <p:nvSpPr>
            <p:cNvPr id="36" name="Right Arrow 35"/>
            <p:cNvSpPr/>
            <p:nvPr/>
          </p:nvSpPr>
          <p:spPr>
            <a:xfrm rot="5400000">
              <a:off x="2619754" y="3726215"/>
              <a:ext cx="4105777" cy="4464496"/>
            </a:xfrm>
            <a:prstGeom prst="rightArrow">
              <a:avLst>
                <a:gd name="adj1" fmla="val 79451"/>
                <a:gd name="adj2" fmla="val 70229"/>
              </a:avLst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0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464" name="Rectangle 36"/>
            <p:cNvSpPr>
              <a:spLocks noChangeArrowheads="1"/>
            </p:cNvSpPr>
            <p:nvPr/>
          </p:nvSpPr>
          <p:spPr bwMode="auto">
            <a:xfrm>
              <a:off x="3438407" y="3606195"/>
              <a:ext cx="2556938" cy="2902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1920" b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สิ่งที่ต้องพิจารณา</a:t>
              </a:r>
            </a:p>
          </p:txBody>
        </p:sp>
      </p:grpSp>
      <p:sp>
        <p:nvSpPr>
          <p:cNvPr id="18446" name="Rectangle 17"/>
          <p:cNvSpPr>
            <a:spLocks noChangeArrowheads="1"/>
          </p:cNvSpPr>
          <p:nvPr/>
        </p:nvSpPr>
        <p:spPr bwMode="auto">
          <a:xfrm>
            <a:off x="7467600" y="6080761"/>
            <a:ext cx="32537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2400" b="1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ศักยภาพในการพัฒนาเชิงพื้นที่</a:t>
            </a:r>
          </a:p>
        </p:txBody>
      </p:sp>
      <p:grpSp>
        <p:nvGrpSpPr>
          <p:cNvPr id="18447" name="Group 22"/>
          <p:cNvGrpSpPr>
            <a:grpSpLocks/>
          </p:cNvGrpSpPr>
          <p:nvPr/>
        </p:nvGrpSpPr>
        <p:grpSpPr bwMode="auto">
          <a:xfrm>
            <a:off x="6736080" y="3154681"/>
            <a:ext cx="1026796" cy="2011680"/>
            <a:chOff x="3540659" y="1916832"/>
            <a:chExt cx="2687525" cy="3673685"/>
          </a:xfrm>
        </p:grpSpPr>
        <p:sp>
          <p:nvSpPr>
            <p:cNvPr id="34" name="Rounded Rectangle 33"/>
            <p:cNvSpPr/>
            <p:nvPr/>
          </p:nvSpPr>
          <p:spPr>
            <a:xfrm>
              <a:off x="3779993" y="1916832"/>
              <a:ext cx="2448191" cy="367368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 sz="168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540659" y="2751760"/>
              <a:ext cx="2632675" cy="158499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ประตูการค้า </a:t>
              </a:r>
            </a:p>
            <a:p>
              <a:pPr algn="ctr">
                <a:defRPr/>
              </a:pPr>
              <a:r>
                <a:rPr lang="th-TH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Transport corridor</a:t>
              </a:r>
              <a:r>
                <a:rPr lang="th-TH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  <a:r>
                <a:rPr lang="en-US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endParaRPr lang="th-TH" sz="168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18448" name="Group 38"/>
          <p:cNvGrpSpPr>
            <a:grpSpLocks/>
          </p:cNvGrpSpPr>
          <p:nvPr/>
        </p:nvGrpSpPr>
        <p:grpSpPr bwMode="auto">
          <a:xfrm>
            <a:off x="9187816" y="3139441"/>
            <a:ext cx="935354" cy="2118360"/>
            <a:chOff x="3779913" y="1916832"/>
            <a:chExt cx="2448271" cy="3867037"/>
          </a:xfrm>
        </p:grpSpPr>
        <p:sp>
          <p:nvSpPr>
            <p:cNvPr id="30" name="Rounded Rectangle 29"/>
            <p:cNvSpPr/>
            <p:nvPr/>
          </p:nvSpPr>
          <p:spPr>
            <a:xfrm>
              <a:off x="3779913" y="1916832"/>
              <a:ext cx="2448271" cy="3867037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 sz="168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849721" y="2184605"/>
              <a:ext cx="2308655" cy="205634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ศูนย์โลจิสติกส์(</a:t>
              </a:r>
              <a:r>
                <a:rPr lang="en-US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Logistics corridor</a:t>
              </a:r>
              <a:r>
                <a:rPr lang="th-TH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  <a:r>
                <a:rPr lang="en-US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endParaRPr lang="th-TH" sz="168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18449" name="Group 41"/>
          <p:cNvGrpSpPr>
            <a:grpSpLocks/>
          </p:cNvGrpSpPr>
          <p:nvPr/>
        </p:nvGrpSpPr>
        <p:grpSpPr bwMode="auto">
          <a:xfrm>
            <a:off x="10367010" y="3139440"/>
            <a:ext cx="935356" cy="2118360"/>
            <a:chOff x="3886359" y="1916832"/>
            <a:chExt cx="2448272" cy="3867036"/>
          </a:xfrm>
        </p:grpSpPr>
        <p:sp>
          <p:nvSpPr>
            <p:cNvPr id="28" name="Rounded Rectangle 27"/>
            <p:cNvSpPr/>
            <p:nvPr/>
          </p:nvSpPr>
          <p:spPr>
            <a:xfrm>
              <a:off x="3886359" y="1916832"/>
              <a:ext cx="2448272" cy="3867036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 sz="168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991074" y="2184603"/>
              <a:ext cx="2303667" cy="249457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แนวเส้นทางเศรษฐกิจ</a:t>
              </a:r>
              <a:endParaRPr lang="en-US" sz="168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>
                <a:defRPr/>
              </a:pPr>
              <a:r>
                <a:rPr lang="en-US" sz="156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(Economic </a:t>
              </a:r>
              <a:r>
                <a:rPr lang="en-US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corridor)</a:t>
              </a:r>
              <a:endParaRPr lang="th-TH" sz="168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18450" name="Group 22"/>
          <p:cNvGrpSpPr>
            <a:grpSpLocks/>
          </p:cNvGrpSpPr>
          <p:nvPr/>
        </p:nvGrpSpPr>
        <p:grpSpPr bwMode="auto">
          <a:xfrm>
            <a:off x="7997190" y="3122296"/>
            <a:ext cx="975360" cy="2116455"/>
            <a:chOff x="3737785" y="1916832"/>
            <a:chExt cx="2554720" cy="3867036"/>
          </a:xfrm>
        </p:grpSpPr>
        <p:sp>
          <p:nvSpPr>
            <p:cNvPr id="26" name="Rounded Rectangle 25"/>
            <p:cNvSpPr/>
            <p:nvPr/>
          </p:nvSpPr>
          <p:spPr>
            <a:xfrm>
              <a:off x="3777703" y="1916832"/>
              <a:ext cx="2449938" cy="3867036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 sz="168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737785" y="2184843"/>
              <a:ext cx="2554720" cy="347530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เส้นทางเชื่อมโยงระหว่างภูมิภาค</a:t>
              </a:r>
            </a:p>
            <a:p>
              <a:pPr algn="ctr">
                <a:defRPr/>
              </a:pPr>
              <a:r>
                <a:rPr lang="th-TH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Multi-modal corridor</a:t>
              </a:r>
              <a:r>
                <a:rPr lang="th-TH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  <a:r>
                <a:rPr lang="en-US" sz="168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endParaRPr lang="th-TH" sz="168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39" name="Isosceles Triangle 38"/>
          <p:cNvSpPr/>
          <p:nvPr/>
        </p:nvSpPr>
        <p:spPr>
          <a:xfrm rot="5400000">
            <a:off x="2487930" y="4251960"/>
            <a:ext cx="2377440" cy="18288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160">
              <a:solidFill>
                <a:prstClr val="white"/>
              </a:solidFill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701040" y="2697480"/>
            <a:ext cx="2834640" cy="384048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160" dirty="0">
                <a:solidFill>
                  <a:prstClr val="white"/>
                </a:solidFill>
              </a:rPr>
              <a:t>00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810000" y="2697480"/>
            <a:ext cx="2651760" cy="384048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160">
              <a:solidFill>
                <a:prstClr val="white"/>
              </a:solidFill>
            </a:endParaRPr>
          </a:p>
        </p:txBody>
      </p:sp>
      <p:sp>
        <p:nvSpPr>
          <p:cNvPr id="42" name="Isosceles Triangle 41"/>
          <p:cNvSpPr/>
          <p:nvPr/>
        </p:nvSpPr>
        <p:spPr>
          <a:xfrm rot="5400000">
            <a:off x="5455920" y="4251960"/>
            <a:ext cx="2377440" cy="18288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16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66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018020" y="1600201"/>
            <a:ext cx="4290060" cy="3026470"/>
          </a:xfrm>
          <a:prstGeom prst="rect">
            <a:avLst/>
          </a:prstGeom>
          <a:ln cmpd="sng">
            <a:solidFill>
              <a:schemeClr val="tx2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>
              <a:spcBef>
                <a:spcPts val="1440"/>
              </a:spcBef>
              <a:buFont typeface="Arial" pitchFamily="34" charset="0"/>
              <a:buChar char="•"/>
              <a:defRPr/>
            </a:pPr>
            <a:r>
              <a:rPr lang="th-TH" sz="240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เส้นทางเชื่อมต่อประเทศ</a:t>
            </a:r>
            <a:r>
              <a:rPr lang="th-TH" sz="2400" b="1" dirty="0" err="1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เมียนมาร์</a:t>
            </a:r>
            <a:endParaRPr lang="th-TH" sz="2400" b="1" dirty="0">
              <a:solidFill>
                <a:srgbClr val="000099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spcBef>
                <a:spcPts val="1440"/>
              </a:spcBef>
              <a:buFont typeface="Arial" pitchFamily="34" charset="0"/>
              <a:buChar char="•"/>
              <a:defRPr/>
            </a:pPr>
            <a:r>
              <a:rPr lang="th-TH" sz="240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เส้นทางเชื่อมต่อกับประเทศลาว-ยูนาน</a:t>
            </a:r>
          </a:p>
          <a:p>
            <a:pPr marL="342900" indent="-342900">
              <a:spcBef>
                <a:spcPts val="1440"/>
              </a:spcBef>
              <a:buFont typeface="Arial" pitchFamily="34" charset="0"/>
              <a:buChar char="•"/>
              <a:defRPr/>
            </a:pPr>
            <a:r>
              <a:rPr lang="th-TH" sz="240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เส้นทางเชื่อมต่อกับประเทศลาว-เวียดนาม-</a:t>
            </a:r>
            <a:r>
              <a:rPr lang="th-TH" sz="2400" b="1" dirty="0" err="1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หนานห</a:t>
            </a:r>
            <a:r>
              <a:rPr lang="th-TH" sz="240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นิง</a:t>
            </a:r>
          </a:p>
          <a:p>
            <a:pPr marL="342900" indent="-342900">
              <a:spcBef>
                <a:spcPts val="1440"/>
              </a:spcBef>
              <a:buFont typeface="Arial" pitchFamily="34" charset="0"/>
              <a:buChar char="•"/>
              <a:defRPr/>
            </a:pPr>
            <a:r>
              <a:rPr lang="th-TH" sz="240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เส้นทางเชื่อมต่อกับประเทศกัมพูชา-เวียดนาม</a:t>
            </a:r>
          </a:p>
          <a:p>
            <a:pPr marL="342900" indent="-342900">
              <a:spcBef>
                <a:spcPts val="1440"/>
              </a:spcBef>
              <a:buFont typeface="Arial" pitchFamily="34" charset="0"/>
              <a:buChar char="•"/>
              <a:defRPr/>
            </a:pPr>
            <a:r>
              <a:rPr lang="th-TH" sz="240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เส้นทางเชื่อมต่อกับประเทศมาเลเซีย-สิงคโปร์</a:t>
            </a:r>
          </a:p>
        </p:txBody>
      </p:sp>
      <p:pic>
        <p:nvPicPr>
          <p:cNvPr id="2662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736" y="729616"/>
            <a:ext cx="4625340" cy="5855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952500" y="99060"/>
            <a:ext cx="10629900" cy="43243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07646" algn="r">
              <a:defRPr/>
            </a:pPr>
            <a:r>
              <a:rPr lang="th-TH" sz="288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เส้นทางการขนส่งที่มีศักยภาพระหว่างกรุงเทพไปยังประตูการค้าชายแดนที่สำคัญในปัจจุบัน</a:t>
            </a:r>
            <a:endParaRPr lang="en-US" sz="288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9" name="Straight Connector 14"/>
          <p:cNvCxnSpPr/>
          <p:nvPr/>
        </p:nvCxnSpPr>
        <p:spPr>
          <a:xfrm>
            <a:off x="609600" y="628650"/>
            <a:ext cx="10972800" cy="0"/>
          </a:xfrm>
          <a:prstGeom prst="line">
            <a:avLst/>
          </a:prstGeom>
          <a:ln w="3175">
            <a:solidFill>
              <a:schemeClr val="accent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952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7"/>
          <a:stretch/>
        </p:blipFill>
        <p:spPr>
          <a:xfrm>
            <a:off x="636104" y="370373"/>
            <a:ext cx="11106587" cy="56328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1223465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83"/>
          <a:stretch/>
        </p:blipFill>
        <p:spPr>
          <a:xfrm>
            <a:off x="445724" y="477077"/>
            <a:ext cx="11475952" cy="50490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44325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17" y="371061"/>
            <a:ext cx="10460384" cy="5883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1299193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Shape 509"/>
          <p:cNvSpPr>
            <a:spLocks noGrp="1"/>
          </p:cNvSpPr>
          <p:nvPr>
            <p:ph type="sldNum" sz="quarter" idx="2"/>
          </p:nvPr>
        </p:nvSpPr>
        <p:spPr>
          <a:xfrm>
            <a:off x="-304800" y="6540114"/>
            <a:ext cx="2133600" cy="27699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/>
              <a:pPr>
                <a:defRPr sz="1800">
                  <a:solidFill>
                    <a:srgbClr val="000000"/>
                  </a:solidFill>
                </a:defRPr>
              </a:pPr>
              <a:t>22</a:t>
            </a:fld>
            <a:endParaRPr/>
          </a:p>
        </p:txBody>
      </p:sp>
      <p:pic>
        <p:nvPicPr>
          <p:cNvPr id="514" name="image10.jpg" descr="http://www.prachachat.net/online/2013/12/13878635361387863543l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39883" y="963593"/>
            <a:ext cx="5357851" cy="5885054"/>
          </a:xfrm>
          <a:prstGeom prst="rect">
            <a:avLst/>
          </a:prstGeom>
          <a:ln w="12700">
            <a:miter lim="400000"/>
          </a:ln>
        </p:spPr>
      </p:pic>
      <p:sp>
        <p:nvSpPr>
          <p:cNvPr id="515" name="Shape 515"/>
          <p:cNvSpPr/>
          <p:nvPr/>
        </p:nvSpPr>
        <p:spPr>
          <a:xfrm>
            <a:off x="7391408" y="1355708"/>
            <a:ext cx="3017760" cy="44319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algn="just">
              <a:defRPr sz="1800"/>
            </a:pPr>
            <a:r>
              <a:rPr sz="2400" ker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    </a:t>
            </a:r>
            <a:r>
              <a:rPr sz="2400" b="1" kern="0">
                <a:solidFill>
                  <a:sysClr val="windowText" lastClr="00000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rPr>
              <a:t>ความแตกต่างของประเทศที่มีรายได้ต่อหัวสูงและต่ำสุดในอาเซียนยังคงสูงมาก</a:t>
            </a:r>
            <a:r>
              <a:rPr sz="2400" ker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   </a:t>
            </a:r>
          </a:p>
          <a:p>
            <a:pPr algn="just">
              <a:defRPr sz="1800"/>
            </a:pPr>
            <a:r>
              <a:rPr sz="2400" ker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       โดยในปี 2010 รายได้ต่อหัวของสิงคโปร์ห่างจากเมียนมาร์ 43,214 ดอลลาร์สหรัฐ และปี 2015 รายได้ต่อหัวของสิงคโปร์ห่างจากเมียนมาร์ 53,455 ดอลลาร์สหรัฐ   ซึ่งมีแนวโน้มช่องว่างรายได้ห่างออกไปอีก</a:t>
            </a:r>
            <a:r>
              <a:rPr lang="th-TH" sz="2400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sz="2400" ker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หนึ่งในโจทย์ของอาเซียนที่ต้องทำ คือ </a:t>
            </a:r>
            <a:r>
              <a:rPr sz="2400" b="1" ker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การ</a:t>
            </a:r>
            <a:r>
              <a:rPr sz="2400" b="1" kern="0">
                <a:solidFill>
                  <a:sysClr val="windowText" lastClr="00000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rPr>
              <a:t>ลดช่องว่างระหว่างรายได้ของประชากร        ในประชาคมเดียวกัน</a:t>
            </a:r>
          </a:p>
        </p:txBody>
      </p:sp>
      <p:grpSp>
        <p:nvGrpSpPr>
          <p:cNvPr id="520" name="Group 520"/>
          <p:cNvGrpSpPr/>
          <p:nvPr/>
        </p:nvGrpSpPr>
        <p:grpSpPr>
          <a:xfrm>
            <a:off x="1522345" y="130033"/>
            <a:ext cx="9147313" cy="854616"/>
            <a:chOff x="0" y="0"/>
            <a:chExt cx="9147312" cy="854614"/>
          </a:xfrm>
        </p:grpSpPr>
        <p:sp>
          <p:nvSpPr>
            <p:cNvPr id="516" name="Shape 516"/>
            <p:cNvSpPr/>
            <p:nvPr/>
          </p:nvSpPr>
          <p:spPr>
            <a:xfrm>
              <a:off x="0" y="7676"/>
              <a:ext cx="9147312" cy="846938"/>
            </a:xfrm>
            <a:prstGeom prst="rect">
              <a:avLst/>
            </a:prstGeom>
            <a:solidFill>
              <a:srgbClr val="69C5CD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1800"/>
              </a:pPr>
              <a:r>
                <a:rPr sz="4300" b="1" kern="0">
                  <a:solidFill>
                    <a:sysClr val="windowText" lastClr="000000"/>
                  </a:solidFill>
                  <a:latin typeface="TH SarabunPSK"/>
                  <a:ea typeface="TH SarabunPSK"/>
                  <a:cs typeface="TH SarabunPSK"/>
                  <a:sym typeface="TH SarabunPSK"/>
                </a:rPr>
                <a:t> เศรษฐกิจในอาเซียน: </a:t>
              </a:r>
              <a:r>
                <a:rPr sz="3200" kern="0">
                  <a:solidFill>
                    <a:sysClr val="windowText" lastClr="000000"/>
                  </a:solidFill>
                  <a:latin typeface="TH SarabunPSK"/>
                  <a:ea typeface="TH SarabunPSK"/>
                  <a:cs typeface="TH SarabunPSK"/>
                  <a:sym typeface="TH SarabunPSK"/>
                </a:rPr>
                <a:t>รายได้ต่อหัวและช่องว่างการพัฒนา</a:t>
              </a:r>
            </a:p>
          </p:txBody>
        </p:sp>
        <p:grpSp>
          <p:nvGrpSpPr>
            <p:cNvPr id="519" name="Group 519"/>
            <p:cNvGrpSpPr/>
            <p:nvPr/>
          </p:nvGrpSpPr>
          <p:grpSpPr>
            <a:xfrm>
              <a:off x="6441606" y="0"/>
              <a:ext cx="2704053" cy="580858"/>
              <a:chOff x="0" y="0"/>
              <a:chExt cx="2704052" cy="580856"/>
            </a:xfrm>
          </p:grpSpPr>
          <p:sp>
            <p:nvSpPr>
              <p:cNvPr id="517" name="Shape 517"/>
              <p:cNvSpPr/>
              <p:nvPr/>
            </p:nvSpPr>
            <p:spPr>
              <a:xfrm>
                <a:off x="0" y="26862"/>
                <a:ext cx="2477964" cy="55399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>
                <a:lvl1pPr algn="r">
                  <a:defRPr sz="1100">
                    <a:solidFill>
                      <a:srgbClr val="808080"/>
                    </a:solidFill>
                    <a:latin typeface="TH SarabunPSK"/>
                    <a:ea typeface="TH SarabunPSK"/>
                    <a:cs typeface="TH SarabunPSK"/>
                    <a:sym typeface="TH SarabunPSK"/>
                  </a:defRPr>
                </a:lvl1pPr>
              </a:lstStyle>
              <a:p>
                <a:pPr>
                  <a:defRPr sz="1800">
                    <a:solidFill>
                      <a:srgbClr val="000000"/>
                    </a:solidFill>
                  </a:defRPr>
                </a:pPr>
                <a:r>
                  <a:rPr sz="1800" kern="0"/>
                  <a:t>กรมโยธาธิการและผังเมือง  กระทรวงมหาดไทย</a:t>
                </a:r>
              </a:p>
            </p:txBody>
          </p:sp>
          <p:pic>
            <p:nvPicPr>
              <p:cNvPr id="518" name="image5.tif"/>
              <p:cNvPicPr/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2427721" y="0"/>
                <a:ext cx="276331" cy="299357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</p:spTree>
    <p:extLst>
      <p:ext uri="{BB962C8B-B14F-4D97-AF65-F5344CB8AC3E}">
        <p14:creationId xmlns:p14="http://schemas.microsoft.com/office/powerpoint/2010/main" val="397659993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4" name="Screen Shot 2015-06-11 at 4.00.29 pm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78916" y="831327"/>
            <a:ext cx="8077603" cy="6026673"/>
          </a:xfrm>
          <a:prstGeom prst="rect">
            <a:avLst/>
          </a:prstGeom>
          <a:ln w="12700">
            <a:miter lim="400000"/>
          </a:ln>
        </p:spPr>
      </p:pic>
      <p:sp>
        <p:nvSpPr>
          <p:cNvPr id="649" name="Shape 649"/>
          <p:cNvSpPr/>
          <p:nvPr/>
        </p:nvSpPr>
        <p:spPr>
          <a:xfrm>
            <a:off x="1509645" y="129242"/>
            <a:ext cx="9147313" cy="846940"/>
          </a:xfrm>
          <a:prstGeom prst="rect">
            <a:avLst/>
          </a:prstGeom>
          <a:solidFill>
            <a:srgbClr val="69C5CD"/>
          </a:solidFill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>
              <a:defRPr sz="43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/>
            </a:pPr>
            <a:r>
              <a:rPr sz="1800" kern="0" dirty="0">
                <a:solidFill>
                  <a:sysClr val="windowText" lastClr="000000"/>
                </a:solidFill>
              </a:rPr>
              <a:t> </a:t>
            </a:r>
            <a:r>
              <a:rPr sz="4000" kern="0" dirty="0" err="1">
                <a:solidFill>
                  <a:sysClr val="windowText" lastClr="000000"/>
                </a:solidFill>
              </a:rPr>
              <a:t>เป้าหมายประเทศในอาเซียนปี</a:t>
            </a:r>
            <a:r>
              <a:rPr sz="4000" kern="0" dirty="0">
                <a:solidFill>
                  <a:sysClr val="windowText" lastClr="000000"/>
                </a:solidFill>
              </a:rPr>
              <a:t> 2020</a:t>
            </a:r>
          </a:p>
        </p:txBody>
      </p:sp>
    </p:spTree>
    <p:extLst>
      <p:ext uri="{BB962C8B-B14F-4D97-AF65-F5344CB8AC3E}">
        <p14:creationId xmlns:p14="http://schemas.microsoft.com/office/powerpoint/2010/main" val="425724732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94731" y="-29505"/>
            <a:ext cx="9906000" cy="811213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b="1" dirty="0">
              <a:solidFill>
                <a:srgbClr val="9999FF">
                  <a:lumMod val="50000"/>
                </a:srgbClr>
              </a:solidFill>
              <a:cs typeface="Browallia New" pitchFamily="34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9999FF">
                  <a:lumMod val="50000"/>
                </a:srgbClr>
              </a:solidFill>
              <a:cs typeface="Browallia New" pitchFamily="34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9999FF">
                    <a:lumMod val="50000"/>
                  </a:srgbClr>
                </a:solidFill>
                <a:cs typeface="Browallia New" pitchFamily="34" charset="-34"/>
              </a:rPr>
              <a:t>“Best scenario” simulation of estimated time required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9999FF">
                    <a:lumMod val="50000"/>
                  </a:srgbClr>
                </a:solidFill>
                <a:cs typeface="Browallia New" pitchFamily="34" charset="-34"/>
              </a:rPr>
              <a:t>to become high-income countries</a:t>
            </a:r>
            <a:endParaRPr lang="th-TH" b="1" i="1" dirty="0">
              <a:solidFill>
                <a:srgbClr val="9999FF">
                  <a:lumMod val="50000"/>
                </a:srgbClr>
              </a:solidFill>
              <a:latin typeface="Browallia New" pitchFamily="34" charset="-34"/>
              <a:cs typeface="Browallia New" pitchFamily="34" charset="-34"/>
            </a:endParaRPr>
          </a:p>
          <a:p>
            <a:pPr algn="ctr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</a:pPr>
            <a:endParaRPr lang="th-TH" sz="5400" b="1" dirty="0">
              <a:solidFill>
                <a:srgbClr val="9999FF">
                  <a:lumMod val="50000"/>
                </a:srgbClr>
              </a:solidFill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704" y="2990277"/>
            <a:ext cx="1068003" cy="941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23817" y="1066800"/>
            <a:ext cx="1012879" cy="859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22567" y="4097367"/>
            <a:ext cx="1116006" cy="779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34272" y="2134667"/>
            <a:ext cx="852266" cy="583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23817" y="5148574"/>
            <a:ext cx="934987" cy="806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ight Arrow 17"/>
          <p:cNvSpPr/>
          <p:nvPr/>
        </p:nvSpPr>
        <p:spPr>
          <a:xfrm>
            <a:off x="3700118" y="2103450"/>
            <a:ext cx="2428234" cy="5656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b="1" i="1">
              <a:solidFill>
                <a:srgbClr val="FFFFFF"/>
              </a:solidFill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3686538" y="3112861"/>
            <a:ext cx="3323862" cy="5656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b="1" i="1">
              <a:solidFill>
                <a:srgbClr val="FFFFFF"/>
              </a:solidFill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3658804" y="4175435"/>
            <a:ext cx="4189797" cy="5656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b="1" i="1">
              <a:solidFill>
                <a:srgbClr val="FFFFFF"/>
              </a:solidFill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3631372" y="5233154"/>
            <a:ext cx="4979229" cy="5656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b="1" i="1">
              <a:solidFill>
                <a:srgbClr val="FFFFFF"/>
              </a:solidFill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3680139" y="1069075"/>
            <a:ext cx="1752600" cy="5656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b="1" i="1">
              <a:solidFill>
                <a:srgbClr val="FFFF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03618" y="1117383"/>
            <a:ext cx="992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i="1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In 2020</a:t>
            </a:r>
            <a:endParaRPr lang="th-TH" b="1" i="1" dirty="0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97654" y="2115122"/>
            <a:ext cx="992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i="1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In 2031</a:t>
            </a:r>
            <a:endParaRPr lang="th-TH" b="1" i="1" dirty="0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067137" y="3175759"/>
            <a:ext cx="992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i="1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In 2042</a:t>
            </a:r>
            <a:endParaRPr lang="th-TH" b="1" i="1" dirty="0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80468" y="4236396"/>
            <a:ext cx="992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i="1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In 2051</a:t>
            </a:r>
            <a:endParaRPr lang="th-TH" b="1" i="1" dirty="0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763001" y="5327513"/>
            <a:ext cx="992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i="1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In 2058</a:t>
            </a:r>
            <a:endParaRPr lang="th-TH" b="1" i="1" dirty="0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125562" y="6257165"/>
            <a:ext cx="4005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Source: OECD Development Centre</a:t>
            </a:r>
            <a:endParaRPr lang="th-TH" sz="2400" b="1" dirty="0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30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3" name="Shape 1023"/>
          <p:cNvSpPr>
            <a:spLocks noGrp="1"/>
          </p:cNvSpPr>
          <p:nvPr>
            <p:ph type="sldNum" sz="quarter" idx="2"/>
          </p:nvPr>
        </p:nvSpPr>
        <p:spPr>
          <a:xfrm>
            <a:off x="-304800" y="6540114"/>
            <a:ext cx="2133600" cy="27699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/>
              <a:pPr>
                <a:defRPr sz="1800">
                  <a:solidFill>
                    <a:srgbClr val="000000"/>
                  </a:solidFill>
                </a:defRPr>
              </a:pPr>
              <a:t>25</a:t>
            </a:fld>
            <a:endParaRPr/>
          </a:p>
        </p:txBody>
      </p:sp>
      <p:grpSp>
        <p:nvGrpSpPr>
          <p:cNvPr id="1032" name="Group 1032"/>
          <p:cNvGrpSpPr/>
          <p:nvPr/>
        </p:nvGrpSpPr>
        <p:grpSpPr>
          <a:xfrm>
            <a:off x="1532688" y="146966"/>
            <a:ext cx="9147313" cy="919105"/>
            <a:chOff x="10343" y="0"/>
            <a:chExt cx="9147312" cy="919103"/>
          </a:xfrm>
        </p:grpSpPr>
        <p:sp>
          <p:nvSpPr>
            <p:cNvPr id="1028" name="Shape 1028"/>
            <p:cNvSpPr/>
            <p:nvPr/>
          </p:nvSpPr>
          <p:spPr>
            <a:xfrm>
              <a:off x="10343" y="72165"/>
              <a:ext cx="9147312" cy="846938"/>
            </a:xfrm>
            <a:prstGeom prst="rect">
              <a:avLst/>
            </a:prstGeom>
            <a:solidFill>
              <a:srgbClr val="69C5CD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4300" b="1"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/>
              </a:pPr>
              <a:r>
                <a:rPr sz="3600" kern="0" dirty="0">
                  <a:solidFill>
                    <a:sysClr val="windowText" lastClr="000000"/>
                  </a:solidFill>
                </a:rPr>
                <a:t> แผนชาติฉบับ 11</a:t>
              </a:r>
              <a:r>
                <a:rPr lang="th-TH" sz="3600" kern="0" dirty="0">
                  <a:solidFill>
                    <a:sysClr val="windowText" lastClr="000000"/>
                  </a:solidFill>
                </a:rPr>
                <a:t> </a:t>
              </a:r>
              <a:r>
                <a:rPr sz="3600" kern="0" dirty="0">
                  <a:solidFill>
                    <a:sysClr val="windowText" lastClr="000000"/>
                  </a:solidFill>
                </a:rPr>
                <a:t>กับการพัฒนาเชิงพื้นที่</a:t>
              </a:r>
              <a:r>
                <a:rPr lang="th-TH" sz="3600" kern="0" dirty="0">
                  <a:solidFill>
                    <a:sysClr val="windowText" lastClr="000000"/>
                  </a:solidFill>
                </a:rPr>
                <a:t> พ</a:t>
              </a:r>
              <a:r>
                <a:rPr lang="en-US" sz="3600" kern="0" dirty="0">
                  <a:solidFill>
                    <a:sysClr val="windowText" lastClr="000000"/>
                  </a:solidFill>
                </a:rPr>
                <a:t>.</a:t>
              </a:r>
              <a:r>
                <a:rPr lang="th-TH" sz="3600" kern="0" dirty="0">
                  <a:solidFill>
                    <a:sysClr val="windowText" lastClr="000000"/>
                  </a:solidFill>
                </a:rPr>
                <a:t>ศ</a:t>
              </a:r>
              <a:r>
                <a:rPr lang="en-US" sz="3600" kern="0" dirty="0">
                  <a:solidFill>
                    <a:sysClr val="windowText" lastClr="000000"/>
                  </a:solidFill>
                </a:rPr>
                <a:t>.2554-2559</a:t>
              </a:r>
              <a:endParaRPr sz="3600" kern="0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1031" name="Group 1031"/>
            <p:cNvGrpSpPr/>
            <p:nvPr/>
          </p:nvGrpSpPr>
          <p:grpSpPr>
            <a:xfrm>
              <a:off x="6441606" y="0"/>
              <a:ext cx="2704053" cy="580858"/>
              <a:chOff x="0" y="0"/>
              <a:chExt cx="2704052" cy="580856"/>
            </a:xfrm>
          </p:grpSpPr>
          <p:sp>
            <p:nvSpPr>
              <p:cNvPr id="1029" name="Shape 1029"/>
              <p:cNvSpPr/>
              <p:nvPr/>
            </p:nvSpPr>
            <p:spPr>
              <a:xfrm>
                <a:off x="0" y="26862"/>
                <a:ext cx="2477964" cy="55399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>
                <a:lvl1pPr algn="r">
                  <a:defRPr sz="1100">
                    <a:solidFill>
                      <a:srgbClr val="808080"/>
                    </a:solidFill>
                    <a:latin typeface="TH SarabunPSK"/>
                    <a:ea typeface="TH SarabunPSK"/>
                    <a:cs typeface="TH SarabunPSK"/>
                    <a:sym typeface="TH SarabunPSK"/>
                  </a:defRPr>
                </a:lvl1pPr>
              </a:lstStyle>
              <a:p>
                <a:pPr>
                  <a:defRPr sz="1800">
                    <a:solidFill>
                      <a:srgbClr val="000000"/>
                    </a:solidFill>
                  </a:defRPr>
                </a:pPr>
                <a:r>
                  <a:rPr sz="1800" kern="0" dirty="0" err="1"/>
                  <a:t>กรมโยธาธิการและผังเมือง</a:t>
                </a:r>
                <a:r>
                  <a:rPr sz="1800" kern="0" dirty="0"/>
                  <a:t>  </a:t>
                </a:r>
                <a:r>
                  <a:rPr sz="1800" kern="0" dirty="0" err="1"/>
                  <a:t>กระทรวงมหาดไทย</a:t>
                </a:r>
                <a:endParaRPr sz="1800" kern="0" dirty="0"/>
              </a:p>
            </p:txBody>
          </p:sp>
          <p:pic>
            <p:nvPicPr>
              <p:cNvPr id="1030" name="image5.tif"/>
              <p:cNvPicPr/>
              <p:nvPr/>
            </p:nvPicPr>
            <p:blipFill>
              <a:blip r:embed="rId2">
                <a:extLst/>
              </a:blip>
              <a:stretch>
                <a:fillRect/>
              </a:stretch>
            </p:blipFill>
            <p:spPr>
              <a:xfrm>
                <a:off x="2427721" y="0"/>
                <a:ext cx="276331" cy="299357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pic>
        <p:nvPicPr>
          <p:cNvPr id="1033" name="image27.png"/>
          <p:cNvPicPr/>
          <p:nvPr/>
        </p:nvPicPr>
        <p:blipFill>
          <a:blip r:embed="rId3">
            <a:extLst/>
          </a:blip>
          <a:srcRect l="18937" t="35927" r="28651" b="6347"/>
          <a:stretch>
            <a:fillRect/>
          </a:stretch>
        </p:blipFill>
        <p:spPr>
          <a:xfrm>
            <a:off x="1524001" y="1163638"/>
            <a:ext cx="3350361" cy="5699298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1034" name="Table 1034"/>
          <p:cNvGraphicFramePr/>
          <p:nvPr/>
        </p:nvGraphicFramePr>
        <p:xfrm>
          <a:off x="4829175" y="1181100"/>
          <a:ext cx="5786438" cy="5643562"/>
        </p:xfrm>
        <a:graphic>
          <a:graphicData uri="http://schemas.openxmlformats.org/drawingml/2006/table">
            <a:tbl>
              <a:tblPr firstRow="1" bandRow="1"/>
              <a:tblGrid>
                <a:gridCol w="1537022"/>
                <a:gridCol w="4249416"/>
              </a:tblGrid>
              <a:tr h="783143">
                <a:tc>
                  <a:txBody>
                    <a:bodyPr/>
                    <a:lstStyle/>
                    <a:p>
                      <a:pPr lvl="0" algn="ctr">
                        <a:lnSpc>
                          <a:spcPts val="1900"/>
                        </a:lnSpc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sz="2400" b="1">
                          <a:solidFill>
                            <a:srgbClr val="FFFFFF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พื้นที่เศรษฐกิจเป้าหมาย</a:t>
                      </a:r>
                    </a:p>
                  </a:txBody>
                  <a:tcPr marT="91440" marB="91440" anchor="ctr" horzOverflow="overflow">
                    <a:lnL w="12700">
                      <a:solidFill>
                        <a:srgbClr val="F79646"/>
                      </a:solidFill>
                    </a:lnL>
                    <a:lnR w="12700">
                      <a:miter lim="400000"/>
                    </a:lnR>
                    <a:lnT w="12700">
                      <a:solidFill>
                        <a:srgbClr val="F79646"/>
                      </a:solidFill>
                    </a:lnT>
                    <a:lnB w="12700">
                      <a:solidFill>
                        <a:srgbClr val="F79646"/>
                      </a:solidFill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900"/>
                        </a:lnSpc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sz="2400" b="1">
                          <a:solidFill>
                            <a:srgbClr val="FFFFFF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ยุทธศาสตร์การพัฒนา</a:t>
                      </a:r>
                    </a:p>
                  </a:txBody>
                  <a:tcPr marT="91440" marB="91440" anchor="ctr" horzOverflow="overflow">
                    <a:lnL w="12700">
                      <a:miter lim="400000"/>
                    </a:lnL>
                    <a:lnR w="12700">
                      <a:solidFill>
                        <a:srgbClr val="F79646"/>
                      </a:solidFill>
                    </a:lnR>
                    <a:lnT w="12700">
                      <a:solidFill>
                        <a:srgbClr val="F79646"/>
                      </a:solidFill>
                    </a:lnT>
                    <a:lnB w="12700">
                      <a:solidFill>
                        <a:srgbClr val="F79646"/>
                      </a:solidFill>
                    </a:lnB>
                    <a:solidFill>
                      <a:srgbClr val="F79646"/>
                    </a:solidFill>
                  </a:tcPr>
                </a:tc>
              </a:tr>
              <a:tr h="1613669">
                <a:tc>
                  <a:txBody>
                    <a:bodyPr/>
                    <a:lstStyle/>
                    <a:p>
                      <a:pPr lvl="0" algn="l">
                        <a:lnSpc>
                          <a:spcPts val="1900"/>
                        </a:lnSpc>
                        <a:defRPr sz="1800" b="0" i="0"/>
                      </a:pPr>
                      <a:r>
                        <a:rPr sz="2000" b="1" i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ESB  และพื้นที่อุตสาหกรรมอื่นๆ</a:t>
                      </a:r>
                    </a:p>
                  </a:txBody>
                  <a:tcPr marT="91440" marB="91440" horzOverflow="overflow">
                    <a:lnL w="12700">
                      <a:solidFill>
                        <a:srgbClr val="F79646"/>
                      </a:solidFill>
                    </a:lnL>
                    <a:lnR w="12700">
                      <a:miter lim="400000"/>
                    </a:lnR>
                    <a:lnT w="12700">
                      <a:solidFill>
                        <a:srgbClr val="F79646"/>
                      </a:solidFill>
                    </a:lnT>
                    <a:lnB w="12700">
                      <a:solidFill>
                        <a:srgbClr val="F79646"/>
                      </a:solidFill>
                    </a:lnB>
                    <a:solidFill>
                      <a:srgbClr val="FDEEE8"/>
                    </a:solidFill>
                  </a:tcPr>
                </a:tc>
                <a:tc>
                  <a:txBody>
                    <a:bodyPr/>
                    <a:lstStyle/>
                    <a:p>
                      <a:pPr marL="91848" lvl="0" indent="-91848" algn="just">
                        <a:lnSpc>
                          <a:spcPts val="1900"/>
                        </a:lnSpc>
                        <a:buSzPct val="100000"/>
                        <a:buFont typeface="Arial"/>
                        <a:buChar char="•"/>
                        <a:defRPr sz="1800" b="0" i="0"/>
                      </a:pPr>
                      <a:r>
                        <a:rPr sz="2000" b="1" i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ฟื้นฟูคุณภาพของสิ่งแวดล้อมในพื้นที่ และควบคุมมลพิษทางอุตสาหกรรมอย่างต่อเนื่อง</a:t>
                      </a:r>
                    </a:p>
                    <a:p>
                      <a:pPr marL="91848" lvl="0" indent="-91848" algn="just">
                        <a:lnSpc>
                          <a:spcPts val="1900"/>
                        </a:lnSpc>
                        <a:buSzPct val="100000"/>
                        <a:buFont typeface="Arial"/>
                        <a:buChar char="•"/>
                        <a:defRPr sz="1800" b="0" i="0"/>
                      </a:pPr>
                      <a:r>
                        <a:rPr sz="2000" b="1" i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เร่งรัดการพัฒนาเมืองอุตสาหกรรมเชิงนิเวศ</a:t>
                      </a:r>
                    </a:p>
                    <a:p>
                      <a:pPr marL="99785" lvl="0" indent="-99785" algn="just">
                        <a:lnSpc>
                          <a:spcPts val="1900"/>
                        </a:lnSpc>
                        <a:buSzPct val="100000"/>
                        <a:buFont typeface="Arial"/>
                        <a:buChar char="•"/>
                        <a:defRPr sz="1800" b="0" i="0"/>
                      </a:pPr>
                      <a:r>
                        <a:rPr sz="2000" b="1" i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ปรับปรุงประสิทธิภาพของระบบโครงสร้างพื้นฐานและพัฒนาการเชื่อมโยงอย่างเป็นระบบ</a:t>
                      </a:r>
                    </a:p>
                  </a:txBody>
                  <a:tcPr marT="91440" marB="91440" horzOverflow="overflow">
                    <a:lnL w="12700">
                      <a:miter lim="400000"/>
                    </a:lnL>
                    <a:lnR w="12700">
                      <a:solidFill>
                        <a:srgbClr val="F79646"/>
                      </a:solidFill>
                    </a:lnR>
                    <a:lnT w="12700">
                      <a:solidFill>
                        <a:srgbClr val="F79646"/>
                      </a:solidFill>
                    </a:lnT>
                    <a:lnB w="12700">
                      <a:solidFill>
                        <a:srgbClr val="F79646"/>
                      </a:solidFill>
                    </a:lnB>
                    <a:solidFill>
                      <a:srgbClr val="FDEEE8"/>
                    </a:solidFill>
                  </a:tcPr>
                </a:tc>
              </a:tr>
              <a:tr h="1336827">
                <a:tc>
                  <a:txBody>
                    <a:bodyPr/>
                    <a:lstStyle/>
                    <a:p>
                      <a:pPr lvl="0" algn="l">
                        <a:lnSpc>
                          <a:spcPts val="1900"/>
                        </a:lnSpc>
                        <a:defRPr sz="1800" b="0" i="0"/>
                      </a:pPr>
                      <a:r>
                        <a:rPr sz="200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พื้นที่เมืองชายแดน</a:t>
                      </a:r>
                    </a:p>
                  </a:txBody>
                  <a:tcPr marT="91440" marB="91440" horzOverflow="overflow">
                    <a:lnL w="12700">
                      <a:solidFill>
                        <a:srgbClr val="F79646"/>
                      </a:solidFill>
                    </a:lnL>
                    <a:lnR w="12700">
                      <a:miter lim="400000"/>
                    </a:lnR>
                    <a:lnT w="12700">
                      <a:solidFill>
                        <a:srgbClr val="F79646"/>
                      </a:solidFill>
                    </a:lnT>
                    <a:lnB w="12700">
                      <a:solidFill>
                        <a:srgbClr val="F79646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0402" lvl="0" indent="-130402" algn="just">
                        <a:lnSpc>
                          <a:spcPts val="1900"/>
                        </a:lnSpc>
                        <a:buSzPct val="100000"/>
                        <a:buFont typeface="Arial"/>
                        <a:buChar char="•"/>
                        <a:defRPr sz="1800" b="0" i="0"/>
                      </a:pPr>
                      <a:r>
                        <a:rPr sz="200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พัฒนาพื้นที่เศรษฐกิจชายแดนโดยบูรณาการเข้ากับแผนการพัฒนาของประเทศเพื่อนบ้าน</a:t>
                      </a:r>
                    </a:p>
                    <a:p>
                      <a:pPr marL="130402" lvl="0" indent="-130402" algn="just">
                        <a:lnSpc>
                          <a:spcPts val="1900"/>
                        </a:lnSpc>
                        <a:buSzPct val="100000"/>
                        <a:buFont typeface="Arial"/>
                        <a:buChar char="•"/>
                        <a:defRPr sz="1800" b="0" i="0"/>
                      </a:pPr>
                      <a:r>
                        <a:rPr sz="200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พัฒนากิจกรรมทางเศรษฐกิจตลอดแนวเศรษฐกิจ GMS </a:t>
                      </a:r>
                      <a:endParaRPr sz="2800"/>
                    </a:p>
                    <a:p>
                      <a:pPr marL="130402" lvl="0" indent="-130402" algn="just">
                        <a:lnSpc>
                          <a:spcPts val="1900"/>
                        </a:lnSpc>
                        <a:buSzPct val="100000"/>
                        <a:buFont typeface="Arial"/>
                        <a:buChar char="•"/>
                        <a:defRPr sz="1800" b="0" i="0"/>
                      </a:pPr>
                      <a:r>
                        <a:rPr sz="200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พัฒนาพื้นที่เชื่อมโยงทวายกับ ESB</a:t>
                      </a:r>
                    </a:p>
                  </a:txBody>
                  <a:tcPr marT="91440" marB="91440" horzOverflow="overflow">
                    <a:lnL w="12700">
                      <a:miter lim="400000"/>
                    </a:lnL>
                    <a:lnR w="12700">
                      <a:solidFill>
                        <a:srgbClr val="F79646"/>
                      </a:solidFill>
                    </a:lnR>
                    <a:lnT w="12700">
                      <a:solidFill>
                        <a:srgbClr val="F79646"/>
                      </a:solidFill>
                    </a:lnT>
                    <a:lnB w="12700">
                      <a:solidFill>
                        <a:srgbClr val="F79646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1909923">
                <a:tc>
                  <a:txBody>
                    <a:bodyPr/>
                    <a:lstStyle/>
                    <a:p>
                      <a:pPr lvl="0" algn="just">
                        <a:lnSpc>
                          <a:spcPts val="1900"/>
                        </a:lnSpc>
                        <a:defRPr sz="1800" b="0" i="0"/>
                      </a:pPr>
                      <a:r>
                        <a:rPr sz="2000" b="1" i="1" spc="-7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กรุงเทพมหานครและปริมณฑล (BMR) </a:t>
                      </a:r>
                      <a:br>
                        <a:rPr sz="2000" b="1" i="1" spc="-7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</a:br>
                      <a:r>
                        <a:rPr sz="2000" b="1" i="1" spc="-7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และ </a:t>
                      </a:r>
                      <a:r>
                        <a:rPr sz="2000" b="1" i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เมืองในภูมิภาค</a:t>
                      </a:r>
                    </a:p>
                  </a:txBody>
                  <a:tcPr marT="91440" marB="91440" horzOverflow="overflow">
                    <a:lnL w="12700">
                      <a:solidFill>
                        <a:srgbClr val="F79646"/>
                      </a:solidFill>
                    </a:lnL>
                    <a:lnR w="12700">
                      <a:miter lim="400000"/>
                    </a:lnR>
                    <a:lnT w="12700">
                      <a:solidFill>
                        <a:srgbClr val="F79646"/>
                      </a:solidFill>
                    </a:lnT>
                    <a:lnB w="12700">
                      <a:solidFill>
                        <a:srgbClr val="F79646"/>
                      </a:solidFill>
                    </a:lnB>
                    <a:solidFill>
                      <a:srgbClr val="FDEEE8"/>
                    </a:solidFill>
                  </a:tcPr>
                </a:tc>
                <a:tc>
                  <a:txBody>
                    <a:bodyPr/>
                    <a:lstStyle/>
                    <a:p>
                      <a:pPr marL="99785" lvl="0" indent="-99785" algn="just">
                        <a:lnSpc>
                          <a:spcPts val="1900"/>
                        </a:lnSpc>
                        <a:buSzPct val="100000"/>
                        <a:buFont typeface="Arial"/>
                        <a:buChar char="•"/>
                        <a:defRPr sz="1800" b="0" i="0"/>
                      </a:pPr>
                      <a:r>
                        <a:rPr sz="2000" b="1" i="1" spc="-39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พัฒนาเมืองสร้างสรรค์  โดยพัฒนาสภาพแวดล้อม  โครงสร้างพื้นฐาน และสิ่งอำนวยความสะดวกที่เอื้อต่อการพัฒนาเศรษฐกิจสร้างสรรค์</a:t>
                      </a:r>
                    </a:p>
                    <a:p>
                      <a:pPr marL="99785" lvl="0" indent="-99785" algn="just">
                        <a:lnSpc>
                          <a:spcPts val="1900"/>
                        </a:lnSpc>
                        <a:buSzPct val="100000"/>
                        <a:buFont typeface="Arial"/>
                        <a:buChar char="•"/>
                        <a:defRPr sz="1800" b="0" i="0"/>
                      </a:pPr>
                      <a:r>
                        <a:rPr sz="2000" b="1" i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จัดการการเติบโตของเมืองด้วยการพัฒนาโครงสร้าง     พื้นฐานและการควบคุมการใช้ประโยชน์ที่ดิน</a:t>
                      </a:r>
                    </a:p>
                    <a:p>
                      <a:pPr marL="99785" lvl="0" indent="-99785" algn="just">
                        <a:lnSpc>
                          <a:spcPts val="1900"/>
                        </a:lnSpc>
                        <a:buSzPct val="100000"/>
                        <a:buFont typeface="Arial"/>
                        <a:buChar char="•"/>
                        <a:defRPr sz="1800" b="0" i="0"/>
                      </a:pPr>
                      <a:r>
                        <a:rPr sz="2000" b="1" i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พัฒนาเมืองที่เป็นมิตรต่อสิ่งแวดล้อม</a:t>
                      </a:r>
                    </a:p>
                  </a:txBody>
                  <a:tcPr marT="91440" marB="91440" horzOverflow="overflow">
                    <a:lnL w="12700">
                      <a:miter lim="400000"/>
                    </a:lnL>
                    <a:lnR w="12700">
                      <a:solidFill>
                        <a:srgbClr val="F79646"/>
                      </a:solidFill>
                    </a:lnR>
                    <a:lnT w="12700">
                      <a:solidFill>
                        <a:srgbClr val="F79646"/>
                      </a:solidFill>
                    </a:lnT>
                    <a:lnB w="12700">
                      <a:solidFill>
                        <a:srgbClr val="F79646"/>
                      </a:solidFill>
                    </a:lnB>
                    <a:solidFill>
                      <a:srgbClr val="FDEEE8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81554" y="1143008"/>
            <a:ext cx="5798447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4129993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Shape 832"/>
          <p:cNvSpPr>
            <a:spLocks noGrp="1"/>
          </p:cNvSpPr>
          <p:nvPr>
            <p:ph type="title"/>
          </p:nvPr>
        </p:nvSpPr>
        <p:spPr>
          <a:xfrm>
            <a:off x="1973263" y="301625"/>
            <a:ext cx="8229601" cy="1143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/>
          <a:p>
            <a:pPr lvl="0"/>
            <a:endParaRPr/>
          </a:p>
        </p:txBody>
      </p:sp>
      <p:sp>
        <p:nvSpPr>
          <p:cNvPr id="833" name="Shape 833"/>
          <p:cNvSpPr>
            <a:spLocks noGrp="1"/>
          </p:cNvSpPr>
          <p:nvPr>
            <p:ph type="body" idx="1"/>
          </p:nvPr>
        </p:nvSpPr>
        <p:spPr>
          <a:xfrm>
            <a:off x="1973263" y="1425575"/>
            <a:ext cx="4040189" cy="639764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834" name="image27.jpg" descr="template03-ผังอนุภาค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90961" y="73423"/>
            <a:ext cx="9144000" cy="6465888"/>
          </a:xfrm>
          <a:prstGeom prst="rect">
            <a:avLst/>
          </a:prstGeom>
          <a:ln w="12700">
            <a:miter lim="400000"/>
          </a:ln>
        </p:spPr>
      </p:pic>
      <p:sp>
        <p:nvSpPr>
          <p:cNvPr id="835" name="Shape 835"/>
          <p:cNvSpPr/>
          <p:nvPr/>
        </p:nvSpPr>
        <p:spPr>
          <a:xfrm>
            <a:off x="6167684" y="-36559"/>
            <a:ext cx="4786315" cy="584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r">
              <a:defRPr sz="4500" b="1">
                <a:solidFill>
                  <a:srgbClr val="1E1C11"/>
                </a:solidFill>
                <a:effectLst>
                  <a:outerShdw blurRad="50800" dist="50800" dir="5400000" rotWithShape="0">
                    <a:srgbClr val="FFFFFF">
                      <a:alpha val="80000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3200" kern="0" dirty="0"/>
              <a:t>ผังประเท</a:t>
            </a:r>
            <a:r>
              <a:rPr lang="th-TH" sz="3200" kern="0" dirty="0"/>
              <a:t>ศ</a:t>
            </a:r>
            <a:r>
              <a:rPr lang="en-US" sz="3200" kern="0" dirty="0"/>
              <a:t> :</a:t>
            </a:r>
            <a:r>
              <a:rPr lang="th-TH" sz="3200" kern="0" dirty="0"/>
              <a:t> วิสัยทัศน์ พ</a:t>
            </a:r>
            <a:r>
              <a:rPr lang="en-US" sz="3200" kern="0" dirty="0"/>
              <a:t>.</a:t>
            </a:r>
            <a:r>
              <a:rPr lang="th-TH" sz="3200" kern="0" dirty="0"/>
              <a:t>ศ</a:t>
            </a:r>
            <a:r>
              <a:rPr lang="en-US" sz="3200" kern="0" dirty="0"/>
              <a:t>. 2551-2600</a:t>
            </a:r>
            <a:endParaRPr sz="2800" b="0" kern="0" dirty="0"/>
          </a:p>
        </p:txBody>
      </p:sp>
      <p:sp>
        <p:nvSpPr>
          <p:cNvPr id="837" name="Shape 837"/>
          <p:cNvSpPr/>
          <p:nvPr/>
        </p:nvSpPr>
        <p:spPr>
          <a:xfrm>
            <a:off x="1452561" y="2357439"/>
            <a:ext cx="5572128" cy="4500563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kern="0">
              <a:solidFill>
                <a:srgbClr val="FFFFFF"/>
              </a:solidFill>
              <a:latin typeface="Calibri"/>
              <a:sym typeface="Calibri"/>
            </a:endParaRPr>
          </a:p>
        </p:txBody>
      </p:sp>
      <p:sp>
        <p:nvSpPr>
          <p:cNvPr id="838" name="Shape 838"/>
          <p:cNvSpPr/>
          <p:nvPr/>
        </p:nvSpPr>
        <p:spPr>
          <a:xfrm>
            <a:off x="7096126" y="2282331"/>
            <a:ext cx="4501514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just">
              <a:buClr>
                <a:srgbClr val="4F6228"/>
              </a:buClr>
              <a:buSzPct val="100000"/>
              <a:buFont typeface="TH SarabunPSK"/>
              <a:buChar char="•"/>
              <a:tabLst>
                <a:tab pos="254000" algn="l"/>
              </a:tabLst>
              <a:defRPr sz="1700" b="1">
                <a:solidFill>
                  <a:srgbClr val="4F6228"/>
                </a:solidFill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</a:defRPr>
            </a:pPr>
            <a:r>
              <a:rPr sz="1800" kern="0" dirty="0"/>
              <a:t> </a:t>
            </a:r>
            <a:r>
              <a:rPr sz="2000" kern="0" dirty="0" err="1"/>
              <a:t>กระจายความเจริญจากกรุงเทพมหานครและปริมณฑล</a:t>
            </a:r>
            <a:r>
              <a:rPr sz="2000" kern="0" dirty="0"/>
              <a:t>  </a:t>
            </a:r>
            <a:r>
              <a:rPr sz="2000" kern="0" dirty="0" err="1"/>
              <a:t>สู่ภาคต่างๆ</a:t>
            </a:r>
            <a:r>
              <a:rPr sz="2000" kern="0" dirty="0"/>
              <a:t> </a:t>
            </a:r>
            <a:r>
              <a:rPr sz="2000" kern="0" dirty="0" err="1"/>
              <a:t>และส่งเสริมศักยภาพเมืองศูนย์กลางในภาค</a:t>
            </a:r>
            <a:r>
              <a:rPr sz="2000" kern="0" dirty="0"/>
              <a:t> </a:t>
            </a:r>
            <a:r>
              <a:rPr sz="2000" kern="0" dirty="0" err="1"/>
              <a:t>ให้สามารถรองรับการขยายตัวทางเศรษฐกิจและประชากร</a:t>
            </a:r>
            <a:endParaRPr sz="2000" kern="0" dirty="0"/>
          </a:p>
        </p:txBody>
      </p:sp>
      <p:pic>
        <p:nvPicPr>
          <p:cNvPr id="839" name="image29.png" descr="แผนที่ผังนโยบายพัฒนาประเทศ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52562" y="12700"/>
            <a:ext cx="5588003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840" name="Shape 840"/>
          <p:cNvSpPr/>
          <p:nvPr/>
        </p:nvSpPr>
        <p:spPr>
          <a:xfrm>
            <a:off x="5810250" y="499428"/>
            <a:ext cx="5955622" cy="1252221"/>
          </a:xfrm>
          <a:prstGeom prst="rect">
            <a:avLst/>
          </a:prstGeom>
          <a:solidFill>
            <a:srgbClr val="FFFFCC">
              <a:alpha val="69804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indent="457200" algn="just">
              <a:tabLst>
                <a:tab pos="457200" algn="l"/>
                <a:tab pos="685800" algn="l"/>
                <a:tab pos="914400" algn="l"/>
                <a:tab pos="1143000" algn="l"/>
                <a:tab pos="1371600" algn="l"/>
              </a:tabLst>
              <a:defRPr sz="1800"/>
            </a:pPr>
            <a:r>
              <a:rPr sz="2000" b="1" kern="0" dirty="0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rPr>
              <a:t> “</a:t>
            </a:r>
            <a:r>
              <a:rPr sz="2000" b="1" kern="0" dirty="0">
                <a:solidFill>
                  <a:srgbClr val="FF000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rPr>
              <a:t>ประเทศไทยเป็นประเทศชั้นนำของโลกในด้านการเกษตร </a:t>
            </a:r>
            <a:r>
              <a:rPr sz="2000" b="1" kern="0" dirty="0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rPr>
              <a:t>อุตสาหกรรมการเกษตร และเทคโนโลยีด้านอาหาร การบริการด้านสุขภาพและการท่องเที่ยว ประชาชนมีคุณภาพชีวิตที่ดีท่ามกลางสิ่งแวดล้อมที่น่าอยู่ ประเทศชาติมั่นคง และมีการพัฒนาที่ยั่งยืน”</a:t>
            </a:r>
          </a:p>
        </p:txBody>
      </p:sp>
      <p:sp>
        <p:nvSpPr>
          <p:cNvPr id="845" name="Shape 845"/>
          <p:cNvSpPr/>
          <p:nvPr/>
        </p:nvSpPr>
        <p:spPr>
          <a:xfrm>
            <a:off x="1452561" y="0"/>
            <a:ext cx="4429128" cy="6858000"/>
          </a:xfrm>
          <a:prstGeom prst="rect">
            <a:avLst/>
          </a:prstGeom>
          <a:solidFill>
            <a:srgbClr val="FFFFFF">
              <a:alpha val="40000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kern="0">
              <a:solidFill>
                <a:srgbClr val="FFFFFF"/>
              </a:solidFill>
              <a:latin typeface="Calibri"/>
              <a:sym typeface="Calibri"/>
            </a:endParaRPr>
          </a:p>
        </p:txBody>
      </p:sp>
      <p:grpSp>
        <p:nvGrpSpPr>
          <p:cNvPr id="848" name="Group 848"/>
          <p:cNvGrpSpPr/>
          <p:nvPr/>
        </p:nvGrpSpPr>
        <p:grpSpPr>
          <a:xfrm>
            <a:off x="1528762" y="1563952"/>
            <a:ext cx="5443540" cy="372801"/>
            <a:chOff x="0" y="146508"/>
            <a:chExt cx="5443538" cy="372800"/>
          </a:xfrm>
        </p:grpSpPr>
        <p:sp>
          <p:nvSpPr>
            <p:cNvPr id="846" name="Shape 846"/>
            <p:cNvSpPr/>
            <p:nvPr/>
          </p:nvSpPr>
          <p:spPr>
            <a:xfrm>
              <a:off x="0" y="327219"/>
              <a:ext cx="5443538" cy="1920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942" y="10800"/>
                  </a:lnTo>
                  <a:lnTo>
                    <a:pt x="16706" y="18000"/>
                  </a:lnTo>
                  <a:lnTo>
                    <a:pt x="15019" y="21600"/>
                  </a:lnTo>
                  <a:lnTo>
                    <a:pt x="12530" y="19200"/>
                  </a:lnTo>
                  <a:lnTo>
                    <a:pt x="10927" y="9600"/>
                  </a:lnTo>
                  <a:lnTo>
                    <a:pt x="9956" y="6000"/>
                  </a:lnTo>
                  <a:lnTo>
                    <a:pt x="8648" y="2400"/>
                  </a:lnTo>
                  <a:lnTo>
                    <a:pt x="6413" y="1200"/>
                  </a:lnTo>
                  <a:lnTo>
                    <a:pt x="4261" y="7200"/>
                  </a:lnTo>
                  <a:cubicBezTo>
                    <a:pt x="2292" y="12069"/>
                    <a:pt x="2970" y="12000"/>
                    <a:pt x="2236" y="12000"/>
                  </a:cubicBezTo>
                  <a:lnTo>
                    <a:pt x="0" y="13200"/>
                  </a:lnTo>
                </a:path>
              </a:pathLst>
            </a:custGeom>
            <a:noFill/>
            <a:ln w="57150" cap="flat">
              <a:solidFill>
                <a:srgbClr val="0000FF"/>
              </a:solidFill>
              <a:prstDash val="solid"/>
              <a:bevel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  <p:sp>
          <p:nvSpPr>
            <p:cNvPr id="847" name="Shape 847"/>
            <p:cNvSpPr/>
            <p:nvPr/>
          </p:nvSpPr>
          <p:spPr>
            <a:xfrm rot="170295">
              <a:off x="1097559" y="146508"/>
              <a:ext cx="3929064" cy="2769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>
              <a:outerShdw blurRad="50800" dist="50800" dir="5400000" rotWithShape="0">
                <a:srgbClr val="FFFFFF"/>
              </a:outerShdw>
            </a:effectLst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defRPr sz="2000" b="1"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>
                  <a:effectLst/>
                </a:defRPr>
              </a:pPr>
              <a:r>
                <a:rPr sz="1800" kern="0">
                  <a:solidFill>
                    <a:sysClr val="windowText" lastClr="000000"/>
                  </a:solidFill>
                </a:rPr>
                <a:t>East –  West  Economic   Corridor</a:t>
              </a:r>
            </a:p>
          </p:txBody>
        </p:sp>
      </p:grpSp>
      <p:grpSp>
        <p:nvGrpSpPr>
          <p:cNvPr id="857" name="Group 857"/>
          <p:cNvGrpSpPr/>
          <p:nvPr/>
        </p:nvGrpSpPr>
        <p:grpSpPr>
          <a:xfrm>
            <a:off x="1612900" y="-39688"/>
            <a:ext cx="5411789" cy="6856414"/>
            <a:chOff x="0" y="0"/>
            <a:chExt cx="5411788" cy="6856412"/>
          </a:xfrm>
        </p:grpSpPr>
        <p:sp>
          <p:nvSpPr>
            <p:cNvPr id="849" name="Shape 849"/>
            <p:cNvSpPr/>
            <p:nvPr/>
          </p:nvSpPr>
          <p:spPr>
            <a:xfrm>
              <a:off x="1052512" y="3008312"/>
              <a:ext cx="4359276" cy="2333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927"/>
                  </a:moveTo>
                  <a:lnTo>
                    <a:pt x="19177" y="11782"/>
                  </a:lnTo>
                  <a:lnTo>
                    <a:pt x="17069" y="15709"/>
                  </a:lnTo>
                  <a:lnTo>
                    <a:pt x="13856" y="18655"/>
                  </a:lnTo>
                  <a:lnTo>
                    <a:pt x="10537" y="21600"/>
                  </a:lnTo>
                  <a:lnTo>
                    <a:pt x="9009" y="20618"/>
                  </a:lnTo>
                  <a:lnTo>
                    <a:pt x="4636" y="16691"/>
                  </a:lnTo>
                  <a:lnTo>
                    <a:pt x="2213" y="9818"/>
                  </a:lnTo>
                  <a:lnTo>
                    <a:pt x="0" y="0"/>
                  </a:lnTo>
                </a:path>
              </a:pathLst>
            </a:custGeom>
            <a:noFill/>
            <a:ln w="19050" cap="flat">
              <a:solidFill>
                <a:srgbClr val="0070C0"/>
              </a:solidFill>
              <a:prstDash val="solid"/>
              <a:bevel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  <p:sp>
          <p:nvSpPr>
            <p:cNvPr id="850" name="Shape 850"/>
            <p:cNvSpPr/>
            <p:nvPr/>
          </p:nvSpPr>
          <p:spPr>
            <a:xfrm>
              <a:off x="2541588" y="3613150"/>
              <a:ext cx="1616075" cy="1690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47" y="21600"/>
                  </a:moveTo>
                  <a:lnTo>
                    <a:pt x="21458" y="18611"/>
                  </a:lnTo>
                  <a:lnTo>
                    <a:pt x="21600" y="16438"/>
                  </a:lnTo>
                  <a:lnTo>
                    <a:pt x="21316" y="14672"/>
                  </a:lnTo>
                  <a:lnTo>
                    <a:pt x="20179" y="13042"/>
                  </a:lnTo>
                  <a:lnTo>
                    <a:pt x="17763" y="11411"/>
                  </a:lnTo>
                  <a:lnTo>
                    <a:pt x="13358" y="8830"/>
                  </a:lnTo>
                  <a:lnTo>
                    <a:pt x="10089" y="5706"/>
                  </a:lnTo>
                  <a:lnTo>
                    <a:pt x="7247" y="3125"/>
                  </a:lnTo>
                  <a:lnTo>
                    <a:pt x="4832" y="1766"/>
                  </a:lnTo>
                  <a:lnTo>
                    <a:pt x="1989" y="0"/>
                  </a:lnTo>
                  <a:lnTo>
                    <a:pt x="0" y="272"/>
                  </a:lnTo>
                </a:path>
              </a:pathLst>
            </a:custGeom>
            <a:noFill/>
            <a:ln w="19050" cap="flat">
              <a:solidFill>
                <a:srgbClr val="0070C0"/>
              </a:solidFill>
              <a:prstDash val="solid"/>
              <a:bevel/>
              <a:headEnd type="triangle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  <p:sp>
          <p:nvSpPr>
            <p:cNvPr id="851" name="Shape 851"/>
            <p:cNvSpPr/>
            <p:nvPr/>
          </p:nvSpPr>
          <p:spPr>
            <a:xfrm>
              <a:off x="3200399" y="3241675"/>
              <a:ext cx="1797051" cy="1382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38" y="17114"/>
                  </a:lnTo>
                  <a:lnTo>
                    <a:pt x="18149" y="13791"/>
                  </a:lnTo>
                  <a:lnTo>
                    <a:pt x="15465" y="10302"/>
                  </a:lnTo>
                  <a:lnTo>
                    <a:pt x="13420" y="7975"/>
                  </a:lnTo>
                  <a:lnTo>
                    <a:pt x="11120" y="5982"/>
                  </a:lnTo>
                  <a:lnTo>
                    <a:pt x="8691" y="4154"/>
                  </a:lnTo>
                  <a:lnTo>
                    <a:pt x="5751" y="2492"/>
                  </a:lnTo>
                  <a:lnTo>
                    <a:pt x="0" y="0"/>
                  </a:lnTo>
                </a:path>
              </a:pathLst>
            </a:custGeom>
            <a:noFill/>
            <a:ln w="19050" cap="flat">
              <a:solidFill>
                <a:srgbClr val="0070C0"/>
              </a:solidFill>
              <a:prstDash val="solid"/>
              <a:bevel/>
              <a:headEnd type="triangle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  <p:sp>
          <p:nvSpPr>
            <p:cNvPr id="852" name="Shape 852"/>
            <p:cNvSpPr/>
            <p:nvPr/>
          </p:nvSpPr>
          <p:spPr>
            <a:xfrm>
              <a:off x="4710112" y="4624387"/>
              <a:ext cx="425452" cy="2232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9720" y="18000"/>
                  </a:lnTo>
                  <a:lnTo>
                    <a:pt x="16740" y="14297"/>
                  </a:lnTo>
                  <a:lnTo>
                    <a:pt x="19980" y="11109"/>
                  </a:lnTo>
                  <a:lnTo>
                    <a:pt x="21600" y="8331"/>
                  </a:lnTo>
                  <a:lnTo>
                    <a:pt x="21060" y="5863"/>
                  </a:lnTo>
                  <a:lnTo>
                    <a:pt x="18900" y="3189"/>
                  </a:lnTo>
                  <a:lnTo>
                    <a:pt x="15660" y="0"/>
                  </a:lnTo>
                </a:path>
              </a:pathLst>
            </a:custGeom>
            <a:noFill/>
            <a:ln w="19050" cap="flat">
              <a:solidFill>
                <a:srgbClr val="0070C0"/>
              </a:solidFill>
              <a:prstDash val="solid"/>
              <a:bevel/>
              <a:headEnd type="triangle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  <p:sp>
          <p:nvSpPr>
            <p:cNvPr id="853" name="Shape 853"/>
            <p:cNvSpPr/>
            <p:nvPr/>
          </p:nvSpPr>
          <p:spPr>
            <a:xfrm>
              <a:off x="2306638" y="3252787"/>
              <a:ext cx="1690688" cy="3592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70" y="19172"/>
                  </a:lnTo>
                  <a:lnTo>
                    <a:pt x="18475" y="17127"/>
                  </a:lnTo>
                  <a:lnTo>
                    <a:pt x="17117" y="15465"/>
                  </a:lnTo>
                  <a:lnTo>
                    <a:pt x="13857" y="12206"/>
                  </a:lnTo>
                  <a:lnTo>
                    <a:pt x="11547" y="9969"/>
                  </a:lnTo>
                  <a:lnTo>
                    <a:pt x="6657" y="5688"/>
                  </a:lnTo>
                  <a:lnTo>
                    <a:pt x="0" y="0"/>
                  </a:lnTo>
                </a:path>
              </a:pathLst>
            </a:custGeom>
            <a:noFill/>
            <a:ln w="19050" cap="flat">
              <a:solidFill>
                <a:srgbClr val="0070C0"/>
              </a:solidFill>
              <a:prstDash val="solid"/>
              <a:bevel/>
              <a:headEnd type="triangle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  <p:sp>
          <p:nvSpPr>
            <p:cNvPr id="854" name="Shape 854"/>
            <p:cNvSpPr/>
            <p:nvPr/>
          </p:nvSpPr>
          <p:spPr>
            <a:xfrm>
              <a:off x="-1" y="5942012"/>
              <a:ext cx="1955802" cy="350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9252" y="9818"/>
                  </a:lnTo>
                  <a:lnTo>
                    <a:pt x="16670" y="17018"/>
                  </a:lnTo>
                  <a:lnTo>
                    <a:pt x="14322" y="19636"/>
                  </a:lnTo>
                  <a:lnTo>
                    <a:pt x="11739" y="21600"/>
                  </a:lnTo>
                  <a:lnTo>
                    <a:pt x="9274" y="20945"/>
                  </a:lnTo>
                  <a:lnTo>
                    <a:pt x="5987" y="18982"/>
                  </a:lnTo>
                  <a:lnTo>
                    <a:pt x="2113" y="14400"/>
                  </a:lnTo>
                  <a:lnTo>
                    <a:pt x="0" y="10473"/>
                  </a:lnTo>
                </a:path>
              </a:pathLst>
            </a:custGeom>
            <a:noFill/>
            <a:ln w="19050" cap="flat">
              <a:solidFill>
                <a:srgbClr val="0070C0"/>
              </a:solidFill>
              <a:prstDash val="solid"/>
              <a:bevel/>
              <a:tailEnd type="triangle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  <p:sp>
          <p:nvSpPr>
            <p:cNvPr id="855" name="Shape 855"/>
            <p:cNvSpPr/>
            <p:nvPr/>
          </p:nvSpPr>
          <p:spPr>
            <a:xfrm>
              <a:off x="966787" y="1849437"/>
              <a:ext cx="1233488" cy="13287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5641" y="20736"/>
                  </a:lnTo>
                  <a:lnTo>
                    <a:pt x="11359" y="18317"/>
                  </a:lnTo>
                  <a:lnTo>
                    <a:pt x="7821" y="14342"/>
                  </a:lnTo>
                  <a:lnTo>
                    <a:pt x="5586" y="10368"/>
                  </a:lnTo>
                  <a:lnTo>
                    <a:pt x="3166" y="5530"/>
                  </a:lnTo>
                  <a:lnTo>
                    <a:pt x="0" y="0"/>
                  </a:lnTo>
                </a:path>
              </a:pathLst>
            </a:custGeom>
            <a:noFill/>
            <a:ln w="19050" cap="flat">
              <a:solidFill>
                <a:srgbClr val="0070C0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  <p:sp>
          <p:nvSpPr>
            <p:cNvPr id="856" name="Shape 856"/>
            <p:cNvSpPr/>
            <p:nvPr/>
          </p:nvSpPr>
          <p:spPr>
            <a:xfrm>
              <a:off x="2349499" y="0"/>
              <a:ext cx="752476" cy="318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33" y="0"/>
                  </a:moveTo>
                  <a:lnTo>
                    <a:pt x="21053" y="4592"/>
                  </a:lnTo>
                  <a:lnTo>
                    <a:pt x="21053" y="7308"/>
                  </a:lnTo>
                  <a:lnTo>
                    <a:pt x="21600" y="10218"/>
                  </a:lnTo>
                  <a:lnTo>
                    <a:pt x="21600" y="13322"/>
                  </a:lnTo>
                  <a:lnTo>
                    <a:pt x="20233" y="14745"/>
                  </a:lnTo>
                  <a:lnTo>
                    <a:pt x="17772" y="16232"/>
                  </a:lnTo>
                  <a:lnTo>
                    <a:pt x="12577" y="18625"/>
                  </a:lnTo>
                  <a:lnTo>
                    <a:pt x="8749" y="19919"/>
                  </a:lnTo>
                  <a:lnTo>
                    <a:pt x="0" y="21600"/>
                  </a:lnTo>
                </a:path>
              </a:pathLst>
            </a:custGeom>
            <a:noFill/>
            <a:ln w="19050" cap="flat">
              <a:solidFill>
                <a:srgbClr val="0070C0"/>
              </a:solidFill>
              <a:prstDash val="solid"/>
              <a:bevel/>
              <a:headEnd type="triangle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</p:grpSp>
      <p:grpSp>
        <p:nvGrpSpPr>
          <p:cNvPr id="862" name="Group 862"/>
          <p:cNvGrpSpPr/>
          <p:nvPr/>
        </p:nvGrpSpPr>
        <p:grpSpPr>
          <a:xfrm>
            <a:off x="3367088" y="-19050"/>
            <a:ext cx="638179" cy="5913440"/>
            <a:chOff x="46960" y="0"/>
            <a:chExt cx="638177" cy="5913439"/>
          </a:xfrm>
        </p:grpSpPr>
        <p:grpSp>
          <p:nvGrpSpPr>
            <p:cNvPr id="860" name="Group 860"/>
            <p:cNvGrpSpPr/>
            <p:nvPr/>
          </p:nvGrpSpPr>
          <p:grpSpPr>
            <a:xfrm>
              <a:off x="180604" y="0"/>
              <a:ext cx="504533" cy="3168652"/>
              <a:chOff x="180604" y="0"/>
              <a:chExt cx="504532" cy="3168651"/>
            </a:xfrm>
          </p:grpSpPr>
          <p:sp>
            <p:nvSpPr>
              <p:cNvPr id="858" name="Shape 858"/>
              <p:cNvSpPr/>
              <p:nvPr/>
            </p:nvSpPr>
            <p:spPr>
              <a:xfrm rot="15889937">
                <a:off x="-1145366" y="1423824"/>
                <a:ext cx="2928938" cy="27699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50800" dist="38100" dir="2700000" rotWithShape="0">
                  <a:srgbClr val="FFFFFF">
                    <a:alpha val="40000"/>
                  </a:srgbClr>
                </a:outerShdw>
              </a:effectLst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>
                <a:lvl1pPr algn="ctr">
                  <a:defRPr sz="2000" b="1">
                    <a:effectLst>
                      <a:outerShdw blurRad="38100" dist="38100" dir="2700000" rotWithShape="0">
                        <a:srgbClr val="000000">
                          <a:alpha val="43137"/>
                        </a:srgbClr>
                      </a:outerShdw>
                    </a:effectLst>
                    <a:latin typeface="TH SarabunPSK"/>
                    <a:ea typeface="TH SarabunPSK"/>
                    <a:cs typeface="TH SarabunPSK"/>
                    <a:sym typeface="TH SarabunPSK"/>
                  </a:defRPr>
                </a:lvl1pPr>
              </a:lstStyle>
              <a:p>
                <a:pPr>
                  <a:defRPr sz="1800" b="0">
                    <a:effectLst/>
                  </a:defRPr>
                </a:pPr>
                <a:r>
                  <a:rPr sz="1800" kern="0">
                    <a:solidFill>
                      <a:sysClr val="windowText" lastClr="000000"/>
                    </a:solidFill>
                  </a:rPr>
                  <a:t>North – South Economic Corridor</a:t>
                </a:r>
              </a:p>
            </p:txBody>
          </p:sp>
          <p:sp>
            <p:nvSpPr>
              <p:cNvPr id="859" name="Shape 859"/>
              <p:cNvSpPr/>
              <p:nvPr/>
            </p:nvSpPr>
            <p:spPr>
              <a:xfrm>
                <a:off x="356522" y="0"/>
                <a:ext cx="328614" cy="3168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026" y="0"/>
                    </a:moveTo>
                    <a:lnTo>
                      <a:pt x="4181" y="2030"/>
                    </a:lnTo>
                    <a:lnTo>
                      <a:pt x="0" y="4059"/>
                    </a:lnTo>
                    <a:lnTo>
                      <a:pt x="0" y="6089"/>
                    </a:lnTo>
                    <a:lnTo>
                      <a:pt x="1394" y="8408"/>
                    </a:lnTo>
                    <a:lnTo>
                      <a:pt x="9755" y="11742"/>
                    </a:lnTo>
                    <a:lnTo>
                      <a:pt x="14632" y="14424"/>
                    </a:lnTo>
                    <a:lnTo>
                      <a:pt x="13935" y="16816"/>
                    </a:lnTo>
                    <a:lnTo>
                      <a:pt x="13239" y="18483"/>
                    </a:lnTo>
                    <a:lnTo>
                      <a:pt x="16723" y="20658"/>
                    </a:lnTo>
                    <a:lnTo>
                      <a:pt x="21600" y="21600"/>
                    </a:lnTo>
                  </a:path>
                </a:pathLst>
              </a:custGeom>
              <a:noFill/>
              <a:ln w="57150" cap="flat">
                <a:solidFill>
                  <a:srgbClr val="0000FF"/>
                </a:solidFill>
                <a:prstDash val="solid"/>
                <a:bevel/>
                <a:headEnd type="triangle" w="med" len="med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/>
                <a:endParaRPr kern="0">
                  <a:solidFill>
                    <a:sysClr val="windowText" lastClr="000000"/>
                  </a:solidFill>
                  <a:latin typeface="Calibri"/>
                  <a:sym typeface="Calibri"/>
                </a:endParaRPr>
              </a:p>
            </p:txBody>
          </p:sp>
        </p:grpSp>
        <p:sp>
          <p:nvSpPr>
            <p:cNvPr id="861" name="Shape 861"/>
            <p:cNvSpPr/>
            <p:nvPr/>
          </p:nvSpPr>
          <p:spPr>
            <a:xfrm>
              <a:off x="46960" y="3189287"/>
              <a:ext cx="617538" cy="2724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98" y="21600"/>
                  </a:moveTo>
                  <a:lnTo>
                    <a:pt x="11631" y="19334"/>
                  </a:lnTo>
                  <a:lnTo>
                    <a:pt x="9969" y="17295"/>
                  </a:lnTo>
                  <a:lnTo>
                    <a:pt x="5317" y="15029"/>
                  </a:lnTo>
                  <a:lnTo>
                    <a:pt x="1662" y="13670"/>
                  </a:lnTo>
                  <a:lnTo>
                    <a:pt x="332" y="12613"/>
                  </a:lnTo>
                  <a:lnTo>
                    <a:pt x="0" y="11329"/>
                  </a:lnTo>
                  <a:lnTo>
                    <a:pt x="4985" y="7855"/>
                  </a:lnTo>
                  <a:lnTo>
                    <a:pt x="11298" y="3021"/>
                  </a:lnTo>
                  <a:lnTo>
                    <a:pt x="13292" y="1435"/>
                  </a:lnTo>
                  <a:lnTo>
                    <a:pt x="21600" y="0"/>
                  </a:lnTo>
                </a:path>
              </a:pathLst>
            </a:custGeom>
            <a:noFill/>
            <a:ln w="57150" cap="flat">
              <a:solidFill>
                <a:srgbClr val="0000FF"/>
              </a:solidFill>
              <a:prstDash val="solid"/>
              <a:bevel/>
              <a:headEnd type="triangle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</p:grpSp>
      <p:sp>
        <p:nvSpPr>
          <p:cNvPr id="863" name="Shape 863"/>
          <p:cNvSpPr/>
          <p:nvPr/>
        </p:nvSpPr>
        <p:spPr>
          <a:xfrm>
            <a:off x="3854450" y="2971800"/>
            <a:ext cx="285750" cy="285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0B0F0">
              <a:alpha val="80000"/>
            </a:srgbClr>
          </a:solidFill>
          <a:ln w="28575">
            <a:solidFill>
              <a:srgbClr val="3A5E8A"/>
            </a:solidFill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kern="0">
              <a:solidFill>
                <a:srgbClr val="FFFFFF"/>
              </a:solidFill>
              <a:latin typeface="Calibri"/>
              <a:sym typeface="Calibri"/>
            </a:endParaRPr>
          </a:p>
        </p:txBody>
      </p:sp>
      <p:grpSp>
        <p:nvGrpSpPr>
          <p:cNvPr id="891" name="Group 891"/>
          <p:cNvGrpSpPr/>
          <p:nvPr/>
        </p:nvGrpSpPr>
        <p:grpSpPr>
          <a:xfrm>
            <a:off x="2771775" y="612776"/>
            <a:ext cx="3178176" cy="5545139"/>
            <a:chOff x="0" y="0"/>
            <a:chExt cx="3178174" cy="5545138"/>
          </a:xfrm>
        </p:grpSpPr>
        <p:grpSp>
          <p:nvGrpSpPr>
            <p:cNvPr id="866" name="Group 866" descr="airport"/>
            <p:cNvGrpSpPr/>
            <p:nvPr/>
          </p:nvGrpSpPr>
          <p:grpSpPr>
            <a:xfrm>
              <a:off x="928373" y="0"/>
              <a:ext cx="143317" cy="144013"/>
              <a:chOff x="0" y="0"/>
              <a:chExt cx="143316" cy="144012"/>
            </a:xfrm>
          </p:grpSpPr>
          <p:sp>
            <p:nvSpPr>
              <p:cNvPr id="864" name="Shape 864"/>
              <p:cNvSpPr/>
              <p:nvPr/>
            </p:nvSpPr>
            <p:spPr>
              <a:xfrm>
                <a:off x="0" y="0"/>
                <a:ext cx="143317" cy="144013"/>
              </a:xfrm>
              <a:prstGeom prst="rect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endParaRPr kern="0">
                  <a:solidFill>
                    <a:sysClr val="windowText" lastClr="000000"/>
                  </a:solidFill>
                  <a:latin typeface="Calibri"/>
                  <a:sym typeface="Calibri"/>
                </a:endParaRPr>
              </a:p>
            </p:txBody>
          </p:sp>
          <p:pic>
            <p:nvPicPr>
              <p:cNvPr id="865" name="image30.png"/>
              <p:cNvPicPr/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143317" cy="14401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869" name="Group 869" descr="airport"/>
            <p:cNvGrpSpPr/>
            <p:nvPr/>
          </p:nvGrpSpPr>
          <p:grpSpPr>
            <a:xfrm>
              <a:off x="309093" y="418100"/>
              <a:ext cx="143317" cy="144014"/>
              <a:chOff x="0" y="0"/>
              <a:chExt cx="143316" cy="144012"/>
            </a:xfrm>
          </p:grpSpPr>
          <p:sp>
            <p:nvSpPr>
              <p:cNvPr id="867" name="Shape 867"/>
              <p:cNvSpPr/>
              <p:nvPr/>
            </p:nvSpPr>
            <p:spPr>
              <a:xfrm>
                <a:off x="0" y="0"/>
                <a:ext cx="143317" cy="144013"/>
              </a:xfrm>
              <a:prstGeom prst="rect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endParaRPr kern="0">
                  <a:solidFill>
                    <a:sysClr val="windowText" lastClr="000000"/>
                  </a:solidFill>
                  <a:latin typeface="Calibri"/>
                  <a:sym typeface="Calibri"/>
                </a:endParaRPr>
              </a:p>
            </p:txBody>
          </p:sp>
          <p:pic>
            <p:nvPicPr>
              <p:cNvPr id="868" name="image30.tif"/>
              <p:cNvPicPr/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143317" cy="14401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872" name="Group 872" descr="airport"/>
            <p:cNvGrpSpPr/>
            <p:nvPr/>
          </p:nvGrpSpPr>
          <p:grpSpPr>
            <a:xfrm>
              <a:off x="1820643" y="846766"/>
              <a:ext cx="143318" cy="144014"/>
              <a:chOff x="0" y="0"/>
              <a:chExt cx="143316" cy="144012"/>
            </a:xfrm>
          </p:grpSpPr>
          <p:sp>
            <p:nvSpPr>
              <p:cNvPr id="870" name="Shape 870"/>
              <p:cNvSpPr/>
              <p:nvPr/>
            </p:nvSpPr>
            <p:spPr>
              <a:xfrm>
                <a:off x="0" y="0"/>
                <a:ext cx="143317" cy="144013"/>
              </a:xfrm>
              <a:prstGeom prst="rect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endParaRPr kern="0">
                  <a:solidFill>
                    <a:sysClr val="windowText" lastClr="000000"/>
                  </a:solidFill>
                  <a:latin typeface="Calibri"/>
                  <a:sym typeface="Calibri"/>
                </a:endParaRPr>
              </a:p>
            </p:txBody>
          </p:sp>
          <p:pic>
            <p:nvPicPr>
              <p:cNvPr id="871" name="image30.tif"/>
              <p:cNvPicPr/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143317" cy="14401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875" name="Group 875" descr="airport"/>
            <p:cNvGrpSpPr/>
            <p:nvPr/>
          </p:nvGrpSpPr>
          <p:grpSpPr>
            <a:xfrm>
              <a:off x="3034858" y="1808735"/>
              <a:ext cx="143318" cy="144013"/>
              <a:chOff x="0" y="0"/>
              <a:chExt cx="143316" cy="144012"/>
            </a:xfrm>
          </p:grpSpPr>
          <p:sp>
            <p:nvSpPr>
              <p:cNvPr id="873" name="Shape 873"/>
              <p:cNvSpPr/>
              <p:nvPr/>
            </p:nvSpPr>
            <p:spPr>
              <a:xfrm>
                <a:off x="0" y="0"/>
                <a:ext cx="143317" cy="144013"/>
              </a:xfrm>
              <a:prstGeom prst="rect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endParaRPr kern="0">
                  <a:solidFill>
                    <a:sysClr val="windowText" lastClr="000000"/>
                  </a:solidFill>
                  <a:latin typeface="Calibri"/>
                  <a:sym typeface="Calibri"/>
                </a:endParaRPr>
              </a:p>
            </p:txBody>
          </p:sp>
          <p:pic>
            <p:nvPicPr>
              <p:cNvPr id="874" name="image30.tif"/>
              <p:cNvPicPr/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143317" cy="14401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878" name="Group 878" descr="airport"/>
            <p:cNvGrpSpPr/>
            <p:nvPr/>
          </p:nvGrpSpPr>
          <p:grpSpPr>
            <a:xfrm>
              <a:off x="2023127" y="1451513"/>
              <a:ext cx="143317" cy="144014"/>
              <a:chOff x="0" y="0"/>
              <a:chExt cx="143316" cy="144012"/>
            </a:xfrm>
          </p:grpSpPr>
          <p:sp>
            <p:nvSpPr>
              <p:cNvPr id="876" name="Shape 876"/>
              <p:cNvSpPr/>
              <p:nvPr/>
            </p:nvSpPr>
            <p:spPr>
              <a:xfrm>
                <a:off x="0" y="0"/>
                <a:ext cx="143317" cy="144013"/>
              </a:xfrm>
              <a:prstGeom prst="rect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endParaRPr kern="0">
                  <a:solidFill>
                    <a:sysClr val="windowText" lastClr="000000"/>
                  </a:solidFill>
                  <a:latin typeface="Calibri"/>
                  <a:sym typeface="Calibri"/>
                </a:endParaRPr>
              </a:p>
            </p:txBody>
          </p:sp>
          <p:pic>
            <p:nvPicPr>
              <p:cNvPr id="877" name="image30.tif"/>
              <p:cNvPicPr/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143317" cy="14401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881" name="Group 881" descr="airport"/>
            <p:cNvGrpSpPr/>
            <p:nvPr/>
          </p:nvGrpSpPr>
          <p:grpSpPr>
            <a:xfrm>
              <a:off x="725890" y="1263368"/>
              <a:ext cx="143317" cy="144013"/>
              <a:chOff x="0" y="0"/>
              <a:chExt cx="143316" cy="144012"/>
            </a:xfrm>
          </p:grpSpPr>
          <p:sp>
            <p:nvSpPr>
              <p:cNvPr id="879" name="Shape 879"/>
              <p:cNvSpPr/>
              <p:nvPr/>
            </p:nvSpPr>
            <p:spPr>
              <a:xfrm>
                <a:off x="0" y="0"/>
                <a:ext cx="143317" cy="144013"/>
              </a:xfrm>
              <a:prstGeom prst="rect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endParaRPr kern="0">
                  <a:solidFill>
                    <a:sysClr val="windowText" lastClr="000000"/>
                  </a:solidFill>
                  <a:latin typeface="Calibri"/>
                  <a:sym typeface="Calibri"/>
                </a:endParaRPr>
              </a:p>
            </p:txBody>
          </p:sp>
          <p:pic>
            <p:nvPicPr>
              <p:cNvPr id="880" name="image30.tif"/>
              <p:cNvPicPr/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143317" cy="14401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884" name="Group 884" descr="airport"/>
            <p:cNvGrpSpPr/>
            <p:nvPr/>
          </p:nvGrpSpPr>
          <p:grpSpPr>
            <a:xfrm>
              <a:off x="893095" y="5401125"/>
              <a:ext cx="143317" cy="144014"/>
              <a:chOff x="0" y="0"/>
              <a:chExt cx="143316" cy="144012"/>
            </a:xfrm>
          </p:grpSpPr>
          <p:sp>
            <p:nvSpPr>
              <p:cNvPr id="882" name="Shape 882"/>
              <p:cNvSpPr/>
              <p:nvPr/>
            </p:nvSpPr>
            <p:spPr>
              <a:xfrm>
                <a:off x="0" y="0"/>
                <a:ext cx="143317" cy="144013"/>
              </a:xfrm>
              <a:prstGeom prst="rect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endParaRPr kern="0">
                  <a:solidFill>
                    <a:sysClr val="windowText" lastClr="000000"/>
                  </a:solidFill>
                  <a:latin typeface="Calibri"/>
                  <a:sym typeface="Calibri"/>
                </a:endParaRPr>
              </a:p>
            </p:txBody>
          </p:sp>
          <p:pic>
            <p:nvPicPr>
              <p:cNvPr id="883" name="image30.tif"/>
              <p:cNvPicPr/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143317" cy="14401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887" name="Group 887" descr="airport"/>
            <p:cNvGrpSpPr/>
            <p:nvPr/>
          </p:nvGrpSpPr>
          <p:grpSpPr>
            <a:xfrm>
              <a:off x="0" y="4858211"/>
              <a:ext cx="143317" cy="144014"/>
              <a:chOff x="0" y="0"/>
              <a:chExt cx="143316" cy="144012"/>
            </a:xfrm>
          </p:grpSpPr>
          <p:sp>
            <p:nvSpPr>
              <p:cNvPr id="885" name="Shape 885"/>
              <p:cNvSpPr/>
              <p:nvPr/>
            </p:nvSpPr>
            <p:spPr>
              <a:xfrm>
                <a:off x="0" y="0"/>
                <a:ext cx="143317" cy="144013"/>
              </a:xfrm>
              <a:prstGeom prst="rect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endParaRPr kern="0">
                  <a:solidFill>
                    <a:sysClr val="windowText" lastClr="000000"/>
                  </a:solidFill>
                  <a:latin typeface="Calibri"/>
                  <a:sym typeface="Calibri"/>
                </a:endParaRPr>
              </a:p>
            </p:txBody>
          </p:sp>
          <p:pic>
            <p:nvPicPr>
              <p:cNvPr id="886" name="image30.tif"/>
              <p:cNvPicPr/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143317" cy="14401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890" name="Group 890" descr="airport"/>
            <p:cNvGrpSpPr/>
            <p:nvPr/>
          </p:nvGrpSpPr>
          <p:grpSpPr>
            <a:xfrm>
              <a:off x="1308879" y="2286217"/>
              <a:ext cx="143318" cy="144013"/>
              <a:chOff x="0" y="0"/>
              <a:chExt cx="143316" cy="144012"/>
            </a:xfrm>
          </p:grpSpPr>
          <p:sp>
            <p:nvSpPr>
              <p:cNvPr id="888" name="Shape 888"/>
              <p:cNvSpPr/>
              <p:nvPr/>
            </p:nvSpPr>
            <p:spPr>
              <a:xfrm>
                <a:off x="0" y="0"/>
                <a:ext cx="143317" cy="144013"/>
              </a:xfrm>
              <a:prstGeom prst="rect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endParaRPr kern="0">
                  <a:solidFill>
                    <a:sysClr val="windowText" lastClr="000000"/>
                  </a:solidFill>
                  <a:latin typeface="Calibri"/>
                  <a:sym typeface="Calibri"/>
                </a:endParaRPr>
              </a:p>
            </p:txBody>
          </p:sp>
          <p:pic>
            <p:nvPicPr>
              <p:cNvPr id="889" name="image30.tif"/>
              <p:cNvPicPr/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143317" cy="14401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916" name="Group 916"/>
          <p:cNvGrpSpPr/>
          <p:nvPr/>
        </p:nvGrpSpPr>
        <p:grpSpPr>
          <a:xfrm>
            <a:off x="2878138" y="433388"/>
            <a:ext cx="2890839" cy="5613400"/>
            <a:chOff x="0" y="0"/>
            <a:chExt cx="2890837" cy="5613399"/>
          </a:xfrm>
        </p:grpSpPr>
        <p:grpSp>
          <p:nvGrpSpPr>
            <p:cNvPr id="913" name="Group 913"/>
            <p:cNvGrpSpPr/>
            <p:nvPr/>
          </p:nvGrpSpPr>
          <p:grpSpPr>
            <a:xfrm>
              <a:off x="0" y="0"/>
              <a:ext cx="2890838" cy="5613400"/>
              <a:chOff x="0" y="0"/>
              <a:chExt cx="2890837" cy="5613399"/>
            </a:xfrm>
          </p:grpSpPr>
          <p:sp>
            <p:nvSpPr>
              <p:cNvPr id="892" name="Shape 892"/>
              <p:cNvSpPr/>
              <p:nvPr/>
            </p:nvSpPr>
            <p:spPr>
              <a:xfrm>
                <a:off x="2746811" y="1928990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893" name="Shape 893"/>
              <p:cNvSpPr/>
              <p:nvPr/>
            </p:nvSpPr>
            <p:spPr>
              <a:xfrm>
                <a:off x="2667408" y="1373340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894" name="Shape 894"/>
              <p:cNvSpPr/>
              <p:nvPr/>
            </p:nvSpPr>
            <p:spPr>
              <a:xfrm>
                <a:off x="1881693" y="1031902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895" name="Shape 895"/>
              <p:cNvSpPr/>
              <p:nvPr/>
            </p:nvSpPr>
            <p:spPr>
              <a:xfrm>
                <a:off x="1619506" y="2049633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896" name="Shape 896"/>
              <p:cNvSpPr/>
              <p:nvPr/>
            </p:nvSpPr>
            <p:spPr>
              <a:xfrm>
                <a:off x="817766" y="1762368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897" name="Shape 897"/>
              <p:cNvSpPr/>
              <p:nvPr/>
            </p:nvSpPr>
            <p:spPr>
              <a:xfrm>
                <a:off x="722337" y="3215104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898" name="Shape 898"/>
              <p:cNvSpPr/>
              <p:nvPr/>
            </p:nvSpPr>
            <p:spPr>
              <a:xfrm>
                <a:off x="0" y="5016867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899" name="Shape 899"/>
              <p:cNvSpPr/>
              <p:nvPr/>
            </p:nvSpPr>
            <p:spPr>
              <a:xfrm>
                <a:off x="492080" y="4524711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00" name="Shape 900"/>
              <p:cNvSpPr/>
              <p:nvPr/>
            </p:nvSpPr>
            <p:spPr>
              <a:xfrm>
                <a:off x="754147" y="4794584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01" name="Shape 901"/>
              <p:cNvSpPr/>
              <p:nvPr/>
            </p:nvSpPr>
            <p:spPr>
              <a:xfrm>
                <a:off x="1278158" y="5469387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02" name="Shape 902"/>
              <p:cNvSpPr/>
              <p:nvPr/>
            </p:nvSpPr>
            <p:spPr>
              <a:xfrm>
                <a:off x="690648" y="-1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03" name="Shape 903"/>
              <p:cNvSpPr/>
              <p:nvPr/>
            </p:nvSpPr>
            <p:spPr>
              <a:xfrm>
                <a:off x="357132" y="476374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04" name="Shape 904"/>
              <p:cNvSpPr/>
              <p:nvPr/>
            </p:nvSpPr>
            <p:spPr>
              <a:xfrm>
                <a:off x="1141964" y="2262476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05" name="Shape 905"/>
              <p:cNvSpPr/>
              <p:nvPr/>
            </p:nvSpPr>
            <p:spPr>
              <a:xfrm>
                <a:off x="698722" y="2675237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06" name="Shape 906"/>
              <p:cNvSpPr/>
              <p:nvPr/>
            </p:nvSpPr>
            <p:spPr>
              <a:xfrm>
                <a:off x="786077" y="2564035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07" name="Shape 907"/>
              <p:cNvSpPr/>
              <p:nvPr/>
            </p:nvSpPr>
            <p:spPr>
              <a:xfrm>
                <a:off x="1206707" y="2611624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08" name="Shape 908"/>
              <p:cNvSpPr/>
              <p:nvPr/>
            </p:nvSpPr>
            <p:spPr>
              <a:xfrm>
                <a:off x="1175019" y="2732230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09" name="Shape 909"/>
              <p:cNvSpPr/>
              <p:nvPr/>
            </p:nvSpPr>
            <p:spPr>
              <a:xfrm>
                <a:off x="1151162" y="2889569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10" name="Shape 910"/>
              <p:cNvSpPr/>
              <p:nvPr/>
            </p:nvSpPr>
            <p:spPr>
              <a:xfrm>
                <a:off x="1285989" y="3048361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11" name="Shape 911"/>
              <p:cNvSpPr/>
              <p:nvPr/>
            </p:nvSpPr>
            <p:spPr>
              <a:xfrm>
                <a:off x="864356" y="1285993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12" name="Shape 912"/>
              <p:cNvSpPr/>
              <p:nvPr/>
            </p:nvSpPr>
            <p:spPr>
              <a:xfrm>
                <a:off x="1919968" y="1444905"/>
                <a:ext cx="144027" cy="144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0000">
                  <a:alpha val="69804"/>
                </a:srgb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</p:grpSp>
        <p:sp>
          <p:nvSpPr>
            <p:cNvPr id="914" name="Shape 914"/>
            <p:cNvSpPr/>
            <p:nvPr/>
          </p:nvSpPr>
          <p:spPr>
            <a:xfrm>
              <a:off x="937914" y="5421798"/>
              <a:ext cx="144027" cy="144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>
                <a:alpha val="69804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915" name="Shape 915"/>
            <p:cNvSpPr/>
            <p:nvPr/>
          </p:nvSpPr>
          <p:spPr>
            <a:xfrm>
              <a:off x="1093517" y="5318601"/>
              <a:ext cx="144027" cy="144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>
                <a:alpha val="69804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</p:grpSp>
      <p:sp>
        <p:nvSpPr>
          <p:cNvPr id="917" name="Shape 917"/>
          <p:cNvSpPr/>
          <p:nvPr/>
        </p:nvSpPr>
        <p:spPr>
          <a:xfrm>
            <a:off x="3815414" y="2841742"/>
            <a:ext cx="41132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000" b="1">
                <a:ln w="19050">
                  <a:solidFill>
                    <a:srgbClr val="FFFF00"/>
                  </a:solidFill>
                </a:ln>
                <a:solidFill>
                  <a:srgbClr val="3366FF"/>
                </a:solidFill>
                <a:effectLst>
                  <a:outerShdw blurRad="76200" dist="40000" dir="5040000" rotWithShape="0">
                    <a:srgbClr val="000000">
                      <a:alpha val="30000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ln w="9525">
                  <a:noFill/>
                </a:ln>
                <a:solidFill>
                  <a:srgbClr val="000000"/>
                </a:solidFill>
                <a:effectLst/>
              </a:defRPr>
            </a:pPr>
            <a:r>
              <a:rPr sz="1800" kern="0"/>
              <a:t>กทม.</a:t>
            </a:r>
          </a:p>
        </p:txBody>
      </p:sp>
      <p:sp>
        <p:nvSpPr>
          <p:cNvPr id="918" name="Shape 918"/>
          <p:cNvSpPr/>
          <p:nvPr/>
        </p:nvSpPr>
        <p:spPr>
          <a:xfrm>
            <a:off x="4840288" y="1327151"/>
            <a:ext cx="500137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อุดรธานี</a:t>
            </a:r>
          </a:p>
        </p:txBody>
      </p:sp>
      <p:sp>
        <p:nvSpPr>
          <p:cNvPr id="919" name="Shape 919"/>
          <p:cNvSpPr/>
          <p:nvPr/>
        </p:nvSpPr>
        <p:spPr>
          <a:xfrm>
            <a:off x="4878388" y="1838326"/>
            <a:ext cx="545021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ขอนแก่น</a:t>
            </a:r>
          </a:p>
        </p:txBody>
      </p:sp>
      <p:sp>
        <p:nvSpPr>
          <p:cNvPr id="920" name="Shape 920"/>
          <p:cNvSpPr/>
          <p:nvPr/>
        </p:nvSpPr>
        <p:spPr>
          <a:xfrm>
            <a:off x="3640139" y="338139"/>
            <a:ext cx="522579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เชียงราย</a:t>
            </a:r>
          </a:p>
        </p:txBody>
      </p:sp>
      <p:sp>
        <p:nvSpPr>
          <p:cNvPr id="921" name="Shape 921"/>
          <p:cNvSpPr/>
          <p:nvPr/>
        </p:nvSpPr>
        <p:spPr>
          <a:xfrm>
            <a:off x="2921001" y="660401"/>
            <a:ext cx="535403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เชียงใหม่</a:t>
            </a:r>
          </a:p>
        </p:txBody>
      </p:sp>
      <p:sp>
        <p:nvSpPr>
          <p:cNvPr id="922" name="Shape 922"/>
          <p:cNvSpPr/>
          <p:nvPr/>
        </p:nvSpPr>
        <p:spPr>
          <a:xfrm>
            <a:off x="3806826" y="1743076"/>
            <a:ext cx="561051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พิษณุโลก</a:t>
            </a:r>
          </a:p>
        </p:txBody>
      </p:sp>
      <p:sp>
        <p:nvSpPr>
          <p:cNvPr id="923" name="Shape 923"/>
          <p:cNvSpPr/>
          <p:nvPr/>
        </p:nvSpPr>
        <p:spPr>
          <a:xfrm>
            <a:off x="5594351" y="1827214"/>
            <a:ext cx="591509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มุกดาหาร</a:t>
            </a:r>
          </a:p>
        </p:txBody>
      </p:sp>
      <p:sp>
        <p:nvSpPr>
          <p:cNvPr id="924" name="Shape 924"/>
          <p:cNvSpPr/>
          <p:nvPr/>
        </p:nvSpPr>
        <p:spPr>
          <a:xfrm>
            <a:off x="4560889" y="2398714"/>
            <a:ext cx="751809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นครราชสีมา</a:t>
            </a:r>
          </a:p>
        </p:txBody>
      </p:sp>
      <p:sp>
        <p:nvSpPr>
          <p:cNvPr id="925" name="Shape 925"/>
          <p:cNvSpPr/>
          <p:nvPr/>
        </p:nvSpPr>
        <p:spPr>
          <a:xfrm>
            <a:off x="5629276" y="2132014"/>
            <a:ext cx="759823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อุบลราชธานี</a:t>
            </a:r>
          </a:p>
        </p:txBody>
      </p:sp>
      <p:sp>
        <p:nvSpPr>
          <p:cNvPr id="926" name="Shape 926"/>
          <p:cNvSpPr/>
          <p:nvPr/>
        </p:nvSpPr>
        <p:spPr>
          <a:xfrm>
            <a:off x="3771901" y="2100264"/>
            <a:ext cx="665247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นครสวรรค์</a:t>
            </a:r>
          </a:p>
        </p:txBody>
      </p:sp>
      <p:sp>
        <p:nvSpPr>
          <p:cNvPr id="927" name="Shape 927"/>
          <p:cNvSpPr/>
          <p:nvPr/>
        </p:nvSpPr>
        <p:spPr>
          <a:xfrm>
            <a:off x="3629026" y="3703638"/>
            <a:ext cx="368691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หัวหิน</a:t>
            </a:r>
          </a:p>
        </p:txBody>
      </p:sp>
      <p:sp>
        <p:nvSpPr>
          <p:cNvPr id="928" name="Shape 928"/>
          <p:cNvSpPr/>
          <p:nvPr/>
        </p:nvSpPr>
        <p:spPr>
          <a:xfrm>
            <a:off x="3486151" y="4756151"/>
            <a:ext cx="755015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สุราษฎร์ธานี</a:t>
            </a:r>
          </a:p>
        </p:txBody>
      </p:sp>
      <p:sp>
        <p:nvSpPr>
          <p:cNvPr id="929" name="Shape 929"/>
          <p:cNvSpPr/>
          <p:nvPr/>
        </p:nvSpPr>
        <p:spPr>
          <a:xfrm>
            <a:off x="2700338" y="5541963"/>
            <a:ext cx="323807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ภูเก็ต</a:t>
            </a:r>
          </a:p>
        </p:txBody>
      </p:sp>
      <p:sp>
        <p:nvSpPr>
          <p:cNvPr id="930" name="Shape 930"/>
          <p:cNvSpPr/>
          <p:nvPr/>
        </p:nvSpPr>
        <p:spPr>
          <a:xfrm>
            <a:off x="4227514" y="5743576"/>
            <a:ext cx="403957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สงขลา</a:t>
            </a:r>
          </a:p>
        </p:txBody>
      </p:sp>
      <p:sp>
        <p:nvSpPr>
          <p:cNvPr id="931" name="Shape 931"/>
          <p:cNvSpPr/>
          <p:nvPr/>
        </p:nvSpPr>
        <p:spPr>
          <a:xfrm>
            <a:off x="4079876" y="2576514"/>
            <a:ext cx="416781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สระบุรี</a:t>
            </a:r>
          </a:p>
        </p:txBody>
      </p:sp>
      <p:sp>
        <p:nvSpPr>
          <p:cNvPr id="932" name="Shape 932"/>
          <p:cNvSpPr/>
          <p:nvPr/>
        </p:nvSpPr>
        <p:spPr>
          <a:xfrm>
            <a:off x="3057525" y="3041651"/>
            <a:ext cx="408766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ราชบุรี</a:t>
            </a:r>
          </a:p>
        </p:txBody>
      </p:sp>
      <p:sp>
        <p:nvSpPr>
          <p:cNvPr id="933" name="Shape 933"/>
          <p:cNvSpPr/>
          <p:nvPr/>
        </p:nvSpPr>
        <p:spPr>
          <a:xfrm>
            <a:off x="3306764" y="2732089"/>
            <a:ext cx="532197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นครปฐม</a:t>
            </a:r>
          </a:p>
        </p:txBody>
      </p:sp>
      <p:sp>
        <p:nvSpPr>
          <p:cNvPr id="934" name="Shape 934"/>
          <p:cNvSpPr/>
          <p:nvPr/>
        </p:nvSpPr>
        <p:spPr>
          <a:xfrm>
            <a:off x="7096126" y="3214688"/>
            <a:ext cx="4501514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just">
              <a:buClr>
                <a:srgbClr val="C00000"/>
              </a:buClr>
              <a:buSzPct val="100000"/>
              <a:buFont typeface="TH SarabunPSK"/>
              <a:buChar char="•"/>
              <a:tabLst>
                <a:tab pos="254000" algn="l"/>
              </a:tabLst>
              <a:defRPr sz="1700" b="1">
                <a:solidFill>
                  <a:srgbClr val="C00000"/>
                </a:solidFill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</a:defRPr>
            </a:pPr>
            <a:r>
              <a:rPr sz="1800" kern="0" dirty="0"/>
              <a:t> </a:t>
            </a:r>
            <a:r>
              <a:rPr sz="1800" kern="0" dirty="0" err="1"/>
              <a:t>พัฒนาเมืองและชนบทให้น่าอยู่</a:t>
            </a:r>
            <a:r>
              <a:rPr sz="1800" kern="0" dirty="0"/>
              <a:t> </a:t>
            </a:r>
            <a:r>
              <a:rPr sz="1800" kern="0" dirty="0" err="1"/>
              <a:t>ส่งเสริมการท่องเที่ยว</a:t>
            </a:r>
            <a:r>
              <a:rPr sz="1800" kern="0" dirty="0"/>
              <a:t> และให้มีการใช้ประโยชน์ที่ดินอย่างเต็มประสิทธิภาพสอดคล้องกับศักยภาพ</a:t>
            </a:r>
          </a:p>
        </p:txBody>
      </p:sp>
      <p:sp>
        <p:nvSpPr>
          <p:cNvPr id="935" name="Shape 935"/>
          <p:cNvSpPr/>
          <p:nvPr/>
        </p:nvSpPr>
        <p:spPr>
          <a:xfrm>
            <a:off x="7096126" y="4572001"/>
            <a:ext cx="4512788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just">
              <a:buClr>
                <a:srgbClr val="C00000"/>
              </a:buClr>
              <a:buSzPct val="100000"/>
              <a:buFont typeface="TH SarabunPSK"/>
              <a:buChar char="•"/>
              <a:tabLst>
                <a:tab pos="254000" algn="l"/>
              </a:tabLst>
              <a:defRPr sz="1700" b="1">
                <a:solidFill>
                  <a:srgbClr val="C00000"/>
                </a:solidFill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</a:defRPr>
            </a:pPr>
            <a:r>
              <a:rPr sz="1800" kern="0" dirty="0"/>
              <a:t> </a:t>
            </a:r>
            <a:r>
              <a:rPr sz="1800" kern="0" dirty="0" err="1"/>
              <a:t>อนุรักษ์ทรัพยากรธรรมชาติและพื้นที่สำคัญทางประวัติศาสตร์</a:t>
            </a:r>
            <a:r>
              <a:rPr sz="1800" kern="0" dirty="0"/>
              <a:t> </a:t>
            </a:r>
            <a:r>
              <a:rPr sz="1800" kern="0" dirty="0" err="1"/>
              <a:t>ศิลปวัฒนธรรม</a:t>
            </a:r>
            <a:endParaRPr sz="1800" kern="0" dirty="0"/>
          </a:p>
        </p:txBody>
      </p:sp>
      <p:grpSp>
        <p:nvGrpSpPr>
          <p:cNvPr id="983" name="Group 983"/>
          <p:cNvGrpSpPr/>
          <p:nvPr/>
        </p:nvGrpSpPr>
        <p:grpSpPr>
          <a:xfrm>
            <a:off x="2616645" y="255588"/>
            <a:ext cx="8980995" cy="6323014"/>
            <a:chOff x="0" y="0"/>
            <a:chExt cx="8980993" cy="6323013"/>
          </a:xfrm>
        </p:grpSpPr>
        <p:grpSp>
          <p:nvGrpSpPr>
            <p:cNvPr id="963" name="Group 963"/>
            <p:cNvGrpSpPr/>
            <p:nvPr/>
          </p:nvGrpSpPr>
          <p:grpSpPr>
            <a:xfrm>
              <a:off x="0" y="1857138"/>
              <a:ext cx="1658493" cy="4215400"/>
              <a:chOff x="0" y="0"/>
              <a:chExt cx="1658492" cy="4215399"/>
            </a:xfrm>
          </p:grpSpPr>
          <p:grpSp>
            <p:nvGrpSpPr>
              <p:cNvPr id="938" name="Group 938" descr="แผนที่ 5.2-1 ผังนโยบาย ปี 2600-edit copy.jpg"/>
              <p:cNvGrpSpPr/>
              <p:nvPr/>
            </p:nvGrpSpPr>
            <p:grpSpPr>
              <a:xfrm>
                <a:off x="769454" y="2285708"/>
                <a:ext cx="158391" cy="143982"/>
                <a:chOff x="0" y="0"/>
                <a:chExt cx="158389" cy="143980"/>
              </a:xfrm>
            </p:grpSpPr>
            <p:sp>
              <p:nvSpPr>
                <p:cNvPr id="936" name="Shape 936"/>
                <p:cNvSpPr/>
                <p:nvPr/>
              </p:nvSpPr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solidFill>
                  <a:srgbClr val="000000">
                    <a:alpha val="0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endParaRPr kern="0">
                    <a:solidFill>
                      <a:sysClr val="windowText" lastClr="000000"/>
                    </a:solidFill>
                    <a:latin typeface="Calibri"/>
                    <a:sym typeface="Calibri"/>
                  </a:endParaRPr>
                </a:p>
              </p:txBody>
            </p:sp>
            <p:pic>
              <p:nvPicPr>
                <p:cNvPr id="937" name="image31.png"/>
                <p:cNvPicPr/>
                <p:nvPr/>
              </p:nvPicPr>
              <p:blipFill>
                <a:blip r:embed="rId5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ln w="28575" cap="flat">
                  <a:solidFill>
                    <a:srgbClr val="8EB4E3"/>
                  </a:solidFill>
                  <a:prstDash val="solid"/>
                  <a:bevel/>
                </a:ln>
                <a:effectLst/>
              </p:spPr>
            </p:pic>
          </p:grpSp>
          <p:grpSp>
            <p:nvGrpSpPr>
              <p:cNvPr id="941" name="Group 941" descr="แผนที่ 5.2-1 ผังนโยบาย ปี 2600-edit copy.jpg"/>
              <p:cNvGrpSpPr/>
              <p:nvPr/>
            </p:nvGrpSpPr>
            <p:grpSpPr>
              <a:xfrm>
                <a:off x="126553" y="2642850"/>
                <a:ext cx="158391" cy="143982"/>
                <a:chOff x="0" y="0"/>
                <a:chExt cx="158389" cy="143980"/>
              </a:xfrm>
            </p:grpSpPr>
            <p:sp>
              <p:nvSpPr>
                <p:cNvPr id="939" name="Shape 939"/>
                <p:cNvSpPr/>
                <p:nvPr/>
              </p:nvSpPr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solidFill>
                  <a:srgbClr val="000000">
                    <a:alpha val="0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endParaRPr kern="0">
                    <a:solidFill>
                      <a:sysClr val="windowText" lastClr="000000"/>
                    </a:solidFill>
                    <a:latin typeface="Calibri"/>
                    <a:sym typeface="Calibri"/>
                  </a:endParaRPr>
                </a:p>
              </p:txBody>
            </p:sp>
            <p:pic>
              <p:nvPicPr>
                <p:cNvPr id="940" name="image31.tif"/>
                <p:cNvPicPr/>
                <p:nvPr/>
              </p:nvPicPr>
              <p:blipFill>
                <a:blip r:embed="rId5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ln w="28575" cap="flat">
                  <a:solidFill>
                    <a:srgbClr val="8EB4E3"/>
                  </a:solidFill>
                  <a:prstDash val="solid"/>
                  <a:bevel/>
                </a:ln>
                <a:effectLst/>
              </p:spPr>
            </p:pic>
          </p:grpSp>
          <p:grpSp>
            <p:nvGrpSpPr>
              <p:cNvPr id="944" name="Group 944" descr="แผนที่ 5.2-1 ผังนโยบาย ปี 2600-edit copy.jpg"/>
              <p:cNvGrpSpPr/>
              <p:nvPr/>
            </p:nvGrpSpPr>
            <p:grpSpPr>
              <a:xfrm>
                <a:off x="55120" y="3071421"/>
                <a:ext cx="158391" cy="143981"/>
                <a:chOff x="0" y="0"/>
                <a:chExt cx="158389" cy="143980"/>
              </a:xfrm>
            </p:grpSpPr>
            <p:sp>
              <p:nvSpPr>
                <p:cNvPr id="942" name="Shape 942"/>
                <p:cNvSpPr/>
                <p:nvPr/>
              </p:nvSpPr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solidFill>
                  <a:srgbClr val="000000">
                    <a:alpha val="0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endParaRPr kern="0">
                    <a:solidFill>
                      <a:sysClr val="windowText" lastClr="000000"/>
                    </a:solidFill>
                    <a:latin typeface="Calibri"/>
                    <a:sym typeface="Calibri"/>
                  </a:endParaRPr>
                </a:p>
              </p:txBody>
            </p:sp>
            <p:pic>
              <p:nvPicPr>
                <p:cNvPr id="943" name="image31.tif"/>
                <p:cNvPicPr/>
                <p:nvPr/>
              </p:nvPicPr>
              <p:blipFill>
                <a:blip r:embed="rId5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ln w="28575" cap="flat">
                  <a:solidFill>
                    <a:srgbClr val="8EB4E3"/>
                  </a:solidFill>
                  <a:prstDash val="solid"/>
                  <a:bevel/>
                </a:ln>
                <a:effectLst/>
              </p:spPr>
            </p:pic>
          </p:grpSp>
          <p:grpSp>
            <p:nvGrpSpPr>
              <p:cNvPr id="947" name="Group 947" descr="แผนที่ 5.2-1 ผังนโยบาย ปี 2600-edit copy.jpg"/>
              <p:cNvGrpSpPr/>
              <p:nvPr/>
            </p:nvGrpSpPr>
            <p:grpSpPr>
              <a:xfrm>
                <a:off x="1500102" y="3571419"/>
                <a:ext cx="158391" cy="143982"/>
                <a:chOff x="0" y="0"/>
                <a:chExt cx="158389" cy="143980"/>
              </a:xfrm>
            </p:grpSpPr>
            <p:sp>
              <p:nvSpPr>
                <p:cNvPr id="945" name="Shape 945"/>
                <p:cNvSpPr/>
                <p:nvPr/>
              </p:nvSpPr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solidFill>
                  <a:srgbClr val="000000">
                    <a:alpha val="0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endParaRPr kern="0">
                    <a:solidFill>
                      <a:sysClr val="windowText" lastClr="000000"/>
                    </a:solidFill>
                    <a:latin typeface="Calibri"/>
                    <a:sym typeface="Calibri"/>
                  </a:endParaRPr>
                </a:p>
              </p:txBody>
            </p:sp>
            <p:pic>
              <p:nvPicPr>
                <p:cNvPr id="946" name="image31.tif"/>
                <p:cNvPicPr/>
                <p:nvPr/>
              </p:nvPicPr>
              <p:blipFill>
                <a:blip r:embed="rId5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ln w="28575" cap="flat">
                  <a:solidFill>
                    <a:srgbClr val="8EB4E3"/>
                  </a:solidFill>
                  <a:prstDash val="solid"/>
                  <a:bevel/>
                </a:ln>
                <a:effectLst/>
              </p:spPr>
            </p:pic>
          </p:grpSp>
          <p:grpSp>
            <p:nvGrpSpPr>
              <p:cNvPr id="950" name="Group 950" descr="แผนที่ 5.2-1 ผังนโยบาย ปี 2600-edit copy.jpg"/>
              <p:cNvGrpSpPr/>
              <p:nvPr/>
            </p:nvGrpSpPr>
            <p:grpSpPr>
              <a:xfrm>
                <a:off x="626588" y="4071418"/>
                <a:ext cx="158390" cy="143982"/>
                <a:chOff x="0" y="0"/>
                <a:chExt cx="158389" cy="143980"/>
              </a:xfrm>
            </p:grpSpPr>
            <p:sp>
              <p:nvSpPr>
                <p:cNvPr id="948" name="Shape 948"/>
                <p:cNvSpPr/>
                <p:nvPr/>
              </p:nvSpPr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solidFill>
                  <a:srgbClr val="000000">
                    <a:alpha val="0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endParaRPr kern="0">
                    <a:solidFill>
                      <a:sysClr val="windowText" lastClr="000000"/>
                    </a:solidFill>
                    <a:latin typeface="Calibri"/>
                    <a:sym typeface="Calibri"/>
                  </a:endParaRPr>
                </a:p>
              </p:txBody>
            </p:sp>
            <p:pic>
              <p:nvPicPr>
                <p:cNvPr id="949" name="image31.tif"/>
                <p:cNvPicPr/>
                <p:nvPr/>
              </p:nvPicPr>
              <p:blipFill>
                <a:blip r:embed="rId5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ln w="28575" cap="flat">
                  <a:solidFill>
                    <a:srgbClr val="8EB4E3"/>
                  </a:solidFill>
                  <a:prstDash val="solid"/>
                  <a:bevel/>
                </a:ln>
                <a:effectLst/>
              </p:spPr>
            </p:pic>
          </p:grpSp>
          <p:grpSp>
            <p:nvGrpSpPr>
              <p:cNvPr id="953" name="Group 953" descr="แผนที่ 5.2-1 ผังนโยบาย ปี 2600-edit copy.jpg"/>
              <p:cNvGrpSpPr/>
              <p:nvPr/>
            </p:nvGrpSpPr>
            <p:grpSpPr>
              <a:xfrm>
                <a:off x="1112975" y="1214282"/>
                <a:ext cx="158391" cy="143982"/>
                <a:chOff x="0" y="0"/>
                <a:chExt cx="158389" cy="143980"/>
              </a:xfrm>
            </p:grpSpPr>
            <p:sp>
              <p:nvSpPr>
                <p:cNvPr id="951" name="Shape 951"/>
                <p:cNvSpPr/>
                <p:nvPr/>
              </p:nvSpPr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solidFill>
                  <a:srgbClr val="000000">
                    <a:alpha val="0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endParaRPr kern="0">
                    <a:solidFill>
                      <a:sysClr val="windowText" lastClr="000000"/>
                    </a:solidFill>
                    <a:latin typeface="Calibri"/>
                    <a:sym typeface="Calibri"/>
                  </a:endParaRPr>
                </a:p>
              </p:txBody>
            </p:sp>
            <p:pic>
              <p:nvPicPr>
                <p:cNvPr id="952" name="image31.tif"/>
                <p:cNvPicPr/>
                <p:nvPr/>
              </p:nvPicPr>
              <p:blipFill>
                <a:blip r:embed="rId5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ln w="28575" cap="flat">
                  <a:solidFill>
                    <a:srgbClr val="8EB4E3"/>
                  </a:solidFill>
                  <a:prstDash val="solid"/>
                  <a:bevel/>
                </a:ln>
                <a:effectLst/>
              </p:spPr>
            </p:pic>
          </p:grpSp>
          <p:grpSp>
            <p:nvGrpSpPr>
              <p:cNvPr id="956" name="Group 956" descr="แผนที่ 5.2-1 ผังนโยบาย ปี 2600-edit copy.jpg"/>
              <p:cNvGrpSpPr/>
              <p:nvPr/>
            </p:nvGrpSpPr>
            <p:grpSpPr>
              <a:xfrm>
                <a:off x="1198055" y="1499996"/>
                <a:ext cx="158391" cy="143981"/>
                <a:chOff x="0" y="0"/>
                <a:chExt cx="158389" cy="143980"/>
              </a:xfrm>
            </p:grpSpPr>
            <p:sp>
              <p:nvSpPr>
                <p:cNvPr id="954" name="Shape 954"/>
                <p:cNvSpPr/>
                <p:nvPr/>
              </p:nvSpPr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solidFill>
                  <a:srgbClr val="000000">
                    <a:alpha val="0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endParaRPr kern="0">
                    <a:solidFill>
                      <a:sysClr val="windowText" lastClr="000000"/>
                    </a:solidFill>
                    <a:latin typeface="Calibri"/>
                    <a:sym typeface="Calibri"/>
                  </a:endParaRPr>
                </a:p>
              </p:txBody>
            </p:sp>
            <p:pic>
              <p:nvPicPr>
                <p:cNvPr id="955" name="image31.tif"/>
                <p:cNvPicPr/>
                <p:nvPr/>
              </p:nvPicPr>
              <p:blipFill>
                <a:blip r:embed="rId5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ln w="28575" cap="flat">
                  <a:solidFill>
                    <a:srgbClr val="8EB4E3"/>
                  </a:solidFill>
                  <a:prstDash val="solid"/>
                  <a:bevel/>
                </a:ln>
                <a:effectLst/>
              </p:spPr>
            </p:pic>
          </p:grpSp>
          <p:grpSp>
            <p:nvGrpSpPr>
              <p:cNvPr id="959" name="Group 959" descr="แผนที่ 5.2-1 ผังนโยบาย ปี 2600-edit copy.jpg"/>
              <p:cNvGrpSpPr/>
              <p:nvPr/>
            </p:nvGrpSpPr>
            <p:grpSpPr>
              <a:xfrm>
                <a:off x="1483789" y="1571424"/>
                <a:ext cx="158391" cy="143982"/>
                <a:chOff x="0" y="0"/>
                <a:chExt cx="158389" cy="143980"/>
              </a:xfrm>
            </p:grpSpPr>
            <p:sp>
              <p:nvSpPr>
                <p:cNvPr id="957" name="Shape 957"/>
                <p:cNvSpPr/>
                <p:nvPr/>
              </p:nvSpPr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solidFill>
                  <a:srgbClr val="000000">
                    <a:alpha val="0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endParaRPr kern="0">
                    <a:solidFill>
                      <a:sysClr val="windowText" lastClr="000000"/>
                    </a:solidFill>
                    <a:latin typeface="Calibri"/>
                    <a:sym typeface="Calibri"/>
                  </a:endParaRPr>
                </a:p>
              </p:txBody>
            </p:sp>
            <p:pic>
              <p:nvPicPr>
                <p:cNvPr id="958" name="image31.tif"/>
                <p:cNvPicPr/>
                <p:nvPr/>
              </p:nvPicPr>
              <p:blipFill>
                <a:blip r:embed="rId5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ln w="28575" cap="flat">
                  <a:solidFill>
                    <a:srgbClr val="8EB4E3"/>
                  </a:solidFill>
                  <a:prstDash val="solid"/>
                  <a:bevel/>
                </a:ln>
                <a:effectLst/>
              </p:spPr>
            </p:pic>
          </p:grpSp>
          <p:grpSp>
            <p:nvGrpSpPr>
              <p:cNvPr id="962" name="Group 962" descr="แผนที่ 5.2-1 ผังนโยบาย ปี 2600-edit copy.jpg"/>
              <p:cNvGrpSpPr/>
              <p:nvPr/>
            </p:nvGrpSpPr>
            <p:grpSpPr>
              <a:xfrm>
                <a:off x="-1" y="0"/>
                <a:ext cx="158391" cy="143981"/>
                <a:chOff x="0" y="0"/>
                <a:chExt cx="158389" cy="143980"/>
              </a:xfrm>
            </p:grpSpPr>
            <p:sp>
              <p:nvSpPr>
                <p:cNvPr id="960" name="Shape 960"/>
                <p:cNvSpPr/>
                <p:nvPr/>
              </p:nvSpPr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solidFill>
                  <a:srgbClr val="000000">
                    <a:alpha val="0"/>
                  </a:srgb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endParaRPr kern="0">
                    <a:solidFill>
                      <a:sysClr val="windowText" lastClr="000000"/>
                    </a:solidFill>
                    <a:latin typeface="Calibri"/>
                    <a:sym typeface="Calibri"/>
                  </a:endParaRPr>
                </a:p>
              </p:txBody>
            </p:sp>
            <p:pic>
              <p:nvPicPr>
                <p:cNvPr id="961" name="image31.tif"/>
                <p:cNvPicPr/>
                <p:nvPr/>
              </p:nvPicPr>
              <p:blipFill>
                <a:blip r:embed="rId5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158390" cy="143981"/>
                </a:xfrm>
                <a:prstGeom prst="rect">
                  <a:avLst/>
                </a:prstGeom>
                <a:ln w="28575" cap="flat">
                  <a:solidFill>
                    <a:srgbClr val="8EB4E3"/>
                  </a:solidFill>
                  <a:prstDash val="solid"/>
                  <a:bevel/>
                </a:ln>
                <a:effectLst/>
              </p:spPr>
            </p:pic>
          </p:grpSp>
        </p:grpSp>
        <p:grpSp>
          <p:nvGrpSpPr>
            <p:cNvPr id="981" name="Group 981"/>
            <p:cNvGrpSpPr/>
            <p:nvPr/>
          </p:nvGrpSpPr>
          <p:grpSpPr>
            <a:xfrm>
              <a:off x="333418" y="0"/>
              <a:ext cx="3095628" cy="6323013"/>
              <a:chOff x="3859" y="0"/>
              <a:chExt cx="3095627" cy="6323012"/>
            </a:xfrm>
          </p:grpSpPr>
          <p:sp>
            <p:nvSpPr>
              <p:cNvPr id="964" name="Shape 964"/>
              <p:cNvSpPr/>
              <p:nvPr/>
            </p:nvSpPr>
            <p:spPr>
              <a:xfrm>
                <a:off x="554856" y="0"/>
                <a:ext cx="150012" cy="142857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65" name="Shape 965"/>
              <p:cNvSpPr/>
              <p:nvPr/>
            </p:nvSpPr>
            <p:spPr>
              <a:xfrm>
                <a:off x="697723" y="71428"/>
                <a:ext cx="150012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66" name="Shape 966"/>
              <p:cNvSpPr/>
              <p:nvPr/>
            </p:nvSpPr>
            <p:spPr>
              <a:xfrm>
                <a:off x="840590" y="0"/>
                <a:ext cx="150012" cy="142857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67" name="Shape 967"/>
              <p:cNvSpPr/>
              <p:nvPr/>
            </p:nvSpPr>
            <p:spPr>
              <a:xfrm>
                <a:off x="1796519" y="1030487"/>
                <a:ext cx="150012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68" name="Shape 968"/>
              <p:cNvSpPr/>
              <p:nvPr/>
            </p:nvSpPr>
            <p:spPr>
              <a:xfrm>
                <a:off x="98961" y="1557778"/>
                <a:ext cx="150012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69" name="Shape 969"/>
              <p:cNvSpPr/>
              <p:nvPr/>
            </p:nvSpPr>
            <p:spPr>
              <a:xfrm>
                <a:off x="2595934" y="1278888"/>
                <a:ext cx="150012" cy="142857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70" name="Shape 970"/>
              <p:cNvSpPr/>
              <p:nvPr/>
            </p:nvSpPr>
            <p:spPr>
              <a:xfrm>
                <a:off x="3859" y="2193811"/>
                <a:ext cx="150012" cy="142857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71" name="Shape 971"/>
              <p:cNvSpPr/>
              <p:nvPr/>
            </p:nvSpPr>
            <p:spPr>
              <a:xfrm>
                <a:off x="2191002" y="2506816"/>
                <a:ext cx="150012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72" name="Shape 972"/>
              <p:cNvSpPr/>
              <p:nvPr/>
            </p:nvSpPr>
            <p:spPr>
              <a:xfrm>
                <a:off x="2435795" y="2499993"/>
                <a:ext cx="150011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73" name="Shape 973"/>
              <p:cNvSpPr/>
              <p:nvPr/>
            </p:nvSpPr>
            <p:spPr>
              <a:xfrm>
                <a:off x="2949476" y="2285708"/>
                <a:ext cx="150011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74" name="Shape 974"/>
              <p:cNvSpPr/>
              <p:nvPr/>
            </p:nvSpPr>
            <p:spPr>
              <a:xfrm>
                <a:off x="265925" y="2656496"/>
                <a:ext cx="150011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75" name="Shape 975"/>
              <p:cNvSpPr/>
              <p:nvPr/>
            </p:nvSpPr>
            <p:spPr>
              <a:xfrm>
                <a:off x="146726" y="4306172"/>
                <a:ext cx="150012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76" name="Shape 976"/>
              <p:cNvSpPr/>
              <p:nvPr/>
            </p:nvSpPr>
            <p:spPr>
              <a:xfrm>
                <a:off x="861061" y="5826638"/>
                <a:ext cx="150011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77" name="Shape 977"/>
              <p:cNvSpPr/>
              <p:nvPr/>
            </p:nvSpPr>
            <p:spPr>
              <a:xfrm>
                <a:off x="1126324" y="6180154"/>
                <a:ext cx="150011" cy="142859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78" name="Shape 978"/>
              <p:cNvSpPr/>
              <p:nvPr/>
            </p:nvSpPr>
            <p:spPr>
              <a:xfrm>
                <a:off x="1126324" y="898079"/>
                <a:ext cx="150011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79" name="Shape 979"/>
              <p:cNvSpPr/>
              <p:nvPr/>
            </p:nvSpPr>
            <p:spPr>
              <a:xfrm>
                <a:off x="1099030" y="357142"/>
                <a:ext cx="150011" cy="142857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>
                    <a:solidFill>
                      <a:srgbClr val="FFFFFF"/>
                    </a:solidFill>
                  </a:defRPr>
                </a:pPr>
                <a:endParaRPr b="1"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  <p:sp>
            <p:nvSpPr>
              <p:cNvPr id="980" name="Shape 980"/>
              <p:cNvSpPr/>
              <p:nvPr/>
            </p:nvSpPr>
            <p:spPr>
              <a:xfrm>
                <a:off x="1255544" y="1142854"/>
                <a:ext cx="150011" cy="142858"/>
              </a:xfrm>
              <a:prstGeom prst="pentagon">
                <a:avLst/>
              </a:prstGeom>
              <a:solidFill>
                <a:srgbClr val="FFCC00"/>
              </a:solidFill>
              <a:ln w="12700" cap="flat">
                <a:solidFill>
                  <a:srgbClr val="8EB4E3"/>
                </a:solidFill>
                <a:prstDash val="solid"/>
                <a:bevel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 kern="0">
                  <a:solidFill>
                    <a:srgbClr val="FFFFFF"/>
                  </a:solidFill>
                  <a:latin typeface="Calibri"/>
                  <a:sym typeface="Calibri"/>
                </a:endParaRPr>
              </a:p>
            </p:txBody>
          </p:sp>
        </p:grpSp>
        <p:sp>
          <p:nvSpPr>
            <p:cNvPr id="982" name="Shape 982"/>
            <p:cNvSpPr/>
            <p:nvPr/>
          </p:nvSpPr>
          <p:spPr>
            <a:xfrm>
              <a:off x="4371974" y="4816474"/>
              <a:ext cx="4609019" cy="6463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just">
                <a:buClr>
                  <a:srgbClr val="4F6228"/>
                </a:buClr>
                <a:buSzPct val="100000"/>
                <a:buFont typeface="TH SarabunPSK"/>
                <a:buChar char="•"/>
                <a:tabLst>
                  <a:tab pos="254000" algn="l"/>
                </a:tabLst>
                <a:defRPr sz="1700" b="1">
                  <a:solidFill>
                    <a:srgbClr val="4F6228"/>
                  </a:solidFill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>
                  <a:solidFill>
                    <a:srgbClr val="000000"/>
                  </a:solidFill>
                </a:defRPr>
              </a:pPr>
              <a:r>
                <a:rPr sz="1800" kern="0" dirty="0"/>
                <a:t> พัฒนาพื้นที่เศรษฐกิจและเมืองประตูการค้าเป็นฐานการพัฒนาและส่งออกสินค้าเชื่อมโยงประเทศเพื่อนบ้าน</a:t>
              </a:r>
            </a:p>
          </p:txBody>
        </p:sp>
      </p:grpSp>
      <p:grpSp>
        <p:nvGrpSpPr>
          <p:cNvPr id="988" name="Group 988"/>
          <p:cNvGrpSpPr/>
          <p:nvPr/>
        </p:nvGrpSpPr>
        <p:grpSpPr>
          <a:xfrm>
            <a:off x="3322424" y="2312988"/>
            <a:ext cx="8275217" cy="2333843"/>
            <a:chOff x="-30732" y="62390"/>
            <a:chExt cx="7626484" cy="2333841"/>
          </a:xfrm>
        </p:grpSpPr>
        <p:grpSp>
          <p:nvGrpSpPr>
            <p:cNvPr id="986" name="Group 986"/>
            <p:cNvGrpSpPr/>
            <p:nvPr/>
          </p:nvGrpSpPr>
          <p:grpSpPr>
            <a:xfrm>
              <a:off x="32456" y="62390"/>
              <a:ext cx="7563296" cy="2333841"/>
              <a:chOff x="32456" y="62390"/>
              <a:chExt cx="7563295" cy="2333840"/>
            </a:xfrm>
          </p:grpSpPr>
          <p:sp>
            <p:nvSpPr>
              <p:cNvPr id="984" name="Shape 984"/>
              <p:cNvSpPr/>
              <p:nvPr/>
            </p:nvSpPr>
            <p:spPr>
              <a:xfrm>
                <a:off x="3742969" y="1749902"/>
                <a:ext cx="3852782" cy="64632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45719" tIns="45719" rIns="45719" bIns="45719" numCol="1" anchor="t">
                <a:spAutoFit/>
              </a:bodyPr>
              <a:lstStyle>
                <a:lvl1pPr algn="just">
                  <a:buClr>
                    <a:srgbClr val="4F6228"/>
                  </a:buClr>
                  <a:buSzPct val="100000"/>
                  <a:buFont typeface="TH SarabunPSK"/>
                  <a:buChar char="•"/>
                  <a:tabLst>
                    <a:tab pos="254000" algn="l"/>
                  </a:tabLst>
                  <a:defRPr sz="1700" b="1">
                    <a:solidFill>
                      <a:srgbClr val="4F6228"/>
                    </a:solidFill>
                    <a:latin typeface="TH SarabunPSK"/>
                    <a:ea typeface="TH SarabunPSK"/>
                    <a:cs typeface="TH SarabunPSK"/>
                    <a:sym typeface="TH SarabunPSK"/>
                  </a:defRPr>
                </a:lvl1pPr>
              </a:lstStyle>
              <a:p>
                <a:pPr>
                  <a:defRPr sz="1800" b="0">
                    <a:solidFill>
                      <a:srgbClr val="000000"/>
                    </a:solidFill>
                  </a:defRPr>
                </a:pPr>
                <a:r>
                  <a:rPr sz="1800" kern="0" dirty="0"/>
                  <a:t> พัฒนาการใช้พื้นที่เกษตรชั้นดีให้เป็นแหล่งอาหารที่สำคัญทุกภูมิภาคอาเซียน </a:t>
                </a:r>
                <a:r>
                  <a:rPr sz="1800" kern="0" dirty="0" err="1"/>
                  <a:t>ส่งเสริมการเป็นครัวของโลก</a:t>
                </a:r>
                <a:endParaRPr sz="1800" kern="0" dirty="0"/>
              </a:p>
            </p:txBody>
          </p:sp>
          <p:sp>
            <p:nvSpPr>
              <p:cNvPr id="985" name="Shape 985"/>
              <p:cNvSpPr/>
              <p:nvPr/>
            </p:nvSpPr>
            <p:spPr>
              <a:xfrm rot="4871763">
                <a:off x="214053" y="-119207"/>
                <a:ext cx="489779" cy="8529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FF00">
                  <a:alpha val="59999"/>
                </a:srgbClr>
              </a:solidFill>
              <a:ln w="38100" cap="flat">
                <a:solidFill>
                  <a:srgbClr val="00B050"/>
                </a:solidFill>
                <a:prstDash val="sysDot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Arial"/>
                    <a:ea typeface="Arial"/>
                    <a:cs typeface="Arial"/>
                    <a:sym typeface="Arial"/>
                  </a:defRPr>
                </a:pPr>
                <a:endParaRPr kern="0">
                  <a:solidFill>
                    <a:sysClr val="windowText" lastClr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987" name="Shape 987"/>
            <p:cNvSpPr/>
            <p:nvPr/>
          </p:nvSpPr>
          <p:spPr>
            <a:xfrm>
              <a:off x="-30732" y="107075"/>
              <a:ext cx="1097414" cy="3693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1600" b="1">
                  <a:ln w="11430">
                    <a:solidFill>
                      <a:srgbClr val="0000FF"/>
                    </a:solidFill>
                  </a:ln>
                  <a:solidFill>
                    <a:srgbClr val="FFFF00"/>
                  </a:solidFill>
                  <a:effectLst>
                    <a:outerShdw blurRad="76200" dist="40000" dir="5040000" rotWithShape="0">
                      <a:srgbClr val="000000">
                        <a:alpha val="30000"/>
                      </a:srgbClr>
                    </a:outerShdw>
                  </a:effectLst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>
                  <a:ln w="9525">
                    <a:noFill/>
                  </a:ln>
                  <a:solidFill>
                    <a:srgbClr val="000000"/>
                  </a:solidFill>
                  <a:effectLst/>
                </a:defRPr>
              </a:pPr>
              <a:r>
                <a:rPr sz="1800" kern="0"/>
                <a:t>เกษตรกรรมชั้นดี</a:t>
              </a:r>
            </a:p>
          </p:txBody>
        </p:sp>
      </p:grpSp>
      <p:sp>
        <p:nvSpPr>
          <p:cNvPr id="989" name="Shape 989"/>
          <p:cNvSpPr/>
          <p:nvPr/>
        </p:nvSpPr>
        <p:spPr>
          <a:xfrm>
            <a:off x="3087688" y="2535239"/>
            <a:ext cx="637995" cy="276999"/>
          </a:xfrm>
          <a:prstGeom prst="rect">
            <a:avLst/>
          </a:prstGeom>
          <a:ln w="12700">
            <a:miter lim="400000"/>
          </a:ln>
          <a:effectLst>
            <a:outerShdw blurRad="50800" dist="508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>
                <a:solidFill>
                  <a:srgbClr val="000000"/>
                </a:solidFill>
                <a:effectLst/>
              </a:defRPr>
            </a:pPr>
            <a:r>
              <a:rPr sz="1800" kern="0"/>
              <a:t>กาญจนบุรี</a:t>
            </a:r>
          </a:p>
        </p:txBody>
      </p:sp>
      <p:grpSp>
        <p:nvGrpSpPr>
          <p:cNvPr id="1009" name="Group 1009"/>
          <p:cNvGrpSpPr/>
          <p:nvPr/>
        </p:nvGrpSpPr>
        <p:grpSpPr>
          <a:xfrm>
            <a:off x="2706687" y="12698"/>
            <a:ext cx="3882654" cy="6777283"/>
            <a:chOff x="-1" y="-2"/>
            <a:chExt cx="3882653" cy="6777281"/>
          </a:xfrm>
        </p:grpSpPr>
        <p:grpSp>
          <p:nvGrpSpPr>
            <p:cNvPr id="1003" name="Group 1003"/>
            <p:cNvGrpSpPr/>
            <p:nvPr/>
          </p:nvGrpSpPr>
          <p:grpSpPr>
            <a:xfrm>
              <a:off x="-1" y="-2"/>
              <a:ext cx="3882653" cy="4760755"/>
              <a:chOff x="-1" y="-1"/>
              <a:chExt cx="3882652" cy="4760753"/>
            </a:xfrm>
          </p:grpSpPr>
          <p:grpSp>
            <p:nvGrpSpPr>
              <p:cNvPr id="997" name="Group 997"/>
              <p:cNvGrpSpPr/>
              <p:nvPr/>
            </p:nvGrpSpPr>
            <p:grpSpPr>
              <a:xfrm>
                <a:off x="-1" y="-1"/>
                <a:ext cx="1781291" cy="4760753"/>
                <a:chOff x="0" y="0"/>
                <a:chExt cx="1781289" cy="4760751"/>
              </a:xfrm>
            </p:grpSpPr>
            <p:sp>
              <p:nvSpPr>
                <p:cNvPr id="990" name="Shape 990"/>
                <p:cNvSpPr/>
                <p:nvPr/>
              </p:nvSpPr>
              <p:spPr>
                <a:xfrm>
                  <a:off x="540702" y="0"/>
                  <a:ext cx="520332" cy="369330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="" val="1"/>
                  </a:ext>
                </a:extLst>
              </p:spPr>
              <p:txBody>
                <a:bodyPr wrap="none" lIns="45719" tIns="45719" rIns="45719" bIns="45719" numCol="1" anchor="t">
                  <a:spAutoFit/>
                </a:bodyPr>
                <a:lstStyle>
                  <a:lvl1pPr>
                    <a:defRPr sz="1200" b="1">
                      <a:latin typeface="TH SarabunPSK"/>
                      <a:ea typeface="TH SarabunPSK"/>
                      <a:cs typeface="TH SarabunPSK"/>
                      <a:sym typeface="TH SarabunPSK"/>
                    </a:defRPr>
                  </a:lvl1pPr>
                </a:lstStyle>
                <a:p>
                  <a:pPr>
                    <a:defRPr sz="1800" b="0"/>
                  </a:pPr>
                  <a:r>
                    <a:rPr sz="1800" kern="0">
                      <a:solidFill>
                        <a:sysClr val="windowText" lastClr="000000"/>
                      </a:solidFill>
                    </a:rPr>
                    <a:t>แม่สาย</a:t>
                  </a:r>
                </a:p>
              </p:txBody>
            </p:sp>
            <p:sp>
              <p:nvSpPr>
                <p:cNvPr id="991" name="Shape 991"/>
                <p:cNvSpPr/>
                <p:nvPr/>
              </p:nvSpPr>
              <p:spPr>
                <a:xfrm>
                  <a:off x="1156762" y="183175"/>
                  <a:ext cx="624527" cy="369330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="" val="1"/>
                  </a:ext>
                </a:extLst>
              </p:spPr>
              <p:txBody>
                <a:bodyPr wrap="none" lIns="45719" tIns="45719" rIns="45719" bIns="45719" numCol="1" anchor="t">
                  <a:spAutoFit/>
                </a:bodyPr>
                <a:lstStyle>
                  <a:lvl1pPr>
                    <a:defRPr sz="1200" b="1">
                      <a:latin typeface="TH SarabunPSK"/>
                      <a:ea typeface="TH SarabunPSK"/>
                      <a:cs typeface="TH SarabunPSK"/>
                      <a:sym typeface="TH SarabunPSK"/>
                    </a:defRPr>
                  </a:lvl1pPr>
                </a:lstStyle>
                <a:p>
                  <a:pPr>
                    <a:defRPr sz="1800" b="0"/>
                  </a:pPr>
                  <a:r>
                    <a:rPr sz="1800" kern="0">
                      <a:solidFill>
                        <a:sysClr val="windowText" lastClr="000000"/>
                      </a:solidFill>
                    </a:rPr>
                    <a:t>เชียงของ</a:t>
                  </a:r>
                </a:p>
              </p:txBody>
            </p:sp>
            <p:sp>
              <p:nvSpPr>
                <p:cNvPr id="992" name="Shape 992"/>
                <p:cNvSpPr/>
                <p:nvPr/>
              </p:nvSpPr>
              <p:spPr>
                <a:xfrm>
                  <a:off x="906851" y="53167"/>
                  <a:ext cx="651778" cy="369330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="" val="1"/>
                  </a:ext>
                </a:extLst>
              </p:spPr>
              <p:txBody>
                <a:bodyPr wrap="none" lIns="45719" tIns="45719" rIns="45719" bIns="45719" numCol="1" anchor="t">
                  <a:spAutoFit/>
                </a:bodyPr>
                <a:lstStyle>
                  <a:lvl1pPr>
                    <a:defRPr sz="1200" b="1">
                      <a:latin typeface="TH SarabunPSK"/>
                      <a:ea typeface="TH SarabunPSK"/>
                      <a:cs typeface="TH SarabunPSK"/>
                      <a:sym typeface="TH SarabunPSK"/>
                    </a:defRPr>
                  </a:lvl1pPr>
                </a:lstStyle>
                <a:p>
                  <a:pPr>
                    <a:defRPr sz="1800" b="0"/>
                  </a:pPr>
                  <a:r>
                    <a:rPr sz="1800" kern="0">
                      <a:solidFill>
                        <a:sysClr val="windowText" lastClr="000000"/>
                      </a:solidFill>
                    </a:rPr>
                    <a:t>เชียงแสน</a:t>
                  </a:r>
                </a:p>
              </p:txBody>
            </p:sp>
            <p:sp>
              <p:nvSpPr>
                <p:cNvPr id="993" name="Shape 993"/>
                <p:cNvSpPr/>
                <p:nvPr/>
              </p:nvSpPr>
              <p:spPr>
                <a:xfrm>
                  <a:off x="138355" y="1874864"/>
                  <a:ext cx="539568" cy="369330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="" val="1"/>
                  </a:ext>
                </a:extLst>
              </p:spPr>
              <p:txBody>
                <a:bodyPr wrap="none" lIns="45719" tIns="45719" rIns="45719" bIns="45719" numCol="1" anchor="t">
                  <a:spAutoFit/>
                </a:bodyPr>
                <a:lstStyle>
                  <a:lvl1pPr>
                    <a:defRPr sz="1200" b="1">
                      <a:latin typeface="TH SarabunPSK"/>
                      <a:ea typeface="TH SarabunPSK"/>
                      <a:cs typeface="TH SarabunPSK"/>
                      <a:sym typeface="TH SarabunPSK"/>
                    </a:defRPr>
                  </a:lvl1pPr>
                </a:lstStyle>
                <a:p>
                  <a:pPr>
                    <a:defRPr sz="1800" b="0"/>
                  </a:pPr>
                  <a:r>
                    <a:rPr sz="1800" kern="0">
                      <a:solidFill>
                        <a:sysClr val="windowText" lastClr="000000"/>
                      </a:solidFill>
                    </a:rPr>
                    <a:t>แม่สอด</a:t>
                  </a:r>
                </a:p>
              </p:txBody>
            </p:sp>
            <p:sp>
              <p:nvSpPr>
                <p:cNvPr id="994" name="Shape 994"/>
                <p:cNvSpPr/>
                <p:nvPr/>
              </p:nvSpPr>
              <p:spPr>
                <a:xfrm>
                  <a:off x="47229" y="2830126"/>
                  <a:ext cx="624527" cy="369330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="" val="1"/>
                  </a:ext>
                </a:extLst>
              </p:spPr>
              <p:txBody>
                <a:bodyPr wrap="none" lIns="45719" tIns="45719" rIns="45719" bIns="45719" numCol="1" anchor="t">
                  <a:spAutoFit/>
                </a:bodyPr>
                <a:lstStyle>
                  <a:lvl1pPr>
                    <a:defRPr sz="1200" b="1">
                      <a:latin typeface="TH SarabunPSK"/>
                      <a:ea typeface="TH SarabunPSK"/>
                      <a:cs typeface="TH SarabunPSK"/>
                      <a:sym typeface="TH SarabunPSK"/>
                    </a:defRPr>
                  </a:lvl1pPr>
                </a:lstStyle>
                <a:p>
                  <a:pPr>
                    <a:defRPr sz="1800" b="0"/>
                  </a:pPr>
                  <a:r>
                    <a:rPr sz="1800" kern="0">
                      <a:solidFill>
                        <a:sysClr val="windowText" lastClr="000000"/>
                      </a:solidFill>
                    </a:rPr>
                    <a:t>พุน้ำร้อน</a:t>
                  </a:r>
                </a:p>
              </p:txBody>
            </p:sp>
            <p:sp>
              <p:nvSpPr>
                <p:cNvPr id="995" name="Shape 995"/>
                <p:cNvSpPr/>
                <p:nvPr/>
              </p:nvSpPr>
              <p:spPr>
                <a:xfrm>
                  <a:off x="255767" y="4391421"/>
                  <a:ext cx="408122" cy="369330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="" val="1"/>
                  </a:ext>
                </a:extLst>
              </p:spPr>
              <p:txBody>
                <a:bodyPr wrap="none" lIns="45719" tIns="45719" rIns="45719" bIns="45719" numCol="1" anchor="t">
                  <a:spAutoFit/>
                </a:bodyPr>
                <a:lstStyle>
                  <a:lvl1pPr>
                    <a:defRPr sz="1200" b="1">
                      <a:latin typeface="TH SarabunPSK"/>
                      <a:ea typeface="TH SarabunPSK"/>
                      <a:cs typeface="TH SarabunPSK"/>
                      <a:sym typeface="TH SarabunPSK"/>
                    </a:defRPr>
                  </a:lvl1pPr>
                </a:lstStyle>
                <a:p>
                  <a:pPr>
                    <a:defRPr sz="1800" b="0"/>
                  </a:pPr>
                  <a:r>
                    <a:rPr sz="1800" kern="0">
                      <a:solidFill>
                        <a:sysClr val="windowText" lastClr="000000"/>
                      </a:solidFill>
                    </a:rPr>
                    <a:t>สิงขร</a:t>
                  </a:r>
                </a:p>
              </p:txBody>
            </p:sp>
            <p:sp>
              <p:nvSpPr>
                <p:cNvPr id="996" name="Shape 996"/>
                <p:cNvSpPr/>
                <p:nvPr/>
              </p:nvSpPr>
              <p:spPr>
                <a:xfrm>
                  <a:off x="0" y="2234788"/>
                  <a:ext cx="903448" cy="369330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="" val="1"/>
                  </a:ext>
                </a:extLst>
              </p:spPr>
              <p:txBody>
                <a:bodyPr wrap="none" lIns="45719" tIns="45719" rIns="45719" bIns="45719" numCol="1" anchor="t">
                  <a:spAutoFit/>
                </a:bodyPr>
                <a:lstStyle>
                  <a:lvl1pPr>
                    <a:defRPr sz="1200" b="1">
                      <a:latin typeface="TH SarabunPSK"/>
                      <a:ea typeface="TH SarabunPSK"/>
                      <a:cs typeface="TH SarabunPSK"/>
                      <a:sym typeface="TH SarabunPSK"/>
                    </a:defRPr>
                  </a:lvl1pPr>
                </a:lstStyle>
                <a:p>
                  <a:pPr>
                    <a:defRPr sz="1800" b="0"/>
                  </a:pPr>
                  <a:r>
                    <a:rPr sz="1800" kern="0">
                      <a:solidFill>
                        <a:sysClr val="windowText" lastClr="000000"/>
                      </a:solidFill>
                    </a:rPr>
                    <a:t>เจดีย์สามองค์</a:t>
                  </a:r>
                </a:p>
              </p:txBody>
            </p:sp>
          </p:grpSp>
          <p:sp>
            <p:nvSpPr>
              <p:cNvPr id="998" name="Shape 998"/>
              <p:cNvSpPr/>
              <p:nvPr/>
            </p:nvSpPr>
            <p:spPr>
              <a:xfrm>
                <a:off x="2679285" y="1334430"/>
                <a:ext cx="528348" cy="36933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45719" tIns="45719" rIns="45719" bIns="45719" numCol="1" anchor="t">
                <a:spAutoFit/>
              </a:bodyPr>
              <a:lstStyle>
                <a:lvl1pPr>
                  <a:defRPr sz="1200" b="1">
                    <a:latin typeface="TH SarabunPSK"/>
                    <a:ea typeface="TH SarabunPSK"/>
                    <a:cs typeface="TH SarabunPSK"/>
                    <a:sym typeface="TH SarabunPSK"/>
                  </a:defRPr>
                </a:lvl1pPr>
              </a:lstStyle>
              <a:p>
                <a:pPr>
                  <a:defRPr sz="1800" b="0"/>
                </a:pPr>
                <a:r>
                  <a:rPr sz="1800" kern="0">
                    <a:solidFill>
                      <a:sysClr val="windowText" lastClr="000000"/>
                    </a:solidFill>
                  </a:rPr>
                  <a:t>ท่าแขก</a:t>
                </a:r>
              </a:p>
            </p:txBody>
          </p:sp>
          <p:sp>
            <p:nvSpPr>
              <p:cNvPr id="999" name="Shape 999"/>
              <p:cNvSpPr/>
              <p:nvPr/>
            </p:nvSpPr>
            <p:spPr>
              <a:xfrm>
                <a:off x="2109992" y="1190841"/>
                <a:ext cx="723914" cy="36933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45719" tIns="45719" rIns="45719" bIns="45719" numCol="1" anchor="t">
                <a:spAutoFit/>
              </a:bodyPr>
              <a:lstStyle>
                <a:lvl1pPr>
                  <a:defRPr sz="1200" b="1">
                    <a:latin typeface="TH SarabunPSK"/>
                    <a:ea typeface="TH SarabunPSK"/>
                    <a:cs typeface="TH SarabunPSK"/>
                    <a:sym typeface="TH SarabunPSK"/>
                  </a:defRPr>
                </a:lvl1pPr>
              </a:lstStyle>
              <a:p>
                <a:pPr>
                  <a:defRPr sz="1800" b="0"/>
                </a:pPr>
                <a:r>
                  <a:rPr sz="1800" kern="0">
                    <a:solidFill>
                      <a:sysClr val="windowText" lastClr="000000"/>
                    </a:solidFill>
                  </a:rPr>
                  <a:t>เวียงจันทร์</a:t>
                </a:r>
              </a:p>
            </p:txBody>
          </p:sp>
          <p:sp>
            <p:nvSpPr>
              <p:cNvPr id="1000" name="Shape 1000"/>
              <p:cNvSpPr/>
              <p:nvPr/>
            </p:nvSpPr>
            <p:spPr>
              <a:xfrm>
                <a:off x="2152463" y="2821255"/>
                <a:ext cx="605292" cy="36933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45719" tIns="45719" rIns="45719" bIns="45719" numCol="1" anchor="t">
                <a:spAutoFit/>
              </a:bodyPr>
              <a:lstStyle>
                <a:lvl1pPr>
                  <a:defRPr sz="1200" b="1">
                    <a:latin typeface="TH SarabunPSK"/>
                    <a:ea typeface="TH SarabunPSK"/>
                    <a:cs typeface="TH SarabunPSK"/>
                    <a:sym typeface="TH SarabunPSK"/>
                  </a:defRPr>
                </a:lvl1pPr>
              </a:lstStyle>
              <a:p>
                <a:pPr>
                  <a:defRPr sz="1800" b="0"/>
                </a:pPr>
                <a:r>
                  <a:rPr sz="1800" kern="0">
                    <a:solidFill>
                      <a:sysClr val="windowText" lastClr="000000"/>
                    </a:solidFill>
                  </a:rPr>
                  <a:t>ช่องจอม</a:t>
                </a:r>
              </a:p>
            </p:txBody>
          </p:sp>
          <p:sp>
            <p:nvSpPr>
              <p:cNvPr id="1001" name="Shape 1001"/>
              <p:cNvSpPr/>
              <p:nvPr/>
            </p:nvSpPr>
            <p:spPr>
              <a:xfrm>
                <a:off x="2679285" y="2795728"/>
                <a:ext cx="648573" cy="36933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45719" tIns="45719" rIns="45719" bIns="45719" numCol="1" anchor="t">
                <a:spAutoFit/>
              </a:bodyPr>
              <a:lstStyle>
                <a:lvl1pPr>
                  <a:defRPr sz="1200" b="1">
                    <a:latin typeface="TH SarabunPSK"/>
                    <a:ea typeface="TH SarabunPSK"/>
                    <a:cs typeface="TH SarabunPSK"/>
                    <a:sym typeface="TH SarabunPSK"/>
                  </a:defRPr>
                </a:lvl1pPr>
              </a:lstStyle>
              <a:p>
                <a:pPr>
                  <a:defRPr sz="1800" b="0"/>
                </a:pPr>
                <a:r>
                  <a:rPr sz="1800" kern="0">
                    <a:solidFill>
                      <a:sysClr val="windowText" lastClr="000000"/>
                    </a:solidFill>
                  </a:rPr>
                  <a:t>ช่องสะงำ</a:t>
                </a:r>
              </a:p>
            </p:txBody>
          </p:sp>
          <p:sp>
            <p:nvSpPr>
              <p:cNvPr id="1002" name="Shape 1002"/>
              <p:cNvSpPr/>
              <p:nvPr/>
            </p:nvSpPr>
            <p:spPr>
              <a:xfrm>
                <a:off x="3315831" y="2493795"/>
                <a:ext cx="566820" cy="36933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45719" tIns="45719" rIns="45719" bIns="45719" numCol="1" anchor="t">
                <a:spAutoFit/>
              </a:bodyPr>
              <a:lstStyle>
                <a:lvl1pPr>
                  <a:defRPr sz="1200" b="1">
                    <a:latin typeface="TH SarabunPSK"/>
                    <a:ea typeface="TH SarabunPSK"/>
                    <a:cs typeface="TH SarabunPSK"/>
                    <a:sym typeface="TH SarabunPSK"/>
                  </a:defRPr>
                </a:lvl1pPr>
              </a:lstStyle>
              <a:p>
                <a:pPr>
                  <a:defRPr sz="1800" b="0"/>
                </a:pPr>
                <a:r>
                  <a:rPr sz="1800" kern="0">
                    <a:solidFill>
                      <a:sysClr val="windowText" lastClr="000000"/>
                    </a:solidFill>
                  </a:rPr>
                  <a:t>ช่องเม็ก</a:t>
                </a:r>
              </a:p>
            </p:txBody>
          </p:sp>
        </p:grpSp>
        <p:sp>
          <p:nvSpPr>
            <p:cNvPr id="1004" name="Shape 1004"/>
            <p:cNvSpPr/>
            <p:nvPr/>
          </p:nvSpPr>
          <p:spPr>
            <a:xfrm>
              <a:off x="1411290" y="6407949"/>
              <a:ext cx="472243" cy="3693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>
                <a:defRPr sz="1200" b="1"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/>
              </a:pPr>
              <a:r>
                <a:rPr sz="1800" kern="0">
                  <a:solidFill>
                    <a:sysClr val="windowText" lastClr="000000"/>
                  </a:solidFill>
                </a:rPr>
                <a:t>สะเดา</a:t>
              </a:r>
            </a:p>
          </p:txBody>
        </p:sp>
        <p:sp>
          <p:nvSpPr>
            <p:cNvPr id="1005" name="Shape 1005"/>
            <p:cNvSpPr/>
            <p:nvPr/>
          </p:nvSpPr>
          <p:spPr>
            <a:xfrm>
              <a:off x="839312" y="6110767"/>
              <a:ext cx="804064" cy="3693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>
                <a:defRPr sz="1200" b="1"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/>
              </a:pPr>
              <a:r>
                <a:rPr sz="1800" kern="0">
                  <a:solidFill>
                    <a:sysClr val="windowText" lastClr="000000"/>
                  </a:solidFill>
                </a:rPr>
                <a:t>ปาดังเบซาร์</a:t>
              </a:r>
            </a:p>
          </p:txBody>
        </p:sp>
        <p:sp>
          <p:nvSpPr>
            <p:cNvPr id="1006" name="Shape 1006"/>
            <p:cNvSpPr/>
            <p:nvPr/>
          </p:nvSpPr>
          <p:spPr>
            <a:xfrm>
              <a:off x="1883133" y="3313092"/>
              <a:ext cx="743150" cy="3693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>
                <a:defRPr sz="1200" b="1"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/>
              </a:pPr>
              <a:r>
                <a:rPr sz="1800" kern="0">
                  <a:solidFill>
                    <a:sysClr val="windowText" lastClr="000000"/>
                  </a:solidFill>
                </a:rPr>
                <a:t>โป่งน้ำร้อน</a:t>
              </a:r>
            </a:p>
          </p:txBody>
        </p:sp>
        <p:sp>
          <p:nvSpPr>
            <p:cNvPr id="1007" name="Shape 1007"/>
            <p:cNvSpPr/>
            <p:nvPr/>
          </p:nvSpPr>
          <p:spPr>
            <a:xfrm>
              <a:off x="1956941" y="3096063"/>
              <a:ext cx="786432" cy="3693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>
                <a:defRPr sz="1200" b="1"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/>
              </a:pPr>
              <a:r>
                <a:rPr sz="1800" kern="0">
                  <a:solidFill>
                    <a:sysClr val="windowText" lastClr="000000"/>
                  </a:solidFill>
                </a:rPr>
                <a:t>บ้านซับตารี</a:t>
              </a:r>
            </a:p>
          </p:txBody>
        </p:sp>
        <p:sp>
          <p:nvSpPr>
            <p:cNvPr id="1008" name="Shape 1008"/>
            <p:cNvSpPr/>
            <p:nvPr/>
          </p:nvSpPr>
          <p:spPr>
            <a:xfrm>
              <a:off x="1914042" y="2970943"/>
              <a:ext cx="603689" cy="3693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>
                <a:defRPr sz="1200" b="1"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/>
              </a:pPr>
              <a:r>
                <a:rPr sz="1800" kern="0">
                  <a:solidFill>
                    <a:sysClr val="windowText" lastClr="000000"/>
                  </a:solidFill>
                </a:rPr>
                <a:t>ปอยเปด</a:t>
              </a:r>
            </a:p>
          </p:txBody>
        </p:sp>
      </p:grpSp>
      <p:grpSp>
        <p:nvGrpSpPr>
          <p:cNvPr id="1020" name="Group 1020"/>
          <p:cNvGrpSpPr/>
          <p:nvPr/>
        </p:nvGrpSpPr>
        <p:grpSpPr>
          <a:xfrm>
            <a:off x="3261837" y="2899052"/>
            <a:ext cx="8473123" cy="3354888"/>
            <a:chOff x="0" y="0"/>
            <a:chExt cx="8473121" cy="3354886"/>
          </a:xfrm>
        </p:grpSpPr>
        <p:grpSp>
          <p:nvGrpSpPr>
            <p:cNvPr id="1018" name="Group 1018"/>
            <p:cNvGrpSpPr/>
            <p:nvPr/>
          </p:nvGrpSpPr>
          <p:grpSpPr>
            <a:xfrm>
              <a:off x="0" y="0"/>
              <a:ext cx="8473121" cy="3354886"/>
              <a:chOff x="0" y="0"/>
              <a:chExt cx="8473120" cy="3354884"/>
            </a:xfrm>
          </p:grpSpPr>
          <p:grpSp>
            <p:nvGrpSpPr>
              <p:cNvPr id="1016" name="Group 1016"/>
              <p:cNvGrpSpPr/>
              <p:nvPr/>
            </p:nvGrpSpPr>
            <p:grpSpPr>
              <a:xfrm>
                <a:off x="0" y="0"/>
                <a:ext cx="1548558" cy="2648730"/>
                <a:chOff x="0" y="0"/>
                <a:chExt cx="1548557" cy="2648729"/>
              </a:xfrm>
            </p:grpSpPr>
            <p:grpSp>
              <p:nvGrpSpPr>
                <p:cNvPr id="1012" name="Group 1012"/>
                <p:cNvGrpSpPr/>
                <p:nvPr/>
              </p:nvGrpSpPr>
              <p:grpSpPr>
                <a:xfrm>
                  <a:off x="815671" y="0"/>
                  <a:ext cx="732887" cy="844432"/>
                  <a:chOff x="0" y="0"/>
                  <a:chExt cx="732886" cy="844431"/>
                </a:xfrm>
              </p:grpSpPr>
              <p:sp>
                <p:nvSpPr>
                  <p:cNvPr id="1010" name="Shape 1010"/>
                  <p:cNvSpPr/>
                  <p:nvPr/>
                </p:nvSpPr>
                <p:spPr>
                  <a:xfrm rot="12433580">
                    <a:off x="138231" y="64810"/>
                    <a:ext cx="456425" cy="714811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19679" h="19679" extrusionOk="0">
                        <a:moveTo>
                          <a:pt x="16796" y="2882"/>
                        </a:moveTo>
                        <a:cubicBezTo>
                          <a:pt x="20639" y="6724"/>
                          <a:pt x="20639" y="12954"/>
                          <a:pt x="16796" y="16796"/>
                        </a:cubicBezTo>
                        <a:cubicBezTo>
                          <a:pt x="12954" y="20639"/>
                          <a:pt x="6724" y="20639"/>
                          <a:pt x="2882" y="16796"/>
                        </a:cubicBezTo>
                        <a:cubicBezTo>
                          <a:pt x="-961" y="12954"/>
                          <a:pt x="-961" y="6724"/>
                          <a:pt x="2882" y="2882"/>
                        </a:cubicBezTo>
                        <a:cubicBezTo>
                          <a:pt x="6724" y="-961"/>
                          <a:pt x="12954" y="-961"/>
                          <a:pt x="16796" y="2882"/>
                        </a:cubicBezTo>
                        <a:close/>
                      </a:path>
                    </a:pathLst>
                  </a:custGeom>
                  <a:blipFill rotWithShape="1">
                    <a:blip r:embed="rId6"/>
                    <a:srcRect/>
                    <a:tile tx="0" ty="0" sx="100000" sy="100000" flip="none" algn="tl"/>
                  </a:blipFill>
                  <a:ln w="38100" cap="flat">
                    <a:solidFill>
                      <a:srgbClr val="7030A0"/>
                    </a:solidFill>
                    <a:prstDash val="sysDot"/>
                    <a:round/>
                  </a:ln>
                  <a:effectLst/>
                </p:spPr>
                <p:txBody>
                  <a:bodyPr wrap="square" lIns="0" tIns="0" rIns="0" bIns="0" numCol="1" anchor="ctr">
                    <a:noAutofit/>
                  </a:bodyPr>
                  <a:lstStyle/>
                  <a:p>
                    <a:pPr algn="ctr">
                      <a:defRPr>
                        <a:latin typeface="Arial"/>
                        <a:ea typeface="Arial"/>
                        <a:cs typeface="Arial"/>
                        <a:sym typeface="Arial"/>
                      </a:defRPr>
                    </a:pPr>
                    <a:endParaRPr kern="0">
                      <a:solidFill>
                        <a:sysClr val="windowText" lastClr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011" name="Shape 1011"/>
                  <p:cNvSpPr/>
                  <p:nvPr/>
                </p:nvSpPr>
                <p:spPr>
                  <a:xfrm rot="12433580">
                    <a:off x="138230" y="64811"/>
                    <a:ext cx="456425" cy="714811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19679" h="19679" extrusionOk="0">
                        <a:moveTo>
                          <a:pt x="16796" y="2882"/>
                        </a:moveTo>
                        <a:cubicBezTo>
                          <a:pt x="20639" y="6724"/>
                          <a:pt x="20639" y="12954"/>
                          <a:pt x="16796" y="16796"/>
                        </a:cubicBezTo>
                        <a:cubicBezTo>
                          <a:pt x="12954" y="20639"/>
                          <a:pt x="6724" y="20639"/>
                          <a:pt x="2882" y="16796"/>
                        </a:cubicBezTo>
                        <a:cubicBezTo>
                          <a:pt x="-961" y="12954"/>
                          <a:pt x="-961" y="6724"/>
                          <a:pt x="2882" y="2882"/>
                        </a:cubicBezTo>
                        <a:cubicBezTo>
                          <a:pt x="6724" y="-961"/>
                          <a:pt x="12954" y="-961"/>
                          <a:pt x="16796" y="2882"/>
                        </a:cubicBezTo>
                        <a:close/>
                      </a:path>
                    </a:pathLst>
                  </a:custGeom>
                  <a:solidFill>
                    <a:srgbClr val="7030A0">
                      <a:alpha val="39999"/>
                    </a:srgbClr>
                  </a:solidFill>
                  <a:ln w="38100" cap="flat">
                    <a:solidFill>
                      <a:srgbClr val="7030A0"/>
                    </a:solidFill>
                    <a:prstDash val="sysDot"/>
                    <a:round/>
                  </a:ln>
                  <a:effectLst/>
                </p:spPr>
                <p:txBody>
                  <a:bodyPr wrap="square" lIns="0" tIns="0" rIns="0" bIns="0" numCol="1" anchor="ctr">
                    <a:noAutofit/>
                  </a:bodyPr>
                  <a:lstStyle/>
                  <a:p>
                    <a:pPr algn="ctr">
                      <a:defRPr>
                        <a:latin typeface="Arial"/>
                        <a:ea typeface="Arial"/>
                        <a:cs typeface="Arial"/>
                        <a:sym typeface="Arial"/>
                      </a:defRPr>
                    </a:pPr>
                    <a:endParaRPr kern="0">
                      <a:solidFill>
                        <a:sysClr val="windowText" lastClr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015" name="Group 1015"/>
                <p:cNvGrpSpPr/>
                <p:nvPr/>
              </p:nvGrpSpPr>
              <p:grpSpPr>
                <a:xfrm>
                  <a:off x="0" y="2209421"/>
                  <a:ext cx="400026" cy="439309"/>
                  <a:chOff x="0" y="0"/>
                  <a:chExt cx="400025" cy="439308"/>
                </a:xfrm>
              </p:grpSpPr>
              <p:sp>
                <p:nvSpPr>
                  <p:cNvPr id="1013" name="Shape 1013"/>
                  <p:cNvSpPr/>
                  <p:nvPr/>
                </p:nvSpPr>
                <p:spPr>
                  <a:xfrm rot="12433580">
                    <a:off x="105932" y="42895"/>
                    <a:ext cx="225731" cy="353517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19679" h="19679" extrusionOk="0">
                        <a:moveTo>
                          <a:pt x="16796" y="2882"/>
                        </a:moveTo>
                        <a:cubicBezTo>
                          <a:pt x="20639" y="6724"/>
                          <a:pt x="20639" y="12954"/>
                          <a:pt x="16796" y="16796"/>
                        </a:cubicBezTo>
                        <a:cubicBezTo>
                          <a:pt x="12954" y="20639"/>
                          <a:pt x="6724" y="20639"/>
                          <a:pt x="2882" y="16796"/>
                        </a:cubicBezTo>
                        <a:cubicBezTo>
                          <a:pt x="-961" y="12954"/>
                          <a:pt x="-961" y="6724"/>
                          <a:pt x="2882" y="2882"/>
                        </a:cubicBezTo>
                        <a:cubicBezTo>
                          <a:pt x="6724" y="-961"/>
                          <a:pt x="12954" y="-961"/>
                          <a:pt x="16796" y="2882"/>
                        </a:cubicBezTo>
                        <a:close/>
                      </a:path>
                    </a:pathLst>
                  </a:custGeom>
                  <a:blipFill rotWithShape="1">
                    <a:blip r:embed="rId6"/>
                    <a:srcRect/>
                    <a:tile tx="0" ty="0" sx="100000" sy="100000" flip="none" algn="tl"/>
                  </a:blipFill>
                  <a:ln w="38100" cap="flat">
                    <a:solidFill>
                      <a:srgbClr val="7030A0"/>
                    </a:solidFill>
                    <a:prstDash val="sysDot"/>
                    <a:round/>
                  </a:ln>
                  <a:effectLst/>
                </p:spPr>
                <p:txBody>
                  <a:bodyPr wrap="square" lIns="0" tIns="0" rIns="0" bIns="0" numCol="1" anchor="ctr">
                    <a:noAutofit/>
                  </a:bodyPr>
                  <a:lstStyle/>
                  <a:p>
                    <a:pPr algn="ctr">
                      <a:defRPr>
                        <a:latin typeface="Arial"/>
                        <a:ea typeface="Arial"/>
                        <a:cs typeface="Arial"/>
                        <a:sym typeface="Arial"/>
                      </a:defRPr>
                    </a:pPr>
                    <a:endParaRPr kern="0">
                      <a:solidFill>
                        <a:sysClr val="windowText" lastClr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014" name="Shape 1014"/>
                  <p:cNvSpPr/>
                  <p:nvPr/>
                </p:nvSpPr>
                <p:spPr>
                  <a:xfrm rot="12433580">
                    <a:off x="71913" y="33717"/>
                    <a:ext cx="237453" cy="371875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19679" h="19679" extrusionOk="0">
                        <a:moveTo>
                          <a:pt x="16796" y="2882"/>
                        </a:moveTo>
                        <a:cubicBezTo>
                          <a:pt x="20639" y="6724"/>
                          <a:pt x="20639" y="12954"/>
                          <a:pt x="16796" y="16796"/>
                        </a:cubicBezTo>
                        <a:cubicBezTo>
                          <a:pt x="12954" y="20639"/>
                          <a:pt x="6724" y="20639"/>
                          <a:pt x="2882" y="16796"/>
                        </a:cubicBezTo>
                        <a:cubicBezTo>
                          <a:pt x="-961" y="12954"/>
                          <a:pt x="-961" y="6724"/>
                          <a:pt x="2882" y="2882"/>
                        </a:cubicBezTo>
                        <a:cubicBezTo>
                          <a:pt x="6724" y="-961"/>
                          <a:pt x="12954" y="-961"/>
                          <a:pt x="16796" y="2882"/>
                        </a:cubicBezTo>
                        <a:close/>
                      </a:path>
                    </a:pathLst>
                  </a:custGeom>
                  <a:solidFill>
                    <a:srgbClr val="7030A0">
                      <a:alpha val="39999"/>
                    </a:srgbClr>
                  </a:solidFill>
                  <a:ln w="38100" cap="flat">
                    <a:solidFill>
                      <a:srgbClr val="7030A0"/>
                    </a:solidFill>
                    <a:prstDash val="sysDot"/>
                    <a:round/>
                  </a:ln>
                  <a:effectLst/>
                </p:spPr>
                <p:txBody>
                  <a:bodyPr wrap="square" lIns="0" tIns="0" rIns="0" bIns="0" numCol="1" anchor="ctr">
                    <a:noAutofit/>
                  </a:bodyPr>
                  <a:lstStyle/>
                  <a:p>
                    <a:pPr algn="ctr">
                      <a:defRPr>
                        <a:latin typeface="Arial"/>
                        <a:ea typeface="Arial"/>
                        <a:cs typeface="Arial"/>
                        <a:sym typeface="Arial"/>
                      </a:defRPr>
                    </a:pPr>
                    <a:endParaRPr kern="0">
                      <a:solidFill>
                        <a:sysClr val="windowText" lastClr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sp>
            <p:nvSpPr>
              <p:cNvPr id="1017" name="Shape 1017"/>
              <p:cNvSpPr/>
              <p:nvPr/>
            </p:nvSpPr>
            <p:spPr>
              <a:xfrm>
                <a:off x="3834032" y="2708556"/>
                <a:ext cx="4639088" cy="64632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45719" tIns="45719" rIns="45719" bIns="45719" numCol="1" anchor="t">
                <a:spAutoFit/>
              </a:bodyPr>
              <a:lstStyle>
                <a:lvl1pPr algn="just">
                  <a:buClr>
                    <a:srgbClr val="C00000"/>
                  </a:buClr>
                  <a:buSzPct val="100000"/>
                  <a:buFont typeface="TH SarabunPSK"/>
                  <a:buChar char="•"/>
                  <a:tabLst>
                    <a:tab pos="254000" algn="l"/>
                  </a:tabLst>
                  <a:defRPr sz="1700" b="1">
                    <a:solidFill>
                      <a:srgbClr val="C00000"/>
                    </a:solidFill>
                    <a:latin typeface="TH SarabunPSK"/>
                    <a:ea typeface="TH SarabunPSK"/>
                    <a:cs typeface="TH SarabunPSK"/>
                    <a:sym typeface="TH SarabunPSK"/>
                  </a:defRPr>
                </a:lvl1pPr>
              </a:lstStyle>
              <a:p>
                <a:pPr>
                  <a:defRPr sz="1800" b="0">
                    <a:solidFill>
                      <a:srgbClr val="000000"/>
                    </a:solidFill>
                  </a:defRPr>
                </a:pPr>
                <a:r>
                  <a:rPr sz="1800" kern="0" dirty="0"/>
                  <a:t> </a:t>
                </a:r>
                <a:r>
                  <a:rPr sz="1800" kern="0" dirty="0" err="1"/>
                  <a:t>กำหนดพื้นที่อุตสาหกรรมหลัก</a:t>
                </a:r>
                <a:r>
                  <a:rPr sz="1800" kern="0" dirty="0"/>
                  <a:t> </a:t>
                </a:r>
                <a:r>
                  <a:rPr sz="1800" kern="0" dirty="0" err="1"/>
                  <a:t>ที่มุ่งเน้นอุตสาหกรรมสะอาด</a:t>
                </a:r>
                <a:r>
                  <a:rPr sz="1800" kern="0" dirty="0"/>
                  <a:t> </a:t>
                </a:r>
                <a:r>
                  <a:rPr sz="1800" kern="0" dirty="0" err="1"/>
                  <a:t>และเสริมสร้างขีดความสามารถในการแข่งขัน</a:t>
                </a:r>
                <a:endParaRPr sz="1800" kern="0" dirty="0"/>
              </a:p>
            </p:txBody>
          </p:sp>
        </p:grpSp>
        <p:sp>
          <p:nvSpPr>
            <p:cNvPr id="1019" name="Shape 1019"/>
            <p:cNvSpPr/>
            <p:nvPr/>
          </p:nvSpPr>
          <p:spPr>
            <a:xfrm>
              <a:off x="640105" y="294938"/>
              <a:ext cx="1355498" cy="3693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1200" b="1" spc="50">
                  <a:solidFill>
                    <a:srgbClr val="C02924"/>
                  </a:solidFill>
                  <a:effectLst>
                    <a:outerShdw blurRad="76200" dist="50800" dir="5400000" rotWithShape="0">
                      <a:srgbClr val="000000">
                        <a:alpha val="64999"/>
                      </a:srgbClr>
                    </a:outerShdw>
                  </a:effectLst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 spc="0">
                  <a:solidFill>
                    <a:srgbClr val="000000"/>
                  </a:solidFill>
                  <a:effectLst/>
                </a:defRPr>
              </a:pPr>
              <a:r>
                <a:rPr sz="1800" kern="0"/>
                <a:t>Eastern Sea board</a:t>
              </a:r>
            </a:p>
          </p:txBody>
        </p:sp>
      </p:grpSp>
      <p:sp>
        <p:nvSpPr>
          <p:cNvPr id="1021" name="Shape 1021"/>
          <p:cNvSpPr/>
          <p:nvPr/>
        </p:nvSpPr>
        <p:spPr>
          <a:xfrm>
            <a:off x="10075864" y="6635750"/>
            <a:ext cx="601663" cy="222250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kern="0">
              <a:solidFill>
                <a:srgbClr val="FFFFFF"/>
              </a:solidFill>
              <a:latin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0262747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1000"/>
                                        <p:tgtEl>
                                          <p:spTgt spid="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8" grpId="0" animBg="1" advAuto="0"/>
      <p:bldP spid="840" grpId="0" animBg="1" advAuto="0"/>
      <p:bldP spid="848" grpId="0" animBg="1" advAuto="0"/>
      <p:bldP spid="857" grpId="0" animBg="1" advAuto="0"/>
      <p:bldP spid="862" grpId="0" animBg="1" advAuto="0"/>
      <p:bldP spid="891" grpId="0" animBg="1" advAuto="0"/>
      <p:bldP spid="916" grpId="0" animBg="1" advAuto="0"/>
      <p:bldP spid="934" grpId="0" animBg="1" advAuto="0"/>
      <p:bldP spid="935" grpId="0" animBg="1" advAuto="0"/>
      <p:bldP spid="983" grpId="0" animBg="1" advAuto="0"/>
      <p:bldP spid="988" grpId="0" animBg="1" advAuto="0"/>
      <p:bldP spid="1009" grpId="0" animBg="1" advAuto="0"/>
      <p:bldP spid="1020" grpId="0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6" name="Group 1716"/>
          <p:cNvGrpSpPr/>
          <p:nvPr/>
        </p:nvGrpSpPr>
        <p:grpSpPr>
          <a:xfrm>
            <a:off x="1807270" y="1103949"/>
            <a:ext cx="3895468" cy="5639750"/>
            <a:chOff x="0" y="0"/>
            <a:chExt cx="3895467" cy="5639748"/>
          </a:xfrm>
        </p:grpSpPr>
        <p:pic>
          <p:nvPicPr>
            <p:cNvPr id="1704" name="image3.jpg" descr="แผนที่ 5.3.3-1 ผังการจัดลำดับความสำคัญของเมืองในช่วงปี พ.ศ.2580.jpg"/>
            <p:cNvPicPr/>
            <p:nvPr/>
          </p:nvPicPr>
          <p:blipFill>
            <a:blip r:embed="rId3" cstate="print">
              <a:extLst/>
            </a:blip>
            <a:srcRect l="22582" t="9746" r="24170" b="25485"/>
            <a:stretch>
              <a:fillRect/>
            </a:stretch>
          </p:blipFill>
          <p:spPr>
            <a:xfrm>
              <a:off x="0" y="0"/>
              <a:ext cx="3277328" cy="563974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705" name="Shape 1705"/>
            <p:cNvSpPr/>
            <p:nvPr/>
          </p:nvSpPr>
          <p:spPr>
            <a:xfrm>
              <a:off x="2270182" y="1007980"/>
              <a:ext cx="104495" cy="9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1706" name="Shape 1706"/>
            <p:cNvSpPr/>
            <p:nvPr/>
          </p:nvSpPr>
          <p:spPr>
            <a:xfrm>
              <a:off x="2091837" y="4119936"/>
              <a:ext cx="104495" cy="9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1707" name="Shape 1707"/>
            <p:cNvSpPr/>
            <p:nvPr/>
          </p:nvSpPr>
          <p:spPr>
            <a:xfrm>
              <a:off x="1017644" y="4080161"/>
              <a:ext cx="104495" cy="9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1708" name="Shape 1708"/>
            <p:cNvSpPr/>
            <p:nvPr/>
          </p:nvSpPr>
          <p:spPr>
            <a:xfrm>
              <a:off x="1269602" y="4354239"/>
              <a:ext cx="104495" cy="9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1709" name="Shape 1709"/>
            <p:cNvSpPr/>
            <p:nvPr/>
          </p:nvSpPr>
          <p:spPr>
            <a:xfrm>
              <a:off x="1406641" y="4942171"/>
              <a:ext cx="104495" cy="9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1710" name="Shape 1710"/>
            <p:cNvSpPr/>
            <p:nvPr/>
          </p:nvSpPr>
          <p:spPr>
            <a:xfrm>
              <a:off x="1105349" y="693956"/>
              <a:ext cx="104495" cy="9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1711" name="Shape 1711"/>
            <p:cNvSpPr/>
            <p:nvPr/>
          </p:nvSpPr>
          <p:spPr>
            <a:xfrm>
              <a:off x="3023897" y="1761695"/>
              <a:ext cx="104495" cy="9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1712" name="Shape 1712"/>
            <p:cNvSpPr/>
            <p:nvPr/>
          </p:nvSpPr>
          <p:spPr>
            <a:xfrm>
              <a:off x="1338121" y="1653231"/>
              <a:ext cx="104495" cy="94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1713" name="Shape 1713"/>
            <p:cNvSpPr/>
            <p:nvPr/>
          </p:nvSpPr>
          <p:spPr>
            <a:xfrm>
              <a:off x="1475160" y="2172813"/>
              <a:ext cx="104496" cy="9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1714" name="Shape 1714"/>
            <p:cNvSpPr/>
            <p:nvPr/>
          </p:nvSpPr>
          <p:spPr>
            <a:xfrm>
              <a:off x="1722025" y="2749544"/>
              <a:ext cx="104495" cy="94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kern="0">
                <a:solidFill>
                  <a:srgbClr val="FFFFFF"/>
                </a:solidFill>
                <a:latin typeface="Calibri"/>
                <a:sym typeface="Calibri"/>
              </a:endParaRPr>
            </a:p>
          </p:txBody>
        </p:sp>
        <p:sp>
          <p:nvSpPr>
            <p:cNvPr id="1715" name="Shape 1715"/>
            <p:cNvSpPr/>
            <p:nvPr/>
          </p:nvSpPr>
          <p:spPr>
            <a:xfrm>
              <a:off x="3004712" y="5371628"/>
              <a:ext cx="890756" cy="244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noAutofit/>
            </a:bodyPr>
            <a:lstStyle>
              <a:lvl1pPr>
                <a:defRPr sz="1000"/>
              </a:lvl1pPr>
            </a:lstStyle>
            <a:p>
              <a:pPr>
                <a:defRPr sz="1800"/>
              </a:pPr>
              <a:r>
                <a:rPr sz="1800" kern="0">
                  <a:solidFill>
                    <a:sysClr val="windowText" lastClr="000000"/>
                  </a:solidFill>
                  <a:latin typeface="Calibri"/>
                  <a:sym typeface="Calibri"/>
                </a:rPr>
                <a:t>300</a:t>
              </a:r>
            </a:p>
          </p:txBody>
        </p:sp>
      </p:grpSp>
      <p:sp>
        <p:nvSpPr>
          <p:cNvPr id="1717" name="Shape 1717"/>
          <p:cNvSpPr>
            <a:spLocks noGrp="1"/>
          </p:cNvSpPr>
          <p:nvPr>
            <p:ph type="sldNum" sz="quarter" idx="2"/>
          </p:nvPr>
        </p:nvSpPr>
        <p:spPr>
          <a:xfrm>
            <a:off x="-304800" y="6540114"/>
            <a:ext cx="2133600" cy="27699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/>
              <a:pPr>
                <a:defRPr sz="1800">
                  <a:solidFill>
                    <a:srgbClr val="000000"/>
                  </a:solidFill>
                </a:defRPr>
              </a:pPr>
              <a:t>27</a:t>
            </a:fld>
            <a:endParaRPr/>
          </a:p>
        </p:txBody>
      </p:sp>
      <p:sp>
        <p:nvSpPr>
          <p:cNvPr id="1722" name="Shape 1722"/>
          <p:cNvSpPr/>
          <p:nvPr/>
        </p:nvSpPr>
        <p:spPr>
          <a:xfrm>
            <a:off x="1522345" y="206957"/>
            <a:ext cx="9147313" cy="846939"/>
          </a:xfrm>
          <a:prstGeom prst="rect">
            <a:avLst/>
          </a:prstGeom>
          <a:solidFill>
            <a:srgbClr val="69C5CD"/>
          </a:solidFill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>
              <a:defRPr sz="43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/>
            </a:pPr>
            <a:r>
              <a:rPr sz="1800" kern="0" dirty="0">
                <a:solidFill>
                  <a:sysClr val="windowText" lastClr="000000"/>
                </a:solidFill>
              </a:rPr>
              <a:t> </a:t>
            </a:r>
            <a:r>
              <a:rPr sz="4000" kern="0" dirty="0" err="1">
                <a:solidFill>
                  <a:sysClr val="windowText" lastClr="000000"/>
                </a:solidFill>
              </a:rPr>
              <a:t>การ</a:t>
            </a:r>
            <a:r>
              <a:rPr lang="th-TH" sz="4000" kern="0" dirty="0">
                <a:solidFill>
                  <a:sysClr val="windowText" lastClr="000000"/>
                </a:solidFill>
              </a:rPr>
              <a:t>กระจายตัว</a:t>
            </a:r>
            <a:r>
              <a:rPr lang="th-TH" sz="4000" kern="0" dirty="0" err="1">
                <a:solidFill>
                  <a:sysClr val="windowText" lastClr="000000"/>
                </a:solidFill>
              </a:rPr>
              <a:t>ของเ</a:t>
            </a:r>
            <a:r>
              <a:rPr sz="4000" kern="0" dirty="0" err="1">
                <a:solidFill>
                  <a:sysClr val="windowText" lastClr="000000"/>
                </a:solidFill>
              </a:rPr>
              <a:t>มืองในประเทศไทย</a:t>
            </a:r>
            <a:endParaRPr sz="4000" kern="0" dirty="0">
              <a:solidFill>
                <a:sysClr val="windowText" lastClr="000000"/>
              </a:solidFill>
            </a:endParaRPr>
          </a:p>
        </p:txBody>
      </p:sp>
      <p:graphicFrame>
        <p:nvGraphicFramePr>
          <p:cNvPr id="1731" name="Table 1731"/>
          <p:cNvGraphicFramePr/>
          <p:nvPr/>
        </p:nvGraphicFramePr>
        <p:xfrm>
          <a:off x="5464820" y="3572804"/>
          <a:ext cx="4968552" cy="1402330"/>
        </p:xfrm>
        <a:graphic>
          <a:graphicData uri="http://schemas.openxmlformats.org/drawingml/2006/table">
            <a:tbl>
              <a:tblPr/>
              <a:tblGrid>
                <a:gridCol w="1800200"/>
                <a:gridCol w="3168352"/>
              </a:tblGrid>
              <a:tr h="561082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1600" b="1"/>
                        <a:t>               No.</a:t>
                      </a:r>
                    </a:p>
                  </a:txBody>
                  <a:tcPr marL="0" marR="0"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8575">
                      <a:solidFill>
                        <a:srgbClr val="000000"/>
                      </a:solidFill>
                      <a:round/>
                    </a:lnT>
                    <a:lnB w="28575">
                      <a:solidFill>
                        <a:srgbClr val="000000"/>
                      </a:solidFill>
                      <a:round/>
                    </a:lnB>
                    <a:solidFill>
                      <a:srgbClr val="E46C0A">
                        <a:alpha val="8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1600" b="1"/>
                        <a:t>                     POP  Size</a:t>
                      </a:r>
                    </a:p>
                  </a:txBody>
                  <a:tcPr marL="0" marR="0"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8575">
                      <a:solidFill>
                        <a:srgbClr val="000000"/>
                      </a:solidFill>
                      <a:round/>
                    </a:lnT>
                    <a:lnB w="28575">
                      <a:solidFill>
                        <a:srgbClr val="000000"/>
                      </a:solidFill>
                      <a:round/>
                    </a:lnB>
                    <a:solidFill>
                      <a:srgbClr val="E46C0A">
                        <a:alpha val="51000"/>
                      </a:srgbClr>
                    </a:solidFill>
                  </a:tcPr>
                </a:tc>
              </a:tr>
              <a:tr h="275813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1600" b="1"/>
                        <a:t>L             18</a:t>
                      </a:r>
                    </a:p>
                  </a:txBody>
                  <a:tcPr marL="0" marR="0"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8575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tabLst>
                          <a:tab pos="228600" algn="dec"/>
                        </a:tabLst>
                        <a:defRPr sz="1800" b="0" i="0"/>
                      </a:pPr>
                      <a:r>
                        <a:rPr sz="1600" b="1"/>
                        <a:t>      80,000  -  150,000  /  270,000</a:t>
                      </a:r>
                    </a:p>
                  </a:txBody>
                  <a:tcPr marL="0" marR="0"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8575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noFill/>
                  </a:tcPr>
                </a:tc>
              </a:tr>
              <a:tr h="275813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1600" b="1">
                          <a:solidFill>
                            <a:srgbClr val="0070C0"/>
                          </a:solidFill>
                        </a:rPr>
                        <a:t>M            99</a:t>
                      </a:r>
                    </a:p>
                  </a:txBody>
                  <a:tcPr marL="0" marR="0"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tabLst>
                          <a:tab pos="228600" algn="dec"/>
                        </a:tabLst>
                        <a:defRPr sz="1800" b="0" i="0"/>
                      </a:pPr>
                      <a:r>
                        <a:rPr sz="1600" b="1">
                          <a:solidFill>
                            <a:srgbClr val="0070C0"/>
                          </a:solidFill>
                        </a:rPr>
                        <a:t>      15,000  -  80,000</a:t>
                      </a:r>
                    </a:p>
                  </a:txBody>
                  <a:tcPr marL="0" marR="0"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  <a:tr h="275813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1600" b="1"/>
                        <a:t>S        1,039</a:t>
                      </a:r>
                    </a:p>
                  </a:txBody>
                  <a:tcPr marL="0" marR="0"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tabLst>
                          <a:tab pos="228600" algn="dec"/>
                        </a:tabLst>
                        <a:defRPr sz="1800" b="0" i="0"/>
                      </a:pPr>
                      <a:r>
                        <a:rPr sz="1600" b="1"/>
                        <a:t>        5,000  - 15,000</a:t>
                      </a:r>
                    </a:p>
                  </a:txBody>
                  <a:tcPr marL="0" marR="0" marT="0" marB="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6810380" y="1285860"/>
            <a:ext cx="1214446" cy="52321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 latinLnBrk="1" hangingPunct="0"/>
            <a:r>
              <a:rPr lang="th-TH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จำนวน  </a:t>
            </a:r>
            <a:endParaRPr lang="en-US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810248" y="2000241"/>
            <a:ext cx="2286016" cy="1200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latinLnBrk="1" hangingPunct="0"/>
            <a:r>
              <a:rPr lang="th-TH" sz="24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ขนาดใหญ่           18</a:t>
            </a:r>
          </a:p>
          <a:p>
            <a:pPr latinLnBrk="1" hangingPunct="0"/>
            <a:r>
              <a:rPr lang="th-TH" sz="2400" b="1" kern="0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ขนาดกลาง           99</a:t>
            </a:r>
          </a:p>
          <a:p>
            <a:pPr latinLnBrk="1" hangingPunct="0"/>
            <a:r>
              <a:rPr lang="th-TH" sz="24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ขนาดเล็ก         1,039</a:t>
            </a:r>
            <a:endParaRPr lang="en-US" sz="2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953388" y="1285860"/>
            <a:ext cx="2500330" cy="5232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 latinLnBrk="1" hangingPunct="0"/>
            <a:r>
              <a:rPr lang="th-TH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ขนาดประชากร</a:t>
            </a:r>
            <a:endParaRPr lang="en-US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096264" y="2000241"/>
            <a:ext cx="2571768" cy="1200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latinLnBrk="1" hangingPunct="0"/>
            <a:r>
              <a:rPr lang="th-TH" sz="24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80,000 – 150,000/270,000</a:t>
            </a:r>
          </a:p>
          <a:p>
            <a:pPr latinLnBrk="1" hangingPunct="0"/>
            <a:r>
              <a:rPr lang="th-TH" sz="2400" b="1" kern="0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15,000 – 80,0000</a:t>
            </a:r>
          </a:p>
          <a:p>
            <a:pPr latinLnBrk="1" hangingPunct="0"/>
            <a:r>
              <a:rPr lang="th-TH" sz="24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Calibri"/>
              </a:rPr>
              <a:t>  5,000 – 15,000</a:t>
            </a:r>
            <a:endParaRPr lang="en-US" sz="2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Calibri"/>
            </a:endParaRPr>
          </a:p>
        </p:txBody>
      </p:sp>
      <p:sp>
        <p:nvSpPr>
          <p:cNvPr id="36" name="วงรี 35"/>
          <p:cNvSpPr/>
          <p:nvPr/>
        </p:nvSpPr>
        <p:spPr>
          <a:xfrm>
            <a:off x="5453058" y="1953839"/>
            <a:ext cx="214314" cy="735744"/>
          </a:xfrm>
          <a:prstGeom prst="ellipse">
            <a:avLst/>
          </a:prstGeom>
          <a:solidFill>
            <a:srgbClr val="FF0000"/>
          </a:solidFill>
          <a:ln w="25400" cap="flat">
            <a:noFill/>
            <a:prstDash val="solid"/>
            <a:bevel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latinLnBrk="1" hangingPunct="0"/>
            <a:endParaRPr lang="en-US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วงรี 37"/>
          <p:cNvSpPr/>
          <p:nvPr/>
        </p:nvSpPr>
        <p:spPr>
          <a:xfrm>
            <a:off x="5453058" y="2275310"/>
            <a:ext cx="142876" cy="735744"/>
          </a:xfrm>
          <a:prstGeom prst="ellipse">
            <a:avLst/>
          </a:prstGeom>
          <a:solidFill>
            <a:srgbClr val="FFC000"/>
          </a:solidFill>
          <a:ln w="25400" cap="flat">
            <a:noFill/>
            <a:prstDash val="solid"/>
            <a:bevel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latinLnBrk="1" hangingPunct="0"/>
            <a:endParaRPr lang="en-US" kern="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วงรี 39"/>
          <p:cNvSpPr/>
          <p:nvPr/>
        </p:nvSpPr>
        <p:spPr>
          <a:xfrm>
            <a:off x="5453058" y="2596781"/>
            <a:ext cx="71438" cy="735744"/>
          </a:xfrm>
          <a:prstGeom prst="ellipse">
            <a:avLst/>
          </a:prstGeom>
          <a:solidFill>
            <a:schemeClr val="bg1">
              <a:lumMod val="50000"/>
            </a:schemeClr>
          </a:solidFill>
          <a:ln w="25400" cap="flat">
            <a:noFill/>
            <a:prstDash val="solid"/>
            <a:bevel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latinLnBrk="1" hangingPunct="0"/>
            <a:endParaRPr lang="en-US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238744" y="3286124"/>
            <a:ext cx="5286412" cy="32316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 latinLnBrk="1" hangingPunct="0"/>
            <a:r>
              <a:rPr lang="th-TH" sz="4000" b="1" kern="0" dirty="0">
                <a:solidFill>
                  <a:srgbClr val="4F81BD">
                    <a:lumMod val="50000"/>
                  </a:srgb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Calibri"/>
              </a:rPr>
              <a:t>สถานการณ์</a:t>
            </a:r>
          </a:p>
          <a:p>
            <a:pPr algn="ctr" latinLnBrk="1" hangingPunct="0"/>
            <a:r>
              <a:rPr lang="th-TH" sz="4000" b="1" i="1" kern="0" dirty="0">
                <a:solidFill>
                  <a:srgbClr val="FF0000"/>
                </a:solidFill>
                <a:latin typeface="Courier New" pitchFamily="49" charset="0"/>
                <a:cs typeface="TH SarabunPSK" pitchFamily="34" charset="-34"/>
                <a:sym typeface="Calibri"/>
              </a:rPr>
              <a:t>รวมศูนย์ความเจริญที่ </a:t>
            </a:r>
            <a:endParaRPr lang="en-US" sz="4000" b="1" i="1" kern="0" dirty="0">
              <a:solidFill>
                <a:srgbClr val="FF0000"/>
              </a:solidFill>
              <a:latin typeface="Courier New" pitchFamily="49" charset="0"/>
              <a:cs typeface="Courier New" pitchFamily="49" charset="0"/>
              <a:sym typeface="Calibri"/>
            </a:endParaRPr>
          </a:p>
          <a:p>
            <a:pPr algn="ctr" latinLnBrk="1" hangingPunct="0"/>
            <a:r>
              <a:rPr lang="en-US" sz="4400" b="1" i="1" kern="0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  <a:sym typeface="Calibri"/>
              </a:rPr>
              <a:t>BMR  </a:t>
            </a:r>
            <a:r>
              <a:rPr lang="th-TH" sz="4400" b="1" i="1" kern="0" dirty="0">
                <a:solidFill>
                  <a:srgbClr val="FF0000"/>
                </a:solidFill>
                <a:latin typeface="Courier New" pitchFamily="49" charset="0"/>
                <a:cs typeface="TH SarabunPSK" pitchFamily="34" charset="-34"/>
                <a:sym typeface="Calibri"/>
              </a:rPr>
              <a:t>และ</a:t>
            </a:r>
            <a:r>
              <a:rPr lang="en-US" sz="4400" b="1" i="1" kern="0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  <a:sym typeface="Calibri"/>
              </a:rPr>
              <a:t> </a:t>
            </a:r>
            <a:r>
              <a:rPr lang="th-TH" sz="4400" b="1" i="1" kern="0" dirty="0">
                <a:solidFill>
                  <a:srgbClr val="FF0000"/>
                </a:solidFill>
                <a:latin typeface="Courier New" pitchFamily="49" charset="0"/>
                <a:cs typeface="TH SarabunPSK" pitchFamily="34" charset="-34"/>
                <a:sym typeface="Calibri"/>
              </a:rPr>
              <a:t> </a:t>
            </a:r>
            <a:r>
              <a:rPr lang="en-US" sz="4400" b="1" i="1" kern="0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  <a:sym typeface="Calibri"/>
              </a:rPr>
              <a:t>ESB</a:t>
            </a:r>
            <a:endParaRPr lang="th-TH" sz="4400" b="1" i="1" kern="0" dirty="0">
              <a:solidFill>
                <a:srgbClr val="FF0000"/>
              </a:solidFill>
              <a:latin typeface="Courier New" pitchFamily="49" charset="0"/>
              <a:cs typeface="TH SarabunPSK" pitchFamily="34" charset="-34"/>
              <a:sym typeface="Calibri"/>
            </a:endParaRPr>
          </a:p>
          <a:p>
            <a:pPr algn="ctr" latinLnBrk="1" hangingPunct="0"/>
            <a:r>
              <a:rPr lang="th-TH" sz="4000" b="1" i="1" kern="0" dirty="0">
                <a:solidFill>
                  <a:srgbClr val="9BBB59">
                    <a:lumMod val="50000"/>
                  </a:srgbClr>
                </a:solidFill>
                <a:latin typeface="AngsanaUPC" pitchFamily="18" charset="-34"/>
                <a:cs typeface="AngsanaUPC" pitchFamily="18" charset="-34"/>
                <a:sym typeface="Calibri"/>
              </a:rPr>
              <a:t>การเติบโตในภูมิภาค</a:t>
            </a:r>
          </a:p>
          <a:p>
            <a:pPr algn="ctr" latinLnBrk="1" hangingPunct="0"/>
            <a:r>
              <a:rPr lang="th-TH" sz="4000" b="1" i="1" kern="0" dirty="0">
                <a:solidFill>
                  <a:srgbClr val="9BBB59">
                    <a:lumMod val="50000"/>
                  </a:srgbClr>
                </a:solidFill>
                <a:latin typeface="AngsanaUPC" pitchFamily="18" charset="-34"/>
                <a:cs typeface="AngsanaUPC" pitchFamily="18" charset="-34"/>
                <a:sym typeface="Calibri"/>
              </a:rPr>
              <a:t>แบบค่อยเป็นค่อยไป</a:t>
            </a:r>
            <a:endParaRPr lang="en-US" sz="4000" b="1" i="1" kern="0" dirty="0">
              <a:solidFill>
                <a:srgbClr val="9BBB59">
                  <a:lumMod val="50000"/>
                </a:srgbClr>
              </a:solidFill>
              <a:latin typeface="AngsanaUPC" pitchFamily="18" charset="-34"/>
              <a:cs typeface="AngsanaUPC" pitchFamily="18" charset="-34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308384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Shape 350"/>
          <p:cNvSpPr/>
          <p:nvPr/>
        </p:nvSpPr>
        <p:spPr>
          <a:xfrm>
            <a:off x="4964288" y="8821832"/>
            <a:ext cx="1243400" cy="1675470"/>
          </a:xfrm>
          <a:prstGeom prst="roundRect">
            <a:avLst>
              <a:gd name="adj" fmla="val 17424"/>
            </a:avLst>
          </a:prstGeom>
          <a:solidFill>
            <a:srgbClr val="424242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 algn="ctr" defTabSz="584200">
              <a:defRPr sz="24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 kern="0">
              <a:solidFill>
                <a:srgbClr val="FFFFFF"/>
              </a:solidFill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351" name="Shape 351"/>
          <p:cNvSpPr/>
          <p:nvPr/>
        </p:nvSpPr>
        <p:spPr>
          <a:xfrm>
            <a:off x="5195387" y="8836276"/>
            <a:ext cx="1041188" cy="1675469"/>
          </a:xfrm>
          <a:prstGeom prst="roundRect">
            <a:avLst>
              <a:gd name="adj" fmla="val 20808"/>
            </a:avLst>
          </a:prstGeom>
          <a:solidFill>
            <a:srgbClr val="EBEBEB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 algn="ctr" defTabSz="584200">
              <a:defRPr sz="24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 kern="0">
              <a:solidFill>
                <a:srgbClr val="FFFFFF"/>
              </a:solidFill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352" name="Shape 352"/>
          <p:cNvSpPr/>
          <p:nvPr/>
        </p:nvSpPr>
        <p:spPr>
          <a:xfrm>
            <a:off x="5596626" y="9513004"/>
            <a:ext cx="185948" cy="379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584200">
              <a:defRPr sz="66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/>
            </a:pPr>
            <a:r>
              <a:rPr sz="1800" kern="0">
                <a:solidFill>
                  <a:sysClr val="windowText" lastClr="000000"/>
                </a:solidFill>
              </a:rPr>
              <a:t>4</a:t>
            </a:r>
          </a:p>
        </p:txBody>
      </p:sp>
      <p:sp>
        <p:nvSpPr>
          <p:cNvPr id="353" name="Shape 353"/>
          <p:cNvSpPr/>
          <p:nvPr/>
        </p:nvSpPr>
        <p:spPr>
          <a:xfrm>
            <a:off x="6359907" y="9513004"/>
            <a:ext cx="1673535" cy="379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457200">
              <a:defRPr sz="50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/>
            </a:pPr>
            <a:r>
              <a:rPr sz="1800" kern="0">
                <a:solidFill>
                  <a:sysClr val="windowText" lastClr="000000"/>
                </a:solidFill>
              </a:rPr>
              <a:t>ค่าใช้จ่ายของโครงการวิจัย</a:t>
            </a:r>
          </a:p>
        </p:txBody>
      </p:sp>
      <p:sp>
        <p:nvSpPr>
          <p:cNvPr id="355" name="Shape 355"/>
          <p:cNvSpPr/>
          <p:nvPr/>
        </p:nvSpPr>
        <p:spPr>
          <a:xfrm>
            <a:off x="1522344" y="154643"/>
            <a:ext cx="9147312" cy="846938"/>
          </a:xfrm>
          <a:prstGeom prst="rect">
            <a:avLst/>
          </a:prstGeom>
          <a:solidFill>
            <a:srgbClr val="69C5CD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/>
          <a:p>
            <a:pPr algn="ctr">
              <a:defRPr sz="1800"/>
            </a:pPr>
            <a:r>
              <a:rPr sz="4300" b="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th-TH" sz="4300" b="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ภาพรวมเศรษฐกิจของกรุงเทพมหานครและปริมณฑล</a:t>
            </a:r>
            <a:endParaRPr sz="3200" kern="0" dirty="0">
              <a:solidFill>
                <a:sysClr val="windowText" lastClr="000000"/>
              </a:solidFill>
              <a:latin typeface="TH SarabunPSK"/>
              <a:ea typeface="TH SarabunPSK"/>
              <a:cs typeface="TH SarabunPSK"/>
              <a:sym typeface="TH SarabunPSK"/>
            </a:endParaRPr>
          </a:p>
        </p:txBody>
      </p:sp>
      <p:graphicFrame>
        <p:nvGraphicFramePr>
          <p:cNvPr id="16" name="ตาราง 13"/>
          <p:cNvGraphicFramePr>
            <a:graphicFrameLocks noGrp="1"/>
          </p:cNvGraphicFramePr>
          <p:nvPr/>
        </p:nvGraphicFramePr>
        <p:xfrm>
          <a:off x="1820863" y="1444625"/>
          <a:ext cx="8526462" cy="506571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960106"/>
                <a:gridCol w="1274069"/>
                <a:gridCol w="980053"/>
                <a:gridCol w="1274069"/>
                <a:gridCol w="882048"/>
                <a:gridCol w="1274069"/>
                <a:gridCol w="882048"/>
              </a:tblGrid>
              <a:tr h="622014">
                <a:tc rowSpan="2">
                  <a:txBody>
                    <a:bodyPr/>
                    <a:lstStyle/>
                    <a:p>
                      <a:pPr algn="ctr" fontAlgn="b"/>
                      <a:r>
                        <a:rPr lang="th-TH" sz="32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จังหวัด</a:t>
                      </a:r>
                      <a:endParaRPr lang="th-TH" sz="3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พ.ศ. 2547</a:t>
                      </a:r>
                    </a:p>
                  </a:txBody>
                  <a:tcPr marL="5797" marR="5797" marT="4833" marB="0" anchor="ctr"/>
                </a:tc>
                <a:tc hMerge="1">
                  <a:txBody>
                    <a:bodyPr/>
                    <a:lstStyle/>
                    <a:p>
                      <a:pPr algn="l" fontAlgn="b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j-cs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พ.ศ. 2552</a:t>
                      </a:r>
                    </a:p>
                  </a:txBody>
                  <a:tcPr marL="5797" marR="5797" marT="4833" marB="0" anchor="ctr"/>
                </a:tc>
                <a:tc hMerge="1">
                  <a:txBody>
                    <a:bodyPr/>
                    <a:lstStyle/>
                    <a:p>
                      <a:pPr algn="l" fontAlgn="b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j-cs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พ.ศ. 2556</a:t>
                      </a:r>
                    </a:p>
                  </a:txBody>
                  <a:tcPr marL="5797" marR="5797" marT="4833" marB="0" anchor="ctr"/>
                </a:tc>
                <a:tc hMerge="1">
                  <a:txBody>
                    <a:bodyPr/>
                    <a:lstStyle/>
                    <a:p>
                      <a:pPr algn="l" fontAlgn="b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j-cs"/>
                      </a:endParaRPr>
                    </a:p>
                  </a:txBody>
                  <a:tcPr marL="9525" marR="9525" marT="9525" marB="0" anchor="b"/>
                </a:tc>
              </a:tr>
              <a:tr h="309633">
                <a:tc vMerge="1">
                  <a:txBody>
                    <a:bodyPr/>
                    <a:lstStyle/>
                    <a:p>
                      <a:pPr algn="l" fontAlgn="b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j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มูลค่า(บาท)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</a:t>
                      </a:r>
                      <a:r>
                        <a:rPr lang="en-US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*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มูลค่า(บาท)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</a:t>
                      </a:r>
                      <a:r>
                        <a:rPr lang="en-US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*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มูลค่า(บาท)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</a:t>
                      </a:r>
                      <a:r>
                        <a:rPr lang="en-US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*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b"/>
                </a:tc>
              </a:tr>
              <a:tr h="434042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กรุงเทพมหานคร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2,339,092</a:t>
                      </a: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33.64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2,922,027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30.26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3,975,275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30.80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</a:tr>
              <a:tr h="434042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จังหวัดในปริมณฑล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1,030,908</a:t>
                      </a: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14.82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1,419,693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14.70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1,747,971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13.54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</a:tr>
              <a:tr h="336707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2.1 จังหวัดสมุทรปราการ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388,815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5.59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536,797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5.56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2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683,921</a:t>
                      </a: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5.29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</a:tr>
              <a:tr h="371672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2.2 จังหวัดนนทบุรี</a:t>
                      </a:r>
                      <a:endParaRPr lang="th-TH" sz="2000" b="0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102,552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1.47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154,802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1.60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201,708</a:t>
                      </a: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1.56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</a:tr>
              <a:tr h="371672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2.3 จังหวัดปทุมธานี</a:t>
                      </a:r>
                      <a:endParaRPr lang="th-TH" sz="2000" b="0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201,879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2.90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308,626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3.19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321,288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2.48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</a:tr>
              <a:tr h="371672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2.4 จังหวัดนครปฐม</a:t>
                      </a:r>
                      <a:endParaRPr lang="th-TH" sz="2000" b="0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124,760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1.79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151,248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1.56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223,244</a:t>
                      </a: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1.72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</a:tr>
              <a:tr h="371672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2.5 จังหวัดสมุทรสาคร</a:t>
                      </a:r>
                      <a:endParaRPr lang="th-TH" sz="2000" b="0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212,903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3.06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268,220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2.77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317,810</a:t>
                      </a: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2.46</a:t>
                      </a:r>
                      <a:endParaRPr lang="th-TH" sz="20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</a:tr>
              <a:tr h="526617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ภาคกทม.และ</a:t>
                      </a:r>
                      <a:r>
                        <a:rPr lang="th-TH" sz="20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ปริมณฑล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3,370,000</a:t>
                      </a: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48.46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4,341,720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44.97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5,723,246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44.33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</a:tr>
              <a:tr h="344098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จังหวัดฉะเชิงเทรา</a:t>
                      </a: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149,322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2.14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200,001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2.07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316,747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2.45</a:t>
                      </a:r>
                      <a:endParaRPr lang="th-TH" sz="20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</a:tr>
              <a:tr h="571873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ทั่วราชอาณาจักร</a:t>
                      </a:r>
                      <a:endParaRPr lang="th-TH" sz="2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6,954,277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100.00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9,654,013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100.00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12,910,038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100.00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797" marR="5797" marT="4833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223162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98" name="Group 1898"/>
          <p:cNvGrpSpPr/>
          <p:nvPr/>
        </p:nvGrpSpPr>
        <p:grpSpPr>
          <a:xfrm>
            <a:off x="5096826" y="2788921"/>
            <a:ext cx="6333174" cy="3565782"/>
            <a:chOff x="0" y="-6459"/>
            <a:chExt cx="5533302" cy="2967811"/>
          </a:xfrm>
        </p:grpSpPr>
        <p:pic>
          <p:nvPicPr>
            <p:cNvPr id="1894" name="image29.jpg" descr="Macintosh HD:Users:PHM:Desktop:Screen Shot 2012-09-02 at 11.02.17 PM.png"/>
            <p:cNvPicPr/>
            <p:nvPr/>
          </p:nvPicPr>
          <p:blipFill>
            <a:blip r:embed="rId2">
              <a:extLst/>
            </a:blip>
            <a:srcRect l="5620" r="3070"/>
            <a:stretch>
              <a:fillRect/>
            </a:stretch>
          </p:blipFill>
          <p:spPr>
            <a:xfrm>
              <a:off x="0" y="-6459"/>
              <a:ext cx="5533302" cy="296781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895" name="Shape 1895"/>
            <p:cNvSpPr/>
            <p:nvPr/>
          </p:nvSpPr>
          <p:spPr>
            <a:xfrm>
              <a:off x="1223513" y="283970"/>
              <a:ext cx="2362417" cy="2368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1020"/>
                  </a:moveTo>
                  <a:lnTo>
                    <a:pt x="11416" y="0"/>
                  </a:lnTo>
                  <a:lnTo>
                    <a:pt x="21600" y="11234"/>
                  </a:lnTo>
                  <a:lnTo>
                    <a:pt x="11417" y="21600"/>
                  </a:lnTo>
                  <a:lnTo>
                    <a:pt x="0" y="11020"/>
                  </a:lnTo>
                  <a:close/>
                </a:path>
              </a:pathLst>
            </a:custGeom>
            <a:noFill/>
            <a:ln w="63500" cap="flat">
              <a:solidFill>
                <a:srgbClr val="FF7E79"/>
              </a:solidFill>
              <a:prstDash val="solid"/>
              <a:bevel/>
            </a:ln>
            <a:effectLst>
              <a:outerShdw blurRad="381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defTabSz="457200">
                <a:defRPr sz="1200"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ysClr val="windowText" lastClr="000000"/>
                </a:solidFill>
                <a:sym typeface="Helvetica"/>
              </a:endParaRPr>
            </a:p>
          </p:txBody>
        </p:sp>
        <p:sp>
          <p:nvSpPr>
            <p:cNvPr id="1896" name="Shape 1896"/>
            <p:cNvSpPr/>
            <p:nvPr/>
          </p:nvSpPr>
          <p:spPr>
            <a:xfrm>
              <a:off x="2715799" y="542822"/>
              <a:ext cx="1196323" cy="1"/>
            </a:xfrm>
            <a:prstGeom prst="line">
              <a:avLst/>
            </a:prstGeom>
            <a:noFill/>
            <a:ln w="38100" cap="rnd">
              <a:solidFill>
                <a:srgbClr val="FF7E79"/>
              </a:solidFill>
              <a:custDash>
                <a:ds d="100000" sp="200000"/>
              </a:custDash>
              <a:round/>
            </a:ln>
            <a:effectLst>
              <a:outerShdw blurRad="381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defTabSz="457200">
                <a:defRPr sz="1200"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ysClr val="windowText" lastClr="000000"/>
                </a:solidFill>
                <a:sym typeface="Helvetica"/>
              </a:endParaRPr>
            </a:p>
          </p:txBody>
        </p:sp>
        <p:sp>
          <p:nvSpPr>
            <p:cNvPr id="1897" name="Shape 1897"/>
            <p:cNvSpPr/>
            <p:nvPr/>
          </p:nvSpPr>
          <p:spPr>
            <a:xfrm>
              <a:off x="3889684" y="291355"/>
              <a:ext cx="1508287" cy="4285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>
                <a:defRPr sz="2200" b="1">
                  <a:latin typeface="TH SarabunPSK"/>
                  <a:ea typeface="TH SarabunPSK"/>
                  <a:cs typeface="TH SarabunPSK"/>
                  <a:sym typeface="TH SarabunPSK"/>
                </a:defRPr>
              </a:lvl1pPr>
            </a:lstStyle>
            <a:p>
              <a:pPr>
                <a:defRPr sz="1800" b="0"/>
              </a:pPr>
              <a:r>
                <a:rPr sz="1800" b="0" kern="0">
                  <a:solidFill>
                    <a:sysClr val="windowText" lastClr="000000"/>
                  </a:solidFill>
                </a:rPr>
                <a:t>กรุงเทพมหานคร</a:t>
              </a:r>
            </a:p>
          </p:txBody>
        </p:sp>
      </p:grpSp>
      <p:sp>
        <p:nvSpPr>
          <p:cNvPr id="1899" name="Shape 1899"/>
          <p:cNvSpPr/>
          <p:nvPr/>
        </p:nvSpPr>
        <p:spPr>
          <a:xfrm>
            <a:off x="1522345" y="206957"/>
            <a:ext cx="9752761" cy="846939"/>
          </a:xfrm>
          <a:prstGeom prst="rect">
            <a:avLst/>
          </a:prstGeom>
          <a:solidFill>
            <a:srgbClr val="69C5CD"/>
          </a:solidFill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>
              <a:defRPr sz="40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>
              <a:defRPr sz="1800" b="0"/>
            </a:pPr>
            <a:r>
              <a:rPr sz="3600" b="0" kern="0" dirty="0">
                <a:solidFill>
                  <a:sysClr val="windowText" lastClr="000000"/>
                </a:solidFill>
              </a:rPr>
              <a:t> </a:t>
            </a:r>
            <a:r>
              <a:rPr sz="3600" kern="0" dirty="0" err="1">
                <a:solidFill>
                  <a:sysClr val="windowText" lastClr="000000"/>
                </a:solidFill>
              </a:rPr>
              <a:t>การกระจายความเจริญ</a:t>
            </a:r>
            <a:r>
              <a:rPr lang="th-TH" sz="3600" kern="0" dirty="0">
                <a:solidFill>
                  <a:sysClr val="windowText" lastClr="000000"/>
                </a:solidFill>
              </a:rPr>
              <a:t>สู่ภูมิภาค</a:t>
            </a:r>
            <a:endParaRPr sz="3600" kern="0" dirty="0">
              <a:solidFill>
                <a:sysClr val="windowText" lastClr="000000"/>
              </a:solidFill>
            </a:endParaRPr>
          </a:p>
        </p:txBody>
      </p:sp>
      <p:grpSp>
        <p:nvGrpSpPr>
          <p:cNvPr id="1906" name="Group 1906"/>
          <p:cNvGrpSpPr/>
          <p:nvPr/>
        </p:nvGrpSpPr>
        <p:grpSpPr>
          <a:xfrm>
            <a:off x="3339222" y="1324216"/>
            <a:ext cx="2133601" cy="2133601"/>
            <a:chOff x="54424" y="236551"/>
            <a:chExt cx="2133600" cy="2133600"/>
          </a:xfrm>
        </p:grpSpPr>
        <p:sp>
          <p:nvSpPr>
            <p:cNvPr id="1904" name="Shape 1904"/>
            <p:cNvSpPr/>
            <p:nvPr/>
          </p:nvSpPr>
          <p:spPr>
            <a:xfrm>
              <a:off x="54424" y="236551"/>
              <a:ext cx="2133601" cy="2133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6C24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kern="0">
                <a:solidFill>
                  <a:sysClr val="windowText" lastClr="000000"/>
                </a:solidFill>
                <a:latin typeface="Calibri"/>
                <a:sym typeface="Calibri"/>
              </a:endParaRPr>
            </a:p>
          </p:txBody>
        </p:sp>
        <p:sp>
          <p:nvSpPr>
            <p:cNvPr id="1905" name="Shape 1905"/>
            <p:cNvSpPr/>
            <p:nvPr/>
          </p:nvSpPr>
          <p:spPr>
            <a:xfrm>
              <a:off x="102836" y="673575"/>
              <a:ext cx="2036777" cy="12595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noAutofit/>
            </a:bodyPr>
            <a:lstStyle/>
            <a:p>
              <a:pPr algn="ctr">
                <a:defRPr sz="1800"/>
              </a:pPr>
              <a:r>
                <a:rPr sz="2100" b="1" kern="0">
                  <a:solidFill>
                    <a:srgbClr val="215968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TH SarabunPSK"/>
                  <a:ea typeface="TH SarabunPSK"/>
                  <a:cs typeface="TH SarabunPSK"/>
                  <a:sym typeface="TH SarabunPSK"/>
                </a:rPr>
                <a:t>ภาพแสดงจังหวัดไทยเรียงตามผลิตภัณฑ์มวลรวมภายในจังหวัด </a:t>
              </a:r>
            </a:p>
            <a:p>
              <a:pPr algn="ctr">
                <a:defRPr sz="1800"/>
              </a:pPr>
              <a:r>
                <a:rPr sz="2100" b="1" kern="0">
                  <a:solidFill>
                    <a:srgbClr val="215968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TH SarabunPSK"/>
                  <a:ea typeface="TH SarabunPSK"/>
                  <a:cs typeface="TH SarabunPSK"/>
                  <a:sym typeface="TH SarabunPSK"/>
                </a:rPr>
                <a:t>(สศช., 2556)</a:t>
              </a:r>
            </a:p>
          </p:txBody>
        </p:sp>
      </p:grpSp>
      <p:pic>
        <p:nvPicPr>
          <p:cNvPr id="1907" name="image28.png" descr="C:\Users\THOR\Desktop\GPP_Thailand_2556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80620" y="1416452"/>
            <a:ext cx="2025931" cy="3531164"/>
          </a:xfrm>
          <a:prstGeom prst="rect">
            <a:avLst/>
          </a:prstGeom>
          <a:ln w="12700">
            <a:miter lim="400000"/>
          </a:ln>
        </p:spPr>
      </p:pic>
      <p:sp>
        <p:nvSpPr>
          <p:cNvPr id="1908" name="Shape 1908"/>
          <p:cNvSpPr/>
          <p:nvPr/>
        </p:nvSpPr>
        <p:spPr>
          <a:xfrm>
            <a:off x="5724358" y="1467689"/>
            <a:ext cx="5705642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indent="228600" algn="thaiDist">
              <a:defRPr sz="1800"/>
            </a:pPr>
            <a:r>
              <a:rPr sz="2400" b="1" kern="0" dirty="0" err="1">
                <a:solidFill>
                  <a:srgbClr val="984A48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กรอบยุทธศาสตร์การกระจายความเจริญ</a:t>
            </a:r>
            <a:r>
              <a:rPr sz="2400" b="1" kern="0" dirty="0">
                <a:solidFill>
                  <a:srgbClr val="984A48"/>
                </a:solidFill>
                <a:latin typeface="TH SarabunPSK"/>
                <a:ea typeface="TH SarabunPSK"/>
                <a:cs typeface="TH SarabunPSK"/>
                <a:sym typeface="TH SarabunPSK"/>
              </a:rPr>
              <a:t> (Decentralization) </a:t>
            </a:r>
            <a:r>
              <a:rPr sz="2400" b="1" kern="0" dirty="0" err="1">
                <a:solidFill>
                  <a:srgbClr val="984A48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ของผังภาคกรุงเทพฯและปริมณฑล</a:t>
            </a:r>
            <a:r>
              <a:rPr sz="2400" b="1" kern="0" dirty="0">
                <a:solidFill>
                  <a:srgbClr val="984A48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sz="2400" b="1" kern="0" dirty="0" err="1">
                <a:solidFill>
                  <a:srgbClr val="984A48"/>
                </a:solidFill>
                <a:latin typeface="TH SarabunPSK"/>
                <a:ea typeface="TH SarabunPSK"/>
                <a:cs typeface="TH SarabunPSK"/>
                <a:sym typeface="TH SarabunPSK"/>
              </a:rPr>
              <a:t>ปีพ.ศ</a:t>
            </a:r>
            <a:r>
              <a:rPr sz="2400" b="1" kern="0" dirty="0">
                <a:solidFill>
                  <a:srgbClr val="984A48"/>
                </a:solidFill>
                <a:latin typeface="TH SarabunPSK"/>
                <a:ea typeface="TH SarabunPSK"/>
                <a:cs typeface="TH SarabunPSK"/>
                <a:sym typeface="TH SarabunPSK"/>
              </a:rPr>
              <a:t>. 2600 </a:t>
            </a:r>
            <a:r>
              <a:rPr sz="2400" b="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โดยการลดความสำคัญของภาคกรุงเทพฯและปริมณฑลไปยังแหล่งเมืองในภูมิภาคหรือเขตเศรษฐกิจอื่น</a:t>
            </a:r>
          </a:p>
        </p:txBody>
      </p:sp>
      <p:sp>
        <p:nvSpPr>
          <p:cNvPr id="1909" name="Shape 1909"/>
          <p:cNvSpPr/>
          <p:nvPr/>
        </p:nvSpPr>
        <p:spPr>
          <a:xfrm>
            <a:off x="1751872" y="5200602"/>
            <a:ext cx="4772756" cy="1292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indent="228600" algn="just">
              <a:defRPr sz="1800"/>
            </a:pPr>
            <a:r>
              <a:rPr sz="2100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ถึงแม้ความ</a:t>
            </a:r>
            <a:r>
              <a:rPr sz="2100" kern="0" dirty="0" err="1" smtClea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ยากจ</a:t>
            </a:r>
            <a:r>
              <a:rPr lang="th-TH" sz="2100" kern="0" dirty="0" smtClea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น</a:t>
            </a:r>
            <a:r>
              <a:rPr sz="2100" kern="0" dirty="0" err="1" smtClea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ลดลง</a:t>
            </a:r>
            <a:r>
              <a:rPr sz="2100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ในทุกภูมิภาคอันเนื่องมาด้วยความพยามยามในการพัฒนาทางเศรษฐกิจ</a:t>
            </a:r>
            <a:r>
              <a:rPr sz="2100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sz="2100" b="1" kern="0" dirty="0">
                <a:solidFill>
                  <a:srgbClr val="262626"/>
                </a:solidFill>
                <a:latin typeface="TH SarabunPSK"/>
                <a:ea typeface="TH SarabunPSK"/>
                <a:cs typeface="TH SarabunPSK"/>
                <a:sym typeface="TH SarabunPSK"/>
              </a:rPr>
              <a:t>อย่างไรก็ตามผลประโยชน์ที่ได้รับจากเศรษฐกิจที่รุ่งโรจน์ไม่ได้กระจายไปอย่างเท่าเทียมกันในทุกภาค</a:t>
            </a:r>
          </a:p>
          <a:p>
            <a:pPr marL="0" lvl="1" indent="685800" algn="just">
              <a:defRPr sz="1800"/>
            </a:pPr>
            <a:r>
              <a:rPr sz="2100" b="1" kern="0" dirty="0">
                <a:solidFill>
                  <a:srgbClr val="262626"/>
                </a:solidFill>
                <a:latin typeface="TH SarabunPSK"/>
                <a:ea typeface="TH SarabunPSK"/>
                <a:cs typeface="TH SarabunPSK"/>
                <a:sym typeface="TH SarabunPSK"/>
              </a:rPr>
              <a:t>                </a:t>
            </a:r>
            <a:r>
              <a:rPr sz="2100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(</a:t>
            </a:r>
            <a:r>
              <a:rPr sz="2100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บริบทประเทศไทย</a:t>
            </a:r>
            <a:r>
              <a:rPr sz="2100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- </a:t>
            </a:r>
            <a:r>
              <a:rPr sz="2100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ธนาคารโลก</a:t>
            </a:r>
            <a:r>
              <a:rPr sz="2100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, 2011)</a:t>
            </a:r>
          </a:p>
        </p:txBody>
      </p:sp>
      <p:sp>
        <p:nvSpPr>
          <p:cNvPr id="1910" name="Shape 1910"/>
          <p:cNvSpPr/>
          <p:nvPr/>
        </p:nvSpPr>
        <p:spPr>
          <a:xfrm flipH="1" flipV="1">
            <a:off x="2195462" y="1417565"/>
            <a:ext cx="332082" cy="1604867"/>
          </a:xfrm>
          <a:prstGeom prst="line">
            <a:avLst/>
          </a:prstGeom>
          <a:ln w="25400">
            <a:solidFill>
              <a:srgbClr val="FF2F92"/>
            </a:solidFill>
            <a:prstDash val="sysDot"/>
            <a:miter lim="400000"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/>
          <a:lstStyle/>
          <a:p>
            <a:pPr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 sz="1200" kern="0">
              <a:solidFill>
                <a:sysClr val="windowText" lastClr="000000"/>
              </a:solidFill>
              <a:sym typeface="Helvetica"/>
            </a:endParaRPr>
          </a:p>
        </p:txBody>
      </p:sp>
      <p:sp>
        <p:nvSpPr>
          <p:cNvPr id="1911" name="Shape 1911"/>
          <p:cNvSpPr/>
          <p:nvPr/>
        </p:nvSpPr>
        <p:spPr>
          <a:xfrm flipH="1">
            <a:off x="2053349" y="3018777"/>
            <a:ext cx="479973" cy="1"/>
          </a:xfrm>
          <a:prstGeom prst="line">
            <a:avLst/>
          </a:prstGeom>
          <a:ln w="25400">
            <a:solidFill>
              <a:srgbClr val="FF2F92"/>
            </a:solidFill>
            <a:prstDash val="sysDot"/>
            <a:miter lim="400000"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/>
          <a:lstStyle/>
          <a:p>
            <a:pPr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 sz="1200" kern="0">
              <a:solidFill>
                <a:sysClr val="windowText" lastClr="000000"/>
              </a:solidFill>
              <a:sym typeface="Helvetica"/>
            </a:endParaRPr>
          </a:p>
        </p:txBody>
      </p:sp>
      <p:sp>
        <p:nvSpPr>
          <p:cNvPr id="1912" name="Shape 1912"/>
          <p:cNvSpPr/>
          <p:nvPr/>
        </p:nvSpPr>
        <p:spPr>
          <a:xfrm flipH="1">
            <a:off x="2054790" y="3008331"/>
            <a:ext cx="475559" cy="1322261"/>
          </a:xfrm>
          <a:prstGeom prst="line">
            <a:avLst/>
          </a:prstGeom>
          <a:ln w="25400">
            <a:solidFill>
              <a:srgbClr val="FF2F92"/>
            </a:solidFill>
            <a:prstDash val="sysDot"/>
            <a:miter lim="400000"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/>
          <a:lstStyle/>
          <a:p>
            <a:pPr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 sz="1200" kern="0">
              <a:solidFill>
                <a:sysClr val="windowText" lastClr="000000"/>
              </a:solidFill>
              <a:sym typeface="Helvetica"/>
            </a:endParaRPr>
          </a:p>
        </p:txBody>
      </p:sp>
      <p:sp>
        <p:nvSpPr>
          <p:cNvPr id="1913" name="Shape 1913"/>
          <p:cNvSpPr/>
          <p:nvPr/>
        </p:nvSpPr>
        <p:spPr>
          <a:xfrm>
            <a:off x="2530754" y="3020411"/>
            <a:ext cx="551063" cy="1"/>
          </a:xfrm>
          <a:prstGeom prst="line">
            <a:avLst/>
          </a:prstGeom>
          <a:ln w="25400">
            <a:solidFill>
              <a:srgbClr val="FF2F92"/>
            </a:solidFill>
            <a:prstDash val="sysDot"/>
            <a:miter lim="400000"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/>
          <a:lstStyle/>
          <a:p>
            <a:pPr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 sz="1200" kern="0">
              <a:solidFill>
                <a:sysClr val="windowText" lastClr="000000"/>
              </a:solidFill>
              <a:sym typeface="Helvetica"/>
            </a:endParaRPr>
          </a:p>
        </p:txBody>
      </p:sp>
      <p:sp>
        <p:nvSpPr>
          <p:cNvPr id="1914" name="Shape 1914"/>
          <p:cNvSpPr/>
          <p:nvPr/>
        </p:nvSpPr>
        <p:spPr>
          <a:xfrm>
            <a:off x="2460626" y="2964044"/>
            <a:ext cx="121921" cy="1219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rgbClr val="2A869F"/>
              </a:gs>
              <a:gs pos="80000">
                <a:srgbClr val="37B1D1"/>
              </a:gs>
              <a:gs pos="100000">
                <a:srgbClr val="34B3D5"/>
              </a:gs>
            </a:gsLst>
            <a:lin ang="16200000"/>
          </a:gradFill>
          <a:ln>
            <a:solidFill>
              <a:srgbClr val="46AAC4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 kern="0">
              <a:solidFill>
                <a:srgbClr val="FFFFFF"/>
              </a:solidFill>
              <a:latin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503815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1143000" y="228600"/>
            <a:ext cx="9906000" cy="811213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ความท้าทายสำคัญด้านโครงสร้างประชากร</a:t>
            </a:r>
            <a:r>
              <a:rPr lang="en-US" sz="4000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	</a:t>
            </a:r>
          </a:p>
        </p:txBody>
      </p:sp>
      <p:sp>
        <p:nvSpPr>
          <p:cNvPr id="4" name="Rectangle 3"/>
          <p:cNvSpPr/>
          <p:nvPr/>
        </p:nvSpPr>
        <p:spPr>
          <a:xfrm>
            <a:off x="1409700" y="1676400"/>
            <a:ext cx="93726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latin typeface="Tahoma" panose="020B0604030504040204" pitchFamily="34" charset="0"/>
                <a:cs typeface="Browallia New" pitchFamily="34" charset="-34"/>
              </a:rPr>
              <a:t> การเข้าสู่สังคมผู้สูงอายุในประเทศที่กำลังพัฒนาโดยเฉพาะในอาเซียนมีระยะเวลาที่รวดเร็วมากเมื่อเทียบกับประเทศในกลุ่มยุโรปและสหรัฐ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latin typeface="Tahoma" panose="020B0604030504040204" pitchFamily="34" charset="0"/>
                <a:cs typeface="Browallia New" pitchFamily="34" charset="-34"/>
              </a:rPr>
              <a:t>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000000"/>
                </a:solidFill>
                <a:latin typeface="Tahoma" panose="020B0604030504040204" pitchFamily="34" charset="0"/>
                <a:cs typeface="Browallia New" pitchFamily="34" charset="-34"/>
              </a:rPr>
              <a:t>สัดส่วนประชากรที่มีอายุมากกว่า 60 ปี ในอาเซียน เช่น ในอินโดนีเซีย ในไทย และสิงคโปร์ เพิ่มสูงขึ้นร้อยละ 40 จากปี 2007 ถึงปี 2050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000000"/>
                </a:solidFill>
                <a:latin typeface="Tahoma" panose="020B0604030504040204" pitchFamily="34" charset="0"/>
                <a:cs typeface="Browallia New" pitchFamily="34" charset="-34"/>
              </a:rPr>
              <a:t>ความท้าทายสำคัญคือ </a:t>
            </a:r>
            <a:r>
              <a:rPr lang="en-US" sz="3200" dirty="0">
                <a:solidFill>
                  <a:srgbClr val="000000"/>
                </a:solidFill>
                <a:latin typeface="Tahoma" panose="020B0604030504040204" pitchFamily="34" charset="0"/>
                <a:cs typeface="Browallia New" pitchFamily="34" charset="-34"/>
              </a:rPr>
              <a:t>Growing old before growing rich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000000"/>
                </a:solidFill>
                <a:latin typeface="Tahoma" panose="020B0604030504040204" pitchFamily="34" charset="0"/>
                <a:cs typeface="Browallia New" pitchFamily="34" charset="-34"/>
              </a:rPr>
              <a:t>ทำอย่างไรให้เกิดความสมดุล </a:t>
            </a:r>
            <a:r>
              <a:rPr lang="en-US" sz="3200" dirty="0">
                <a:solidFill>
                  <a:srgbClr val="000000"/>
                </a:solidFill>
                <a:latin typeface="Tahoma" panose="020B0604030504040204" pitchFamily="34" charset="0"/>
                <a:cs typeface="Browallia New" pitchFamily="34" charset="-34"/>
              </a:rPr>
              <a:t>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000000"/>
              </a:solidFill>
              <a:latin typeface="Tahoma" panose="020B0604030504040204" pitchFamily="34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40714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1144184" y="179387"/>
            <a:ext cx="9906000" cy="811213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ความท้าทายสำคัญด้าน </a:t>
            </a:r>
            <a:r>
              <a:rPr lang="en-US" sz="4000" b="1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Urban Infrastructure</a:t>
            </a:r>
            <a:endParaRPr lang="en-US" sz="4000" dirty="0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25334" y="1137160"/>
            <a:ext cx="6743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231F20"/>
                </a:solidFill>
                <a:latin typeface="ff0"/>
                <a:cs typeface="Browallia New" pitchFamily="34" charset="-34"/>
              </a:rPr>
              <a:t>POVERTY, INEQUALITY AND SLUMS</a:t>
            </a:r>
            <a:endParaRPr lang="th-TH" b="1" i="1" dirty="0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712" y="2163300"/>
            <a:ext cx="9907184" cy="363811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24712" y="6450895"/>
            <a:ext cx="7391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srgbClr val="231F20"/>
                </a:solidFill>
                <a:latin typeface="ff0"/>
                <a:cs typeface="Browallia New" pitchFamily="34" charset="-34"/>
              </a:rPr>
              <a:t>Photo: EPA/Dennis M </a:t>
            </a:r>
            <a:r>
              <a:rPr lang="en-US" sz="1800" dirty="0" err="1">
                <a:solidFill>
                  <a:srgbClr val="231F20"/>
                </a:solidFill>
                <a:latin typeface="ff0"/>
                <a:cs typeface="Browallia New" pitchFamily="34" charset="-34"/>
              </a:rPr>
              <a:t>Sabangan</a:t>
            </a:r>
            <a:endParaRPr lang="th-TH" sz="1800" i="1" dirty="0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50894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551" y="0"/>
            <a:ext cx="8993443" cy="673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26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507" y="-19664"/>
            <a:ext cx="9136164" cy="684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90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5023" y="2343"/>
            <a:ext cx="9185326" cy="685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22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145" y="0"/>
            <a:ext cx="9004198" cy="6749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08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gray">
          <a:xfrm>
            <a:off x="4677556" y="2780928"/>
            <a:ext cx="3505957" cy="2952000"/>
          </a:xfrm>
          <a:prstGeom prst="rect">
            <a:avLst/>
          </a:prstGeom>
          <a:solidFill>
            <a:srgbClr val="F0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0242" name="Title 1"/>
          <p:cNvSpPr>
            <a:spLocks noGrp="1"/>
          </p:cNvSpPr>
          <p:nvPr>
            <p:ph type="ctrTitle"/>
          </p:nvPr>
        </p:nvSpPr>
        <p:spPr bwMode="auto">
          <a:xfrm>
            <a:off x="1023938" y="836713"/>
            <a:ext cx="10183812" cy="7350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th-TH" altLang="ja-JP" sz="3400" b="1" dirty="0">
                <a:solidFill>
                  <a:srgbClr val="3366CC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นักท่องเที่ยวต่างชาติปี </a:t>
            </a:r>
            <a:r>
              <a:rPr lang="en-US" altLang="ja-JP" sz="3400" b="1" dirty="0">
                <a:solidFill>
                  <a:srgbClr val="3366CC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2558 </a:t>
            </a:r>
            <a:r>
              <a:rPr lang="th-TH" altLang="ja-JP" sz="3400" b="1" dirty="0">
                <a:solidFill>
                  <a:srgbClr val="3366CC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มีแนวโน้มเติบโต </a:t>
            </a:r>
            <a:r>
              <a:rPr lang="en-US" altLang="ja-JP" sz="3400" b="1" dirty="0">
                <a:solidFill>
                  <a:srgbClr val="3366CC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16% </a:t>
            </a:r>
            <a:r>
              <a:rPr lang="th-TH" altLang="ja-JP" sz="3400" b="1" dirty="0">
                <a:solidFill>
                  <a:srgbClr val="3366CC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แตะระดับ </a:t>
            </a:r>
            <a:r>
              <a:rPr lang="en-US" altLang="ja-JP" sz="3400" b="1" dirty="0">
                <a:solidFill>
                  <a:srgbClr val="3366CC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28.7 </a:t>
            </a:r>
            <a:r>
              <a:rPr lang="th-TH" altLang="ja-JP" sz="3400" b="1" dirty="0">
                <a:solidFill>
                  <a:srgbClr val="3366CC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ล้านคน</a:t>
            </a:r>
            <a:endParaRPr lang="en-US" altLang="ja-JP" sz="3400" b="1" dirty="0">
              <a:solidFill>
                <a:srgbClr val="3366CC"/>
              </a:solidFill>
              <a:latin typeface="Cordia New" panose="020B0304020202020204" pitchFamily="34" charset="-34"/>
              <a:ea typeface="MS PGothic" pitchFamily="34" charset="-128"/>
              <a:cs typeface="Cordia New" panose="020B0304020202020204" pitchFamily="34" charset="-34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343472" y="6165304"/>
            <a:ext cx="5464110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800" i="1" dirty="0">
                <a:solidFill>
                  <a:srgbClr val="0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 </a:t>
            </a:r>
            <a:r>
              <a:rPr lang="en-US" sz="1800" i="1" dirty="0">
                <a:solidFill>
                  <a:srgbClr val="0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th-TH" sz="1800" i="1" dirty="0">
                <a:solidFill>
                  <a:srgbClr val="0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กระทรวงการท่องเที่ยวและกีฬา รวบรวมโดย ศูนย์วิจัยกสิกรไทย</a:t>
            </a:r>
            <a:endParaRPr lang="en-US" sz="1800" i="1" dirty="0">
              <a:solidFill>
                <a:srgbClr val="0000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 bwMode="gray">
          <a:xfrm>
            <a:off x="1199456" y="1484832"/>
            <a:ext cx="7020000" cy="432000"/>
          </a:xfrm>
          <a:prstGeom prst="rect">
            <a:avLst/>
          </a:prstGeom>
          <a:solidFill>
            <a:srgbClr val="196464"/>
          </a:solidFill>
          <a:extLst/>
        </p:spPr>
        <p:txBody>
          <a:bodyPr vert="horz" wrap="square" lIns="91440" tIns="72000" rIns="91440" bIns="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th-TH" altLang="ja-JP" sz="2800" b="1" dirty="0">
                <a:solidFill>
                  <a:srgbClr val="FFFFFF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จำนวนนักท่องเที่ยวต่างชาติในช่วง </a:t>
            </a:r>
            <a:r>
              <a:rPr lang="en-US" altLang="ja-JP" sz="2800" b="1" dirty="0">
                <a:solidFill>
                  <a:srgbClr val="FFFFFF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5 </a:t>
            </a:r>
            <a:r>
              <a:rPr lang="th-TH" altLang="ja-JP" sz="2800" b="1" dirty="0">
                <a:solidFill>
                  <a:srgbClr val="FFFFFF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เดือนแรก (คน)</a:t>
            </a:r>
          </a:p>
        </p:txBody>
      </p:sp>
      <p:pic>
        <p:nvPicPr>
          <p:cNvPr id="1085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423" y="1916832"/>
            <a:ext cx="6260267" cy="42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727848" y="2852936"/>
            <a:ext cx="2736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696969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Jan-May 2015</a:t>
            </a:r>
            <a:endParaRPr lang="th-TH" sz="1600" b="1" dirty="0">
              <a:solidFill>
                <a:srgbClr val="696969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27848" y="3191490"/>
            <a:ext cx="273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rgbClr val="696969"/>
                </a:solidFill>
                <a:latin typeface="Arial Black" panose="020B0A040201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Total 12.5 Million</a:t>
            </a:r>
            <a:endParaRPr lang="th-TH" sz="2000" b="1" dirty="0">
              <a:solidFill>
                <a:srgbClr val="696969"/>
              </a:solidFill>
              <a:latin typeface="Arial Black" panose="020B0A04020102020204" pitchFamily="34" charset="0"/>
              <a:ea typeface="SimSun" panose="02010600030101010101" pitchFamily="2" charset="-122"/>
            </a:endParaRPr>
          </a:p>
        </p:txBody>
      </p:sp>
      <p:grpSp>
        <p:nvGrpSpPr>
          <p:cNvPr id="6" name="Group 5"/>
          <p:cNvGrpSpPr/>
          <p:nvPr/>
        </p:nvGrpSpPr>
        <p:grpSpPr bwMode="gray">
          <a:xfrm>
            <a:off x="6528048" y="3645025"/>
            <a:ext cx="1620000" cy="1901333"/>
            <a:chOff x="5071492" y="3717032"/>
            <a:chExt cx="1620000" cy="1901333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5467636" y="3987576"/>
              <a:ext cx="900000" cy="9297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TextBox 1"/>
            <p:cNvSpPr txBox="1"/>
            <p:nvPr/>
          </p:nvSpPr>
          <p:spPr bwMode="gray">
            <a:xfrm>
              <a:off x="5467636" y="3717032"/>
              <a:ext cx="900000" cy="338554"/>
            </a:xfrm>
            <a:prstGeom prst="rect">
              <a:avLst/>
            </a:prstGeom>
            <a:solidFill>
              <a:srgbClr val="326496"/>
            </a:solidFill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FFFFFF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ASEAN</a:t>
              </a:r>
              <a:endParaRPr lang="th-TH" sz="1600" b="1" dirty="0">
                <a:solidFill>
                  <a:srgbClr val="FFFFFF"/>
                </a:solidFill>
                <a:latin typeface="Arial" panose="020B0604020202020204" pitchFamily="34" charset="0"/>
                <a:ea typeface="SimSun" panose="02010600030101010101" pitchFamily="2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 bwMode="gray">
            <a:xfrm>
              <a:off x="5071492" y="4901098"/>
              <a:ext cx="1620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dirty="0">
                  <a:solidFill>
                    <a:srgbClr val="326496"/>
                  </a:solidFill>
                  <a:latin typeface="Arial Black" panose="020B0A040201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3.2 Million</a:t>
              </a:r>
              <a:endParaRPr lang="th-TH" sz="2000" b="1" dirty="0">
                <a:solidFill>
                  <a:srgbClr val="326496"/>
                </a:solidFill>
                <a:latin typeface="Arial Black" panose="020B0A04020102020204" pitchFamily="34" charset="0"/>
                <a:ea typeface="SimSun" panose="02010600030101010101" pitchFamily="2" charset="-122"/>
              </a:endParaRPr>
            </a:p>
          </p:txBody>
        </p:sp>
        <p:sp>
          <p:nvSpPr>
            <p:cNvPr id="27" name="TextBox 26"/>
            <p:cNvSpPr txBox="1"/>
            <p:nvPr/>
          </p:nvSpPr>
          <p:spPr bwMode="gray">
            <a:xfrm>
              <a:off x="5449963" y="5272131"/>
              <a:ext cx="863331" cy="346234"/>
            </a:xfrm>
            <a:prstGeom prst="ellipse">
              <a:avLst/>
            </a:prstGeom>
            <a:solidFill>
              <a:srgbClr val="00B0F0"/>
            </a:solidFill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FFFFFF"/>
                  </a:solidFill>
                  <a:latin typeface="Arial Black" panose="020B0A040201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+32%</a:t>
              </a:r>
              <a:endParaRPr lang="th-TH" sz="1600" b="1" dirty="0">
                <a:solidFill>
                  <a:srgbClr val="FFFFFF"/>
                </a:solidFill>
                <a:latin typeface="Arial Black" panose="020B0A04020102020204" pitchFamily="34" charset="0"/>
                <a:ea typeface="SimSun" panose="02010600030101010101" pitchFamily="2" charset="-122"/>
              </a:endParaRPr>
            </a:p>
          </p:txBody>
        </p:sp>
      </p:grpSp>
      <p:grpSp>
        <p:nvGrpSpPr>
          <p:cNvPr id="7" name="Group 6"/>
          <p:cNvGrpSpPr/>
          <p:nvPr/>
        </p:nvGrpSpPr>
        <p:grpSpPr bwMode="gray">
          <a:xfrm>
            <a:off x="4799856" y="3654265"/>
            <a:ext cx="1620000" cy="1892045"/>
            <a:chOff x="3343300" y="3726272"/>
            <a:chExt cx="1620000" cy="1892045"/>
          </a:xfrm>
        </p:grpSpPr>
        <p:sp>
          <p:nvSpPr>
            <p:cNvPr id="32" name="TextBox 31"/>
            <p:cNvSpPr txBox="1"/>
            <p:nvPr/>
          </p:nvSpPr>
          <p:spPr bwMode="gray">
            <a:xfrm>
              <a:off x="3343300" y="4901098"/>
              <a:ext cx="1620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dirty="0">
                  <a:solidFill>
                    <a:srgbClr val="D62047"/>
                  </a:solidFill>
                  <a:latin typeface="Arial Black" panose="020B0A040201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3.3 Million</a:t>
              </a:r>
              <a:endParaRPr lang="th-TH" sz="2000" b="1" dirty="0">
                <a:solidFill>
                  <a:srgbClr val="D62047"/>
                </a:solidFill>
                <a:latin typeface="Arial Black" panose="020B0A04020102020204" pitchFamily="34" charset="0"/>
                <a:ea typeface="SimSun" panose="02010600030101010101" pitchFamily="2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 bwMode="gray">
            <a:xfrm>
              <a:off x="3631523" y="5272083"/>
              <a:ext cx="1151859" cy="346234"/>
            </a:xfrm>
            <a:prstGeom prst="ellipse">
              <a:avLst/>
            </a:prstGeom>
            <a:solidFill>
              <a:srgbClr val="F84E6A"/>
            </a:solidFill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FFFFFF"/>
                  </a:solidFill>
                  <a:latin typeface="Arial Black" panose="020B0A040201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+97.5%</a:t>
              </a:r>
              <a:endParaRPr lang="th-TH" sz="1600" b="1" dirty="0">
                <a:solidFill>
                  <a:srgbClr val="FFFFFF"/>
                </a:solidFill>
                <a:latin typeface="Arial Black" panose="020B0A04020102020204" pitchFamily="34" charset="0"/>
                <a:ea typeface="SimSun" panose="02010600030101010101" pitchFamily="2" charset="-122"/>
              </a:endParaRPr>
            </a:p>
          </p:txBody>
        </p:sp>
        <p:pic>
          <p:nvPicPr>
            <p:cNvPr id="35" name="Picture 34" descr="http://topnews.in/law/files/china-map-flag.pn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343300" y="3726272"/>
              <a:ext cx="1620000" cy="121489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" name="TextBox 24"/>
            <p:cNvSpPr txBox="1"/>
            <p:nvPr/>
          </p:nvSpPr>
          <p:spPr bwMode="gray">
            <a:xfrm>
              <a:off x="4027476" y="4323822"/>
              <a:ext cx="90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FFFFFF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China</a:t>
              </a:r>
              <a:endParaRPr lang="th-TH" sz="1600" b="1" dirty="0">
                <a:solidFill>
                  <a:srgbClr val="FFFFFF"/>
                </a:solidFill>
                <a:latin typeface="Arial" panose="020B0604020202020204" pitchFamily="34" charset="0"/>
                <a:ea typeface="SimSun" panose="02010600030101010101" pitchFamily="2" charset="-122"/>
              </a:endParaRPr>
            </a:p>
          </p:txBody>
        </p:sp>
      </p:grpSp>
      <p:sp>
        <p:nvSpPr>
          <p:cNvPr id="37" name="TextBox 4"/>
          <p:cNvSpPr txBox="1">
            <a:spLocks noChangeArrowheads="1"/>
          </p:cNvSpPr>
          <p:nvPr/>
        </p:nvSpPr>
        <p:spPr bwMode="auto">
          <a:xfrm>
            <a:off x="8400256" y="1700808"/>
            <a:ext cx="2664296" cy="430887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285750" indent="-28575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ngsana New" pitchFamily="18" charset="-34"/>
              </a:defRPr>
            </a:lvl9pPr>
          </a:lstStyle>
          <a:p>
            <a:pPr marL="342900" indent="-342900" fontAlgn="base">
              <a:spcBef>
                <a:spcPct val="0"/>
              </a:spcBef>
              <a:spcAft>
                <a:spcPts val="1200"/>
              </a:spcAft>
              <a:buClr>
                <a:srgbClr val="1FB3E1"/>
              </a:buClr>
              <a:buSzPct val="80000"/>
              <a:buFont typeface="Wingdings" panose="05000000000000000000" pitchFamily="2" charset="2"/>
              <a:buChar char="n"/>
              <a:defRPr/>
            </a:pPr>
            <a:r>
              <a:rPr lang="th-TH" sz="2400" b="1" dirty="0">
                <a:solidFill>
                  <a:srgbClr val="336699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นักท่องเที่ยวจีนเพิ่มจากปีที่แล้วเกือบเท่าตัว ขึ้นมามีสัดส่วน </a:t>
            </a:r>
            <a:r>
              <a:rPr lang="en-US" sz="2400" b="1" dirty="0">
                <a:solidFill>
                  <a:srgbClr val="336699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27% </a:t>
            </a:r>
            <a:r>
              <a:rPr lang="th-TH" sz="2400" b="1" dirty="0">
                <a:solidFill>
                  <a:srgbClr val="336699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ของนักท่องเที่ยวที่เข้ามายังไทยทั้งหมด (จาก </a:t>
            </a:r>
            <a:r>
              <a:rPr lang="en-US" sz="2400" b="1" dirty="0">
                <a:solidFill>
                  <a:srgbClr val="336699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19% </a:t>
            </a:r>
            <a:r>
              <a:rPr lang="th-TH" sz="2400" b="1" dirty="0">
                <a:solidFill>
                  <a:srgbClr val="336699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ในปีก่อน)</a:t>
            </a:r>
          </a:p>
          <a:p>
            <a:pPr marL="342900" indent="-342900" fontAlgn="base">
              <a:spcBef>
                <a:spcPct val="0"/>
              </a:spcBef>
              <a:spcAft>
                <a:spcPts val="600"/>
              </a:spcAft>
              <a:buClr>
                <a:srgbClr val="1FB3E1"/>
              </a:buClr>
              <a:buSzPct val="80000"/>
              <a:buFont typeface="Wingdings" panose="05000000000000000000" pitchFamily="2" charset="2"/>
              <a:buChar char="n"/>
              <a:defRPr/>
            </a:pPr>
            <a:r>
              <a:rPr lang="th-TH" sz="2400" b="1" dirty="0">
                <a:solidFill>
                  <a:srgbClr val="336699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อาเซียนเป็นอีกตลาดที่น่าสนใจ และมีแนวโน้มเติบโตต่อเนื่อง เฉลี่ย </a:t>
            </a:r>
            <a:r>
              <a:rPr lang="en-US" sz="2400" b="1" dirty="0">
                <a:solidFill>
                  <a:srgbClr val="336699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10.8% </a:t>
            </a:r>
            <a:r>
              <a:rPr lang="th-TH" sz="2400" b="1" dirty="0">
                <a:solidFill>
                  <a:srgbClr val="336699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ต่อปีในช่วง </a:t>
            </a:r>
            <a:r>
              <a:rPr lang="en-US" sz="2400" b="1" dirty="0">
                <a:solidFill>
                  <a:srgbClr val="336699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5 </a:t>
            </a:r>
            <a:r>
              <a:rPr lang="th-TH" sz="2400" b="1" dirty="0">
                <a:solidFill>
                  <a:srgbClr val="336699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ปีที่ผ่านมา </a:t>
            </a:r>
            <a:endParaRPr lang="en-US" sz="2400" b="1" dirty="0">
              <a:solidFill>
                <a:srgbClr val="336699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199456" y="1916832"/>
            <a:ext cx="1512016" cy="2592288"/>
            <a:chOff x="246956" y="1916832"/>
            <a:chExt cx="1512016" cy="2592288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390972" y="4509120"/>
              <a:ext cx="1368000" cy="0"/>
            </a:xfrm>
            <a:prstGeom prst="line">
              <a:avLst/>
            </a:prstGeom>
            <a:ln w="28575">
              <a:solidFill>
                <a:srgbClr val="00C89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606996" y="1916832"/>
              <a:ext cx="0" cy="2592288"/>
            </a:xfrm>
            <a:prstGeom prst="line">
              <a:avLst/>
            </a:prstGeom>
            <a:ln w="57150">
              <a:solidFill>
                <a:srgbClr val="00C89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/>
            <p:cNvSpPr/>
            <p:nvPr/>
          </p:nvSpPr>
          <p:spPr>
            <a:xfrm>
              <a:off x="246956" y="2852936"/>
              <a:ext cx="648000" cy="648000"/>
            </a:xfrm>
            <a:prstGeom prst="ellipse">
              <a:avLst/>
            </a:prstGeom>
            <a:solidFill>
              <a:srgbClr val="00C8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Top 10</a:t>
              </a:r>
              <a:endParaRPr lang="th-TH" sz="1600" b="1" dirty="0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343472" y="4545152"/>
            <a:ext cx="288000" cy="1224104"/>
            <a:chOff x="390972" y="4545152"/>
            <a:chExt cx="288000" cy="1224104"/>
          </a:xfrm>
        </p:grpSpPr>
        <p:sp>
          <p:nvSpPr>
            <p:cNvPr id="45" name="Oval 44"/>
            <p:cNvSpPr/>
            <p:nvPr/>
          </p:nvSpPr>
          <p:spPr>
            <a:xfrm>
              <a:off x="390972" y="4545152"/>
              <a:ext cx="288000" cy="288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dirty="0">
                  <a:solidFill>
                    <a:srgbClr val="FFFFFF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14</a:t>
              </a:r>
              <a:endParaRPr lang="th-TH" sz="1200" b="1" dirty="0">
                <a:solidFill>
                  <a:srgbClr val="FFFFFF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390972" y="4788000"/>
              <a:ext cx="288000" cy="288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dirty="0">
                  <a:solidFill>
                    <a:srgbClr val="FFFFFF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17</a:t>
              </a:r>
              <a:endParaRPr lang="th-TH" sz="1200" b="1" dirty="0">
                <a:solidFill>
                  <a:srgbClr val="FFFFFF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390972" y="5013176"/>
              <a:ext cx="288000" cy="288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dirty="0">
                  <a:solidFill>
                    <a:srgbClr val="FFFFFF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18</a:t>
              </a:r>
              <a:endParaRPr lang="th-TH" sz="1200" b="1" dirty="0">
                <a:solidFill>
                  <a:srgbClr val="FFFFFF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390972" y="5481256"/>
              <a:ext cx="288000" cy="288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dirty="0">
                  <a:solidFill>
                    <a:srgbClr val="FFFFFF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21</a:t>
              </a:r>
              <a:endParaRPr lang="th-TH" sz="1200" b="1" dirty="0">
                <a:solidFill>
                  <a:srgbClr val="FFFFFF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390972" y="5265232"/>
              <a:ext cx="288000" cy="288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dirty="0">
                  <a:solidFill>
                    <a:srgbClr val="FFFFFF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20</a:t>
              </a:r>
              <a:endParaRPr lang="th-TH" sz="1200" b="1" dirty="0">
                <a:solidFill>
                  <a:srgbClr val="FFFFFF"/>
                </a:solidFill>
                <a:latin typeface="Arial Black" panose="020B0A04020102020204" pitchFamily="34" charset="0"/>
              </a:endParaRPr>
            </a:p>
          </p:txBody>
        </p:sp>
      </p:grpSp>
      <p:sp>
        <p:nvSpPr>
          <p:cNvPr id="30" name="TextBox 29"/>
          <p:cNvSpPr txBox="1"/>
          <p:nvPr/>
        </p:nvSpPr>
        <p:spPr bwMode="gray">
          <a:xfrm>
            <a:off x="7248472" y="3039819"/>
            <a:ext cx="863331" cy="346234"/>
          </a:xfrm>
          <a:prstGeom prst="ellipse">
            <a:avLst/>
          </a:prstGeom>
          <a:solidFill>
            <a:srgbClr val="696969"/>
          </a:solidFill>
        </p:spPr>
        <p:txBody>
          <a:bodyPr wrap="none" lIns="0" tIns="0" rIns="0" bIns="0" rtlCol="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FFFFFF"/>
                </a:solidFill>
                <a:latin typeface="Arial Black" panose="020B0A040201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+25%</a:t>
            </a:r>
            <a:endParaRPr lang="th-TH" sz="1600" b="1" dirty="0">
              <a:solidFill>
                <a:srgbClr val="FFFFFF"/>
              </a:solidFill>
              <a:latin typeface="Arial Black" panose="020B0A040201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792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0056" y="3284985"/>
            <a:ext cx="4591050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2" name="Title 1"/>
          <p:cNvSpPr>
            <a:spLocks noGrp="1"/>
          </p:cNvSpPr>
          <p:nvPr>
            <p:ph type="ctrTitle"/>
          </p:nvPr>
        </p:nvSpPr>
        <p:spPr bwMode="auto">
          <a:xfrm>
            <a:off x="1023938" y="836713"/>
            <a:ext cx="10183812" cy="7350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th-TH" altLang="ja-JP" sz="3400" b="1" dirty="0">
                <a:solidFill>
                  <a:srgbClr val="3366CC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กรุงเทพฯ น่าจะกลับมาขึ้นอันดับ </a:t>
            </a:r>
            <a:r>
              <a:rPr lang="en-US" altLang="ja-JP" sz="3400" b="1" dirty="0">
                <a:solidFill>
                  <a:srgbClr val="3366CC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1 </a:t>
            </a:r>
            <a:r>
              <a:rPr lang="th-TH" altLang="ja-JP" sz="3400" b="1" dirty="0">
                <a:solidFill>
                  <a:srgbClr val="3366CC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เมืองรองรับนักท่องเที่ยวมากที่สุดในโลก</a:t>
            </a:r>
            <a:endParaRPr lang="en-US" altLang="ja-JP" sz="3400" b="1" dirty="0">
              <a:solidFill>
                <a:srgbClr val="3366CC"/>
              </a:solidFill>
              <a:latin typeface="Cordia New" panose="020B0304020202020204" pitchFamily="34" charset="-34"/>
              <a:ea typeface="MS PGothic" pitchFamily="34" charset="-128"/>
              <a:cs typeface="Cordia New" panose="020B0304020202020204" pitchFamily="34" charset="-34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269664" y="5949281"/>
            <a:ext cx="54024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800" i="1" dirty="0">
                <a:solidFill>
                  <a:srgbClr val="0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 </a:t>
            </a:r>
            <a:r>
              <a:rPr lang="en-US" sz="1800" i="1" dirty="0">
                <a:solidFill>
                  <a:srgbClr val="0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MasterCard 2015 Global Destination Cities Index </a:t>
            </a:r>
            <a:endParaRPr lang="th-TH" sz="1800" i="1" dirty="0">
              <a:solidFill>
                <a:srgbClr val="0000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800" i="1" dirty="0">
                <a:solidFill>
                  <a:srgbClr val="0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และข้อมูลกรุงเทพฯ ประมาณการโดย ศูนย์วิจัยกสิกรไทย</a:t>
            </a:r>
            <a:endParaRPr lang="en-US" sz="1800" i="1" dirty="0">
              <a:solidFill>
                <a:srgbClr val="0000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 bwMode="gray">
          <a:xfrm>
            <a:off x="1199456" y="2132904"/>
            <a:ext cx="5472000" cy="432000"/>
          </a:xfrm>
          <a:prstGeom prst="rect">
            <a:avLst/>
          </a:prstGeom>
          <a:solidFill>
            <a:srgbClr val="196464"/>
          </a:solidFill>
          <a:extLst/>
        </p:spPr>
        <p:txBody>
          <a:bodyPr vert="horz" wrap="square" lIns="91440" tIns="72000" rIns="91440" bIns="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th-TH" altLang="ja-JP" sz="2800" b="1" dirty="0">
                <a:solidFill>
                  <a:srgbClr val="FFFFFF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เมืองที่มีนักท่องเที่ยวต่างชาติสูงสุด </a:t>
            </a:r>
            <a:r>
              <a:rPr lang="en-US" altLang="ja-JP" sz="2800" b="1" dirty="0">
                <a:solidFill>
                  <a:srgbClr val="FFFFFF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(Top 5)</a:t>
            </a:r>
            <a:endParaRPr lang="th-TH" altLang="ja-JP" sz="2800" b="1" dirty="0">
              <a:solidFill>
                <a:srgbClr val="FFFFFF"/>
              </a:solidFill>
              <a:latin typeface="Cordia New" panose="020B0304020202020204" pitchFamily="34" charset="-34"/>
              <a:ea typeface="MS PGothic" pitchFamily="34" charset="-128"/>
              <a:cs typeface="Cordia New" panose="020B0304020202020204" pitchFamily="34" charset="-34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1023938" y="1469852"/>
            <a:ext cx="10183812" cy="73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ja-JP" sz="2800" b="1" kern="0" dirty="0">
                <a:solidFill>
                  <a:srgbClr val="00AC7F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แต่ในด้านรายได้จากการใช้จ่ายของนักท่องเที่ยวต่างชาติ ยังเป็นรองอีกหลายประเทศ</a:t>
            </a:r>
            <a:endParaRPr lang="en-US" altLang="ja-JP" sz="2800" b="1" kern="0" dirty="0">
              <a:solidFill>
                <a:srgbClr val="00AC7F"/>
              </a:solidFill>
              <a:latin typeface="Cordia New" panose="020B0304020202020204" pitchFamily="34" charset="-34"/>
              <a:ea typeface="MS PGothic" pitchFamily="34" charset="-128"/>
              <a:cs typeface="Cordia New" panose="020B0304020202020204" pitchFamily="34" charset="-34"/>
            </a:endParaRPr>
          </a:p>
        </p:txBody>
      </p:sp>
      <p:pic>
        <p:nvPicPr>
          <p:cNvPr id="1105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088" y="2564906"/>
            <a:ext cx="5688000" cy="3336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 bwMode="gray">
          <a:xfrm>
            <a:off x="6960096" y="2133256"/>
            <a:ext cx="3996000" cy="468000"/>
          </a:xfrm>
          <a:prstGeom prst="round2DiagRect">
            <a:avLst/>
          </a:prstGeom>
          <a:solidFill>
            <a:srgbClr val="28647D"/>
          </a:solidFill>
          <a:extLst/>
        </p:spPr>
        <p:txBody>
          <a:bodyPr vert="horz" wrap="square" lIns="91440" tIns="36000" rIns="91440" bIns="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th-TH" altLang="ja-JP" sz="2800" b="1" dirty="0">
                <a:solidFill>
                  <a:srgbClr val="FFFFFF"/>
                </a:solidFill>
                <a:latin typeface="Cordia New" panose="020B0304020202020204" pitchFamily="34" charset="-34"/>
                <a:ea typeface="MS PGothic" pitchFamily="34" charset="-128"/>
                <a:cs typeface="Cordia New" panose="020B0304020202020204" pitchFamily="34" charset="-34"/>
              </a:rPr>
              <a:t>รายได้จากนักท่องเที่ยวต่างชาติ</a:t>
            </a:r>
            <a:endParaRPr lang="th-TH" altLang="ja-JP" sz="2400" b="1" dirty="0">
              <a:solidFill>
                <a:srgbClr val="FFFFFF"/>
              </a:solidFill>
              <a:latin typeface="Cordia New" panose="020B0304020202020204" pitchFamily="34" charset="-34"/>
              <a:ea typeface="MS PGothic" pitchFamily="34" charset="-128"/>
              <a:cs typeface="Cordia New" panose="020B0304020202020204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 bwMode="auto">
          <a:xfrm>
            <a:off x="9516560" y="4262900"/>
            <a:ext cx="1620000" cy="246221"/>
          </a:xfrm>
          <a:prstGeom prst="rect">
            <a:avLst/>
          </a:prstGeom>
          <a:solidFill>
            <a:srgbClr val="000000">
              <a:alpha val="60000"/>
            </a:srgbClr>
          </a:solidFill>
        </p:spPr>
        <p:txBody>
          <a:bodyPr wrap="square" lIns="0" tIns="0" rIns="0" bIns="0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Bangkok 13.2</a:t>
            </a:r>
            <a:endParaRPr lang="th-TH" sz="1600" b="1" dirty="0">
              <a:solidFill>
                <a:srgbClr val="FFFFFF"/>
              </a:solidFill>
              <a:latin typeface="Arial" panose="020B0604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104112" y="2964547"/>
            <a:ext cx="172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19324B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London 20.23</a:t>
            </a:r>
            <a:endParaRPr lang="th-TH" sz="1600" b="1" dirty="0">
              <a:solidFill>
                <a:srgbClr val="19324B"/>
              </a:solidFill>
              <a:latin typeface="Arial" panose="020B0604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571714" y="5250686"/>
            <a:ext cx="22101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19324B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New York 17.37</a:t>
            </a:r>
            <a:endParaRPr lang="th-TH" sz="1600" b="1" dirty="0">
              <a:solidFill>
                <a:srgbClr val="19324B"/>
              </a:solidFill>
              <a:latin typeface="Arial" panose="020B0604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96464" y="3068960"/>
            <a:ext cx="1476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19324B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Paris 16.61</a:t>
            </a:r>
            <a:endParaRPr lang="th-TH" sz="1600" b="1" dirty="0">
              <a:solidFill>
                <a:srgbClr val="19324B"/>
              </a:solidFill>
              <a:latin typeface="Arial" panose="020B0604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534464" y="3378478"/>
            <a:ext cx="16919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19324B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Seoul 15.24</a:t>
            </a:r>
            <a:endParaRPr lang="th-TH" sz="1600" b="1" dirty="0">
              <a:solidFill>
                <a:srgbClr val="19324B"/>
              </a:solidFill>
              <a:latin typeface="Arial" panose="020B0604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386612" y="5940569"/>
            <a:ext cx="21018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19324B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Singapore 14.65</a:t>
            </a:r>
            <a:endParaRPr lang="th-TH" sz="1600" b="1" dirty="0">
              <a:solidFill>
                <a:srgbClr val="19324B"/>
              </a:solidFill>
              <a:latin typeface="Arial" panose="020B0604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032104" y="5589240"/>
            <a:ext cx="21240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19324B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Barcelona 13.86</a:t>
            </a:r>
            <a:endParaRPr lang="th-TH" sz="1600" b="1" dirty="0">
              <a:solidFill>
                <a:srgbClr val="19324B"/>
              </a:solidFill>
              <a:latin typeface="Arial" panose="020B0604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979426" y="2748872"/>
            <a:ext cx="1093569" cy="277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ja-JP" sz="1300" b="1" dirty="0">
                <a:solidFill>
                  <a:srgbClr val="000000">
                    <a:lumMod val="50000"/>
                    <a:lumOff val="50000"/>
                  </a:srgbClr>
                </a:solidFill>
                <a:latin typeface="Arial" panose="020B0604020202020204" pitchFamily="34" charset="0"/>
                <a:ea typeface="MS PGothic" pitchFamily="34" charset="-128"/>
                <a:cs typeface="Cordia New" panose="020B0304020202020204" pitchFamily="34" charset="-34"/>
              </a:rPr>
              <a:t>USD Billion</a:t>
            </a:r>
            <a:endParaRPr lang="th-TH" altLang="ja-JP" sz="1300" b="1" dirty="0">
              <a:solidFill>
                <a:srgbClr val="000000">
                  <a:lumMod val="50000"/>
                  <a:lumOff val="50000"/>
                </a:srgbClr>
              </a:solidFill>
              <a:latin typeface="Arial" panose="020B0604020202020204" pitchFamily="34" charset="0"/>
              <a:ea typeface="MS PGothic" pitchFamily="34" charset="-128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037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1952625" y="1143000"/>
            <a:ext cx="8229600" cy="1143000"/>
          </a:xfrm>
        </p:spPr>
        <p:txBody>
          <a:bodyPr/>
          <a:lstStyle/>
          <a:p>
            <a:r>
              <a:rPr lang="th-TH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วิสัยทัศน์ด้านการท่องเที่ยว</a:t>
            </a:r>
          </a:p>
        </p:txBody>
      </p:sp>
      <p:sp>
        <p:nvSpPr>
          <p:cNvPr id="7171" name="ตัวยึดเนื้อหา 2"/>
          <p:cNvSpPr>
            <a:spLocks noGrp="1"/>
          </p:cNvSpPr>
          <p:nvPr>
            <p:ph idx="1"/>
          </p:nvPr>
        </p:nvSpPr>
        <p:spPr>
          <a:xfrm>
            <a:off x="1809750" y="2286000"/>
            <a:ext cx="8472488" cy="1714500"/>
          </a:xfrm>
        </p:spPr>
        <p:txBody>
          <a:bodyPr/>
          <a:lstStyle/>
          <a:p>
            <a:pPr algn="ctr">
              <a:buFont typeface="Arial" pitchFamily="34" charset="0"/>
              <a:buNone/>
              <a:defRPr/>
            </a:pPr>
            <a:r>
              <a:rPr lang="th-TH" sz="4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Browallia New" pitchFamily="34" charset="-34"/>
              </a:rPr>
              <a:t>กรุงเทพมหานครเป็นมหานครท่องเที่ยวที่ดีที่สุด </a:t>
            </a:r>
            <a:r>
              <a:rPr lang="en-US" sz="4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>
              <a:buFont typeface="Arial" pitchFamily="34" charset="0"/>
              <a:buNone/>
              <a:defRPr/>
            </a:pPr>
            <a:r>
              <a:rPr lang="en-US" b="1" dirty="0" smtClean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Bangkok, The Best  Destination for All</a:t>
            </a:r>
            <a:endParaRPr lang="th-TH" b="1" dirty="0" smtClean="0"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</a:endParaRPr>
          </a:p>
        </p:txBody>
      </p:sp>
      <p:pic>
        <p:nvPicPr>
          <p:cNvPr id="7172" name="Picture 6" descr="1474218.jpg"/>
          <p:cNvPicPr>
            <a:picLocks noChangeAspect="1"/>
          </p:cNvPicPr>
          <p:nvPr/>
        </p:nvPicPr>
        <p:blipFill>
          <a:blip r:embed="rId2" cstate="email"/>
          <a:srcRect r="-2"/>
          <a:stretch>
            <a:fillRect/>
          </a:stretch>
        </p:blipFill>
        <p:spPr bwMode="auto">
          <a:xfrm>
            <a:off x="3738563" y="4429125"/>
            <a:ext cx="238125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1" descr="http://sphotos.ak.fbcdn.net/hphotos-ak-ash2/hs490.ash2/76311_143062412411216_143050959079028_242871_6279349_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989639" y="4429126"/>
            <a:ext cx="2606675" cy="174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7" descr="bangkok.jpg"/>
          <p:cNvPicPr>
            <a:picLocks noChangeAspect="1"/>
          </p:cNvPicPr>
          <p:nvPr/>
        </p:nvPicPr>
        <p:blipFill>
          <a:blip r:embed="rId5" cstate="email"/>
          <a:srcRect r="-1282"/>
          <a:stretch>
            <a:fillRect/>
          </a:stretch>
        </p:blipFill>
        <p:spPr bwMode="auto">
          <a:xfrm>
            <a:off x="1524001" y="4429125"/>
            <a:ext cx="2232025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9" descr="slide6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8524875" y="4429126"/>
            <a:ext cx="200025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9511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River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33601" y="1916114"/>
            <a:ext cx="1808163" cy="108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9" descr="Thai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57400" y="990600"/>
            <a:ext cx="2133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TextBox 10"/>
          <p:cNvPicPr>
            <a:picLocks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079876" y="1125538"/>
            <a:ext cx="658812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554538" y="1230313"/>
            <a:ext cx="6113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2400" b="1" i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วัฒนธรรม, ประเพณี, ศิลปะการแสดงไทย</a:t>
            </a:r>
            <a:endParaRPr lang="en-US" sz="2400" b="1" i="1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4342" name="TextBox 11"/>
          <p:cNvPicPr>
            <a:picLocks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151314" y="2068513"/>
            <a:ext cx="6516687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4481513" y="2133601"/>
            <a:ext cx="60071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วิถีชีวิต และกิจกรรมสองฝั่งแม่น้ำเจ้าพระยาและลำคลองต่างๆ</a:t>
            </a:r>
            <a:endParaRPr lang="en-US" sz="24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4344" name="TextBox 13"/>
          <p:cNvPicPr>
            <a:picLocks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151314" y="2927351"/>
            <a:ext cx="6486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4478338" y="3043238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2400" b="1" i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อาหารไทย, สินค้าไทย, แหล่งช้อปปิ้งหลากหลายรูปแบบ</a:t>
            </a:r>
            <a:endParaRPr lang="en-US" sz="2400" b="1" i="1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4346" name="TextBox 14"/>
          <p:cNvPicPr>
            <a:picLocks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151314" y="3789363"/>
            <a:ext cx="6516687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4337051" y="3929064"/>
            <a:ext cx="60801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กิจกรรมเสริมสุขภาพจิตใจ </a:t>
            </a:r>
            <a:r>
              <a:rPr lang="en-US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- สมาธิ, การปฏิบัติธรรม</a:t>
            </a:r>
          </a:p>
          <a:p>
            <a:pPr>
              <a:buFont typeface="Arial" pitchFamily="34" charset="0"/>
              <a:buChar char="•"/>
            </a:pP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กิจกรรมเพื่อสุขภาพทางกาย – โรงพยาบาล , สถาบันสุขภาพ,       ฟิต</a:t>
            </a:r>
            <a:r>
              <a:rPr lang="th-TH" sz="2400" b="1" i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เนส</a:t>
            </a: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, </a:t>
            </a:r>
            <a:r>
              <a:rPr lang="th-TH" sz="2400" b="1" i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สปา</a:t>
            </a: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, โยคะ และกีฬา </a:t>
            </a:r>
            <a:endParaRPr lang="en-US" sz="24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4348" name="Picture 15" descr="Dining Shopping.jp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055814" y="2852738"/>
            <a:ext cx="19827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16" descr="Health.jp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981201" y="4071939"/>
            <a:ext cx="19415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17" descr="Value.jp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2124075" y="5394325"/>
            <a:ext cx="18113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TextBox 18"/>
          <p:cNvPicPr>
            <a:picLocks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4151314" y="5300664"/>
            <a:ext cx="651668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4224338" y="5373689"/>
            <a:ext cx="64135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ความคุ้มค่าในการท่องเที่ยว ทั้งด้านประสบการณ์ที่ไม่เหมือนที่ใด คุณภาพของสินค้า / บริการ และราคาที่สมเหตุสมผล</a:t>
            </a:r>
            <a:r>
              <a:rPr lang="th-TH" sz="2400" b="1" i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endParaRPr lang="en-US" sz="2400" b="1" i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8" name="Diagram 17"/>
          <p:cNvGraphicFramePr/>
          <p:nvPr/>
        </p:nvGraphicFramePr>
        <p:xfrm>
          <a:off x="1524000" y="1"/>
          <a:ext cx="9144000" cy="981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336483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2" descr="top10-dental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816080" y="1916833"/>
            <a:ext cx="2016224" cy="1881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59" name="Picture 11" descr="Health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063750" y="1125539"/>
            <a:ext cx="22240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13"/>
          <p:cNvSpPr>
            <a:spLocks noChangeArrowheads="1"/>
          </p:cNvSpPr>
          <p:nvPr/>
        </p:nvSpPr>
        <p:spPr bwMode="auto">
          <a:xfrm>
            <a:off x="1809752" y="2214564"/>
            <a:ext cx="45720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/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การแพทย์ที่ทันสมัย  สถาบันเพื่อสุขภาพที่มีอยู่ทั่วไป รวมไปถึงการนวดแผนไทย</a:t>
            </a:r>
            <a:r>
              <a:rPr lang="th-TH" b="1" i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และส</a:t>
            </a:r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ปาไทย ซึ่งมีมาตรฐานระดับโลก ได้รับความนิยมอย่างกว้างขวางในหมู่นักท่องเที่ยว  และสิ่งหนึ่งที่กำลังได้รับความนิยม คือการฝึกสมาธิ  ปฏิบัติธรรม ที่ช่วยให้การดำเนินชีวิตในปัจจุบัน มีแนวทางที่มั่นคงและพร้อมรับกับสิ่งต่างๆ</a:t>
            </a:r>
          </a:p>
        </p:txBody>
      </p:sp>
      <p:pic>
        <p:nvPicPr>
          <p:cNvPr id="15" name="Picture 14" descr="D:\My Job\JJ\MuangThong\7. Massage\8.Harmony Banyan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888163" y="4076700"/>
            <a:ext cx="3168650" cy="1943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6" descr="spa_features_masthead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8616280" y="2204864"/>
            <a:ext cx="1630754" cy="1612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860107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2.bp.blogspot.com/-bJyC7kJyNio/UD994BjVJXI/AAAAAAAAAIA/TKWCkp0aKEg/s1600/IMG_754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09721" y="1857365"/>
            <a:ext cx="4953034" cy="3714776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9459" name="TextBox 4"/>
          <p:cNvSpPr txBox="1">
            <a:spLocks noChangeArrowheads="1"/>
          </p:cNvSpPr>
          <p:nvPr/>
        </p:nvSpPr>
        <p:spPr bwMode="auto">
          <a:xfrm>
            <a:off x="1524000" y="1149479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3600" b="1" i="1" dirty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วัดโพธิ์ และ การนวดแบบไทย</a:t>
            </a:r>
          </a:p>
        </p:txBody>
      </p:sp>
      <p:pic>
        <p:nvPicPr>
          <p:cNvPr id="2052" name="Picture 4" descr="http://www.bloggang.com/data/fondakelly/picture/123696773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81951" y="1643051"/>
            <a:ext cx="1808595" cy="24050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4" name="Picture 6" descr="http://www.yesspathailand.com/images/column_1263561204/rarinjinda-spa2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024694" y="4143381"/>
            <a:ext cx="3357586" cy="22361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7036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0"/>
          <p:cNvSpPr txBox="1">
            <a:spLocks noChangeArrowheads="1"/>
          </p:cNvSpPr>
          <p:nvPr/>
        </p:nvSpPr>
        <p:spPr bwMode="auto">
          <a:xfrm>
            <a:off x="4727848" y="980729"/>
            <a:ext cx="57150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b="1" dirty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การพัฒนาโครงสร้างพื้นฐานและการจัดการสิ่งแวดล้อม</a:t>
            </a:r>
          </a:p>
        </p:txBody>
      </p:sp>
      <p:pic>
        <p:nvPicPr>
          <p:cNvPr id="73734" name="Picture 6" descr="425864_389116904437096_100000163695759_1808213_265214133_n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47729" y="4581129"/>
            <a:ext cx="2736849" cy="15781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3736" name="Picture 8" descr="404432_389117727770347_100000163695759_1808226_1772749545_n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351584" y="2132856"/>
            <a:ext cx="3071834" cy="23038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1950886" y="1548082"/>
            <a:ext cx="6881418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ngsana New" pitchFamily="18" charset="-34"/>
                <a:cs typeface="Angsana New" pitchFamily="18" charset="-34"/>
              </a:rPr>
              <a:t>โครงการปรับปรุงห้องสุขาวัด </a:t>
            </a:r>
            <a:r>
              <a:rPr lang="en-US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ngsana New" pitchFamily="18" charset="-34"/>
                <a:cs typeface="Angsana New" pitchFamily="18" charset="-34"/>
              </a:rPr>
              <a:t>วัดสุทัศน์เทพวรารามฯ</a:t>
            </a:r>
          </a:p>
        </p:txBody>
      </p:sp>
      <p:pic>
        <p:nvPicPr>
          <p:cNvPr id="8" name="Picture 7" descr="424319_389116587770461_100000163695759_1808212_281056450_n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91944" y="2204865"/>
            <a:ext cx="3000396" cy="22502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6" descr="402443_389117921103661_100000163695759_1808231_310280340_n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96066" y="4572008"/>
            <a:ext cx="2214578" cy="16606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7" descr="427075_389117221103731_100000163695759_1808215_1991289893_n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8760296" y="2204864"/>
            <a:ext cx="1643074" cy="22336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5884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DSCF129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991545" y="1844824"/>
            <a:ext cx="1768091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รูปภาพ 6" descr="DSCF129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087888" y="4365105"/>
            <a:ext cx="1440160" cy="19202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1847528" y="1188042"/>
            <a:ext cx="6881418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โครงการปรับปรุงห้องสุขาวัด </a:t>
            </a:r>
            <a:r>
              <a:rPr lang="en-US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วัดประยุรวงศาวาส</a:t>
            </a:r>
          </a:p>
        </p:txBody>
      </p:sp>
      <p:pic>
        <p:nvPicPr>
          <p:cNvPr id="9" name="รูปภาพ 4" descr="DSCF1290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007768" y="1844824"/>
            <a:ext cx="2664296" cy="23758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รูปภาพ 5" descr="DSCF1288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816081" y="2852937"/>
            <a:ext cx="3550095" cy="2821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914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Content Placeholder 4" descr="169948593360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524500" y="1143000"/>
            <a:ext cx="2076450" cy="2768600"/>
          </a:xfrm>
        </p:spPr>
      </p:pic>
      <p:sp>
        <p:nvSpPr>
          <p:cNvPr id="4" name="Text Box 10"/>
          <p:cNvSpPr txBox="1">
            <a:spLocks noGrp="1" noChangeArrowheads="1"/>
          </p:cNvSpPr>
          <p:nvPr>
            <p:ph type="title"/>
          </p:nvPr>
        </p:nvSpPr>
        <p:spPr>
          <a:xfrm>
            <a:off x="1881158" y="1260050"/>
            <a:ext cx="2126610" cy="5847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วัดยานนาวา</a:t>
            </a:r>
          </a:p>
        </p:txBody>
      </p:sp>
      <p:pic>
        <p:nvPicPr>
          <p:cNvPr id="26628" name="Picture 5" descr="1699485970204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953375" y="1214438"/>
            <a:ext cx="2071688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6" descr="1699486232511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10125" y="3929064"/>
            <a:ext cx="18224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7" descr="1699486076996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809751" y="2524125"/>
            <a:ext cx="2714625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8" descr="1699486233198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810375" y="3929063"/>
            <a:ext cx="1785938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766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"/>
          <p:cNvSpPr txBox="1">
            <a:spLocks noGrp="1" noChangeArrowheads="1"/>
          </p:cNvSpPr>
          <p:nvPr>
            <p:ph type="title"/>
          </p:nvPr>
        </p:nvSpPr>
        <p:spPr>
          <a:xfrm>
            <a:off x="1700630" y="1408421"/>
            <a:ext cx="3747298" cy="5847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วัด วัดพิชยญาติการามวรวิหาร</a:t>
            </a:r>
          </a:p>
        </p:txBody>
      </p:sp>
      <p:pic>
        <p:nvPicPr>
          <p:cNvPr id="56324" name="Picture 4" descr="http://www.dailynews.co.th/images/952267?s=750x500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31905" y="2708920"/>
            <a:ext cx="5184575" cy="3456384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</p:pic>
      <p:pic>
        <p:nvPicPr>
          <p:cNvPr id="6" name="รูปภาพ 5" descr="IMG_054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rot="5400000">
            <a:off x="1343599" y="2636785"/>
            <a:ext cx="4031432" cy="3023574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</p:spTree>
    <p:extLst>
      <p:ext uri="{BB962C8B-B14F-4D97-AF65-F5344CB8AC3E}">
        <p14:creationId xmlns:p14="http://schemas.microsoft.com/office/powerpoint/2010/main" val="351018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5953125" y="1189039"/>
            <a:ext cx="4510088" cy="579437"/>
          </a:xfrm>
        </p:spPr>
        <p:txBody>
          <a:bodyPr/>
          <a:lstStyle/>
          <a:p>
            <a:r>
              <a:rPr lang="en-US" dirty="0" smtClean="0">
                <a:solidFill>
                  <a:srgbClr val="996600"/>
                </a:solidFill>
                <a:latin typeface="Andalus" pitchFamily="18" charset="-78"/>
                <a:cs typeface="Angsana New" pitchFamily="18" charset="-34"/>
              </a:rPr>
              <a:t>World’s Best City</a:t>
            </a:r>
            <a:endParaRPr lang="th-TH" dirty="0" smtClean="0">
              <a:solidFill>
                <a:srgbClr val="996600"/>
              </a:solidFill>
              <a:latin typeface="Andalus" pitchFamily="18" charset="-78"/>
              <a:cs typeface="Angsana New" pitchFamily="18" charset="-34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14162" y="4357694"/>
            <a:ext cx="4841879" cy="19158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8"/>
          <p:cNvSpPr/>
          <p:nvPr/>
        </p:nvSpPr>
        <p:spPr>
          <a:xfrm>
            <a:off x="5807968" y="1857376"/>
            <a:ext cx="48600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2000" dirty="0">
                <a:solidFill>
                  <a:srgbClr val="006600"/>
                </a:solidFill>
                <a:latin typeface="Andalus" pitchFamily="18" charset="-78"/>
                <a:cs typeface="Angsana New" pitchFamily="18" charset="-34"/>
              </a:rPr>
              <a:t>Readers of Travel &amp; Leisure Magazine  </a:t>
            </a:r>
          </a:p>
          <a:p>
            <a:pPr algn="ctr" eaLnBrk="0" hangingPunct="0">
              <a:defRPr/>
            </a:pPr>
            <a:r>
              <a:rPr lang="en-US" sz="2000" dirty="0">
                <a:solidFill>
                  <a:srgbClr val="006600"/>
                </a:solidFill>
                <a:latin typeface="Andalus" pitchFamily="18" charset="-78"/>
                <a:cs typeface="Angsana New" pitchFamily="18" charset="-34"/>
              </a:rPr>
              <a:t>voted  Bangkok No.1 City for </a:t>
            </a:r>
          </a:p>
          <a:p>
            <a:pPr algn="ctr" eaLnBrk="0" hangingPunct="0">
              <a:defRPr/>
            </a:pPr>
            <a:r>
              <a:rPr lang="en-US" sz="2000" dirty="0">
                <a:solidFill>
                  <a:srgbClr val="006600"/>
                </a:solidFill>
                <a:latin typeface="Andalus" pitchFamily="18" charset="-78"/>
                <a:cs typeface="Angsana New" pitchFamily="18" charset="-34"/>
              </a:rPr>
              <a:t>The World’s Best Awards, 2010 - 2013</a:t>
            </a:r>
          </a:p>
        </p:txBody>
      </p:sp>
      <p:pic>
        <p:nvPicPr>
          <p:cNvPr id="7" name="Picture 2" descr="http://a8.sphotos.ak.fbcdn.net/hphotos-ak-prn1/s720x720/527015_424211117629676_2055050906_n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881188" y="1214439"/>
            <a:ext cx="3854450" cy="25796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4" name="Picture 2" descr="Print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21202764">
            <a:off x="6524626" y="3046414"/>
            <a:ext cx="1571625" cy="2168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015" name="Picture 4" descr="http://blog.travelandleisureasia.com/wp-content/uploads/2010/07/wb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9059864" y="3071813"/>
            <a:ext cx="1608137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Picture 6" descr="http://www.excellence-resorts.com/media/TL%20Worlds%20Best%20Awards_2055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8820150" y="4357688"/>
            <a:ext cx="184785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8" descr="http://at-bangkok.com/wp-content/uploads/2013/01/The-Sukhothai-Bangkok_T+L-500-Award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 rot="584014">
            <a:off x="7397751" y="3527425"/>
            <a:ext cx="13319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4024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4367808" y="1196752"/>
          <a:ext cx="6096000" cy="50292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Year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Top Cities Overall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Top Cities in Asia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2005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nd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2006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rd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2007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rd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2008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2009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rd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nd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2010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2011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2012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2013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st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2014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400" b="1" baseline="30000" dirty="0" smtClean="0">
                          <a:latin typeface="TH SarabunPSK" pitchFamily="34" charset="-34"/>
                          <a:cs typeface="TH SarabunPSK" pitchFamily="34" charset="-34"/>
                        </a:rPr>
                        <a:t>rd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Rank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https://scontent-sin.xx.fbcdn.net/hphotos-frc3/v/t1.0-9/p600x600/531798_584303381620448_217143662_n.jpg?oh=5fed114de983de53a7e9315cef9c1522&amp;oe=55D3868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24000" y="2132857"/>
            <a:ext cx="2736304" cy="24784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591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fbcdn-sphotos-h-a.akamaihd.net/hphotos-ak-prn1/p480x480/1012791_10151656924900699_827650385_n.jpg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1524001" y="1285875"/>
            <a:ext cx="4943475" cy="45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59" name="Picture 4" descr="Reviews of Hotels, Flights and Vacation Rental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1" y="-212725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6" descr="Reviews of Hotels, Flights and Vacation Rental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1" y="-212725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8" descr="Reviews of Hotels, Flights and Vacation Rental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1" y="-212725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Rectangle 7"/>
          <p:cNvSpPr>
            <a:spLocks noChangeArrowheads="1"/>
          </p:cNvSpPr>
          <p:nvPr/>
        </p:nvSpPr>
        <p:spPr bwMode="auto">
          <a:xfrm>
            <a:off x="6524626" y="1357314"/>
            <a:ext cx="3857625" cy="3540125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TripAdvisor  </a:t>
            </a:r>
            <a:r>
              <a:rPr lang="en-US" sz="3200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has announced  Bangkok as the top of </a:t>
            </a:r>
            <a:r>
              <a:rPr lang="en-US" sz="3200" dirty="0">
                <a:solidFill>
                  <a:srgbClr val="996600"/>
                </a:solidFill>
                <a:latin typeface="Angsana New" pitchFamily="18" charset="-34"/>
                <a:cs typeface="Angsana New" pitchFamily="18" charset="-34"/>
              </a:rPr>
              <a:t>2013 Travelers’ Choice Destinations of Asia, </a:t>
            </a:r>
            <a:r>
              <a:rPr lang="en-US" sz="3200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the fifth annual awards that determine winners based on reviews and opinions from travelers. </a:t>
            </a:r>
            <a:endParaRPr lang="th-TH" sz="3200" dirty="0">
              <a:solidFill>
                <a:prstClr val="black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45063" name="Picture 10" descr="http://tripadvisor-warning.com/wp-content/uploads/2011/03/logo.gif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38938" y="5072064"/>
            <a:ext cx="3643312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082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>
          <a:xfrm>
            <a:off x="1775520" y="1196752"/>
            <a:ext cx="67687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รางวัลสุดยอดจุดหมายปลายทางโลก</a:t>
            </a:r>
          </a:p>
          <a:p>
            <a:r>
              <a:rPr lang="th-TH" sz="3200" b="1" dirty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200" b="1" dirty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MasterCard Global Destination Cities Index 2015)</a:t>
            </a:r>
            <a:endParaRPr lang="th-TH" sz="3200" b="1" dirty="0">
              <a:solidFill>
                <a:srgbClr val="9BBB59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1865784" y="2492897"/>
            <a:ext cx="5598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r>
              <a:rPr lang="th-TH" b="1" dirty="0">
                <a:solidFill>
                  <a:srgbClr val="9BBB5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1. อันดับที่หนึ่งของภูมิภาคเอเชียแปซิฟิก</a:t>
            </a:r>
          </a:p>
          <a:p>
            <a:pPr marL="514350" indent="-514350"/>
            <a:r>
              <a:rPr lang="th-TH" b="1" dirty="0">
                <a:solidFill>
                  <a:srgbClr val="9BBB5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2. อันดับที่สองของโลก รองจากกรุงลอนดอน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7108070" y="5919664"/>
            <a:ext cx="30203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solidFill>
                  <a:srgbClr val="9BBB5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* จากผลสำรวจโดย </a:t>
            </a:r>
            <a:r>
              <a:rPr lang="en-US" sz="2400" b="1" dirty="0">
                <a:solidFill>
                  <a:srgbClr val="9BBB5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MasterCard</a:t>
            </a:r>
            <a:endParaRPr lang="th-TH" sz="2400" dirty="0">
              <a:solidFill>
                <a:prstClr val="black"/>
              </a:solidFill>
            </a:endParaRPr>
          </a:p>
        </p:txBody>
      </p:sp>
      <p:pic>
        <p:nvPicPr>
          <p:cNvPr id="2050" name="Picture 2" descr="https://scontent-sin1-1.xx.fbcdn.net/hphotos-xta1/v/t1.0-9/p600x600/11402828_930299520354164_2022657998762166339_n.jpg?oh=09897d67d141e6c5261f4c6461bcd0c0&amp;oe=55FC7660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76120" y="2444892"/>
            <a:ext cx="2574286" cy="3432381"/>
          </a:xfrm>
          <a:prstGeom prst="rect">
            <a:avLst/>
          </a:prstGeom>
          <a:noFill/>
        </p:spPr>
      </p:pic>
      <p:pic>
        <p:nvPicPr>
          <p:cNvPr id="2052" name="Picture 4" descr="https://fbcdn-sphotos-c-a.akamaihd.net/hphotos-ak-xat1/v/t1.0-9/p600x600/11401317_930299483687501_2155433548883580179_n.jpg?oh=8b963e673e1ad462c8e5e7f45b4a1411&amp;oe=55F7BDE5&amp;__gda__=1446193049_dc8cabdb50623ddc3c19b5f0dbaa843f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495600" y="3573017"/>
            <a:ext cx="3443536" cy="2582653"/>
          </a:xfrm>
          <a:prstGeom prst="rect">
            <a:avLst/>
          </a:prstGeom>
          <a:noFill/>
        </p:spPr>
      </p:pic>
      <p:pic>
        <p:nvPicPr>
          <p:cNvPr id="2054" name="Picture 6" descr="http://icons.iconarchive.com/icons/designbolts/credit-card-payment/256/Master-Card-icon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698160" y="836713"/>
            <a:ext cx="1574304" cy="15743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725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3F1486-4E6F-42CF-80F0-43352819EDD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349686" y="1095128"/>
            <a:ext cx="87868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 dirty="0">
                <a:ln>
                  <a:solidFill>
                    <a:srgbClr val="006600"/>
                  </a:solidFill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abic Transparent" pitchFamily="2" charset="-78"/>
              </a:rPr>
              <a:t>INTERNATIONAL TOURISTS ARRIVED IN BANGKOK  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7024689" y="1714500"/>
            <a:ext cx="3195637" cy="4503738"/>
            <a:chOff x="5274699" y="1364555"/>
            <a:chExt cx="3143251" cy="4047260"/>
          </a:xfrm>
        </p:grpSpPr>
        <p:pic>
          <p:nvPicPr>
            <p:cNvPr id="2" name="Picture 27" descr="นักท่องเที่ยวญี่ปุ่น2.jpg"/>
            <p:cNvPicPr>
              <a:picLocks noChangeAspect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5274699" y="1364555"/>
              <a:ext cx="3143250" cy="20193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0261" name="Picture 25" descr="นักท่องเที่ยวญี่ปุ่น1.jpg"/>
            <p:cNvPicPr>
              <a:picLocks noChangeAspect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5274700" y="3483003"/>
              <a:ext cx="3143250" cy="192881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37" name="Oval 36"/>
          <p:cNvSpPr/>
          <p:nvPr/>
        </p:nvSpPr>
        <p:spPr>
          <a:xfrm>
            <a:off x="7381876" y="5286375"/>
            <a:ext cx="3286125" cy="1214438"/>
          </a:xfrm>
          <a:prstGeom prst="ellipse">
            <a:avLst/>
          </a:prstGeom>
          <a:noFill/>
          <a:ln>
            <a:noFill/>
          </a:ln>
        </p:spPr>
        <p:txBody>
          <a:bodyPr wrap="none" anchor="ctr"/>
          <a:lstStyle/>
          <a:p>
            <a:pPr algn="ctr">
              <a:defRPr/>
            </a:pPr>
            <a:endParaRPr lang="en-US" sz="2000" dirty="0" err="1">
              <a:ln w="18415" cmpd="sng">
                <a:solidFill>
                  <a:srgbClr val="006600"/>
                </a:solidFill>
                <a:prstDash val="solid"/>
              </a:ln>
              <a:solidFill>
                <a:prstClr val="black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9167814" y="357189"/>
            <a:ext cx="1214437" cy="1785937"/>
          </a:xfrm>
          <a:prstGeom prst="ellipse">
            <a:avLst/>
          </a:prstGeom>
          <a:noFill/>
          <a:ln>
            <a:noFill/>
          </a:ln>
        </p:spPr>
        <p:txBody>
          <a:bodyPr wrap="none" anchor="ctr"/>
          <a:lstStyle/>
          <a:p>
            <a:pPr algn="ctr">
              <a:defRPr/>
            </a:pPr>
            <a:endParaRPr lang="en-US" sz="2000" dirty="0" err="1">
              <a:ln w="18415" cmpd="sng">
                <a:solidFill>
                  <a:srgbClr val="006600"/>
                </a:solidFill>
                <a:prstDash val="solid"/>
              </a:ln>
              <a:solidFill>
                <a:prstClr val="black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07569" y="5105247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2009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911334" y="5105247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2010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10390" y="5105247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2011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115402" y="5105247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2012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847357" y="5117122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2013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544445" y="5080739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2014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847529" y="3356992"/>
            <a:ext cx="1173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10.08 Million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423593" y="3048953"/>
            <a:ext cx="1173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11.36 Million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071665" y="2616905"/>
            <a:ext cx="1173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14.89 Million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719737" y="2156606"/>
            <a:ext cx="1173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16.91 Million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511825" y="1752809"/>
            <a:ext cx="1173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18.58 Million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301431" y="2668850"/>
            <a:ext cx="1173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14.17 Million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สี่เหลี่ยมผืนผ้า 35"/>
          <p:cNvSpPr/>
          <p:nvPr/>
        </p:nvSpPr>
        <p:spPr>
          <a:xfrm>
            <a:off x="2351584" y="3789040"/>
            <a:ext cx="36004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2983341" y="3573016"/>
            <a:ext cx="360040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39" name="สี่เหลี่ยมผืนผ้า 38"/>
          <p:cNvSpPr/>
          <p:nvPr/>
        </p:nvSpPr>
        <p:spPr>
          <a:xfrm>
            <a:off x="3575720" y="3068960"/>
            <a:ext cx="360040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41" name="สี่เหลี่ยมผืนผ้า 40"/>
          <p:cNvSpPr/>
          <p:nvPr/>
        </p:nvSpPr>
        <p:spPr>
          <a:xfrm>
            <a:off x="4252740" y="2564904"/>
            <a:ext cx="360040" cy="2592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42" name="สี่เหลี่ยมผืนผ้า 41"/>
          <p:cNvSpPr/>
          <p:nvPr/>
        </p:nvSpPr>
        <p:spPr>
          <a:xfrm>
            <a:off x="4924562" y="2213053"/>
            <a:ext cx="360040" cy="29404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43" name="สี่เหลี่ยมผืนผ้า 42"/>
          <p:cNvSpPr/>
          <p:nvPr/>
        </p:nvSpPr>
        <p:spPr>
          <a:xfrm>
            <a:off x="5609775" y="3052640"/>
            <a:ext cx="360040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47528" y="5445225"/>
            <a:ext cx="400141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* In 2014 there were only three quarters.</a:t>
            </a:r>
            <a:endParaRPr lang="th-TH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775521" y="5949280"/>
            <a:ext cx="26151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Source: Department of Tourism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815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BkkSmiles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95626" y="1071564"/>
            <a:ext cx="6215063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4" descr="D:\ภาพประกวด\กรุงเทพราตรี แสงสี เฉลิมฉลอง\ST_Night Life_06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24001" y="4786314"/>
            <a:ext cx="250031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5" descr="D:\ภาพประกวด\กรุงเทพราตรี แสงสี เฉลิมฉลอง\ST_Night Life_15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87801" y="4783139"/>
            <a:ext cx="21891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Picture 6" descr="D:\ภาพประกวด\กรุงเทพราตรี แสงสี เฉลิมฉลอง\ST_Night Life_142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167439" y="4786313"/>
            <a:ext cx="2428875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6" name="Picture 7" descr="D:\ภาพประกวด\วิถีชิวิต_ประชาชน\PE_Way of Life _006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8350250" y="4786313"/>
            <a:ext cx="231775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952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23" y="13046"/>
            <a:ext cx="4434840" cy="6858000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107" y="1230813"/>
            <a:ext cx="6603702" cy="4957952"/>
          </a:xfrm>
          <a:prstGeom prst="rect">
            <a:avLst/>
          </a:prstGeom>
        </p:spPr>
      </p:pic>
      <p:sp>
        <p:nvSpPr>
          <p:cNvPr id="6" name="วงรี 5"/>
          <p:cNvSpPr/>
          <p:nvPr/>
        </p:nvSpPr>
        <p:spPr>
          <a:xfrm>
            <a:off x="980661" y="3975653"/>
            <a:ext cx="808382" cy="291548"/>
          </a:xfrm>
          <a:prstGeom prst="ellipse">
            <a:avLst/>
          </a:prstGeom>
          <a:noFill/>
          <a:ln w="25400" cap="flat">
            <a:solidFill>
              <a:srgbClr val="4F81BD"/>
            </a:solidFill>
            <a:prstDash val="solid"/>
            <a:bevel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latinLnBrk="1" hangingPunct="0"/>
            <a:endParaRPr lang="th-TH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031252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0"/>
          <p:cNvGrpSpPr>
            <a:grpSpLocks/>
          </p:cNvGrpSpPr>
          <p:nvPr/>
        </p:nvGrpSpPr>
        <p:grpSpPr bwMode="auto">
          <a:xfrm>
            <a:off x="1403350" y="1303339"/>
            <a:ext cx="2463800" cy="2022475"/>
            <a:chOff x="260350" y="1303338"/>
            <a:chExt cx="2463800" cy="2022475"/>
          </a:xfrm>
        </p:grpSpPr>
        <p:pic>
          <p:nvPicPr>
            <p:cNvPr id="34891" name="Picture 4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1463" y="1303338"/>
              <a:ext cx="2452687" cy="2022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892" name="Rectangle 43"/>
            <p:cNvSpPr>
              <a:spLocks noChangeArrowheads="1"/>
            </p:cNvSpPr>
            <p:nvPr/>
          </p:nvSpPr>
          <p:spPr bwMode="auto">
            <a:xfrm>
              <a:off x="260350" y="1303338"/>
              <a:ext cx="2463800" cy="2022475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pic>
        <p:nvPicPr>
          <p:cNvPr id="89" name="Picture 88" descr="ประท้วงอียิปต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4588" y="4500944"/>
            <a:ext cx="2793013" cy="19760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8" name="Picture 87" descr="rohs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88050" y="838201"/>
            <a:ext cx="2470150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AutoShape 2"/>
          <p:cNvSpPr>
            <a:spLocks noChangeAspect="1" noChangeArrowheads="1" noTextEdit="1"/>
          </p:cNvSpPr>
          <p:nvPr/>
        </p:nvSpPr>
        <p:spPr bwMode="auto">
          <a:xfrm>
            <a:off x="1143000" y="838200"/>
            <a:ext cx="9634538" cy="56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b="1" i="1">
              <a:solidFill>
                <a:srgbClr val="000066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1363664" y="4351339"/>
            <a:ext cx="2833687" cy="1900237"/>
            <a:chOff x="208" y="2913"/>
            <a:chExt cx="1648" cy="764"/>
          </a:xfrm>
        </p:grpSpPr>
        <p:pic>
          <p:nvPicPr>
            <p:cNvPr id="34889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4" y="2917"/>
              <a:ext cx="1642" cy="7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890" name="Rectangle 5"/>
            <p:cNvSpPr>
              <a:spLocks noChangeArrowheads="1"/>
            </p:cNvSpPr>
            <p:nvPr/>
          </p:nvSpPr>
          <p:spPr bwMode="auto">
            <a:xfrm>
              <a:off x="208" y="2913"/>
              <a:ext cx="1648" cy="764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8539164" y="2179638"/>
            <a:ext cx="2344737" cy="1181100"/>
            <a:chOff x="4203" y="835"/>
            <a:chExt cx="1363" cy="744"/>
          </a:xfrm>
        </p:grpSpPr>
        <p:pic>
          <p:nvPicPr>
            <p:cNvPr id="34887" name="Picture 1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209" y="840"/>
              <a:ext cx="1355" cy="7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888" name="Rectangle 11"/>
            <p:cNvSpPr>
              <a:spLocks noChangeArrowheads="1"/>
            </p:cNvSpPr>
            <p:nvPr/>
          </p:nvSpPr>
          <p:spPr bwMode="auto">
            <a:xfrm>
              <a:off x="4203" y="835"/>
              <a:ext cx="1363" cy="744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grpSp>
        <p:nvGrpSpPr>
          <p:cNvPr id="5" name="Group 99"/>
          <p:cNvGrpSpPr>
            <a:grpSpLocks/>
          </p:cNvGrpSpPr>
          <p:nvPr/>
        </p:nvGrpSpPr>
        <p:grpSpPr bwMode="auto">
          <a:xfrm>
            <a:off x="6629400" y="1905000"/>
            <a:ext cx="2514600" cy="2209800"/>
            <a:chOff x="5486400" y="1905000"/>
            <a:chExt cx="2514600" cy="2209800"/>
          </a:xfrm>
        </p:grpSpPr>
        <p:sp>
          <p:nvSpPr>
            <p:cNvPr id="99" name="Oval 98"/>
            <p:cNvSpPr/>
            <p:nvPr/>
          </p:nvSpPr>
          <p:spPr bwMode="auto">
            <a:xfrm>
              <a:off x="5486400" y="1905000"/>
              <a:ext cx="2514600" cy="2209800"/>
            </a:xfrm>
            <a:prstGeom prst="ellipse">
              <a:avLst/>
            </a:prstGeom>
            <a:solidFill>
              <a:srgbClr val="00B0F0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20" rIns="45720"/>
            <a:lstStyle/>
            <a:p>
              <a:pPr marL="228600" indent="-228600" fontAlgn="base">
                <a:lnSpc>
                  <a:spcPct val="8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99FF"/>
                </a:buClr>
                <a:buFont typeface="Wingdings" pitchFamily="2" charset="2"/>
                <a:buChar char="Ø"/>
                <a:tabLst>
                  <a:tab pos="228600" algn="l"/>
                </a:tabLst>
                <a:defRPr/>
              </a:pPr>
              <a:endParaRPr lang="th-TH" sz="1800" b="1" i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80" name="Rectangle 20"/>
            <p:cNvSpPr>
              <a:spLocks noChangeArrowheads="1"/>
            </p:cNvSpPr>
            <p:nvPr/>
          </p:nvSpPr>
          <p:spPr bwMode="auto">
            <a:xfrm>
              <a:off x="6181725" y="2208213"/>
              <a:ext cx="100647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5. Climate</a:t>
              </a:r>
              <a:r>
                <a:rPr lang="th-TH" sz="2400" b="1" u="sng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 </a:t>
              </a:r>
              <a:endParaRPr lang="th-TH" sz="2400" u="sng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81" name="Rectangle 21"/>
            <p:cNvSpPr>
              <a:spLocks noChangeArrowheads="1"/>
            </p:cNvSpPr>
            <p:nvPr/>
          </p:nvSpPr>
          <p:spPr bwMode="auto">
            <a:xfrm>
              <a:off x="6299200" y="2428875"/>
              <a:ext cx="73977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Change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82" name="Rectangle 22"/>
            <p:cNvSpPr>
              <a:spLocks noChangeArrowheads="1"/>
            </p:cNvSpPr>
            <p:nvPr/>
          </p:nvSpPr>
          <p:spPr bwMode="auto">
            <a:xfrm>
              <a:off x="6057900" y="2644775"/>
              <a:ext cx="148907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Environment &amp; 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83" name="Rectangle 23"/>
            <p:cNvSpPr>
              <a:spLocks noChangeArrowheads="1"/>
            </p:cNvSpPr>
            <p:nvPr/>
          </p:nvSpPr>
          <p:spPr bwMode="auto">
            <a:xfrm>
              <a:off x="5880100" y="2860675"/>
              <a:ext cx="178117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Natural Resources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84" name="Rectangle 29"/>
            <p:cNvSpPr>
              <a:spLocks noChangeArrowheads="1"/>
            </p:cNvSpPr>
            <p:nvPr/>
          </p:nvSpPr>
          <p:spPr bwMode="auto">
            <a:xfrm>
              <a:off x="5851525" y="3124200"/>
              <a:ext cx="1712913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Natural Disasters </a:t>
              </a:r>
            </a:p>
          </p:txBody>
        </p:sp>
        <p:sp>
          <p:nvSpPr>
            <p:cNvPr id="34885" name="Rectangle 34"/>
            <p:cNvSpPr>
              <a:spLocks noChangeArrowheads="1"/>
            </p:cNvSpPr>
            <p:nvPr/>
          </p:nvSpPr>
          <p:spPr bwMode="auto">
            <a:xfrm>
              <a:off x="6142038" y="3368675"/>
              <a:ext cx="1106487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Commodity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86" name="Rectangle 35"/>
            <p:cNvSpPr>
              <a:spLocks noChangeArrowheads="1"/>
            </p:cNvSpPr>
            <p:nvPr/>
          </p:nvSpPr>
          <p:spPr bwMode="auto">
            <a:xfrm>
              <a:off x="6357938" y="3597275"/>
              <a:ext cx="60642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Prices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grpSp>
        <p:nvGrpSpPr>
          <p:cNvPr id="6" name="Group 95"/>
          <p:cNvGrpSpPr>
            <a:grpSpLocks/>
          </p:cNvGrpSpPr>
          <p:nvPr/>
        </p:nvGrpSpPr>
        <p:grpSpPr bwMode="auto">
          <a:xfrm>
            <a:off x="3352800" y="2743200"/>
            <a:ext cx="2514600" cy="2133600"/>
            <a:chOff x="2209800" y="2743200"/>
            <a:chExt cx="2514600" cy="2133600"/>
          </a:xfrm>
        </p:grpSpPr>
        <p:sp>
          <p:nvSpPr>
            <p:cNvPr id="95" name="Oval 94"/>
            <p:cNvSpPr/>
            <p:nvPr/>
          </p:nvSpPr>
          <p:spPr bwMode="auto">
            <a:xfrm>
              <a:off x="2209800" y="2743200"/>
              <a:ext cx="2514600" cy="2133600"/>
            </a:xfrm>
            <a:prstGeom prst="ellipse">
              <a:avLst/>
            </a:prstGeom>
            <a:solidFill>
              <a:srgbClr val="CC3300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20" rIns="45720"/>
            <a:lstStyle/>
            <a:p>
              <a:pPr marL="228600" indent="-228600" fontAlgn="base">
                <a:lnSpc>
                  <a:spcPct val="8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99FF"/>
                </a:buClr>
                <a:buFont typeface="Wingdings" pitchFamily="2" charset="2"/>
                <a:buChar char="Ø"/>
                <a:tabLst>
                  <a:tab pos="228600" algn="l"/>
                </a:tabLst>
                <a:defRPr/>
              </a:pPr>
              <a:endParaRPr lang="th-TH" sz="1800" b="1" i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cs typeface="Browallia New" pitchFamily="34" charset="-34"/>
              </a:endParaRPr>
            </a:p>
          </p:txBody>
        </p:sp>
        <p:grpSp>
          <p:nvGrpSpPr>
            <p:cNvPr id="34874" name="Group 93"/>
            <p:cNvGrpSpPr>
              <a:grpSpLocks/>
            </p:cNvGrpSpPr>
            <p:nvPr/>
          </p:nvGrpSpPr>
          <p:grpSpPr bwMode="auto">
            <a:xfrm>
              <a:off x="2513013" y="2895600"/>
              <a:ext cx="1760537" cy="1762125"/>
              <a:chOff x="2513013" y="2819400"/>
              <a:chExt cx="1760537" cy="1762125"/>
            </a:xfrm>
          </p:grpSpPr>
          <p:sp>
            <p:nvSpPr>
              <p:cNvPr id="34875" name="Rectangle 36"/>
              <p:cNvSpPr>
                <a:spLocks noChangeArrowheads="1"/>
              </p:cNvSpPr>
              <p:nvPr/>
            </p:nvSpPr>
            <p:spPr bwMode="auto">
              <a:xfrm>
                <a:off x="3035300" y="2819400"/>
                <a:ext cx="693738" cy="369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2400" b="1">
                    <a:solidFill>
                      <a:srgbClr val="FFCC00"/>
                    </a:solidFill>
                    <a:latin typeface="Browallia New" pitchFamily="34" charset="-34"/>
                    <a:cs typeface="Browallia New" pitchFamily="34" charset="-34"/>
                  </a:rPr>
                  <a:t>2. New </a:t>
                </a:r>
                <a:endParaRPr lang="th-TH" sz="2400">
                  <a:solidFill>
                    <a:srgbClr val="FFCC00"/>
                  </a:solidFill>
                  <a:latin typeface="Browallia New" pitchFamily="34" charset="-34"/>
                  <a:cs typeface="Browallia New" pitchFamily="34" charset="-34"/>
                </a:endParaRPr>
              </a:p>
            </p:txBody>
          </p:sp>
          <p:sp>
            <p:nvSpPr>
              <p:cNvPr id="34876" name="Rectangle 37"/>
              <p:cNvSpPr>
                <a:spLocks noChangeArrowheads="1"/>
              </p:cNvSpPr>
              <p:nvPr/>
            </p:nvSpPr>
            <p:spPr bwMode="auto">
              <a:xfrm>
                <a:off x="2779713" y="3070225"/>
                <a:ext cx="1185862" cy="369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2400" b="1">
                    <a:solidFill>
                      <a:srgbClr val="FFCC00"/>
                    </a:solidFill>
                    <a:latin typeface="Browallia New" pitchFamily="34" charset="-34"/>
                    <a:cs typeface="Browallia New" pitchFamily="34" charset="-34"/>
                  </a:rPr>
                  <a:t>Competitors</a:t>
                </a:r>
                <a:endParaRPr lang="th-TH" sz="2400">
                  <a:solidFill>
                    <a:srgbClr val="FFCC00"/>
                  </a:solidFill>
                  <a:latin typeface="Browallia New" pitchFamily="34" charset="-34"/>
                  <a:cs typeface="Browallia New" pitchFamily="34" charset="-34"/>
                </a:endParaRPr>
              </a:p>
            </p:txBody>
          </p:sp>
          <p:sp>
            <p:nvSpPr>
              <p:cNvPr id="34877" name="Rectangle 38"/>
              <p:cNvSpPr>
                <a:spLocks noChangeArrowheads="1"/>
              </p:cNvSpPr>
              <p:nvPr/>
            </p:nvSpPr>
            <p:spPr bwMode="auto">
              <a:xfrm>
                <a:off x="2513013" y="3359150"/>
                <a:ext cx="1760537" cy="369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2400" b="1">
                    <a:solidFill>
                      <a:srgbClr val="FFCC00"/>
                    </a:solidFill>
                    <a:latin typeface="Browallia New" pitchFamily="34" charset="-34"/>
                    <a:cs typeface="Browallia New" pitchFamily="34" charset="-34"/>
                  </a:rPr>
                  <a:t>New Partnerships </a:t>
                </a:r>
              </a:p>
            </p:txBody>
          </p:sp>
          <p:sp>
            <p:nvSpPr>
              <p:cNvPr id="34878" name="Rectangle 39"/>
              <p:cNvSpPr>
                <a:spLocks noChangeArrowheads="1"/>
              </p:cNvSpPr>
              <p:nvPr/>
            </p:nvSpPr>
            <p:spPr bwMode="auto">
              <a:xfrm>
                <a:off x="2641600" y="3695700"/>
                <a:ext cx="1568450" cy="885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2400" b="1">
                    <a:solidFill>
                      <a:srgbClr val="FFCC00"/>
                    </a:solidFill>
                    <a:latin typeface="Browallia New" pitchFamily="34" charset="-34"/>
                    <a:cs typeface="Browallia New" pitchFamily="34" charset="-34"/>
                  </a:rPr>
                  <a:t>New </a:t>
                </a:r>
              </a:p>
              <a:p>
                <a:pPr algn="ctr"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2400" b="1">
                    <a:solidFill>
                      <a:srgbClr val="FFCC00"/>
                    </a:solidFill>
                    <a:latin typeface="Browallia New" pitchFamily="34" charset="-34"/>
                    <a:cs typeface="Browallia New" pitchFamily="34" charset="-34"/>
                  </a:rPr>
                  <a:t>Customer </a:t>
                </a:r>
              </a:p>
              <a:p>
                <a:pPr algn="ctr"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2400" b="1">
                    <a:solidFill>
                      <a:srgbClr val="FFCC00"/>
                    </a:solidFill>
                    <a:latin typeface="Browallia New" pitchFamily="34" charset="-34"/>
                    <a:cs typeface="Browallia New" pitchFamily="34" charset="-34"/>
                  </a:rPr>
                  <a:t>Expectations </a:t>
                </a:r>
              </a:p>
            </p:txBody>
          </p:sp>
        </p:grpSp>
      </p:grpSp>
      <p:sp>
        <p:nvSpPr>
          <p:cNvPr id="34844" name="Rectangle 40"/>
          <p:cNvSpPr>
            <a:spLocks noChangeArrowheads="1"/>
          </p:cNvSpPr>
          <p:nvPr/>
        </p:nvSpPr>
        <p:spPr bwMode="auto">
          <a:xfrm>
            <a:off x="9359900" y="1852614"/>
            <a:ext cx="615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Health</a:t>
            </a:r>
            <a:endParaRPr lang="th-TH" sz="24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4845" name="Rectangle 41"/>
          <p:cNvSpPr>
            <a:spLocks noChangeArrowheads="1"/>
          </p:cNvSpPr>
          <p:nvPr/>
        </p:nvSpPr>
        <p:spPr bwMode="auto">
          <a:xfrm>
            <a:off x="9351963" y="1563689"/>
            <a:ext cx="1231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New Disease</a:t>
            </a:r>
            <a:endParaRPr lang="th-TH" sz="24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4848" name="Rectangle 44"/>
          <p:cNvSpPr>
            <a:spLocks noChangeArrowheads="1"/>
          </p:cNvSpPr>
          <p:nvPr/>
        </p:nvSpPr>
        <p:spPr bwMode="auto">
          <a:xfrm>
            <a:off x="2038351" y="1006476"/>
            <a:ext cx="3198813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AEC </a:t>
            </a:r>
            <a:r>
              <a:rPr lang="en-US" sz="24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&amp; Global Supply Chain</a:t>
            </a:r>
            <a:endParaRPr lang="th-TH" sz="2400" b="1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4849" name="Rectangle 45"/>
          <p:cNvSpPr>
            <a:spLocks noChangeArrowheads="1"/>
          </p:cNvSpPr>
          <p:nvPr/>
        </p:nvSpPr>
        <p:spPr bwMode="auto">
          <a:xfrm>
            <a:off x="3016250" y="6180139"/>
            <a:ext cx="1042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Population</a:t>
            </a:r>
            <a:endParaRPr lang="th-TH" sz="24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grpSp>
        <p:nvGrpSpPr>
          <p:cNvPr id="9" name="Group 47"/>
          <p:cNvGrpSpPr>
            <a:grpSpLocks/>
          </p:cNvGrpSpPr>
          <p:nvPr/>
        </p:nvGrpSpPr>
        <p:grpSpPr bwMode="auto">
          <a:xfrm>
            <a:off x="7969250" y="4092576"/>
            <a:ext cx="2808288" cy="2232025"/>
            <a:chOff x="3980" y="2539"/>
            <a:chExt cx="1577" cy="744"/>
          </a:xfrm>
        </p:grpSpPr>
        <p:pic>
          <p:nvPicPr>
            <p:cNvPr id="34871" name="Picture 48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985" y="2544"/>
              <a:ext cx="1571" cy="7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872" name="Rectangle 49"/>
            <p:cNvSpPr>
              <a:spLocks noChangeArrowheads="1"/>
            </p:cNvSpPr>
            <p:nvPr/>
          </p:nvSpPr>
          <p:spPr bwMode="auto">
            <a:xfrm>
              <a:off x="3980" y="2539"/>
              <a:ext cx="1577" cy="744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sp>
        <p:nvSpPr>
          <p:cNvPr id="34852" name="Rectangle 50"/>
          <p:cNvSpPr>
            <a:spLocks noChangeArrowheads="1"/>
          </p:cNvSpPr>
          <p:nvPr/>
        </p:nvSpPr>
        <p:spPr bwMode="auto">
          <a:xfrm>
            <a:off x="8672514" y="3673475"/>
            <a:ext cx="14811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Food </a:t>
            </a:r>
            <a:r>
              <a:rPr lang="en-US" sz="24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Supply</a:t>
            </a:r>
            <a:endParaRPr lang="th-TH" sz="24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4855" name="Rectangle 55"/>
          <p:cNvSpPr>
            <a:spLocks noChangeArrowheads="1"/>
          </p:cNvSpPr>
          <p:nvPr/>
        </p:nvSpPr>
        <p:spPr bwMode="auto">
          <a:xfrm>
            <a:off x="1463676" y="938214"/>
            <a:ext cx="449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FF0000"/>
                </a:solidFill>
                <a:latin typeface="Browallia New" pitchFamily="34" charset="-34"/>
                <a:cs typeface="Browallia New" pitchFamily="34" charset="-34"/>
              </a:rPr>
              <a:t>2015</a:t>
            </a:r>
            <a:endParaRPr lang="th-TH" sz="24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4857" name="Rectangle 57"/>
          <p:cNvSpPr>
            <a:spLocks noChangeArrowheads="1"/>
          </p:cNvSpPr>
          <p:nvPr/>
        </p:nvSpPr>
        <p:spPr bwMode="auto">
          <a:xfrm>
            <a:off x="2327276" y="6188075"/>
            <a:ext cx="449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FF0000"/>
                </a:solidFill>
                <a:latin typeface="Browallia New" pitchFamily="34" charset="-34"/>
                <a:cs typeface="Browallia New" pitchFamily="34" charset="-34"/>
              </a:rPr>
              <a:t>2025</a:t>
            </a:r>
            <a:endParaRPr lang="th-TH" sz="24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4859" name="Rectangle 59"/>
          <p:cNvSpPr>
            <a:spLocks noChangeArrowheads="1"/>
          </p:cNvSpPr>
          <p:nvPr/>
        </p:nvSpPr>
        <p:spPr bwMode="auto">
          <a:xfrm>
            <a:off x="10304463" y="3668714"/>
            <a:ext cx="4492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FF0000"/>
                </a:solidFill>
                <a:latin typeface="Browallia New" pitchFamily="34" charset="-34"/>
                <a:cs typeface="Browallia New" pitchFamily="34" charset="-34"/>
              </a:rPr>
              <a:t>2030</a:t>
            </a:r>
            <a:endParaRPr lang="th-TH" sz="24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grpSp>
        <p:nvGrpSpPr>
          <p:cNvPr id="10" name="Group 60"/>
          <p:cNvGrpSpPr>
            <a:grpSpLocks/>
          </p:cNvGrpSpPr>
          <p:nvPr/>
        </p:nvGrpSpPr>
        <p:grpSpPr bwMode="auto">
          <a:xfrm>
            <a:off x="1447801" y="3692526"/>
            <a:ext cx="1839913" cy="582613"/>
            <a:chOff x="177" y="2321"/>
            <a:chExt cx="918" cy="221"/>
          </a:xfrm>
        </p:grpSpPr>
        <p:sp>
          <p:nvSpPr>
            <p:cNvPr id="7" name="Freeform 61"/>
            <p:cNvSpPr>
              <a:spLocks noEditPoints="1"/>
            </p:cNvSpPr>
            <p:nvPr/>
          </p:nvSpPr>
          <p:spPr bwMode="auto">
            <a:xfrm>
              <a:off x="177" y="2325"/>
              <a:ext cx="128" cy="214"/>
            </a:xfrm>
            <a:custGeom>
              <a:avLst/>
              <a:gdLst>
                <a:gd name="T0" fmla="*/ 0 w 982"/>
                <a:gd name="T1" fmla="*/ 0 h 1938"/>
                <a:gd name="T2" fmla="*/ 0 w 982"/>
                <a:gd name="T3" fmla="*/ 0 h 1938"/>
                <a:gd name="T4" fmla="*/ 0 w 982"/>
                <a:gd name="T5" fmla="*/ 0 h 1938"/>
                <a:gd name="T6" fmla="*/ 0 w 982"/>
                <a:gd name="T7" fmla="*/ 0 h 1938"/>
                <a:gd name="T8" fmla="*/ 0 w 982"/>
                <a:gd name="T9" fmla="*/ 0 h 1938"/>
                <a:gd name="T10" fmla="*/ 0 w 982"/>
                <a:gd name="T11" fmla="*/ 0 h 1938"/>
                <a:gd name="T12" fmla="*/ 0 w 982"/>
                <a:gd name="T13" fmla="*/ 0 h 1938"/>
                <a:gd name="T14" fmla="*/ 0 w 982"/>
                <a:gd name="T15" fmla="*/ 0 h 1938"/>
                <a:gd name="T16" fmla="*/ 0 w 982"/>
                <a:gd name="T17" fmla="*/ 0 h 1938"/>
                <a:gd name="T18" fmla="*/ 0 w 982"/>
                <a:gd name="T19" fmla="*/ 0 h 1938"/>
                <a:gd name="T20" fmla="*/ 0 w 982"/>
                <a:gd name="T21" fmla="*/ 0 h 1938"/>
                <a:gd name="T22" fmla="*/ 0 w 982"/>
                <a:gd name="T23" fmla="*/ 0 h 1938"/>
                <a:gd name="T24" fmla="*/ 0 w 982"/>
                <a:gd name="T25" fmla="*/ 0 h 1938"/>
                <a:gd name="T26" fmla="*/ 0 w 982"/>
                <a:gd name="T27" fmla="*/ 0 h 1938"/>
                <a:gd name="T28" fmla="*/ 0 w 982"/>
                <a:gd name="T29" fmla="*/ 0 h 1938"/>
                <a:gd name="T30" fmla="*/ 0 w 982"/>
                <a:gd name="T31" fmla="*/ 0 h 1938"/>
                <a:gd name="T32" fmla="*/ 0 w 982"/>
                <a:gd name="T33" fmla="*/ 0 h 1938"/>
                <a:gd name="T34" fmla="*/ 0 w 982"/>
                <a:gd name="T35" fmla="*/ 0 h 1938"/>
                <a:gd name="T36" fmla="*/ 0 w 982"/>
                <a:gd name="T37" fmla="*/ 0 h 1938"/>
                <a:gd name="T38" fmla="*/ 0 w 982"/>
                <a:gd name="T39" fmla="*/ 0 h 1938"/>
                <a:gd name="T40" fmla="*/ 0 w 982"/>
                <a:gd name="T41" fmla="*/ 0 h 1938"/>
                <a:gd name="T42" fmla="*/ 0 w 982"/>
                <a:gd name="T43" fmla="*/ 0 h 1938"/>
                <a:gd name="T44" fmla="*/ 0 w 982"/>
                <a:gd name="T45" fmla="*/ 0 h 1938"/>
                <a:gd name="T46" fmla="*/ 0 w 982"/>
                <a:gd name="T47" fmla="*/ 0 h 1938"/>
                <a:gd name="T48" fmla="*/ 0 w 982"/>
                <a:gd name="T49" fmla="*/ 0 h 1938"/>
                <a:gd name="T50" fmla="*/ 0 w 982"/>
                <a:gd name="T51" fmla="*/ 0 h 1938"/>
                <a:gd name="T52" fmla="*/ 0 w 982"/>
                <a:gd name="T53" fmla="*/ 0 h 1938"/>
                <a:gd name="T54" fmla="*/ 0 w 982"/>
                <a:gd name="T55" fmla="*/ 0 h 1938"/>
                <a:gd name="T56" fmla="*/ 0 w 982"/>
                <a:gd name="T57" fmla="*/ 0 h 1938"/>
                <a:gd name="T58" fmla="*/ 0 w 982"/>
                <a:gd name="T59" fmla="*/ 0 h 193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982"/>
                <a:gd name="T91" fmla="*/ 0 h 1938"/>
                <a:gd name="T92" fmla="*/ 982 w 982"/>
                <a:gd name="T93" fmla="*/ 1938 h 193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982" h="1938">
                  <a:moveTo>
                    <a:pt x="0" y="0"/>
                  </a:moveTo>
                  <a:cubicBezTo>
                    <a:pt x="203" y="0"/>
                    <a:pt x="407" y="0"/>
                    <a:pt x="610" y="0"/>
                  </a:cubicBezTo>
                  <a:cubicBezTo>
                    <a:pt x="713" y="0"/>
                    <a:pt x="794" y="47"/>
                    <a:pt x="850" y="143"/>
                  </a:cubicBezTo>
                  <a:cubicBezTo>
                    <a:pt x="905" y="240"/>
                    <a:pt x="934" y="356"/>
                    <a:pt x="934" y="496"/>
                  </a:cubicBezTo>
                  <a:cubicBezTo>
                    <a:pt x="934" y="614"/>
                    <a:pt x="913" y="715"/>
                    <a:pt x="873" y="801"/>
                  </a:cubicBezTo>
                  <a:cubicBezTo>
                    <a:pt x="847" y="857"/>
                    <a:pt x="811" y="891"/>
                    <a:pt x="766" y="904"/>
                  </a:cubicBezTo>
                  <a:cubicBezTo>
                    <a:pt x="835" y="924"/>
                    <a:pt x="890" y="976"/>
                    <a:pt x="926" y="1061"/>
                  </a:cubicBezTo>
                  <a:cubicBezTo>
                    <a:pt x="963" y="1146"/>
                    <a:pt x="982" y="1251"/>
                    <a:pt x="982" y="1377"/>
                  </a:cubicBezTo>
                  <a:cubicBezTo>
                    <a:pt x="982" y="1479"/>
                    <a:pt x="969" y="1571"/>
                    <a:pt x="943" y="1652"/>
                  </a:cubicBezTo>
                  <a:cubicBezTo>
                    <a:pt x="917" y="1735"/>
                    <a:pt x="880" y="1799"/>
                    <a:pt x="835" y="1848"/>
                  </a:cubicBezTo>
                  <a:cubicBezTo>
                    <a:pt x="808" y="1878"/>
                    <a:pt x="765" y="1900"/>
                    <a:pt x="708" y="1914"/>
                  </a:cubicBezTo>
                  <a:cubicBezTo>
                    <a:pt x="637" y="1931"/>
                    <a:pt x="589" y="1938"/>
                    <a:pt x="564" y="1938"/>
                  </a:cubicBezTo>
                  <a:cubicBezTo>
                    <a:pt x="376" y="1938"/>
                    <a:pt x="188" y="1938"/>
                    <a:pt x="0" y="1938"/>
                  </a:cubicBezTo>
                  <a:cubicBezTo>
                    <a:pt x="0" y="1292"/>
                    <a:pt x="0" y="646"/>
                    <a:pt x="0" y="0"/>
                  </a:cubicBezTo>
                  <a:close/>
                  <a:moveTo>
                    <a:pt x="351" y="739"/>
                  </a:moveTo>
                  <a:cubicBezTo>
                    <a:pt x="392" y="739"/>
                    <a:pt x="433" y="739"/>
                    <a:pt x="474" y="739"/>
                  </a:cubicBezTo>
                  <a:cubicBezTo>
                    <a:pt x="520" y="739"/>
                    <a:pt x="552" y="726"/>
                    <a:pt x="568" y="700"/>
                  </a:cubicBezTo>
                  <a:cubicBezTo>
                    <a:pt x="584" y="673"/>
                    <a:pt x="593" y="635"/>
                    <a:pt x="593" y="584"/>
                  </a:cubicBezTo>
                  <a:cubicBezTo>
                    <a:pt x="593" y="537"/>
                    <a:pt x="584" y="500"/>
                    <a:pt x="568" y="474"/>
                  </a:cubicBezTo>
                  <a:cubicBezTo>
                    <a:pt x="552" y="448"/>
                    <a:pt x="520" y="435"/>
                    <a:pt x="476" y="435"/>
                  </a:cubicBezTo>
                  <a:cubicBezTo>
                    <a:pt x="434" y="435"/>
                    <a:pt x="392" y="435"/>
                    <a:pt x="351" y="435"/>
                  </a:cubicBezTo>
                  <a:cubicBezTo>
                    <a:pt x="351" y="536"/>
                    <a:pt x="351" y="638"/>
                    <a:pt x="351" y="739"/>
                  </a:cubicBezTo>
                  <a:close/>
                  <a:moveTo>
                    <a:pt x="351" y="1481"/>
                  </a:moveTo>
                  <a:cubicBezTo>
                    <a:pt x="400" y="1481"/>
                    <a:pt x="449" y="1481"/>
                    <a:pt x="498" y="1481"/>
                  </a:cubicBezTo>
                  <a:cubicBezTo>
                    <a:pt x="549" y="1481"/>
                    <a:pt x="585" y="1465"/>
                    <a:pt x="604" y="1435"/>
                  </a:cubicBezTo>
                  <a:cubicBezTo>
                    <a:pt x="623" y="1404"/>
                    <a:pt x="634" y="1362"/>
                    <a:pt x="634" y="1311"/>
                  </a:cubicBezTo>
                  <a:cubicBezTo>
                    <a:pt x="634" y="1264"/>
                    <a:pt x="624" y="1226"/>
                    <a:pt x="605" y="1196"/>
                  </a:cubicBezTo>
                  <a:cubicBezTo>
                    <a:pt x="586" y="1165"/>
                    <a:pt x="549" y="1151"/>
                    <a:pt x="497" y="1151"/>
                  </a:cubicBezTo>
                  <a:cubicBezTo>
                    <a:pt x="448" y="1151"/>
                    <a:pt x="399" y="1151"/>
                    <a:pt x="351" y="1151"/>
                  </a:cubicBezTo>
                  <a:cubicBezTo>
                    <a:pt x="351" y="1261"/>
                    <a:pt x="351" y="1371"/>
                    <a:pt x="351" y="1481"/>
                  </a:cubicBezTo>
                  <a:close/>
                </a:path>
              </a:pathLst>
            </a:custGeom>
            <a:solidFill>
              <a:srgbClr val="00206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58" name="Freeform 62"/>
            <p:cNvSpPr>
              <a:spLocks noEditPoints="1"/>
            </p:cNvSpPr>
            <p:nvPr/>
          </p:nvSpPr>
          <p:spPr bwMode="auto">
            <a:xfrm>
              <a:off x="327" y="2325"/>
              <a:ext cx="136" cy="214"/>
            </a:xfrm>
            <a:custGeom>
              <a:avLst/>
              <a:gdLst>
                <a:gd name="T0" fmla="*/ 0 w 1043"/>
                <a:gd name="T1" fmla="*/ 0 h 1938"/>
                <a:gd name="T2" fmla="*/ 0 w 1043"/>
                <a:gd name="T3" fmla="*/ 0 h 1938"/>
                <a:gd name="T4" fmla="*/ 0 w 1043"/>
                <a:gd name="T5" fmla="*/ 0 h 1938"/>
                <a:gd name="T6" fmla="*/ 0 w 1043"/>
                <a:gd name="T7" fmla="*/ 0 h 1938"/>
                <a:gd name="T8" fmla="*/ 0 w 1043"/>
                <a:gd name="T9" fmla="*/ 0 h 1938"/>
                <a:gd name="T10" fmla="*/ 0 w 1043"/>
                <a:gd name="T11" fmla="*/ 0 h 1938"/>
                <a:gd name="T12" fmla="*/ 0 w 1043"/>
                <a:gd name="T13" fmla="*/ 0 h 1938"/>
                <a:gd name="T14" fmla="*/ 0 w 1043"/>
                <a:gd name="T15" fmla="*/ 0 h 1938"/>
                <a:gd name="T16" fmla="*/ 0 w 1043"/>
                <a:gd name="T17" fmla="*/ 0 h 1938"/>
                <a:gd name="T18" fmla="*/ 0 w 1043"/>
                <a:gd name="T19" fmla="*/ 0 h 1938"/>
                <a:gd name="T20" fmla="*/ 0 w 1043"/>
                <a:gd name="T21" fmla="*/ 0 h 1938"/>
                <a:gd name="T22" fmla="*/ 0 w 1043"/>
                <a:gd name="T23" fmla="*/ 0 h 1938"/>
                <a:gd name="T24" fmla="*/ 0 w 1043"/>
                <a:gd name="T25" fmla="*/ 0 h 1938"/>
                <a:gd name="T26" fmla="*/ 0 w 1043"/>
                <a:gd name="T27" fmla="*/ 0 h 1938"/>
                <a:gd name="T28" fmla="*/ 0 w 1043"/>
                <a:gd name="T29" fmla="*/ 0 h 1938"/>
                <a:gd name="T30" fmla="*/ 0 w 1043"/>
                <a:gd name="T31" fmla="*/ 0 h 1938"/>
                <a:gd name="T32" fmla="*/ 0 w 1043"/>
                <a:gd name="T33" fmla="*/ 0 h 1938"/>
                <a:gd name="T34" fmla="*/ 0 w 1043"/>
                <a:gd name="T35" fmla="*/ 0 h 1938"/>
                <a:gd name="T36" fmla="*/ 0 w 1043"/>
                <a:gd name="T37" fmla="*/ 0 h 1938"/>
                <a:gd name="T38" fmla="*/ 0 w 1043"/>
                <a:gd name="T39" fmla="*/ 0 h 1938"/>
                <a:gd name="T40" fmla="*/ 0 w 1043"/>
                <a:gd name="T41" fmla="*/ 0 h 1938"/>
                <a:gd name="T42" fmla="*/ 0 w 1043"/>
                <a:gd name="T43" fmla="*/ 0 h 1938"/>
                <a:gd name="T44" fmla="*/ 0 w 1043"/>
                <a:gd name="T45" fmla="*/ 0 h 1938"/>
                <a:gd name="T46" fmla="*/ 0 w 1043"/>
                <a:gd name="T47" fmla="*/ 0 h 1938"/>
                <a:gd name="T48" fmla="*/ 0 w 1043"/>
                <a:gd name="T49" fmla="*/ 0 h 1938"/>
                <a:gd name="T50" fmla="*/ 0 w 1043"/>
                <a:gd name="T51" fmla="*/ 0 h 1938"/>
                <a:gd name="T52" fmla="*/ 0 w 1043"/>
                <a:gd name="T53" fmla="*/ 0 h 1938"/>
                <a:gd name="T54" fmla="*/ 0 w 1043"/>
                <a:gd name="T55" fmla="*/ 0 h 1938"/>
                <a:gd name="T56" fmla="*/ 0 w 1043"/>
                <a:gd name="T57" fmla="*/ 0 h 193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043"/>
                <a:gd name="T88" fmla="*/ 0 h 1938"/>
                <a:gd name="T89" fmla="*/ 1043 w 1043"/>
                <a:gd name="T90" fmla="*/ 1938 h 1938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043" h="1938">
                  <a:moveTo>
                    <a:pt x="0" y="1938"/>
                  </a:moveTo>
                  <a:cubicBezTo>
                    <a:pt x="0" y="1292"/>
                    <a:pt x="0" y="646"/>
                    <a:pt x="0" y="0"/>
                  </a:cubicBezTo>
                  <a:cubicBezTo>
                    <a:pt x="181" y="0"/>
                    <a:pt x="363" y="0"/>
                    <a:pt x="544" y="0"/>
                  </a:cubicBezTo>
                  <a:cubicBezTo>
                    <a:pt x="644" y="0"/>
                    <a:pt x="721" y="16"/>
                    <a:pt x="776" y="49"/>
                  </a:cubicBezTo>
                  <a:cubicBezTo>
                    <a:pt x="830" y="82"/>
                    <a:pt x="876" y="143"/>
                    <a:pt x="909" y="231"/>
                  </a:cubicBezTo>
                  <a:cubicBezTo>
                    <a:pt x="942" y="319"/>
                    <a:pt x="959" y="427"/>
                    <a:pt x="959" y="551"/>
                  </a:cubicBezTo>
                  <a:cubicBezTo>
                    <a:pt x="959" y="660"/>
                    <a:pt x="945" y="753"/>
                    <a:pt x="920" y="834"/>
                  </a:cubicBezTo>
                  <a:cubicBezTo>
                    <a:pt x="895" y="914"/>
                    <a:pt x="859" y="979"/>
                    <a:pt x="814" y="1029"/>
                  </a:cubicBezTo>
                  <a:cubicBezTo>
                    <a:pt x="786" y="1061"/>
                    <a:pt x="750" y="1079"/>
                    <a:pt x="709" y="1086"/>
                  </a:cubicBezTo>
                  <a:cubicBezTo>
                    <a:pt x="742" y="1090"/>
                    <a:pt x="768" y="1105"/>
                    <a:pt x="786" y="1130"/>
                  </a:cubicBezTo>
                  <a:cubicBezTo>
                    <a:pt x="799" y="1147"/>
                    <a:pt x="817" y="1181"/>
                    <a:pt x="840" y="1234"/>
                  </a:cubicBezTo>
                  <a:cubicBezTo>
                    <a:pt x="862" y="1287"/>
                    <a:pt x="879" y="1331"/>
                    <a:pt x="888" y="1366"/>
                  </a:cubicBezTo>
                  <a:cubicBezTo>
                    <a:pt x="939" y="1557"/>
                    <a:pt x="992" y="1748"/>
                    <a:pt x="1043" y="1938"/>
                  </a:cubicBezTo>
                  <a:cubicBezTo>
                    <a:pt x="915" y="1938"/>
                    <a:pt x="786" y="1938"/>
                    <a:pt x="658" y="1938"/>
                  </a:cubicBezTo>
                  <a:cubicBezTo>
                    <a:pt x="603" y="1747"/>
                    <a:pt x="545" y="1556"/>
                    <a:pt x="490" y="1364"/>
                  </a:cubicBezTo>
                  <a:cubicBezTo>
                    <a:pt x="466" y="1284"/>
                    <a:pt x="447" y="1234"/>
                    <a:pt x="433" y="1217"/>
                  </a:cubicBezTo>
                  <a:cubicBezTo>
                    <a:pt x="411" y="1188"/>
                    <a:pt x="387" y="1173"/>
                    <a:pt x="362" y="1173"/>
                  </a:cubicBezTo>
                  <a:cubicBezTo>
                    <a:pt x="357" y="1173"/>
                    <a:pt x="353" y="1173"/>
                    <a:pt x="349" y="1173"/>
                  </a:cubicBezTo>
                  <a:cubicBezTo>
                    <a:pt x="349" y="1429"/>
                    <a:pt x="349" y="1684"/>
                    <a:pt x="349" y="1938"/>
                  </a:cubicBezTo>
                  <a:cubicBezTo>
                    <a:pt x="232" y="1938"/>
                    <a:pt x="116" y="1938"/>
                    <a:pt x="0" y="1938"/>
                  </a:cubicBezTo>
                  <a:close/>
                  <a:moveTo>
                    <a:pt x="349" y="764"/>
                  </a:moveTo>
                  <a:cubicBezTo>
                    <a:pt x="388" y="764"/>
                    <a:pt x="428" y="764"/>
                    <a:pt x="468" y="764"/>
                  </a:cubicBezTo>
                  <a:cubicBezTo>
                    <a:pt x="481" y="764"/>
                    <a:pt x="507" y="756"/>
                    <a:pt x="545" y="742"/>
                  </a:cubicBezTo>
                  <a:cubicBezTo>
                    <a:pt x="565" y="734"/>
                    <a:pt x="581" y="717"/>
                    <a:pt x="592" y="689"/>
                  </a:cubicBezTo>
                  <a:cubicBezTo>
                    <a:pt x="604" y="663"/>
                    <a:pt x="610" y="633"/>
                    <a:pt x="610" y="597"/>
                  </a:cubicBezTo>
                  <a:cubicBezTo>
                    <a:pt x="610" y="544"/>
                    <a:pt x="600" y="503"/>
                    <a:pt x="582" y="475"/>
                  </a:cubicBezTo>
                  <a:cubicBezTo>
                    <a:pt x="565" y="448"/>
                    <a:pt x="528" y="433"/>
                    <a:pt x="473" y="433"/>
                  </a:cubicBezTo>
                  <a:cubicBezTo>
                    <a:pt x="432" y="433"/>
                    <a:pt x="390" y="433"/>
                    <a:pt x="349" y="433"/>
                  </a:cubicBezTo>
                  <a:cubicBezTo>
                    <a:pt x="349" y="544"/>
                    <a:pt x="349" y="654"/>
                    <a:pt x="349" y="764"/>
                  </a:cubicBezTo>
                  <a:close/>
                </a:path>
              </a:pathLst>
            </a:custGeom>
            <a:solidFill>
              <a:srgbClr val="00206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" name="Freeform 63"/>
            <p:cNvSpPr>
              <a:spLocks/>
            </p:cNvSpPr>
            <p:nvPr/>
          </p:nvSpPr>
          <p:spPr bwMode="auto">
            <a:xfrm>
              <a:off x="477" y="2325"/>
              <a:ext cx="46" cy="214"/>
            </a:xfrm>
            <a:custGeom>
              <a:avLst/>
              <a:gdLst>
                <a:gd name="T0" fmla="*/ 0 w 348"/>
                <a:gd name="T1" fmla="*/ 0 h 1938"/>
                <a:gd name="T2" fmla="*/ 0 w 348"/>
                <a:gd name="T3" fmla="*/ 0 h 1938"/>
                <a:gd name="T4" fmla="*/ 0 w 348"/>
                <a:gd name="T5" fmla="*/ 0 h 1938"/>
                <a:gd name="T6" fmla="*/ 0 w 348"/>
                <a:gd name="T7" fmla="*/ 0 h 1938"/>
                <a:gd name="T8" fmla="*/ 0 w 348"/>
                <a:gd name="T9" fmla="*/ 0 h 19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8"/>
                <a:gd name="T16" fmla="*/ 0 h 1938"/>
                <a:gd name="T17" fmla="*/ 348 w 348"/>
                <a:gd name="T18" fmla="*/ 1938 h 19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8" h="1938">
                  <a:moveTo>
                    <a:pt x="0" y="0"/>
                  </a:moveTo>
                  <a:cubicBezTo>
                    <a:pt x="116" y="0"/>
                    <a:pt x="232" y="0"/>
                    <a:pt x="348" y="0"/>
                  </a:cubicBezTo>
                  <a:cubicBezTo>
                    <a:pt x="348" y="646"/>
                    <a:pt x="348" y="1292"/>
                    <a:pt x="348" y="1938"/>
                  </a:cubicBezTo>
                  <a:cubicBezTo>
                    <a:pt x="232" y="1938"/>
                    <a:pt x="116" y="1938"/>
                    <a:pt x="0" y="1938"/>
                  </a:cubicBezTo>
                  <a:cubicBezTo>
                    <a:pt x="0" y="1292"/>
                    <a:pt x="0" y="646"/>
                    <a:pt x="0" y="0"/>
                  </a:cubicBezTo>
                </a:path>
              </a:pathLst>
            </a:custGeom>
            <a:solidFill>
              <a:srgbClr val="00206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60" name="Freeform 64"/>
            <p:cNvSpPr>
              <a:spLocks/>
            </p:cNvSpPr>
            <p:nvPr/>
          </p:nvSpPr>
          <p:spPr bwMode="auto">
            <a:xfrm>
              <a:off x="546" y="2321"/>
              <a:ext cx="135" cy="221"/>
            </a:xfrm>
            <a:custGeom>
              <a:avLst/>
              <a:gdLst>
                <a:gd name="T0" fmla="*/ 0 w 1032"/>
                <a:gd name="T1" fmla="*/ 0 h 2003"/>
                <a:gd name="T2" fmla="*/ 0 w 1032"/>
                <a:gd name="T3" fmla="*/ 0 h 2003"/>
                <a:gd name="T4" fmla="*/ 0 w 1032"/>
                <a:gd name="T5" fmla="*/ 0 h 2003"/>
                <a:gd name="T6" fmla="*/ 0 w 1032"/>
                <a:gd name="T7" fmla="*/ 0 h 2003"/>
                <a:gd name="T8" fmla="*/ 0 w 1032"/>
                <a:gd name="T9" fmla="*/ 0 h 2003"/>
                <a:gd name="T10" fmla="*/ 0 w 1032"/>
                <a:gd name="T11" fmla="*/ 0 h 2003"/>
                <a:gd name="T12" fmla="*/ 0 w 1032"/>
                <a:gd name="T13" fmla="*/ 0 h 2003"/>
                <a:gd name="T14" fmla="*/ 0 w 1032"/>
                <a:gd name="T15" fmla="*/ 0 h 2003"/>
                <a:gd name="T16" fmla="*/ 0 w 1032"/>
                <a:gd name="T17" fmla="*/ 0 h 2003"/>
                <a:gd name="T18" fmla="*/ 0 w 1032"/>
                <a:gd name="T19" fmla="*/ 0 h 2003"/>
                <a:gd name="T20" fmla="*/ 0 w 1032"/>
                <a:gd name="T21" fmla="*/ 0 h 2003"/>
                <a:gd name="T22" fmla="*/ 0 w 1032"/>
                <a:gd name="T23" fmla="*/ 0 h 2003"/>
                <a:gd name="T24" fmla="*/ 0 w 1032"/>
                <a:gd name="T25" fmla="*/ 0 h 2003"/>
                <a:gd name="T26" fmla="*/ 0 w 1032"/>
                <a:gd name="T27" fmla="*/ 0 h 2003"/>
                <a:gd name="T28" fmla="*/ 0 w 1032"/>
                <a:gd name="T29" fmla="*/ 0 h 2003"/>
                <a:gd name="T30" fmla="*/ 0 w 1032"/>
                <a:gd name="T31" fmla="*/ 0 h 2003"/>
                <a:gd name="T32" fmla="*/ 0 w 1032"/>
                <a:gd name="T33" fmla="*/ 0 h 2003"/>
                <a:gd name="T34" fmla="*/ 0 w 1032"/>
                <a:gd name="T35" fmla="*/ 0 h 2003"/>
                <a:gd name="T36" fmla="*/ 0 w 1032"/>
                <a:gd name="T37" fmla="*/ 0 h 2003"/>
                <a:gd name="T38" fmla="*/ 0 w 1032"/>
                <a:gd name="T39" fmla="*/ 0 h 2003"/>
                <a:gd name="T40" fmla="*/ 0 w 1032"/>
                <a:gd name="T41" fmla="*/ 0 h 2003"/>
                <a:gd name="T42" fmla="*/ 0 w 1032"/>
                <a:gd name="T43" fmla="*/ 0 h 2003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32"/>
                <a:gd name="T67" fmla="*/ 0 h 2003"/>
                <a:gd name="T68" fmla="*/ 1032 w 1032"/>
                <a:gd name="T69" fmla="*/ 2003 h 2003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32" h="2003">
                  <a:moveTo>
                    <a:pt x="726" y="1146"/>
                  </a:moveTo>
                  <a:cubicBezTo>
                    <a:pt x="828" y="1202"/>
                    <a:pt x="931" y="1255"/>
                    <a:pt x="1032" y="1311"/>
                  </a:cubicBezTo>
                  <a:cubicBezTo>
                    <a:pt x="1013" y="1472"/>
                    <a:pt x="981" y="1603"/>
                    <a:pt x="940" y="1703"/>
                  </a:cubicBezTo>
                  <a:cubicBezTo>
                    <a:pt x="898" y="1803"/>
                    <a:pt x="846" y="1877"/>
                    <a:pt x="785" y="1927"/>
                  </a:cubicBezTo>
                  <a:cubicBezTo>
                    <a:pt x="723" y="1979"/>
                    <a:pt x="645" y="2003"/>
                    <a:pt x="550" y="2003"/>
                  </a:cubicBezTo>
                  <a:cubicBezTo>
                    <a:pt x="435" y="2003"/>
                    <a:pt x="341" y="1974"/>
                    <a:pt x="268" y="1911"/>
                  </a:cubicBezTo>
                  <a:cubicBezTo>
                    <a:pt x="196" y="1849"/>
                    <a:pt x="131" y="1742"/>
                    <a:pt x="80" y="1589"/>
                  </a:cubicBezTo>
                  <a:cubicBezTo>
                    <a:pt x="28" y="1435"/>
                    <a:pt x="0" y="1238"/>
                    <a:pt x="0" y="998"/>
                  </a:cubicBezTo>
                  <a:cubicBezTo>
                    <a:pt x="0" y="678"/>
                    <a:pt x="48" y="432"/>
                    <a:pt x="140" y="258"/>
                  </a:cubicBezTo>
                  <a:cubicBezTo>
                    <a:pt x="232" y="85"/>
                    <a:pt x="365" y="0"/>
                    <a:pt x="535" y="0"/>
                  </a:cubicBezTo>
                  <a:cubicBezTo>
                    <a:pt x="668" y="0"/>
                    <a:pt x="774" y="49"/>
                    <a:pt x="850" y="149"/>
                  </a:cubicBezTo>
                  <a:cubicBezTo>
                    <a:pt x="925" y="250"/>
                    <a:pt x="985" y="410"/>
                    <a:pt x="1022" y="632"/>
                  </a:cubicBezTo>
                  <a:cubicBezTo>
                    <a:pt x="920" y="673"/>
                    <a:pt x="817" y="712"/>
                    <a:pt x="716" y="753"/>
                  </a:cubicBezTo>
                  <a:cubicBezTo>
                    <a:pt x="704" y="686"/>
                    <a:pt x="696" y="644"/>
                    <a:pt x="694" y="627"/>
                  </a:cubicBezTo>
                  <a:cubicBezTo>
                    <a:pt x="671" y="579"/>
                    <a:pt x="646" y="544"/>
                    <a:pt x="622" y="522"/>
                  </a:cubicBezTo>
                  <a:cubicBezTo>
                    <a:pt x="599" y="499"/>
                    <a:pt x="572" y="488"/>
                    <a:pt x="543" y="488"/>
                  </a:cubicBezTo>
                  <a:cubicBezTo>
                    <a:pt x="476" y="488"/>
                    <a:pt x="424" y="537"/>
                    <a:pt x="389" y="636"/>
                  </a:cubicBezTo>
                  <a:cubicBezTo>
                    <a:pt x="363" y="711"/>
                    <a:pt x="349" y="830"/>
                    <a:pt x="349" y="994"/>
                  </a:cubicBezTo>
                  <a:cubicBezTo>
                    <a:pt x="349" y="1198"/>
                    <a:pt x="365" y="1334"/>
                    <a:pt x="397" y="1406"/>
                  </a:cubicBezTo>
                  <a:cubicBezTo>
                    <a:pt x="428" y="1479"/>
                    <a:pt x="473" y="1514"/>
                    <a:pt x="531" y="1514"/>
                  </a:cubicBezTo>
                  <a:cubicBezTo>
                    <a:pt x="588" y="1514"/>
                    <a:pt x="631" y="1485"/>
                    <a:pt x="660" y="1426"/>
                  </a:cubicBezTo>
                  <a:cubicBezTo>
                    <a:pt x="689" y="1368"/>
                    <a:pt x="712" y="1275"/>
                    <a:pt x="726" y="1146"/>
                  </a:cubicBezTo>
                </a:path>
              </a:pathLst>
            </a:custGeom>
            <a:solidFill>
              <a:srgbClr val="00206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3" name="Freeform 65"/>
            <p:cNvSpPr>
              <a:spLocks noEditPoints="1"/>
            </p:cNvSpPr>
            <p:nvPr/>
          </p:nvSpPr>
          <p:spPr bwMode="auto">
            <a:xfrm>
              <a:off x="698" y="2371"/>
              <a:ext cx="104" cy="122"/>
            </a:xfrm>
            <a:custGeom>
              <a:avLst/>
              <a:gdLst>
                <a:gd name="T0" fmla="*/ 0 w 796"/>
                <a:gd name="T1" fmla="*/ 0 h 1102"/>
                <a:gd name="T2" fmla="*/ 0 w 796"/>
                <a:gd name="T3" fmla="*/ 0 h 1102"/>
                <a:gd name="T4" fmla="*/ 0 w 796"/>
                <a:gd name="T5" fmla="*/ 0 h 1102"/>
                <a:gd name="T6" fmla="*/ 0 w 796"/>
                <a:gd name="T7" fmla="*/ 0 h 1102"/>
                <a:gd name="T8" fmla="*/ 0 w 796"/>
                <a:gd name="T9" fmla="*/ 0 h 1102"/>
                <a:gd name="T10" fmla="*/ 0 w 796"/>
                <a:gd name="T11" fmla="*/ 0 h 1102"/>
                <a:gd name="T12" fmla="*/ 0 w 796"/>
                <a:gd name="T13" fmla="*/ 0 h 1102"/>
                <a:gd name="T14" fmla="*/ 0 w 796"/>
                <a:gd name="T15" fmla="*/ 0 h 1102"/>
                <a:gd name="T16" fmla="*/ 0 w 796"/>
                <a:gd name="T17" fmla="*/ 0 h 1102"/>
                <a:gd name="T18" fmla="*/ 0 w 796"/>
                <a:gd name="T19" fmla="*/ 0 h 110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96"/>
                <a:gd name="T31" fmla="*/ 0 h 1102"/>
                <a:gd name="T32" fmla="*/ 796 w 796"/>
                <a:gd name="T33" fmla="*/ 1102 h 110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96" h="1102">
                  <a:moveTo>
                    <a:pt x="0" y="0"/>
                  </a:moveTo>
                  <a:cubicBezTo>
                    <a:pt x="265" y="0"/>
                    <a:pt x="531" y="0"/>
                    <a:pt x="796" y="0"/>
                  </a:cubicBezTo>
                  <a:cubicBezTo>
                    <a:pt x="796" y="157"/>
                    <a:pt x="796" y="314"/>
                    <a:pt x="796" y="471"/>
                  </a:cubicBezTo>
                  <a:cubicBezTo>
                    <a:pt x="531" y="471"/>
                    <a:pt x="265" y="471"/>
                    <a:pt x="0" y="471"/>
                  </a:cubicBezTo>
                  <a:cubicBezTo>
                    <a:pt x="0" y="314"/>
                    <a:pt x="0" y="157"/>
                    <a:pt x="0" y="0"/>
                  </a:cubicBezTo>
                  <a:close/>
                  <a:moveTo>
                    <a:pt x="0" y="633"/>
                  </a:moveTo>
                  <a:cubicBezTo>
                    <a:pt x="265" y="633"/>
                    <a:pt x="531" y="633"/>
                    <a:pt x="796" y="633"/>
                  </a:cubicBezTo>
                  <a:cubicBezTo>
                    <a:pt x="796" y="790"/>
                    <a:pt x="796" y="946"/>
                    <a:pt x="796" y="1102"/>
                  </a:cubicBezTo>
                  <a:cubicBezTo>
                    <a:pt x="531" y="1102"/>
                    <a:pt x="265" y="1102"/>
                    <a:pt x="0" y="1102"/>
                  </a:cubicBezTo>
                  <a:cubicBezTo>
                    <a:pt x="0" y="946"/>
                    <a:pt x="0" y="790"/>
                    <a:pt x="0" y="633"/>
                  </a:cubicBezTo>
                  <a:close/>
                </a:path>
              </a:pathLst>
            </a:custGeom>
            <a:solidFill>
              <a:srgbClr val="00206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4" name="Freeform 66"/>
            <p:cNvSpPr>
              <a:spLocks/>
            </p:cNvSpPr>
            <p:nvPr/>
          </p:nvSpPr>
          <p:spPr bwMode="auto">
            <a:xfrm>
              <a:off x="822" y="2321"/>
              <a:ext cx="141" cy="221"/>
            </a:xfrm>
            <a:custGeom>
              <a:avLst/>
              <a:gdLst>
                <a:gd name="T0" fmla="*/ 0 w 1079"/>
                <a:gd name="T1" fmla="*/ 0 h 2003"/>
                <a:gd name="T2" fmla="*/ 0 w 1079"/>
                <a:gd name="T3" fmla="*/ 0 h 2003"/>
                <a:gd name="T4" fmla="*/ 0 w 1079"/>
                <a:gd name="T5" fmla="*/ 0 h 2003"/>
                <a:gd name="T6" fmla="*/ 0 w 1079"/>
                <a:gd name="T7" fmla="*/ 0 h 2003"/>
                <a:gd name="T8" fmla="*/ 0 w 1079"/>
                <a:gd name="T9" fmla="*/ 0 h 2003"/>
                <a:gd name="T10" fmla="*/ 0 w 1079"/>
                <a:gd name="T11" fmla="*/ 0 h 2003"/>
                <a:gd name="T12" fmla="*/ 0 w 1079"/>
                <a:gd name="T13" fmla="*/ 0 h 2003"/>
                <a:gd name="T14" fmla="*/ 0 w 1079"/>
                <a:gd name="T15" fmla="*/ 0 h 2003"/>
                <a:gd name="T16" fmla="*/ 0 w 1079"/>
                <a:gd name="T17" fmla="*/ 0 h 2003"/>
                <a:gd name="T18" fmla="*/ 0 w 1079"/>
                <a:gd name="T19" fmla="*/ 0 h 2003"/>
                <a:gd name="T20" fmla="*/ 0 w 1079"/>
                <a:gd name="T21" fmla="*/ 0 h 2003"/>
                <a:gd name="T22" fmla="*/ 0 w 1079"/>
                <a:gd name="T23" fmla="*/ 0 h 2003"/>
                <a:gd name="T24" fmla="*/ 0 w 1079"/>
                <a:gd name="T25" fmla="*/ 0 h 2003"/>
                <a:gd name="T26" fmla="*/ 0 w 1079"/>
                <a:gd name="T27" fmla="*/ 0 h 2003"/>
                <a:gd name="T28" fmla="*/ 0 w 1079"/>
                <a:gd name="T29" fmla="*/ 0 h 2003"/>
                <a:gd name="T30" fmla="*/ 0 w 1079"/>
                <a:gd name="T31" fmla="*/ 0 h 2003"/>
                <a:gd name="T32" fmla="*/ 0 w 1079"/>
                <a:gd name="T33" fmla="*/ 0 h 2003"/>
                <a:gd name="T34" fmla="*/ 0 w 1079"/>
                <a:gd name="T35" fmla="*/ 0 h 2003"/>
                <a:gd name="T36" fmla="*/ 0 w 1079"/>
                <a:gd name="T37" fmla="*/ 0 h 2003"/>
                <a:gd name="T38" fmla="*/ 0 w 1079"/>
                <a:gd name="T39" fmla="*/ 0 h 2003"/>
                <a:gd name="T40" fmla="*/ 0 w 1079"/>
                <a:gd name="T41" fmla="*/ 0 h 2003"/>
                <a:gd name="T42" fmla="*/ 0 w 1079"/>
                <a:gd name="T43" fmla="*/ 0 h 2003"/>
                <a:gd name="T44" fmla="*/ 0 w 1079"/>
                <a:gd name="T45" fmla="*/ 0 h 2003"/>
                <a:gd name="T46" fmla="*/ 0 w 1079"/>
                <a:gd name="T47" fmla="*/ 0 h 2003"/>
                <a:gd name="T48" fmla="*/ 0 w 1079"/>
                <a:gd name="T49" fmla="*/ 0 h 2003"/>
                <a:gd name="T50" fmla="*/ 0 w 1079"/>
                <a:gd name="T51" fmla="*/ 0 h 200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079"/>
                <a:gd name="T79" fmla="*/ 0 h 2003"/>
                <a:gd name="T80" fmla="*/ 1079 w 1079"/>
                <a:gd name="T81" fmla="*/ 2003 h 200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079" h="2003">
                  <a:moveTo>
                    <a:pt x="558" y="1287"/>
                  </a:moveTo>
                  <a:cubicBezTo>
                    <a:pt x="558" y="1139"/>
                    <a:pt x="558" y="990"/>
                    <a:pt x="558" y="842"/>
                  </a:cubicBezTo>
                  <a:cubicBezTo>
                    <a:pt x="732" y="842"/>
                    <a:pt x="905" y="842"/>
                    <a:pt x="1079" y="842"/>
                  </a:cubicBezTo>
                  <a:cubicBezTo>
                    <a:pt x="1079" y="1124"/>
                    <a:pt x="1079" y="1405"/>
                    <a:pt x="1079" y="1687"/>
                  </a:cubicBezTo>
                  <a:cubicBezTo>
                    <a:pt x="981" y="1813"/>
                    <a:pt x="892" y="1894"/>
                    <a:pt x="819" y="1938"/>
                  </a:cubicBezTo>
                  <a:cubicBezTo>
                    <a:pt x="745" y="1982"/>
                    <a:pt x="658" y="2003"/>
                    <a:pt x="556" y="2003"/>
                  </a:cubicBezTo>
                  <a:cubicBezTo>
                    <a:pt x="431" y="2003"/>
                    <a:pt x="328" y="1965"/>
                    <a:pt x="250" y="1885"/>
                  </a:cubicBezTo>
                  <a:cubicBezTo>
                    <a:pt x="171" y="1807"/>
                    <a:pt x="108" y="1691"/>
                    <a:pt x="65" y="1535"/>
                  </a:cubicBezTo>
                  <a:cubicBezTo>
                    <a:pt x="22" y="1380"/>
                    <a:pt x="0" y="1203"/>
                    <a:pt x="0" y="1002"/>
                  </a:cubicBezTo>
                  <a:cubicBezTo>
                    <a:pt x="0" y="791"/>
                    <a:pt x="25" y="607"/>
                    <a:pt x="72" y="451"/>
                  </a:cubicBezTo>
                  <a:cubicBezTo>
                    <a:pt x="118" y="294"/>
                    <a:pt x="189" y="176"/>
                    <a:pt x="281" y="94"/>
                  </a:cubicBezTo>
                  <a:cubicBezTo>
                    <a:pt x="353" y="30"/>
                    <a:pt x="450" y="0"/>
                    <a:pt x="569" y="0"/>
                  </a:cubicBezTo>
                  <a:cubicBezTo>
                    <a:pt x="685" y="0"/>
                    <a:pt x="773" y="19"/>
                    <a:pt x="831" y="59"/>
                  </a:cubicBezTo>
                  <a:cubicBezTo>
                    <a:pt x="889" y="98"/>
                    <a:pt x="939" y="158"/>
                    <a:pt x="977" y="241"/>
                  </a:cubicBezTo>
                  <a:cubicBezTo>
                    <a:pt x="1015" y="324"/>
                    <a:pt x="1045" y="438"/>
                    <a:pt x="1065" y="581"/>
                  </a:cubicBezTo>
                  <a:cubicBezTo>
                    <a:pt x="954" y="616"/>
                    <a:pt x="843" y="650"/>
                    <a:pt x="733" y="686"/>
                  </a:cubicBezTo>
                  <a:cubicBezTo>
                    <a:pt x="719" y="608"/>
                    <a:pt x="697" y="554"/>
                    <a:pt x="670" y="518"/>
                  </a:cubicBezTo>
                  <a:cubicBezTo>
                    <a:pt x="642" y="483"/>
                    <a:pt x="606" y="467"/>
                    <a:pt x="562" y="467"/>
                  </a:cubicBezTo>
                  <a:cubicBezTo>
                    <a:pt x="497" y="467"/>
                    <a:pt x="445" y="508"/>
                    <a:pt x="407" y="591"/>
                  </a:cubicBezTo>
                  <a:cubicBezTo>
                    <a:pt x="368" y="674"/>
                    <a:pt x="349" y="809"/>
                    <a:pt x="349" y="996"/>
                  </a:cubicBezTo>
                  <a:cubicBezTo>
                    <a:pt x="349" y="1194"/>
                    <a:pt x="369" y="1332"/>
                    <a:pt x="407" y="1414"/>
                  </a:cubicBezTo>
                  <a:cubicBezTo>
                    <a:pt x="446" y="1497"/>
                    <a:pt x="501" y="1538"/>
                    <a:pt x="572" y="1538"/>
                  </a:cubicBezTo>
                  <a:cubicBezTo>
                    <a:pt x="606" y="1538"/>
                    <a:pt x="639" y="1529"/>
                    <a:pt x="670" y="1510"/>
                  </a:cubicBezTo>
                  <a:cubicBezTo>
                    <a:pt x="700" y="1493"/>
                    <a:pt x="735" y="1464"/>
                    <a:pt x="771" y="1425"/>
                  </a:cubicBezTo>
                  <a:cubicBezTo>
                    <a:pt x="771" y="1379"/>
                    <a:pt x="771" y="1333"/>
                    <a:pt x="771" y="1287"/>
                  </a:cubicBezTo>
                  <a:cubicBezTo>
                    <a:pt x="700" y="1287"/>
                    <a:pt x="629" y="1287"/>
                    <a:pt x="558" y="1287"/>
                  </a:cubicBezTo>
                </a:path>
              </a:pathLst>
            </a:custGeom>
            <a:solidFill>
              <a:srgbClr val="00206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63" name="Freeform 67"/>
            <p:cNvSpPr>
              <a:spLocks/>
            </p:cNvSpPr>
            <p:nvPr/>
          </p:nvSpPr>
          <p:spPr bwMode="auto">
            <a:xfrm>
              <a:off x="982" y="2325"/>
              <a:ext cx="113" cy="214"/>
            </a:xfrm>
            <a:custGeom>
              <a:avLst/>
              <a:gdLst>
                <a:gd name="T0" fmla="*/ 0 w 865"/>
                <a:gd name="T1" fmla="*/ 0 h 1938"/>
                <a:gd name="T2" fmla="*/ 0 w 865"/>
                <a:gd name="T3" fmla="*/ 0 h 1938"/>
                <a:gd name="T4" fmla="*/ 0 w 865"/>
                <a:gd name="T5" fmla="*/ 0 h 1938"/>
                <a:gd name="T6" fmla="*/ 0 w 865"/>
                <a:gd name="T7" fmla="*/ 0 h 1938"/>
                <a:gd name="T8" fmla="*/ 0 w 865"/>
                <a:gd name="T9" fmla="*/ 0 h 1938"/>
                <a:gd name="T10" fmla="*/ 0 w 865"/>
                <a:gd name="T11" fmla="*/ 0 h 1938"/>
                <a:gd name="T12" fmla="*/ 0 w 865"/>
                <a:gd name="T13" fmla="*/ 0 h 1938"/>
                <a:gd name="T14" fmla="*/ 0 w 865"/>
                <a:gd name="T15" fmla="*/ 0 h 1938"/>
                <a:gd name="T16" fmla="*/ 0 w 865"/>
                <a:gd name="T17" fmla="*/ 0 h 1938"/>
                <a:gd name="T18" fmla="*/ 0 w 865"/>
                <a:gd name="T19" fmla="*/ 0 h 1938"/>
                <a:gd name="T20" fmla="*/ 0 w 865"/>
                <a:gd name="T21" fmla="*/ 0 h 19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65"/>
                <a:gd name="T34" fmla="*/ 0 h 1938"/>
                <a:gd name="T35" fmla="*/ 865 w 865"/>
                <a:gd name="T36" fmla="*/ 1938 h 19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65" h="1938">
                  <a:moveTo>
                    <a:pt x="0" y="0"/>
                  </a:moveTo>
                  <a:cubicBezTo>
                    <a:pt x="288" y="0"/>
                    <a:pt x="577" y="0"/>
                    <a:pt x="865" y="0"/>
                  </a:cubicBezTo>
                  <a:cubicBezTo>
                    <a:pt x="865" y="131"/>
                    <a:pt x="865" y="261"/>
                    <a:pt x="865" y="391"/>
                  </a:cubicBezTo>
                  <a:cubicBezTo>
                    <a:pt x="791" y="517"/>
                    <a:pt x="728" y="647"/>
                    <a:pt x="680" y="785"/>
                  </a:cubicBezTo>
                  <a:cubicBezTo>
                    <a:pt x="623" y="952"/>
                    <a:pt x="575" y="1139"/>
                    <a:pt x="542" y="1345"/>
                  </a:cubicBezTo>
                  <a:cubicBezTo>
                    <a:pt x="516" y="1507"/>
                    <a:pt x="497" y="1704"/>
                    <a:pt x="487" y="1938"/>
                  </a:cubicBezTo>
                  <a:cubicBezTo>
                    <a:pt x="382" y="1938"/>
                    <a:pt x="278" y="1938"/>
                    <a:pt x="173" y="1938"/>
                  </a:cubicBezTo>
                  <a:cubicBezTo>
                    <a:pt x="195" y="1609"/>
                    <a:pt x="232" y="1339"/>
                    <a:pt x="280" y="1128"/>
                  </a:cubicBezTo>
                  <a:cubicBezTo>
                    <a:pt x="328" y="916"/>
                    <a:pt x="407" y="707"/>
                    <a:pt x="508" y="495"/>
                  </a:cubicBezTo>
                  <a:cubicBezTo>
                    <a:pt x="339" y="495"/>
                    <a:pt x="169" y="495"/>
                    <a:pt x="0" y="495"/>
                  </a:cubicBezTo>
                  <a:cubicBezTo>
                    <a:pt x="0" y="330"/>
                    <a:pt x="0" y="165"/>
                    <a:pt x="0" y="0"/>
                  </a:cubicBezTo>
                </a:path>
              </a:pathLst>
            </a:custGeom>
            <a:solidFill>
              <a:srgbClr val="00206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64" name="Freeform 68"/>
            <p:cNvSpPr>
              <a:spLocks noEditPoints="1"/>
            </p:cNvSpPr>
            <p:nvPr/>
          </p:nvSpPr>
          <p:spPr bwMode="auto">
            <a:xfrm>
              <a:off x="177" y="2325"/>
              <a:ext cx="128" cy="214"/>
            </a:xfrm>
            <a:custGeom>
              <a:avLst/>
              <a:gdLst>
                <a:gd name="T0" fmla="*/ 0 w 982"/>
                <a:gd name="T1" fmla="*/ 0 h 1938"/>
                <a:gd name="T2" fmla="*/ 0 w 982"/>
                <a:gd name="T3" fmla="*/ 0 h 1938"/>
                <a:gd name="T4" fmla="*/ 0 w 982"/>
                <a:gd name="T5" fmla="*/ 0 h 1938"/>
                <a:gd name="T6" fmla="*/ 0 w 982"/>
                <a:gd name="T7" fmla="*/ 0 h 1938"/>
                <a:gd name="T8" fmla="*/ 0 w 982"/>
                <a:gd name="T9" fmla="*/ 0 h 1938"/>
                <a:gd name="T10" fmla="*/ 0 w 982"/>
                <a:gd name="T11" fmla="*/ 0 h 1938"/>
                <a:gd name="T12" fmla="*/ 0 w 982"/>
                <a:gd name="T13" fmla="*/ 0 h 1938"/>
                <a:gd name="T14" fmla="*/ 0 w 982"/>
                <a:gd name="T15" fmla="*/ 0 h 1938"/>
                <a:gd name="T16" fmla="*/ 0 w 982"/>
                <a:gd name="T17" fmla="*/ 0 h 1938"/>
                <a:gd name="T18" fmla="*/ 0 w 982"/>
                <a:gd name="T19" fmla="*/ 0 h 1938"/>
                <a:gd name="T20" fmla="*/ 0 w 982"/>
                <a:gd name="T21" fmla="*/ 0 h 1938"/>
                <a:gd name="T22" fmla="*/ 0 w 982"/>
                <a:gd name="T23" fmla="*/ 0 h 1938"/>
                <a:gd name="T24" fmla="*/ 0 w 982"/>
                <a:gd name="T25" fmla="*/ 0 h 1938"/>
                <a:gd name="T26" fmla="*/ 0 w 982"/>
                <a:gd name="T27" fmla="*/ 0 h 1938"/>
                <a:gd name="T28" fmla="*/ 0 w 982"/>
                <a:gd name="T29" fmla="*/ 0 h 1938"/>
                <a:gd name="T30" fmla="*/ 0 w 982"/>
                <a:gd name="T31" fmla="*/ 0 h 1938"/>
                <a:gd name="T32" fmla="*/ 0 w 982"/>
                <a:gd name="T33" fmla="*/ 0 h 1938"/>
                <a:gd name="T34" fmla="*/ 0 w 982"/>
                <a:gd name="T35" fmla="*/ 0 h 1938"/>
                <a:gd name="T36" fmla="*/ 0 w 982"/>
                <a:gd name="T37" fmla="*/ 0 h 1938"/>
                <a:gd name="T38" fmla="*/ 0 w 982"/>
                <a:gd name="T39" fmla="*/ 0 h 1938"/>
                <a:gd name="T40" fmla="*/ 0 w 982"/>
                <a:gd name="T41" fmla="*/ 0 h 1938"/>
                <a:gd name="T42" fmla="*/ 0 w 982"/>
                <a:gd name="T43" fmla="*/ 0 h 1938"/>
                <a:gd name="T44" fmla="*/ 0 w 982"/>
                <a:gd name="T45" fmla="*/ 0 h 1938"/>
                <a:gd name="T46" fmla="*/ 0 w 982"/>
                <a:gd name="T47" fmla="*/ 0 h 1938"/>
                <a:gd name="T48" fmla="*/ 0 w 982"/>
                <a:gd name="T49" fmla="*/ 0 h 1938"/>
                <a:gd name="T50" fmla="*/ 0 w 982"/>
                <a:gd name="T51" fmla="*/ 0 h 1938"/>
                <a:gd name="T52" fmla="*/ 0 w 982"/>
                <a:gd name="T53" fmla="*/ 0 h 1938"/>
                <a:gd name="T54" fmla="*/ 0 w 982"/>
                <a:gd name="T55" fmla="*/ 0 h 1938"/>
                <a:gd name="T56" fmla="*/ 0 w 982"/>
                <a:gd name="T57" fmla="*/ 0 h 1938"/>
                <a:gd name="T58" fmla="*/ 0 w 982"/>
                <a:gd name="T59" fmla="*/ 0 h 193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982"/>
                <a:gd name="T91" fmla="*/ 0 h 1938"/>
                <a:gd name="T92" fmla="*/ 982 w 982"/>
                <a:gd name="T93" fmla="*/ 1938 h 193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982" h="1938">
                  <a:moveTo>
                    <a:pt x="0" y="0"/>
                  </a:moveTo>
                  <a:cubicBezTo>
                    <a:pt x="203" y="0"/>
                    <a:pt x="407" y="0"/>
                    <a:pt x="610" y="0"/>
                  </a:cubicBezTo>
                  <a:cubicBezTo>
                    <a:pt x="713" y="0"/>
                    <a:pt x="794" y="47"/>
                    <a:pt x="850" y="143"/>
                  </a:cubicBezTo>
                  <a:cubicBezTo>
                    <a:pt x="905" y="240"/>
                    <a:pt x="934" y="356"/>
                    <a:pt x="934" y="496"/>
                  </a:cubicBezTo>
                  <a:cubicBezTo>
                    <a:pt x="934" y="614"/>
                    <a:pt x="913" y="715"/>
                    <a:pt x="873" y="801"/>
                  </a:cubicBezTo>
                  <a:cubicBezTo>
                    <a:pt x="847" y="857"/>
                    <a:pt x="811" y="891"/>
                    <a:pt x="766" y="904"/>
                  </a:cubicBezTo>
                  <a:cubicBezTo>
                    <a:pt x="835" y="924"/>
                    <a:pt x="890" y="976"/>
                    <a:pt x="926" y="1061"/>
                  </a:cubicBezTo>
                  <a:cubicBezTo>
                    <a:pt x="963" y="1146"/>
                    <a:pt x="982" y="1251"/>
                    <a:pt x="982" y="1377"/>
                  </a:cubicBezTo>
                  <a:cubicBezTo>
                    <a:pt x="982" y="1479"/>
                    <a:pt x="969" y="1571"/>
                    <a:pt x="943" y="1652"/>
                  </a:cubicBezTo>
                  <a:cubicBezTo>
                    <a:pt x="917" y="1735"/>
                    <a:pt x="880" y="1799"/>
                    <a:pt x="835" y="1848"/>
                  </a:cubicBezTo>
                  <a:cubicBezTo>
                    <a:pt x="808" y="1878"/>
                    <a:pt x="765" y="1900"/>
                    <a:pt x="708" y="1914"/>
                  </a:cubicBezTo>
                  <a:cubicBezTo>
                    <a:pt x="637" y="1931"/>
                    <a:pt x="589" y="1938"/>
                    <a:pt x="564" y="1938"/>
                  </a:cubicBezTo>
                  <a:cubicBezTo>
                    <a:pt x="376" y="1938"/>
                    <a:pt x="188" y="1938"/>
                    <a:pt x="0" y="1938"/>
                  </a:cubicBezTo>
                  <a:cubicBezTo>
                    <a:pt x="0" y="1292"/>
                    <a:pt x="0" y="646"/>
                    <a:pt x="0" y="0"/>
                  </a:cubicBezTo>
                  <a:close/>
                  <a:moveTo>
                    <a:pt x="351" y="739"/>
                  </a:moveTo>
                  <a:cubicBezTo>
                    <a:pt x="392" y="739"/>
                    <a:pt x="433" y="739"/>
                    <a:pt x="474" y="739"/>
                  </a:cubicBezTo>
                  <a:cubicBezTo>
                    <a:pt x="520" y="739"/>
                    <a:pt x="552" y="726"/>
                    <a:pt x="568" y="700"/>
                  </a:cubicBezTo>
                  <a:cubicBezTo>
                    <a:pt x="584" y="673"/>
                    <a:pt x="593" y="635"/>
                    <a:pt x="593" y="584"/>
                  </a:cubicBezTo>
                  <a:cubicBezTo>
                    <a:pt x="593" y="537"/>
                    <a:pt x="584" y="500"/>
                    <a:pt x="568" y="474"/>
                  </a:cubicBezTo>
                  <a:cubicBezTo>
                    <a:pt x="552" y="448"/>
                    <a:pt x="520" y="435"/>
                    <a:pt x="476" y="435"/>
                  </a:cubicBezTo>
                  <a:cubicBezTo>
                    <a:pt x="434" y="435"/>
                    <a:pt x="392" y="435"/>
                    <a:pt x="351" y="435"/>
                  </a:cubicBezTo>
                  <a:cubicBezTo>
                    <a:pt x="351" y="536"/>
                    <a:pt x="351" y="638"/>
                    <a:pt x="351" y="739"/>
                  </a:cubicBezTo>
                  <a:close/>
                  <a:moveTo>
                    <a:pt x="351" y="1481"/>
                  </a:moveTo>
                  <a:cubicBezTo>
                    <a:pt x="400" y="1481"/>
                    <a:pt x="449" y="1481"/>
                    <a:pt x="498" y="1481"/>
                  </a:cubicBezTo>
                  <a:cubicBezTo>
                    <a:pt x="549" y="1481"/>
                    <a:pt x="585" y="1465"/>
                    <a:pt x="604" y="1435"/>
                  </a:cubicBezTo>
                  <a:cubicBezTo>
                    <a:pt x="623" y="1404"/>
                    <a:pt x="634" y="1362"/>
                    <a:pt x="634" y="1311"/>
                  </a:cubicBezTo>
                  <a:cubicBezTo>
                    <a:pt x="634" y="1264"/>
                    <a:pt x="624" y="1226"/>
                    <a:pt x="605" y="1196"/>
                  </a:cubicBezTo>
                  <a:cubicBezTo>
                    <a:pt x="586" y="1165"/>
                    <a:pt x="549" y="1151"/>
                    <a:pt x="497" y="1151"/>
                  </a:cubicBezTo>
                  <a:cubicBezTo>
                    <a:pt x="448" y="1151"/>
                    <a:pt x="399" y="1151"/>
                    <a:pt x="351" y="1151"/>
                  </a:cubicBezTo>
                  <a:cubicBezTo>
                    <a:pt x="351" y="1261"/>
                    <a:pt x="351" y="1371"/>
                    <a:pt x="351" y="1481"/>
                  </a:cubicBezTo>
                  <a:close/>
                </a:path>
              </a:pathLst>
            </a:custGeom>
            <a:noFill/>
            <a:ln w="9525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65" name="Freeform 69"/>
            <p:cNvSpPr>
              <a:spLocks noEditPoints="1"/>
            </p:cNvSpPr>
            <p:nvPr/>
          </p:nvSpPr>
          <p:spPr bwMode="auto">
            <a:xfrm>
              <a:off x="327" y="2325"/>
              <a:ext cx="136" cy="214"/>
            </a:xfrm>
            <a:custGeom>
              <a:avLst/>
              <a:gdLst>
                <a:gd name="T0" fmla="*/ 0 w 1043"/>
                <a:gd name="T1" fmla="*/ 0 h 1938"/>
                <a:gd name="T2" fmla="*/ 0 w 1043"/>
                <a:gd name="T3" fmla="*/ 0 h 1938"/>
                <a:gd name="T4" fmla="*/ 0 w 1043"/>
                <a:gd name="T5" fmla="*/ 0 h 1938"/>
                <a:gd name="T6" fmla="*/ 0 w 1043"/>
                <a:gd name="T7" fmla="*/ 0 h 1938"/>
                <a:gd name="T8" fmla="*/ 0 w 1043"/>
                <a:gd name="T9" fmla="*/ 0 h 1938"/>
                <a:gd name="T10" fmla="*/ 0 w 1043"/>
                <a:gd name="T11" fmla="*/ 0 h 1938"/>
                <a:gd name="T12" fmla="*/ 0 w 1043"/>
                <a:gd name="T13" fmla="*/ 0 h 1938"/>
                <a:gd name="T14" fmla="*/ 0 w 1043"/>
                <a:gd name="T15" fmla="*/ 0 h 1938"/>
                <a:gd name="T16" fmla="*/ 0 w 1043"/>
                <a:gd name="T17" fmla="*/ 0 h 1938"/>
                <a:gd name="T18" fmla="*/ 0 w 1043"/>
                <a:gd name="T19" fmla="*/ 0 h 1938"/>
                <a:gd name="T20" fmla="*/ 0 w 1043"/>
                <a:gd name="T21" fmla="*/ 0 h 1938"/>
                <a:gd name="T22" fmla="*/ 0 w 1043"/>
                <a:gd name="T23" fmla="*/ 0 h 1938"/>
                <a:gd name="T24" fmla="*/ 0 w 1043"/>
                <a:gd name="T25" fmla="*/ 0 h 1938"/>
                <a:gd name="T26" fmla="*/ 0 w 1043"/>
                <a:gd name="T27" fmla="*/ 0 h 1938"/>
                <a:gd name="T28" fmla="*/ 0 w 1043"/>
                <a:gd name="T29" fmla="*/ 0 h 1938"/>
                <a:gd name="T30" fmla="*/ 0 w 1043"/>
                <a:gd name="T31" fmla="*/ 0 h 1938"/>
                <a:gd name="T32" fmla="*/ 0 w 1043"/>
                <a:gd name="T33" fmla="*/ 0 h 1938"/>
                <a:gd name="T34" fmla="*/ 0 w 1043"/>
                <a:gd name="T35" fmla="*/ 0 h 1938"/>
                <a:gd name="T36" fmla="*/ 0 w 1043"/>
                <a:gd name="T37" fmla="*/ 0 h 1938"/>
                <a:gd name="T38" fmla="*/ 0 w 1043"/>
                <a:gd name="T39" fmla="*/ 0 h 1938"/>
                <a:gd name="T40" fmla="*/ 0 w 1043"/>
                <a:gd name="T41" fmla="*/ 0 h 1938"/>
                <a:gd name="T42" fmla="*/ 0 w 1043"/>
                <a:gd name="T43" fmla="*/ 0 h 1938"/>
                <a:gd name="T44" fmla="*/ 0 w 1043"/>
                <a:gd name="T45" fmla="*/ 0 h 1938"/>
                <a:gd name="T46" fmla="*/ 0 w 1043"/>
                <a:gd name="T47" fmla="*/ 0 h 1938"/>
                <a:gd name="T48" fmla="*/ 0 w 1043"/>
                <a:gd name="T49" fmla="*/ 0 h 1938"/>
                <a:gd name="T50" fmla="*/ 0 w 1043"/>
                <a:gd name="T51" fmla="*/ 0 h 1938"/>
                <a:gd name="T52" fmla="*/ 0 w 1043"/>
                <a:gd name="T53" fmla="*/ 0 h 1938"/>
                <a:gd name="T54" fmla="*/ 0 w 1043"/>
                <a:gd name="T55" fmla="*/ 0 h 1938"/>
                <a:gd name="T56" fmla="*/ 0 w 1043"/>
                <a:gd name="T57" fmla="*/ 0 h 193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043"/>
                <a:gd name="T88" fmla="*/ 0 h 1938"/>
                <a:gd name="T89" fmla="*/ 1043 w 1043"/>
                <a:gd name="T90" fmla="*/ 1938 h 1938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043" h="1938">
                  <a:moveTo>
                    <a:pt x="0" y="1938"/>
                  </a:moveTo>
                  <a:cubicBezTo>
                    <a:pt x="0" y="1292"/>
                    <a:pt x="0" y="646"/>
                    <a:pt x="0" y="0"/>
                  </a:cubicBezTo>
                  <a:cubicBezTo>
                    <a:pt x="181" y="0"/>
                    <a:pt x="363" y="0"/>
                    <a:pt x="544" y="0"/>
                  </a:cubicBezTo>
                  <a:cubicBezTo>
                    <a:pt x="644" y="0"/>
                    <a:pt x="721" y="16"/>
                    <a:pt x="776" y="49"/>
                  </a:cubicBezTo>
                  <a:cubicBezTo>
                    <a:pt x="830" y="82"/>
                    <a:pt x="876" y="143"/>
                    <a:pt x="909" y="231"/>
                  </a:cubicBezTo>
                  <a:cubicBezTo>
                    <a:pt x="942" y="319"/>
                    <a:pt x="959" y="427"/>
                    <a:pt x="959" y="551"/>
                  </a:cubicBezTo>
                  <a:cubicBezTo>
                    <a:pt x="959" y="660"/>
                    <a:pt x="945" y="753"/>
                    <a:pt x="920" y="834"/>
                  </a:cubicBezTo>
                  <a:cubicBezTo>
                    <a:pt x="895" y="914"/>
                    <a:pt x="859" y="979"/>
                    <a:pt x="814" y="1029"/>
                  </a:cubicBezTo>
                  <a:cubicBezTo>
                    <a:pt x="786" y="1061"/>
                    <a:pt x="750" y="1079"/>
                    <a:pt x="709" y="1086"/>
                  </a:cubicBezTo>
                  <a:cubicBezTo>
                    <a:pt x="742" y="1090"/>
                    <a:pt x="768" y="1105"/>
                    <a:pt x="786" y="1130"/>
                  </a:cubicBezTo>
                  <a:cubicBezTo>
                    <a:pt x="799" y="1147"/>
                    <a:pt x="817" y="1181"/>
                    <a:pt x="840" y="1234"/>
                  </a:cubicBezTo>
                  <a:cubicBezTo>
                    <a:pt x="862" y="1287"/>
                    <a:pt x="879" y="1331"/>
                    <a:pt x="888" y="1366"/>
                  </a:cubicBezTo>
                  <a:cubicBezTo>
                    <a:pt x="939" y="1557"/>
                    <a:pt x="992" y="1748"/>
                    <a:pt x="1043" y="1938"/>
                  </a:cubicBezTo>
                  <a:cubicBezTo>
                    <a:pt x="915" y="1938"/>
                    <a:pt x="786" y="1938"/>
                    <a:pt x="658" y="1938"/>
                  </a:cubicBezTo>
                  <a:cubicBezTo>
                    <a:pt x="603" y="1747"/>
                    <a:pt x="545" y="1556"/>
                    <a:pt x="490" y="1364"/>
                  </a:cubicBezTo>
                  <a:cubicBezTo>
                    <a:pt x="466" y="1284"/>
                    <a:pt x="447" y="1234"/>
                    <a:pt x="433" y="1217"/>
                  </a:cubicBezTo>
                  <a:cubicBezTo>
                    <a:pt x="411" y="1188"/>
                    <a:pt x="387" y="1173"/>
                    <a:pt x="362" y="1173"/>
                  </a:cubicBezTo>
                  <a:cubicBezTo>
                    <a:pt x="357" y="1173"/>
                    <a:pt x="353" y="1173"/>
                    <a:pt x="349" y="1173"/>
                  </a:cubicBezTo>
                  <a:cubicBezTo>
                    <a:pt x="349" y="1429"/>
                    <a:pt x="349" y="1684"/>
                    <a:pt x="349" y="1938"/>
                  </a:cubicBezTo>
                  <a:cubicBezTo>
                    <a:pt x="232" y="1938"/>
                    <a:pt x="116" y="1938"/>
                    <a:pt x="0" y="1938"/>
                  </a:cubicBezTo>
                  <a:close/>
                  <a:moveTo>
                    <a:pt x="349" y="764"/>
                  </a:moveTo>
                  <a:cubicBezTo>
                    <a:pt x="388" y="764"/>
                    <a:pt x="428" y="764"/>
                    <a:pt x="468" y="764"/>
                  </a:cubicBezTo>
                  <a:cubicBezTo>
                    <a:pt x="481" y="764"/>
                    <a:pt x="507" y="756"/>
                    <a:pt x="545" y="742"/>
                  </a:cubicBezTo>
                  <a:cubicBezTo>
                    <a:pt x="565" y="734"/>
                    <a:pt x="581" y="717"/>
                    <a:pt x="592" y="689"/>
                  </a:cubicBezTo>
                  <a:cubicBezTo>
                    <a:pt x="604" y="663"/>
                    <a:pt x="610" y="633"/>
                    <a:pt x="610" y="597"/>
                  </a:cubicBezTo>
                  <a:cubicBezTo>
                    <a:pt x="610" y="544"/>
                    <a:pt x="600" y="503"/>
                    <a:pt x="582" y="475"/>
                  </a:cubicBezTo>
                  <a:cubicBezTo>
                    <a:pt x="565" y="448"/>
                    <a:pt x="528" y="433"/>
                    <a:pt x="473" y="433"/>
                  </a:cubicBezTo>
                  <a:cubicBezTo>
                    <a:pt x="432" y="433"/>
                    <a:pt x="390" y="433"/>
                    <a:pt x="349" y="433"/>
                  </a:cubicBezTo>
                  <a:cubicBezTo>
                    <a:pt x="349" y="544"/>
                    <a:pt x="349" y="654"/>
                    <a:pt x="349" y="764"/>
                  </a:cubicBezTo>
                  <a:close/>
                </a:path>
              </a:pathLst>
            </a:custGeom>
            <a:noFill/>
            <a:ln w="9525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66" name="Freeform 70"/>
            <p:cNvSpPr>
              <a:spLocks/>
            </p:cNvSpPr>
            <p:nvPr/>
          </p:nvSpPr>
          <p:spPr bwMode="auto">
            <a:xfrm>
              <a:off x="477" y="2325"/>
              <a:ext cx="46" cy="214"/>
            </a:xfrm>
            <a:custGeom>
              <a:avLst/>
              <a:gdLst>
                <a:gd name="T0" fmla="*/ 0 w 46"/>
                <a:gd name="T1" fmla="*/ 0 h 214"/>
                <a:gd name="T2" fmla="*/ 46 w 46"/>
                <a:gd name="T3" fmla="*/ 0 h 214"/>
                <a:gd name="T4" fmla="*/ 46 w 46"/>
                <a:gd name="T5" fmla="*/ 214 h 214"/>
                <a:gd name="T6" fmla="*/ 0 w 46"/>
                <a:gd name="T7" fmla="*/ 214 h 214"/>
                <a:gd name="T8" fmla="*/ 0 w 46"/>
                <a:gd name="T9" fmla="*/ 0 h 2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"/>
                <a:gd name="T16" fmla="*/ 0 h 214"/>
                <a:gd name="T17" fmla="*/ 46 w 46"/>
                <a:gd name="T18" fmla="*/ 214 h 2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" h="214">
                  <a:moveTo>
                    <a:pt x="0" y="0"/>
                  </a:moveTo>
                  <a:cubicBezTo>
                    <a:pt x="16" y="0"/>
                    <a:pt x="31" y="0"/>
                    <a:pt x="46" y="0"/>
                  </a:cubicBezTo>
                  <a:cubicBezTo>
                    <a:pt x="46" y="71"/>
                    <a:pt x="46" y="142"/>
                    <a:pt x="46" y="214"/>
                  </a:cubicBezTo>
                  <a:cubicBezTo>
                    <a:pt x="31" y="214"/>
                    <a:pt x="16" y="214"/>
                    <a:pt x="0" y="214"/>
                  </a:cubicBezTo>
                  <a:cubicBezTo>
                    <a:pt x="0" y="142"/>
                    <a:pt x="0" y="71"/>
                    <a:pt x="0" y="0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67" name="Freeform 71"/>
            <p:cNvSpPr>
              <a:spLocks/>
            </p:cNvSpPr>
            <p:nvPr/>
          </p:nvSpPr>
          <p:spPr bwMode="auto">
            <a:xfrm>
              <a:off x="546" y="2321"/>
              <a:ext cx="135" cy="221"/>
            </a:xfrm>
            <a:custGeom>
              <a:avLst/>
              <a:gdLst>
                <a:gd name="T0" fmla="*/ 95 w 135"/>
                <a:gd name="T1" fmla="*/ 127 h 221"/>
                <a:gd name="T2" fmla="*/ 135 w 135"/>
                <a:gd name="T3" fmla="*/ 145 h 221"/>
                <a:gd name="T4" fmla="*/ 123 w 135"/>
                <a:gd name="T5" fmla="*/ 188 h 221"/>
                <a:gd name="T6" fmla="*/ 103 w 135"/>
                <a:gd name="T7" fmla="*/ 213 h 221"/>
                <a:gd name="T8" fmla="*/ 72 w 135"/>
                <a:gd name="T9" fmla="*/ 221 h 221"/>
                <a:gd name="T10" fmla="*/ 35 w 135"/>
                <a:gd name="T11" fmla="*/ 211 h 221"/>
                <a:gd name="T12" fmla="*/ 10 w 135"/>
                <a:gd name="T13" fmla="*/ 176 h 221"/>
                <a:gd name="T14" fmla="*/ 0 w 135"/>
                <a:gd name="T15" fmla="*/ 110 h 221"/>
                <a:gd name="T16" fmla="*/ 18 w 135"/>
                <a:gd name="T17" fmla="*/ 29 h 221"/>
                <a:gd name="T18" fmla="*/ 70 w 135"/>
                <a:gd name="T19" fmla="*/ 0 h 221"/>
                <a:gd name="T20" fmla="*/ 111 w 135"/>
                <a:gd name="T21" fmla="*/ 17 h 221"/>
                <a:gd name="T22" fmla="*/ 134 w 135"/>
                <a:gd name="T23" fmla="*/ 70 h 221"/>
                <a:gd name="T24" fmla="*/ 94 w 135"/>
                <a:gd name="T25" fmla="*/ 83 h 221"/>
                <a:gd name="T26" fmla="*/ 91 w 135"/>
                <a:gd name="T27" fmla="*/ 69 h 221"/>
                <a:gd name="T28" fmla="*/ 81 w 135"/>
                <a:gd name="T29" fmla="*/ 58 h 221"/>
                <a:gd name="T30" fmla="*/ 71 w 135"/>
                <a:gd name="T31" fmla="*/ 54 h 221"/>
                <a:gd name="T32" fmla="*/ 51 w 135"/>
                <a:gd name="T33" fmla="*/ 70 h 221"/>
                <a:gd name="T34" fmla="*/ 45 w 135"/>
                <a:gd name="T35" fmla="*/ 110 h 221"/>
                <a:gd name="T36" fmla="*/ 52 w 135"/>
                <a:gd name="T37" fmla="*/ 155 h 221"/>
                <a:gd name="T38" fmla="*/ 69 w 135"/>
                <a:gd name="T39" fmla="*/ 167 h 221"/>
                <a:gd name="T40" fmla="*/ 86 w 135"/>
                <a:gd name="T41" fmla="*/ 158 h 221"/>
                <a:gd name="T42" fmla="*/ 95 w 135"/>
                <a:gd name="T43" fmla="*/ 127 h 22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35"/>
                <a:gd name="T67" fmla="*/ 0 h 221"/>
                <a:gd name="T68" fmla="*/ 135 w 135"/>
                <a:gd name="T69" fmla="*/ 221 h 22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35" h="221">
                  <a:moveTo>
                    <a:pt x="95" y="127"/>
                  </a:moveTo>
                  <a:cubicBezTo>
                    <a:pt x="108" y="133"/>
                    <a:pt x="122" y="139"/>
                    <a:pt x="135" y="145"/>
                  </a:cubicBezTo>
                  <a:cubicBezTo>
                    <a:pt x="132" y="163"/>
                    <a:pt x="128" y="177"/>
                    <a:pt x="123" y="188"/>
                  </a:cubicBezTo>
                  <a:cubicBezTo>
                    <a:pt x="117" y="199"/>
                    <a:pt x="111" y="208"/>
                    <a:pt x="103" y="213"/>
                  </a:cubicBezTo>
                  <a:cubicBezTo>
                    <a:pt x="94" y="219"/>
                    <a:pt x="84" y="221"/>
                    <a:pt x="72" y="221"/>
                  </a:cubicBezTo>
                  <a:cubicBezTo>
                    <a:pt x="57" y="221"/>
                    <a:pt x="44" y="218"/>
                    <a:pt x="35" y="211"/>
                  </a:cubicBezTo>
                  <a:cubicBezTo>
                    <a:pt x="25" y="204"/>
                    <a:pt x="17" y="193"/>
                    <a:pt x="10" y="176"/>
                  </a:cubicBezTo>
                  <a:cubicBezTo>
                    <a:pt x="3" y="159"/>
                    <a:pt x="0" y="137"/>
                    <a:pt x="0" y="110"/>
                  </a:cubicBezTo>
                  <a:cubicBezTo>
                    <a:pt x="0" y="75"/>
                    <a:pt x="6" y="48"/>
                    <a:pt x="18" y="29"/>
                  </a:cubicBezTo>
                  <a:cubicBezTo>
                    <a:pt x="30" y="10"/>
                    <a:pt x="48" y="0"/>
                    <a:pt x="70" y="0"/>
                  </a:cubicBezTo>
                  <a:cubicBezTo>
                    <a:pt x="87" y="0"/>
                    <a:pt x="101" y="6"/>
                    <a:pt x="111" y="17"/>
                  </a:cubicBezTo>
                  <a:cubicBezTo>
                    <a:pt x="121" y="28"/>
                    <a:pt x="129" y="45"/>
                    <a:pt x="134" y="70"/>
                  </a:cubicBezTo>
                  <a:cubicBezTo>
                    <a:pt x="120" y="75"/>
                    <a:pt x="107" y="79"/>
                    <a:pt x="94" y="83"/>
                  </a:cubicBezTo>
                  <a:cubicBezTo>
                    <a:pt x="92" y="76"/>
                    <a:pt x="91" y="71"/>
                    <a:pt x="91" y="69"/>
                  </a:cubicBezTo>
                  <a:cubicBezTo>
                    <a:pt x="88" y="64"/>
                    <a:pt x="84" y="60"/>
                    <a:pt x="81" y="58"/>
                  </a:cubicBezTo>
                  <a:cubicBezTo>
                    <a:pt x="78" y="55"/>
                    <a:pt x="75" y="54"/>
                    <a:pt x="71" y="54"/>
                  </a:cubicBezTo>
                  <a:cubicBezTo>
                    <a:pt x="62" y="54"/>
                    <a:pt x="55" y="59"/>
                    <a:pt x="51" y="70"/>
                  </a:cubicBezTo>
                  <a:cubicBezTo>
                    <a:pt x="47" y="79"/>
                    <a:pt x="45" y="92"/>
                    <a:pt x="45" y="110"/>
                  </a:cubicBezTo>
                  <a:cubicBezTo>
                    <a:pt x="45" y="133"/>
                    <a:pt x="48" y="148"/>
                    <a:pt x="52" y="155"/>
                  </a:cubicBezTo>
                  <a:cubicBezTo>
                    <a:pt x="56" y="164"/>
                    <a:pt x="62" y="167"/>
                    <a:pt x="69" y="167"/>
                  </a:cubicBezTo>
                  <a:cubicBezTo>
                    <a:pt x="77" y="167"/>
                    <a:pt x="82" y="164"/>
                    <a:pt x="86" y="158"/>
                  </a:cubicBezTo>
                  <a:cubicBezTo>
                    <a:pt x="90" y="151"/>
                    <a:pt x="93" y="141"/>
                    <a:pt x="95" y="127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68" name="Freeform 72"/>
            <p:cNvSpPr>
              <a:spLocks noEditPoints="1"/>
            </p:cNvSpPr>
            <p:nvPr/>
          </p:nvSpPr>
          <p:spPr bwMode="auto">
            <a:xfrm>
              <a:off x="698" y="2371"/>
              <a:ext cx="104" cy="122"/>
            </a:xfrm>
            <a:custGeom>
              <a:avLst/>
              <a:gdLst>
                <a:gd name="T0" fmla="*/ 0 w 796"/>
                <a:gd name="T1" fmla="*/ 0 h 1102"/>
                <a:gd name="T2" fmla="*/ 0 w 796"/>
                <a:gd name="T3" fmla="*/ 0 h 1102"/>
                <a:gd name="T4" fmla="*/ 0 w 796"/>
                <a:gd name="T5" fmla="*/ 0 h 1102"/>
                <a:gd name="T6" fmla="*/ 0 w 796"/>
                <a:gd name="T7" fmla="*/ 0 h 1102"/>
                <a:gd name="T8" fmla="*/ 0 w 796"/>
                <a:gd name="T9" fmla="*/ 0 h 1102"/>
                <a:gd name="T10" fmla="*/ 0 w 796"/>
                <a:gd name="T11" fmla="*/ 0 h 1102"/>
                <a:gd name="T12" fmla="*/ 0 w 796"/>
                <a:gd name="T13" fmla="*/ 0 h 1102"/>
                <a:gd name="T14" fmla="*/ 0 w 796"/>
                <a:gd name="T15" fmla="*/ 0 h 1102"/>
                <a:gd name="T16" fmla="*/ 0 w 796"/>
                <a:gd name="T17" fmla="*/ 0 h 1102"/>
                <a:gd name="T18" fmla="*/ 0 w 796"/>
                <a:gd name="T19" fmla="*/ 0 h 110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96"/>
                <a:gd name="T31" fmla="*/ 0 h 1102"/>
                <a:gd name="T32" fmla="*/ 796 w 796"/>
                <a:gd name="T33" fmla="*/ 1102 h 110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96" h="1102">
                  <a:moveTo>
                    <a:pt x="0" y="0"/>
                  </a:moveTo>
                  <a:cubicBezTo>
                    <a:pt x="265" y="0"/>
                    <a:pt x="531" y="0"/>
                    <a:pt x="796" y="0"/>
                  </a:cubicBezTo>
                  <a:cubicBezTo>
                    <a:pt x="796" y="157"/>
                    <a:pt x="796" y="314"/>
                    <a:pt x="796" y="471"/>
                  </a:cubicBezTo>
                  <a:cubicBezTo>
                    <a:pt x="531" y="471"/>
                    <a:pt x="265" y="471"/>
                    <a:pt x="0" y="471"/>
                  </a:cubicBezTo>
                  <a:cubicBezTo>
                    <a:pt x="0" y="314"/>
                    <a:pt x="0" y="157"/>
                    <a:pt x="0" y="0"/>
                  </a:cubicBezTo>
                  <a:close/>
                  <a:moveTo>
                    <a:pt x="0" y="633"/>
                  </a:moveTo>
                  <a:cubicBezTo>
                    <a:pt x="265" y="633"/>
                    <a:pt x="531" y="633"/>
                    <a:pt x="796" y="633"/>
                  </a:cubicBezTo>
                  <a:cubicBezTo>
                    <a:pt x="796" y="790"/>
                    <a:pt x="796" y="946"/>
                    <a:pt x="796" y="1102"/>
                  </a:cubicBezTo>
                  <a:cubicBezTo>
                    <a:pt x="531" y="1102"/>
                    <a:pt x="265" y="1102"/>
                    <a:pt x="0" y="1102"/>
                  </a:cubicBezTo>
                  <a:cubicBezTo>
                    <a:pt x="0" y="946"/>
                    <a:pt x="0" y="790"/>
                    <a:pt x="0" y="633"/>
                  </a:cubicBezTo>
                  <a:close/>
                </a:path>
              </a:pathLst>
            </a:custGeom>
            <a:noFill/>
            <a:ln w="9525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69" name="Freeform 73"/>
            <p:cNvSpPr>
              <a:spLocks/>
            </p:cNvSpPr>
            <p:nvPr/>
          </p:nvSpPr>
          <p:spPr bwMode="auto">
            <a:xfrm>
              <a:off x="822" y="2321"/>
              <a:ext cx="141" cy="221"/>
            </a:xfrm>
            <a:custGeom>
              <a:avLst/>
              <a:gdLst>
                <a:gd name="T0" fmla="*/ 73 w 141"/>
                <a:gd name="T1" fmla="*/ 142 h 221"/>
                <a:gd name="T2" fmla="*/ 73 w 141"/>
                <a:gd name="T3" fmla="*/ 93 h 221"/>
                <a:gd name="T4" fmla="*/ 141 w 141"/>
                <a:gd name="T5" fmla="*/ 93 h 221"/>
                <a:gd name="T6" fmla="*/ 141 w 141"/>
                <a:gd name="T7" fmla="*/ 187 h 221"/>
                <a:gd name="T8" fmla="*/ 107 w 141"/>
                <a:gd name="T9" fmla="*/ 214 h 221"/>
                <a:gd name="T10" fmla="*/ 73 w 141"/>
                <a:gd name="T11" fmla="*/ 221 h 221"/>
                <a:gd name="T12" fmla="*/ 33 w 141"/>
                <a:gd name="T13" fmla="*/ 208 h 221"/>
                <a:gd name="T14" fmla="*/ 9 w 141"/>
                <a:gd name="T15" fmla="*/ 170 h 221"/>
                <a:gd name="T16" fmla="*/ 0 w 141"/>
                <a:gd name="T17" fmla="*/ 111 h 221"/>
                <a:gd name="T18" fmla="*/ 10 w 141"/>
                <a:gd name="T19" fmla="*/ 50 h 221"/>
                <a:gd name="T20" fmla="*/ 37 w 141"/>
                <a:gd name="T21" fmla="*/ 11 h 221"/>
                <a:gd name="T22" fmla="*/ 75 w 141"/>
                <a:gd name="T23" fmla="*/ 0 h 221"/>
                <a:gd name="T24" fmla="*/ 109 w 141"/>
                <a:gd name="T25" fmla="*/ 7 h 221"/>
                <a:gd name="T26" fmla="*/ 128 w 141"/>
                <a:gd name="T27" fmla="*/ 27 h 221"/>
                <a:gd name="T28" fmla="*/ 140 w 141"/>
                <a:gd name="T29" fmla="*/ 64 h 221"/>
                <a:gd name="T30" fmla="*/ 96 w 141"/>
                <a:gd name="T31" fmla="*/ 76 h 221"/>
                <a:gd name="T32" fmla="*/ 88 w 141"/>
                <a:gd name="T33" fmla="*/ 57 h 221"/>
                <a:gd name="T34" fmla="*/ 74 w 141"/>
                <a:gd name="T35" fmla="*/ 52 h 221"/>
                <a:gd name="T36" fmla="*/ 53 w 141"/>
                <a:gd name="T37" fmla="*/ 65 h 221"/>
                <a:gd name="T38" fmla="*/ 46 w 141"/>
                <a:gd name="T39" fmla="*/ 110 h 221"/>
                <a:gd name="T40" fmla="*/ 53 w 141"/>
                <a:gd name="T41" fmla="*/ 156 h 221"/>
                <a:gd name="T42" fmla="*/ 75 w 141"/>
                <a:gd name="T43" fmla="*/ 170 h 221"/>
                <a:gd name="T44" fmla="*/ 88 w 141"/>
                <a:gd name="T45" fmla="*/ 167 h 221"/>
                <a:gd name="T46" fmla="*/ 101 w 141"/>
                <a:gd name="T47" fmla="*/ 158 h 221"/>
                <a:gd name="T48" fmla="*/ 101 w 141"/>
                <a:gd name="T49" fmla="*/ 142 h 221"/>
                <a:gd name="T50" fmla="*/ 73 w 141"/>
                <a:gd name="T51" fmla="*/ 142 h 2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41"/>
                <a:gd name="T79" fmla="*/ 0 h 221"/>
                <a:gd name="T80" fmla="*/ 141 w 141"/>
                <a:gd name="T81" fmla="*/ 221 h 221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41" h="221">
                  <a:moveTo>
                    <a:pt x="73" y="142"/>
                  </a:moveTo>
                  <a:cubicBezTo>
                    <a:pt x="73" y="126"/>
                    <a:pt x="73" y="110"/>
                    <a:pt x="73" y="93"/>
                  </a:cubicBezTo>
                  <a:cubicBezTo>
                    <a:pt x="96" y="93"/>
                    <a:pt x="119" y="93"/>
                    <a:pt x="141" y="93"/>
                  </a:cubicBezTo>
                  <a:cubicBezTo>
                    <a:pt x="141" y="124"/>
                    <a:pt x="141" y="155"/>
                    <a:pt x="141" y="187"/>
                  </a:cubicBezTo>
                  <a:cubicBezTo>
                    <a:pt x="129" y="200"/>
                    <a:pt x="117" y="209"/>
                    <a:pt x="107" y="214"/>
                  </a:cubicBezTo>
                  <a:cubicBezTo>
                    <a:pt x="98" y="219"/>
                    <a:pt x="86" y="221"/>
                    <a:pt x="73" y="221"/>
                  </a:cubicBezTo>
                  <a:cubicBezTo>
                    <a:pt x="57" y="221"/>
                    <a:pt x="43" y="217"/>
                    <a:pt x="33" y="208"/>
                  </a:cubicBezTo>
                  <a:cubicBezTo>
                    <a:pt x="23" y="200"/>
                    <a:pt x="14" y="187"/>
                    <a:pt x="9" y="170"/>
                  </a:cubicBezTo>
                  <a:cubicBezTo>
                    <a:pt x="3" y="153"/>
                    <a:pt x="0" y="133"/>
                    <a:pt x="0" y="111"/>
                  </a:cubicBezTo>
                  <a:cubicBezTo>
                    <a:pt x="0" y="88"/>
                    <a:pt x="3" y="67"/>
                    <a:pt x="10" y="50"/>
                  </a:cubicBezTo>
                  <a:cubicBezTo>
                    <a:pt x="16" y="33"/>
                    <a:pt x="25" y="20"/>
                    <a:pt x="37" y="11"/>
                  </a:cubicBezTo>
                  <a:cubicBezTo>
                    <a:pt x="46" y="3"/>
                    <a:pt x="59" y="0"/>
                    <a:pt x="75" y="0"/>
                  </a:cubicBezTo>
                  <a:cubicBezTo>
                    <a:pt x="90" y="0"/>
                    <a:pt x="101" y="2"/>
                    <a:pt x="109" y="7"/>
                  </a:cubicBezTo>
                  <a:cubicBezTo>
                    <a:pt x="117" y="11"/>
                    <a:pt x="123" y="18"/>
                    <a:pt x="128" y="27"/>
                  </a:cubicBezTo>
                  <a:cubicBezTo>
                    <a:pt x="133" y="36"/>
                    <a:pt x="137" y="49"/>
                    <a:pt x="140" y="64"/>
                  </a:cubicBezTo>
                  <a:cubicBezTo>
                    <a:pt x="125" y="68"/>
                    <a:pt x="111" y="72"/>
                    <a:pt x="96" y="76"/>
                  </a:cubicBezTo>
                  <a:cubicBezTo>
                    <a:pt x="94" y="67"/>
                    <a:pt x="91" y="61"/>
                    <a:pt x="88" y="57"/>
                  </a:cubicBezTo>
                  <a:cubicBezTo>
                    <a:pt x="84" y="54"/>
                    <a:pt x="80" y="52"/>
                    <a:pt x="74" y="52"/>
                  </a:cubicBezTo>
                  <a:cubicBezTo>
                    <a:pt x="65" y="52"/>
                    <a:pt x="58" y="56"/>
                    <a:pt x="53" y="65"/>
                  </a:cubicBezTo>
                  <a:cubicBezTo>
                    <a:pt x="48" y="75"/>
                    <a:pt x="46" y="90"/>
                    <a:pt x="46" y="110"/>
                  </a:cubicBezTo>
                  <a:cubicBezTo>
                    <a:pt x="46" y="132"/>
                    <a:pt x="49" y="147"/>
                    <a:pt x="53" y="156"/>
                  </a:cubicBezTo>
                  <a:cubicBezTo>
                    <a:pt x="59" y="166"/>
                    <a:pt x="66" y="170"/>
                    <a:pt x="75" y="170"/>
                  </a:cubicBezTo>
                  <a:cubicBezTo>
                    <a:pt x="80" y="170"/>
                    <a:pt x="84" y="169"/>
                    <a:pt x="88" y="167"/>
                  </a:cubicBezTo>
                  <a:cubicBezTo>
                    <a:pt x="92" y="165"/>
                    <a:pt x="96" y="162"/>
                    <a:pt x="101" y="158"/>
                  </a:cubicBezTo>
                  <a:cubicBezTo>
                    <a:pt x="101" y="152"/>
                    <a:pt x="101" y="147"/>
                    <a:pt x="101" y="142"/>
                  </a:cubicBezTo>
                  <a:cubicBezTo>
                    <a:pt x="92" y="142"/>
                    <a:pt x="83" y="142"/>
                    <a:pt x="73" y="142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70" name="Freeform 74"/>
            <p:cNvSpPr>
              <a:spLocks/>
            </p:cNvSpPr>
            <p:nvPr/>
          </p:nvSpPr>
          <p:spPr bwMode="auto">
            <a:xfrm>
              <a:off x="982" y="2325"/>
              <a:ext cx="113" cy="214"/>
            </a:xfrm>
            <a:custGeom>
              <a:avLst/>
              <a:gdLst>
                <a:gd name="T0" fmla="*/ 0 w 113"/>
                <a:gd name="T1" fmla="*/ 0 h 214"/>
                <a:gd name="T2" fmla="*/ 113 w 113"/>
                <a:gd name="T3" fmla="*/ 0 h 214"/>
                <a:gd name="T4" fmla="*/ 113 w 113"/>
                <a:gd name="T5" fmla="*/ 43 h 214"/>
                <a:gd name="T6" fmla="*/ 89 w 113"/>
                <a:gd name="T7" fmla="*/ 86 h 214"/>
                <a:gd name="T8" fmla="*/ 71 w 113"/>
                <a:gd name="T9" fmla="*/ 148 h 214"/>
                <a:gd name="T10" fmla="*/ 64 w 113"/>
                <a:gd name="T11" fmla="*/ 214 h 214"/>
                <a:gd name="T12" fmla="*/ 23 w 113"/>
                <a:gd name="T13" fmla="*/ 214 h 214"/>
                <a:gd name="T14" fmla="*/ 37 w 113"/>
                <a:gd name="T15" fmla="*/ 124 h 214"/>
                <a:gd name="T16" fmla="*/ 67 w 113"/>
                <a:gd name="T17" fmla="*/ 54 h 214"/>
                <a:gd name="T18" fmla="*/ 0 w 113"/>
                <a:gd name="T19" fmla="*/ 54 h 214"/>
                <a:gd name="T20" fmla="*/ 0 w 113"/>
                <a:gd name="T21" fmla="*/ 0 h 21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3"/>
                <a:gd name="T34" fmla="*/ 0 h 214"/>
                <a:gd name="T35" fmla="*/ 113 w 113"/>
                <a:gd name="T36" fmla="*/ 214 h 21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3" h="214">
                  <a:moveTo>
                    <a:pt x="0" y="0"/>
                  </a:moveTo>
                  <a:cubicBezTo>
                    <a:pt x="38" y="0"/>
                    <a:pt x="76" y="0"/>
                    <a:pt x="113" y="0"/>
                  </a:cubicBezTo>
                  <a:cubicBezTo>
                    <a:pt x="113" y="14"/>
                    <a:pt x="113" y="29"/>
                    <a:pt x="113" y="43"/>
                  </a:cubicBezTo>
                  <a:cubicBezTo>
                    <a:pt x="104" y="57"/>
                    <a:pt x="96" y="71"/>
                    <a:pt x="89" y="86"/>
                  </a:cubicBezTo>
                  <a:cubicBezTo>
                    <a:pt x="82" y="105"/>
                    <a:pt x="75" y="126"/>
                    <a:pt x="71" y="148"/>
                  </a:cubicBezTo>
                  <a:cubicBezTo>
                    <a:pt x="68" y="166"/>
                    <a:pt x="65" y="188"/>
                    <a:pt x="64" y="214"/>
                  </a:cubicBezTo>
                  <a:cubicBezTo>
                    <a:pt x="50" y="214"/>
                    <a:pt x="37" y="214"/>
                    <a:pt x="23" y="214"/>
                  </a:cubicBezTo>
                  <a:cubicBezTo>
                    <a:pt x="26" y="177"/>
                    <a:pt x="31" y="148"/>
                    <a:pt x="37" y="124"/>
                  </a:cubicBezTo>
                  <a:cubicBezTo>
                    <a:pt x="43" y="101"/>
                    <a:pt x="53" y="78"/>
                    <a:pt x="67" y="54"/>
                  </a:cubicBezTo>
                  <a:cubicBezTo>
                    <a:pt x="45" y="54"/>
                    <a:pt x="22" y="54"/>
                    <a:pt x="0" y="54"/>
                  </a:cubicBezTo>
                  <a:cubicBezTo>
                    <a:pt x="0" y="36"/>
                    <a:pt x="0" y="18"/>
                    <a:pt x="0" y="0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b="1" i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sp>
        <p:nvSpPr>
          <p:cNvPr id="34861" name="Rectangle 75"/>
          <p:cNvSpPr>
            <a:spLocks noChangeArrowheads="1"/>
          </p:cNvSpPr>
          <p:nvPr/>
        </p:nvSpPr>
        <p:spPr bwMode="auto">
          <a:xfrm>
            <a:off x="1487488" y="3365500"/>
            <a:ext cx="449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FF0000"/>
                </a:solidFill>
                <a:latin typeface="Browallia New" pitchFamily="34" charset="-34"/>
                <a:cs typeface="Browallia New" pitchFamily="34" charset="-34"/>
              </a:rPr>
              <a:t>2040</a:t>
            </a:r>
            <a:endParaRPr lang="th-TH" sz="24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4862" name="Rectangle 76"/>
          <p:cNvSpPr>
            <a:spLocks noChangeArrowheads="1"/>
          </p:cNvSpPr>
          <p:nvPr/>
        </p:nvSpPr>
        <p:spPr bwMode="auto">
          <a:xfrm>
            <a:off x="8683626" y="1547814"/>
            <a:ext cx="449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FF0000"/>
                </a:solidFill>
                <a:latin typeface="Browallia New" pitchFamily="34" charset="-34"/>
                <a:cs typeface="Browallia New" pitchFamily="34" charset="-34"/>
              </a:rPr>
              <a:t>2030</a:t>
            </a:r>
            <a:endParaRPr lang="th-TH" sz="24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4838" name="Rectangle 5"/>
          <p:cNvSpPr>
            <a:spLocks noChangeArrowheads="1"/>
          </p:cNvSpPr>
          <p:nvPr/>
        </p:nvSpPr>
        <p:spPr bwMode="auto">
          <a:xfrm>
            <a:off x="1143000" y="0"/>
            <a:ext cx="9906000" cy="7620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0099FF"/>
              </a:buClr>
              <a:buFont typeface="Wingdings" pitchFamily="2" charset="2"/>
              <a:buNone/>
            </a:pPr>
            <a:r>
              <a:rPr lang="en-US" sz="4800" b="1" dirty="0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Overall Trends / Megatrends</a:t>
            </a:r>
            <a:endParaRPr lang="th-TH" sz="4800" b="1" dirty="0">
              <a:solidFill>
                <a:srgbClr val="000099"/>
              </a:solidFill>
              <a:latin typeface="Browallia New" pitchFamily="34" charset="-34"/>
              <a:cs typeface="Browallia New" pitchFamily="34" charset="-34"/>
              <a:sym typeface="Wingdings" pitchFamily="2" charset="2"/>
            </a:endParaRPr>
          </a:p>
        </p:txBody>
      </p:sp>
      <p:grpSp>
        <p:nvGrpSpPr>
          <p:cNvPr id="11" name="Group 90"/>
          <p:cNvGrpSpPr>
            <a:grpSpLocks/>
          </p:cNvGrpSpPr>
          <p:nvPr/>
        </p:nvGrpSpPr>
        <p:grpSpPr bwMode="auto">
          <a:xfrm>
            <a:off x="3352800" y="1371600"/>
            <a:ext cx="2133600" cy="1371600"/>
            <a:chOff x="2362200" y="1524000"/>
            <a:chExt cx="2133600" cy="1371600"/>
          </a:xfrm>
        </p:grpSpPr>
        <p:sp>
          <p:nvSpPr>
            <p:cNvPr id="90" name="Oval 89"/>
            <p:cNvSpPr/>
            <p:nvPr/>
          </p:nvSpPr>
          <p:spPr bwMode="auto">
            <a:xfrm>
              <a:off x="2362200" y="1524000"/>
              <a:ext cx="2133600" cy="1371600"/>
            </a:xfrm>
            <a:prstGeom prst="ellipse">
              <a:avLst/>
            </a:prstGeom>
            <a:solidFill>
              <a:srgbClr val="92D050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20" rIns="45720"/>
            <a:lstStyle/>
            <a:p>
              <a:pPr marL="228600" indent="-228600" fontAlgn="base">
                <a:lnSpc>
                  <a:spcPct val="8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99FF"/>
                </a:buClr>
                <a:buFont typeface="Wingdings" pitchFamily="2" charset="2"/>
                <a:buChar char="Ø"/>
                <a:tabLst>
                  <a:tab pos="228600" algn="l"/>
                </a:tabLst>
                <a:defRPr/>
              </a:pPr>
              <a:endParaRPr lang="th-TH" sz="1800" b="1" i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54" name="Rectangle 80"/>
            <p:cNvSpPr>
              <a:spLocks noChangeArrowheads="1"/>
            </p:cNvSpPr>
            <p:nvPr/>
          </p:nvSpPr>
          <p:spPr bwMode="auto">
            <a:xfrm>
              <a:off x="3057525" y="1600200"/>
              <a:ext cx="592138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1.</a:t>
              </a:r>
              <a:r>
                <a:rPr lang="en-US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AEC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5" name="Rectangle 81"/>
            <p:cNvSpPr>
              <a:spLocks noChangeArrowheads="1"/>
            </p:cNvSpPr>
            <p:nvPr/>
          </p:nvSpPr>
          <p:spPr bwMode="auto">
            <a:xfrm>
              <a:off x="2841625" y="2301875"/>
              <a:ext cx="1160463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ASEAN+3+6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56" name="Rectangle 83"/>
            <p:cNvSpPr>
              <a:spLocks noChangeArrowheads="1"/>
            </p:cNvSpPr>
            <p:nvPr/>
          </p:nvSpPr>
          <p:spPr bwMode="auto">
            <a:xfrm>
              <a:off x="2627313" y="1981200"/>
              <a:ext cx="1592262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New Partnership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grpSp>
        <p:nvGrpSpPr>
          <p:cNvPr id="12" name="Group 92"/>
          <p:cNvGrpSpPr>
            <a:grpSpLocks/>
          </p:cNvGrpSpPr>
          <p:nvPr/>
        </p:nvGrpSpPr>
        <p:grpSpPr bwMode="auto">
          <a:xfrm>
            <a:off x="5029200" y="1828800"/>
            <a:ext cx="1981200" cy="1676400"/>
            <a:chOff x="3886200" y="1828800"/>
            <a:chExt cx="1981200" cy="1676400"/>
          </a:xfrm>
        </p:grpSpPr>
        <p:sp>
          <p:nvSpPr>
            <p:cNvPr id="92" name="Oval 91"/>
            <p:cNvSpPr/>
            <p:nvPr/>
          </p:nvSpPr>
          <p:spPr bwMode="auto">
            <a:xfrm>
              <a:off x="3886200" y="1828800"/>
              <a:ext cx="1981200" cy="1676400"/>
            </a:xfrm>
            <a:prstGeom prst="ellipse">
              <a:avLst/>
            </a:prstGeom>
            <a:solidFill>
              <a:srgbClr val="7030A0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20" rIns="45720"/>
            <a:lstStyle/>
            <a:p>
              <a:pPr marL="228600" indent="-228600" fontAlgn="base">
                <a:lnSpc>
                  <a:spcPct val="8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99FF"/>
                </a:buClr>
                <a:buFont typeface="Wingdings" pitchFamily="2" charset="2"/>
                <a:buChar char="Ø"/>
                <a:tabLst>
                  <a:tab pos="228600" algn="l"/>
                </a:tabLst>
                <a:defRPr/>
              </a:pPr>
              <a:endParaRPr lang="th-TH" sz="1800" b="1" i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4495800" y="1981200"/>
              <a:ext cx="414337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New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50" name="Rectangle 84"/>
            <p:cNvSpPr>
              <a:spLocks noChangeArrowheads="1"/>
            </p:cNvSpPr>
            <p:nvPr/>
          </p:nvSpPr>
          <p:spPr bwMode="auto">
            <a:xfrm>
              <a:off x="4460875" y="2514600"/>
              <a:ext cx="79692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Security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51" name="Rectangle 85"/>
            <p:cNvSpPr>
              <a:spLocks noChangeArrowheads="1"/>
            </p:cNvSpPr>
            <p:nvPr/>
          </p:nvSpPr>
          <p:spPr bwMode="auto">
            <a:xfrm>
              <a:off x="4419600" y="2830512"/>
              <a:ext cx="93027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Concerns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7" name="Rectangle 86"/>
            <p:cNvSpPr>
              <a:spLocks noChangeArrowheads="1"/>
            </p:cNvSpPr>
            <p:nvPr/>
          </p:nvSpPr>
          <p:spPr bwMode="auto">
            <a:xfrm>
              <a:off x="4210050" y="2209800"/>
              <a:ext cx="1528763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3. Regulations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sp>
        <p:nvSpPr>
          <p:cNvPr id="34841" name="TextBox 87"/>
          <p:cNvSpPr txBox="1">
            <a:spLocks noChangeArrowheads="1"/>
          </p:cNvSpPr>
          <p:nvPr/>
        </p:nvSpPr>
        <p:spPr bwMode="auto">
          <a:xfrm>
            <a:off x="1295401" y="6553201"/>
            <a:ext cx="9286875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700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*ที่มา : โครงการทิศทางการพัฒนาอุตสาหกรรมไทยสู่ระดับโลก </a:t>
            </a:r>
            <a:r>
              <a:rPr lang="th-TH" sz="1700" dirty="0" err="1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สศอ</a:t>
            </a:r>
            <a:r>
              <a:rPr lang="th-TH" sz="1700" dirty="0">
                <a:solidFill>
                  <a:srgbClr val="000066"/>
                </a:solidFill>
                <a:latin typeface="Browallia New" pitchFamily="34" charset="-34"/>
                <a:cs typeface="Browallia New" pitchFamily="34" charset="-34"/>
              </a:rPr>
              <a:t>.</a:t>
            </a:r>
          </a:p>
        </p:txBody>
      </p:sp>
      <p:grpSp>
        <p:nvGrpSpPr>
          <p:cNvPr id="21" name="Group 97"/>
          <p:cNvGrpSpPr>
            <a:grpSpLocks/>
          </p:cNvGrpSpPr>
          <p:nvPr/>
        </p:nvGrpSpPr>
        <p:grpSpPr bwMode="auto">
          <a:xfrm>
            <a:off x="5334000" y="3352800"/>
            <a:ext cx="2209800" cy="1600200"/>
            <a:chOff x="4191000" y="3352800"/>
            <a:chExt cx="2209800" cy="1600200"/>
          </a:xfrm>
        </p:grpSpPr>
        <p:sp>
          <p:nvSpPr>
            <p:cNvPr id="97" name="Oval 96"/>
            <p:cNvSpPr/>
            <p:nvPr/>
          </p:nvSpPr>
          <p:spPr bwMode="auto">
            <a:xfrm>
              <a:off x="4191000" y="3352800"/>
              <a:ext cx="2209800" cy="1600200"/>
            </a:xfrm>
            <a:prstGeom prst="ellipse">
              <a:avLst/>
            </a:prstGeom>
            <a:solidFill>
              <a:srgbClr val="CC6600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20" rIns="45720"/>
            <a:lstStyle/>
            <a:p>
              <a:pPr marL="228600" indent="-228600" fontAlgn="base">
                <a:lnSpc>
                  <a:spcPct val="8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99FF"/>
                </a:buClr>
                <a:buFont typeface="Wingdings" pitchFamily="2" charset="2"/>
                <a:buChar char="Ø"/>
                <a:tabLst>
                  <a:tab pos="228600" algn="l"/>
                </a:tabLst>
                <a:defRPr/>
              </a:pPr>
              <a:endParaRPr lang="th-TH" sz="1800" b="1" i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8" name="Rectangle 30"/>
            <p:cNvSpPr>
              <a:spLocks noChangeArrowheads="1"/>
            </p:cNvSpPr>
            <p:nvPr/>
          </p:nvSpPr>
          <p:spPr bwMode="auto">
            <a:xfrm>
              <a:off x="4678363" y="3505200"/>
              <a:ext cx="126682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4. Disruptive 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>
              <a:off x="4683125" y="3890963"/>
              <a:ext cx="113347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Technology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46" name="Rectangle 32"/>
            <p:cNvSpPr>
              <a:spLocks noChangeArrowheads="1"/>
            </p:cNvSpPr>
            <p:nvPr/>
          </p:nvSpPr>
          <p:spPr bwMode="auto">
            <a:xfrm>
              <a:off x="4913313" y="4191000"/>
              <a:ext cx="830262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Political 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4847" name="Rectangle 33"/>
            <p:cNvSpPr>
              <a:spLocks noChangeArrowheads="1"/>
            </p:cNvSpPr>
            <p:nvPr/>
          </p:nvSpPr>
          <p:spPr bwMode="auto">
            <a:xfrm>
              <a:off x="4929188" y="4506912"/>
              <a:ext cx="750887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>
                  <a:solidFill>
                    <a:srgbClr val="FFFFFF"/>
                  </a:solidFill>
                  <a:latin typeface="Browallia New" pitchFamily="34" charset="-34"/>
                  <a:cs typeface="Browallia New" pitchFamily="34" charset="-34"/>
                </a:rPr>
                <a:t>Unrests</a:t>
              </a:r>
              <a:endParaRPr lang="th-TH" sz="24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31315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4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4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4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4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4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4" grpId="0"/>
      <p:bldP spid="34845" grpId="0"/>
      <p:bldP spid="34848" grpId="0"/>
      <p:bldP spid="34849" grpId="0"/>
      <p:bldP spid="34852" grpId="0"/>
      <p:bldP spid="34855" grpId="0"/>
      <p:bldP spid="34857" grpId="0"/>
      <p:bldP spid="34859" grpId="0"/>
      <p:bldP spid="34861" grpId="0"/>
      <p:bldP spid="3486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703512" y="836712"/>
            <a:ext cx="8784976" cy="2232248"/>
          </a:xfrm>
        </p:spPr>
        <p:txBody>
          <a:bodyPr>
            <a:noAutofit/>
          </a:bodyPr>
          <a:lstStyle/>
          <a:p>
            <a:pPr algn="ctr"/>
            <a:r>
              <a:rPr lang="th-TH" sz="4400" b="1" dirty="0">
                <a:solidFill>
                  <a:srgbClr val="3C0B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นโยบายและยุทธศาสตร์การเป็นเมืองศูนย์กลางบริการสุขภาพในอาเซียน</a:t>
            </a:r>
          </a:p>
          <a:p>
            <a:pPr algn="ctr"/>
            <a:r>
              <a:rPr lang="th-TH" sz="4400" b="1" dirty="0">
                <a:solidFill>
                  <a:srgbClr val="3C0B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ของกระทรวงสาธารณสุข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z="1600" dirty="0"/>
              <a:t>สำนักบริหารการสาธารณสุข</a:t>
            </a: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54</a:t>
            </a:fld>
            <a:endParaRPr lang="th-TH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172796" y="4320398"/>
            <a:ext cx="3738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3200" b="1" spc="50" dirty="0">
                <a:ln w="11430"/>
                <a:solidFill>
                  <a:srgbClr val="002611"/>
                </a:solidFill>
              </a:rPr>
              <a:t>สำนักบริหารการสาธารณสุข</a:t>
            </a:r>
          </a:p>
          <a:p>
            <a:pPr algn="ctr"/>
            <a:r>
              <a:rPr lang="th-TH" sz="3200" b="1" spc="50" dirty="0">
                <a:ln w="11430"/>
                <a:solidFill>
                  <a:srgbClr val="002611"/>
                </a:solidFill>
              </a:rPr>
              <a:t>กระทรวงสาธารณสุข</a:t>
            </a:r>
          </a:p>
          <a:p>
            <a:pPr algn="ctr"/>
            <a:r>
              <a:rPr lang="en-US" sz="2400" b="1" spc="50" dirty="0">
                <a:ln w="11430"/>
                <a:solidFill>
                  <a:srgbClr val="7030A0"/>
                </a:solidFill>
              </a:rPr>
              <a:t>27</a:t>
            </a:r>
            <a:r>
              <a:rPr lang="th-TH" sz="2400" b="1" spc="50" dirty="0">
                <a:ln w="11430"/>
                <a:solidFill>
                  <a:srgbClr val="7030A0"/>
                </a:solidFill>
              </a:rPr>
              <a:t> กรกฎาคม </a:t>
            </a:r>
            <a:r>
              <a:rPr lang="en-US" sz="2400" b="1" spc="50" dirty="0">
                <a:ln w="11430"/>
                <a:solidFill>
                  <a:srgbClr val="7030A0"/>
                </a:solidFill>
              </a:rPr>
              <a:t>2558</a:t>
            </a:r>
            <a:endParaRPr lang="th-TH" sz="3600" b="1" spc="50" dirty="0">
              <a:ln w="11430"/>
              <a:solidFill>
                <a:srgbClr val="7030A0"/>
              </a:solidFill>
            </a:endParaRPr>
          </a:p>
        </p:txBody>
      </p:sp>
      <p:pic>
        <p:nvPicPr>
          <p:cNvPr id="8" name="รูปภาพ 7" descr="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513" y="2827686"/>
            <a:ext cx="3539755" cy="362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55888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2389563" y="187786"/>
            <a:ext cx="7543800" cy="1313596"/>
          </a:xfrm>
        </p:spPr>
        <p:txBody>
          <a:bodyPr>
            <a:normAutofit fontScale="90000"/>
          </a:bodyPr>
          <a:lstStyle/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นโยบายด้านต่างประเทศและอาเซียน</a:t>
            </a:r>
            <a:b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ของกระทรวงสาธารณสุข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1631504" y="1501382"/>
            <a:ext cx="8928992" cy="488036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th-TH" sz="2400" b="1" dirty="0"/>
              <a:t>เสริมสร้างให้ประเทศไทยมี</a:t>
            </a:r>
            <a:r>
              <a:rPr lang="th-TH" sz="2400" b="1" dirty="0">
                <a:solidFill>
                  <a:srgbClr val="FF0000"/>
                </a:solidFill>
              </a:rPr>
              <a:t>บทบาทนำและมีส่วนร่วมในการกำหนดนโยบายสาธารณสุข</a:t>
            </a:r>
            <a:r>
              <a:rPr lang="th-TH" sz="2400" b="1" dirty="0"/>
              <a:t>ที่สำคัญในองค์กรระดับภูมิภาคและระดับโลก</a:t>
            </a:r>
          </a:p>
          <a:p>
            <a:pPr marL="457200" indent="-457200">
              <a:buFont typeface="+mj-lt"/>
              <a:buAutoNum type="arabicPeriod"/>
            </a:pPr>
            <a:r>
              <a:rPr lang="th-TH" sz="2400" b="1" dirty="0">
                <a:solidFill>
                  <a:srgbClr val="FF0000"/>
                </a:solidFill>
              </a:rPr>
              <a:t>ให้ความร่วมมือทางวิชาการ/บริการ</a:t>
            </a:r>
            <a:r>
              <a:rPr lang="th-TH" sz="2400" b="1" dirty="0"/>
              <a:t>บนพื้นฐานของความเป็นมิตร มีประโยชน์ร่วมกันเพื่อความผาสุกของภูมิภาค</a:t>
            </a:r>
          </a:p>
          <a:p>
            <a:pPr marL="457200" indent="-457200">
              <a:buFont typeface="+mj-lt"/>
              <a:buAutoNum type="arabicPeriod"/>
            </a:pPr>
            <a:r>
              <a:rPr lang="th-TH" sz="2400" b="1" dirty="0">
                <a:solidFill>
                  <a:srgbClr val="FF0000"/>
                </a:solidFill>
              </a:rPr>
              <a:t>ดูแลสุขภาพประชาชนจากผลการรวมประชาคมอาเซียน </a:t>
            </a:r>
            <a:r>
              <a:rPr lang="th-TH" sz="2400" b="1" dirty="0"/>
              <a:t>โดยเสริมสร้างศักยภาพด่านชายแดน จังหวัดแนวชายแดน และเมืองหลักในภูมิภาค </a:t>
            </a:r>
            <a:r>
              <a:rPr lang="en-US" b="1" dirty="0"/>
              <a:t>Better Service, DHS, Border Health</a:t>
            </a:r>
            <a:endParaRPr lang="th-TH" b="1" dirty="0"/>
          </a:p>
          <a:p>
            <a:pPr marL="457200" indent="-457200">
              <a:buFont typeface="+mj-lt"/>
              <a:buAutoNum type="arabicPeriod"/>
            </a:pPr>
            <a:r>
              <a:rPr lang="th-TH" sz="2400" b="1" dirty="0"/>
              <a:t>สนับสนุนการ</a:t>
            </a:r>
            <a:r>
              <a:rPr lang="th-TH" sz="2400" b="1" dirty="0">
                <a:solidFill>
                  <a:srgbClr val="FF0000"/>
                </a:solidFill>
              </a:rPr>
              <a:t>มีสิทธิขั้นพื้นฐานในการเข้าถึงและได้รับบริการ</a:t>
            </a:r>
            <a:r>
              <a:rPr lang="th-TH" sz="2400" b="1" dirty="0"/>
              <a:t>ทางการแพทย์และสาธารณสุขของแรงงานต่างด้าวและคนต่างด้าวโดยควรมีระบบหลักประกันสุขภาพที่ทำให้เกิดความเป็นธรรมทั้งผู้ให้และผู้รับบริการ </a:t>
            </a:r>
            <a:r>
              <a:rPr lang="en-US" b="1" dirty="0"/>
              <a:t>UHC, Friendly service</a:t>
            </a:r>
          </a:p>
          <a:p>
            <a:pPr marL="457200" indent="-457200">
              <a:buFont typeface="+mj-lt"/>
              <a:buAutoNum type="arabicPeriod"/>
            </a:pPr>
            <a:r>
              <a:rPr lang="th-TH" sz="2400" b="1" dirty="0"/>
              <a:t>มีการ</a:t>
            </a:r>
            <a:r>
              <a:rPr lang="th-TH" sz="2400" b="1" dirty="0">
                <a:solidFill>
                  <a:srgbClr val="FF0000"/>
                </a:solidFill>
              </a:rPr>
              <a:t>พัฒนาระบบบริหารจัดการและบุคลากร</a:t>
            </a:r>
            <a:r>
              <a:rPr lang="th-TH" sz="2400" b="1" dirty="0"/>
              <a:t>ทั้งด้านบริหารและวิชาการอย่างต่อเนื่องและเหมาะสม รวมทั้งส่งเสริมให้เกิดการทำงานอย่าง</a:t>
            </a:r>
            <a:r>
              <a:rPr lang="th-TH" sz="2400" b="1" dirty="0" err="1"/>
              <a:t>บูรณา</a:t>
            </a:r>
            <a:r>
              <a:rPr lang="th-TH" sz="2400" b="1" dirty="0"/>
              <a:t>การร่วมกับหน่วยงานภายในและภายนอกทั้งภาครัฐและเอกชนเพื่อให้เกิดประสิทธิภาพ</a:t>
            </a:r>
          </a:p>
          <a:p>
            <a:endParaRPr lang="th-TH" sz="2400" b="1" dirty="0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D4E5FC-9DB8-40CD-B757-30756024C78D}" type="slidenum">
              <a:rPr lang="en-US" smtClean="0"/>
              <a:pPr>
                <a:defRPr/>
              </a:pPr>
              <a:t>55</a:t>
            </a:fld>
            <a:endParaRPr lang="en-US" dirty="0"/>
          </a:p>
        </p:txBody>
      </p:sp>
      <p:pic>
        <p:nvPicPr>
          <p:cNvPr id="7" name="Picture 6" descr="สนย1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42857" y="280924"/>
            <a:ext cx="1031064" cy="1000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0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3"/>
          <p:cNvSpPr>
            <a:spLocks noGrp="1"/>
          </p:cNvSpPr>
          <p:nvPr>
            <p:ph type="title"/>
          </p:nvPr>
        </p:nvSpPr>
        <p:spPr>
          <a:xfrm>
            <a:off x="1843158" y="238982"/>
            <a:ext cx="8501314" cy="99377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แผนยุทธศาสตร์ด้านการต่างประเทศและอาเซียน</a:t>
            </a:r>
            <a:b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ของกระทรวงสาธารณสุข ปี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2558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847529" y="2564904"/>
            <a:ext cx="3960563" cy="3744416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 fontScale="70000" lnSpcReduction="20000"/>
          </a:bodyPr>
          <a:lstStyle/>
          <a:p>
            <a:pPr algn="ctr">
              <a:spcAft>
                <a:spcPts val="0"/>
              </a:spcAft>
              <a:buNone/>
              <a:defRPr/>
            </a:pPr>
            <a:endParaRPr lang="th-TH" sz="3000" b="1" spc="-5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endParaRPr>
          </a:p>
          <a:p>
            <a:pPr algn="ctr">
              <a:spcAft>
                <a:spcPts val="0"/>
              </a:spcAft>
              <a:buNone/>
              <a:defRPr/>
            </a:pPr>
            <a:r>
              <a:rPr lang="th-TH" sz="3100" b="1" spc="-50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  <a:cs typeface="CordiaUPC" pitchFamily="34" charset="-34"/>
              </a:rPr>
              <a:t>ประเด็นยุทธศาสตร์  ที่ </a:t>
            </a:r>
          </a:p>
          <a:p>
            <a:pPr marL="360000" indent="-360000">
              <a:buFont typeface="+mj-lt"/>
              <a:buAutoNum type="arabicPeriod"/>
              <a:defRPr/>
            </a:pPr>
            <a:r>
              <a:rPr lang="th-TH" sz="3100" b="1" dirty="0">
                <a:solidFill>
                  <a:schemeClr val="tx1"/>
                </a:solidFill>
                <a:latin typeface="CordiaUPC" pitchFamily="34" charset="-34"/>
              </a:rPr>
              <a:t>การเสริมสร้างบทบาทของประเทศไทยในเวทีต่างประเทศ</a:t>
            </a:r>
          </a:p>
          <a:p>
            <a:pPr marL="360000" indent="-360000">
              <a:buFont typeface="+mj-lt"/>
              <a:buAutoNum type="arabicPeriod"/>
              <a:defRPr/>
            </a:pPr>
            <a:r>
              <a:rPr lang="th-TH" sz="3100" b="1" dirty="0">
                <a:solidFill>
                  <a:schemeClr val="tx1"/>
                </a:solidFill>
                <a:latin typeface="CordiaUPC" pitchFamily="34" charset="-34"/>
              </a:rPr>
              <a:t>ความร่วมมือทางวิชาการระดับทวิภาคี ความช่วยเหลือประเทศต่างๆ</a:t>
            </a:r>
          </a:p>
          <a:p>
            <a:pPr marL="360000" indent="-360000">
              <a:buFont typeface="+mj-lt"/>
              <a:buAutoNum type="arabicPeriod"/>
              <a:defRPr/>
            </a:pPr>
            <a:r>
              <a:rPr lang="th-TH" sz="3100" b="1" dirty="0">
                <a:solidFill>
                  <a:schemeClr val="tx1"/>
                </a:solidFill>
                <a:latin typeface="CordiaUPC" pitchFamily="34" charset="-34"/>
              </a:rPr>
              <a:t>ความร่วมมือกับองค์การอนามัยโลก</a:t>
            </a:r>
          </a:p>
          <a:p>
            <a:pPr marL="360000" indent="-360000">
              <a:buFont typeface="+mj-lt"/>
              <a:buAutoNum type="arabicPeriod"/>
              <a:defRPr/>
            </a:pPr>
            <a:r>
              <a:rPr lang="th-TH" sz="3100" b="1" dirty="0">
                <a:solidFill>
                  <a:schemeClr val="tx1"/>
                </a:solidFill>
                <a:latin typeface="CordiaUPC" pitchFamily="34" charset="-34"/>
              </a:rPr>
              <a:t>การสร้างความเข้มแข็งในกลไกการดำเนินงานร่วมกับหน่วยงานต่างๆ</a:t>
            </a:r>
          </a:p>
          <a:p>
            <a:pPr marL="360000" indent="-360000">
              <a:buFont typeface="+mj-lt"/>
              <a:buAutoNum type="arabicPeriod"/>
              <a:defRPr/>
            </a:pPr>
            <a:r>
              <a:rPr lang="th-TH" sz="3100" b="1" dirty="0">
                <a:solidFill>
                  <a:schemeClr val="tx1"/>
                </a:solidFill>
                <a:latin typeface="CordiaUPC" pitchFamily="34" charset="-34"/>
              </a:rPr>
              <a:t>การพัฒนาศักยภาพของบุคลากร</a:t>
            </a:r>
            <a:endParaRPr lang="en-US" sz="31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6148" name="Content Placeholder 5"/>
          <p:cNvSpPr>
            <a:spLocks noGrp="1"/>
          </p:cNvSpPr>
          <p:nvPr>
            <p:ph sz="half" idx="2"/>
          </p:nvPr>
        </p:nvSpPr>
        <p:spPr>
          <a:xfrm>
            <a:off x="6168009" y="2564905"/>
            <a:ext cx="4176465" cy="3744416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chemeClr val="accent1"/>
            </a:solidFill>
            <a:prstDash val="sysDot"/>
          </a:ln>
        </p:spPr>
        <p:txBody>
          <a:bodyPr>
            <a:normAutofit fontScale="70000" lnSpcReduction="20000"/>
          </a:bodyPr>
          <a:lstStyle/>
          <a:p>
            <a:pPr marL="360000" indent="-360000" algn="ctr">
              <a:buNone/>
            </a:pPr>
            <a:r>
              <a:rPr lang="th-TH" sz="3100" b="1" spc="-50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  <a:cs typeface="CordiaUPC" pitchFamily="34" charset="-34"/>
              </a:rPr>
              <a:t>ประเด็นยุทธศาสตร์  ที่ </a:t>
            </a:r>
            <a:endParaRPr lang="th-TH" b="1" spc="-50" dirty="0">
              <a:solidFill>
                <a:srgbClr val="BC14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endParaRPr>
          </a:p>
          <a:p>
            <a:pPr marL="360000" indent="-360000">
              <a:buFont typeface="+mj-lt"/>
              <a:buAutoNum type="arabicPeriod"/>
            </a:pPr>
            <a:r>
              <a:rPr lang="th-TH" sz="2900" b="1" dirty="0">
                <a:latin typeface="CordiaUPC" pitchFamily="34" charset="-34"/>
              </a:rPr>
              <a:t>การป้องกันและควบคุมโรคที่ติดต่อข้ามพรมแดน </a:t>
            </a:r>
          </a:p>
          <a:p>
            <a:pPr marL="360000" indent="-360000">
              <a:buFont typeface="+mj-lt"/>
              <a:buAutoNum type="arabicPeriod"/>
            </a:pPr>
            <a:r>
              <a:rPr lang="th-TH" sz="2900" b="1" dirty="0">
                <a:latin typeface="CordiaUPC" pitchFamily="34" charset="-34"/>
              </a:rPr>
              <a:t>การส่งเสริมสินค้า บริการ และผลิตภัณฑ์สุขภาพ และการนวดแผนไทย</a:t>
            </a:r>
          </a:p>
          <a:p>
            <a:pPr marL="360000" indent="-360000">
              <a:buFont typeface="+mj-lt"/>
              <a:buAutoNum type="arabicPeriod"/>
            </a:pPr>
            <a:r>
              <a:rPr lang="th-TH" sz="2900" b="1" dirty="0">
                <a:solidFill>
                  <a:srgbClr val="7030A0"/>
                </a:solidFill>
                <a:latin typeface="CordiaUPC" pitchFamily="34" charset="-34"/>
              </a:rPr>
              <a:t>การพัฒนาระบบบริการสุขภาพตามจุดที่สมควร (เมืองบริการสุขภาพ)</a:t>
            </a:r>
            <a:endParaRPr lang="en-US" sz="2900" b="1" dirty="0">
              <a:solidFill>
                <a:srgbClr val="7030A0"/>
              </a:solidFill>
              <a:latin typeface="CordiaUPC" pitchFamily="34" charset="-34"/>
            </a:endParaRPr>
          </a:p>
          <a:p>
            <a:pPr marL="360000" indent="-360000">
              <a:buFont typeface="+mj-lt"/>
              <a:buAutoNum type="arabicPeriod"/>
            </a:pPr>
            <a:r>
              <a:rPr lang="en-US" sz="2900" b="1" dirty="0">
                <a:latin typeface="CordiaUPC" pitchFamily="34" charset="-34"/>
              </a:rPr>
              <a:t>Migrant Health and Border Health</a:t>
            </a:r>
            <a:endParaRPr lang="th-TH" sz="2900" b="1" dirty="0">
              <a:latin typeface="CordiaUPC" pitchFamily="34" charset="-34"/>
            </a:endParaRPr>
          </a:p>
          <a:p>
            <a:pPr marL="360000" indent="-360000">
              <a:buFont typeface="+mj-lt"/>
              <a:buAutoNum type="arabicPeriod"/>
            </a:pPr>
            <a:r>
              <a:rPr lang="th-TH" sz="2900" b="1" dirty="0">
                <a:latin typeface="CordiaUPC" pitchFamily="34" charset="-34"/>
              </a:rPr>
              <a:t>การพัฒนาระบบการบริหารจัดการด้านสาธารณสุขอาเซียน</a:t>
            </a:r>
          </a:p>
          <a:p>
            <a:pPr marL="360000" indent="-360000">
              <a:buFont typeface="+mj-lt"/>
              <a:buAutoNum type="arabicPeriod"/>
            </a:pPr>
            <a:r>
              <a:rPr lang="th-TH" sz="2900" b="1" dirty="0">
                <a:latin typeface="CordiaUPC" pitchFamily="34" charset="-34"/>
              </a:rPr>
              <a:t>ความร่วมมือทางวิชาการภายใต้กลไกองค์กรอาเซียน</a:t>
            </a:r>
          </a:p>
          <a:p>
            <a:pPr lvl="1" eaLnBrk="1" hangingPunct="1"/>
            <a:endParaRPr lang="th-TH" b="1" dirty="0" smtClean="0">
              <a:latin typeface="CordiaUPC" pitchFamily="34" charset="-34"/>
            </a:endParaRPr>
          </a:p>
          <a:p>
            <a:pPr lvl="1" eaLnBrk="1" hangingPunct="1"/>
            <a:endParaRPr lang="en-US" b="1" dirty="0" smtClean="0">
              <a:latin typeface="CordiaUPC" pitchFamily="34" charset="-34"/>
            </a:endParaRPr>
          </a:p>
        </p:txBody>
      </p:sp>
      <p:sp>
        <p:nvSpPr>
          <p:cNvPr id="9" name="ตัวยึดท้ายกระดาษ 8"/>
          <p:cNvSpPr>
            <a:spLocks noGrp="1"/>
          </p:cNvSpPr>
          <p:nvPr>
            <p:ph type="ftr" sz="quarter" idx="11"/>
          </p:nvPr>
        </p:nvSpPr>
        <p:spPr>
          <a:xfrm>
            <a:off x="7536160" y="6309321"/>
            <a:ext cx="2895600" cy="365125"/>
          </a:xfrm>
        </p:spPr>
        <p:txBody>
          <a:bodyPr/>
          <a:lstStyle/>
          <a:p>
            <a:r>
              <a:rPr lang="th-TH" b="1" dirty="0" smtClean="0"/>
              <a:t>สำนักบริหารการสาธารณสุข</a:t>
            </a:r>
            <a:endParaRPr lang="th-TH" b="1" dirty="0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8499475" y="6519864"/>
            <a:ext cx="2133600" cy="365125"/>
          </a:xfrm>
        </p:spPr>
        <p:txBody>
          <a:bodyPr/>
          <a:lstStyle/>
          <a:p>
            <a:pPr>
              <a:defRPr/>
            </a:pPr>
            <a:fld id="{A9986BF8-B225-4E9D-87E0-A90F3269F01D}" type="slidenum">
              <a:rPr lang="en-US" smtClean="0"/>
              <a:pPr>
                <a:defRPr/>
              </a:pPr>
              <a:t>56</a:t>
            </a:fld>
            <a:endParaRPr lang="en-US" dirty="0"/>
          </a:p>
        </p:txBody>
      </p:sp>
      <p:sp>
        <p:nvSpPr>
          <p:cNvPr id="6149" name="TextBox 1"/>
          <p:cNvSpPr txBox="1">
            <a:spLocks noChangeArrowheads="1"/>
          </p:cNvSpPr>
          <p:nvPr/>
        </p:nvSpPr>
        <p:spPr bwMode="auto">
          <a:xfrm>
            <a:off x="1919536" y="1268761"/>
            <a:ext cx="8497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2400" b="1" dirty="0">
                <a:solidFill>
                  <a:srgbClr val="3C0BC5"/>
                </a:solidFill>
              </a:rPr>
              <a:t>ประกอบด้วยประเด็นยุทธศาสตร์ดังต่อไปนี้</a:t>
            </a:r>
          </a:p>
        </p:txBody>
      </p:sp>
      <p:sp>
        <p:nvSpPr>
          <p:cNvPr id="11" name="Content Placeholder 4"/>
          <p:cNvSpPr txBox="1">
            <a:spLocks/>
          </p:cNvSpPr>
          <p:nvPr/>
        </p:nvSpPr>
        <p:spPr>
          <a:xfrm>
            <a:off x="1847528" y="1700808"/>
            <a:ext cx="3960440" cy="792088"/>
          </a:xfrm>
          <a:prstGeom prst="rect">
            <a:avLst/>
          </a:prstGeom>
          <a:gradFill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th-TH" sz="2400" b="1" spc="-5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  <a:cs typeface="CordiaUPC" pitchFamily="34" charset="-34"/>
              </a:rPr>
              <a:t>แผนยุทธศาสตร์</a:t>
            </a:r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th-TH" sz="2400" b="1" spc="-5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  <a:cs typeface="CordiaUPC" pitchFamily="34" charset="-34"/>
              </a:rPr>
              <a:t>ด้านการต่างประเทศ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th-TH" sz="2400" b="1" spc="-5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2" name="Content Placeholder 5"/>
          <p:cNvSpPr txBox="1">
            <a:spLocks/>
          </p:cNvSpPr>
          <p:nvPr/>
        </p:nvSpPr>
        <p:spPr>
          <a:xfrm>
            <a:off x="6096001" y="1700808"/>
            <a:ext cx="4321175" cy="7920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chemeClr val="accent1"/>
            </a:solidFill>
            <a:prstDash val="sysDot"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th-TH" sz="3100" b="1" spc="-5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  <a:cs typeface="CordiaUPC" pitchFamily="34" charset="-34"/>
              </a:rPr>
              <a:t>แผนยุทธศาสตร์อาเซียน</a:t>
            </a:r>
            <a:endParaRPr lang="th-TH" sz="2400" b="1" dirty="0">
              <a:solidFill>
                <a:srgbClr val="000000"/>
              </a:solidFill>
              <a:latin typeface="CordiaUPC" pitchFamily="34" charset="-34"/>
            </a:endParaRPr>
          </a:p>
        </p:txBody>
      </p:sp>
      <p:sp>
        <p:nvSpPr>
          <p:cNvPr id="13" name="สี่เหลี่ยมมุมมน 12"/>
          <p:cNvSpPr/>
          <p:nvPr/>
        </p:nvSpPr>
        <p:spPr>
          <a:xfrm>
            <a:off x="6096000" y="1700808"/>
            <a:ext cx="4248472" cy="4752528"/>
          </a:xfrm>
          <a:prstGeom prst="roundRect">
            <a:avLst/>
          </a:prstGeom>
          <a:noFill/>
          <a:ln w="508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528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03512" y="836712"/>
            <a:ext cx="8856984" cy="4779912"/>
          </a:xfrm>
        </p:spPr>
        <p:txBody>
          <a:bodyPr>
            <a:noAutofit/>
          </a:bodyPr>
          <a:lstStyle/>
          <a:p>
            <a:pPr algn="ctr"/>
            <a:r>
              <a:rPr lang="th-TH" sz="54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ความเชื่อมโยง</a:t>
            </a:r>
            <a:r>
              <a:rPr lang="th-TH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    </a:t>
            </a:r>
            <a:br>
              <a:rPr lang="th-TH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r>
              <a:rPr lang="th-TH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ระหว่าง</a:t>
            </a:r>
            <a:br>
              <a:rPr lang="th-TH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r>
              <a:rPr lang="th-TH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ยุทธศาสตร์การเข้าสู่ประชาคมอาเซียน</a:t>
            </a:r>
            <a:br>
              <a:rPr lang="th-TH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r>
              <a:rPr lang="th-TH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</a:t>
            </a:r>
            <a:r>
              <a:rPr lang="th-TH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ของ</a:t>
            </a:r>
            <a:r>
              <a:rPr lang="th-TH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 </a:t>
            </a:r>
            <a:br>
              <a:rPr lang="th-TH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r>
              <a:rPr lang="th-TH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/>
            </a:r>
            <a:br>
              <a:rPr lang="th-TH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สำนักงานคณะกรรมการพัฒนาการเศรษฐกิจและสังคมแห่งชาติ </a:t>
            </a:r>
            <a:r>
              <a:rPr lang="th-T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กับ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</a:t>
            </a:r>
            <a:r>
              <a:rPr lang="th-TH" sz="4400" b="1" dirty="0">
                <a:solidFill>
                  <a:srgbClr val="6525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ประเด็นยุทธศาสตร์ความร่วมมืออาเซียนของกระทรวงสาธารณสุข</a:t>
            </a:r>
            <a:endParaRPr lang="th-TH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57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216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7968208" y="6492876"/>
            <a:ext cx="2088232" cy="365125"/>
          </a:xfrm>
        </p:spPr>
        <p:txBody>
          <a:bodyPr/>
          <a:lstStyle/>
          <a:p>
            <a:r>
              <a:rPr lang="th-TH" b="1" dirty="0" smtClean="0"/>
              <a:t>สำนักบริหารการสาธารณสุข</a:t>
            </a:r>
            <a:endParaRPr lang="th-TH" b="1" dirty="0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58</a:t>
            </a:fld>
            <a:endParaRPr lang="th-TH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-30000" contrast="12000"/>
          </a:blip>
          <a:srcRect l="398"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สี่เหลี่ยมมุมมน 6"/>
          <p:cNvSpPr/>
          <p:nvPr/>
        </p:nvSpPr>
        <p:spPr>
          <a:xfrm>
            <a:off x="2279576" y="1052736"/>
            <a:ext cx="2592288" cy="1368152"/>
          </a:xfrm>
          <a:prstGeom prst="roundRect">
            <a:avLst/>
          </a:prstGeom>
          <a:noFill/>
          <a:ln w="508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146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952626" y="274638"/>
            <a:ext cx="8175823" cy="1143000"/>
          </a:xfrm>
          <a:noFill/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ประเด็นยุทธศาสตร์ความร่วมมืออาเซียน</a:t>
            </a:r>
            <a:br>
              <a:rPr lang="th-TH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r>
              <a:rPr lang="th-TH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ของกระทรวงสาธารณสุข ปี </a:t>
            </a:r>
            <a:r>
              <a:rPr lang="en-US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2558</a:t>
            </a:r>
            <a:endParaRPr lang="th-TH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1684436" y="1373436"/>
            <a:ext cx="8712200" cy="5086350"/>
          </a:xfrm>
        </p:spPr>
        <p:txBody>
          <a:bodyPr>
            <a:normAutofit fontScale="92500"/>
          </a:bodyPr>
          <a:lstStyle/>
          <a:p>
            <a:pPr marL="0" indent="0">
              <a:buClr>
                <a:srgbClr val="FF9900"/>
              </a:buClr>
              <a:buFont typeface="Wingdings" pitchFamily="2" charset="2"/>
              <a:buChar char="Ø"/>
            </a:pPr>
            <a:r>
              <a:rPr lang="th-TH" sz="3200" b="1" u="sng" dirty="0">
                <a:latin typeface="TH SarabunIT๙" pitchFamily="34" charset="-34"/>
              </a:rPr>
              <a:t> </a:t>
            </a:r>
            <a:r>
              <a:rPr lang="th-TH" sz="3200" b="1" u="sng" dirty="0">
                <a:solidFill>
                  <a:srgbClr val="0000FF"/>
                </a:solidFill>
                <a:latin typeface="TH SarabunIT๙" pitchFamily="34" charset="-34"/>
              </a:rPr>
              <a:t>ยุทธศาสตร์ที่ ๑</a:t>
            </a:r>
            <a:r>
              <a:rPr lang="en-US" sz="3200" b="1" u="sng" dirty="0">
                <a:solidFill>
                  <a:srgbClr val="0000FF"/>
                </a:solidFill>
                <a:latin typeface="TH SarabunIT๙" pitchFamily="34" charset="-34"/>
              </a:rPr>
              <a:t> </a:t>
            </a:r>
            <a:r>
              <a:rPr lang="th-TH" sz="3200" b="1" dirty="0">
                <a:latin typeface="TH SarabunIT๙" pitchFamily="34" charset="-34"/>
              </a:rPr>
              <a:t>การป้องกันและควบคุมโรคที่ติดต่อข้ามพรมแดน</a:t>
            </a:r>
          </a:p>
          <a:p>
            <a:pPr marL="0" indent="0">
              <a:buClr>
                <a:srgbClr val="FF9900"/>
              </a:buClr>
              <a:buFont typeface="Wingdings" pitchFamily="2" charset="2"/>
              <a:buChar char="Ø"/>
            </a:pPr>
            <a:r>
              <a:rPr lang="th-TH" sz="3200" b="1" dirty="0">
                <a:latin typeface="TH SarabunIT๙" pitchFamily="34" charset="-34"/>
              </a:rPr>
              <a:t> </a:t>
            </a:r>
            <a:r>
              <a:rPr lang="th-TH" sz="3200" b="1" u="sng" dirty="0">
                <a:solidFill>
                  <a:srgbClr val="0000FF"/>
                </a:solidFill>
                <a:latin typeface="TH SarabunIT๙" pitchFamily="34" charset="-34"/>
              </a:rPr>
              <a:t>ยุทธศาสตร์ที่ ๒</a:t>
            </a:r>
            <a:r>
              <a:rPr lang="en-US" sz="3200" b="1" u="sng" dirty="0">
                <a:solidFill>
                  <a:srgbClr val="0000FF"/>
                </a:solidFill>
                <a:latin typeface="TH SarabunIT๙" pitchFamily="34" charset="-34"/>
              </a:rPr>
              <a:t> </a:t>
            </a:r>
            <a:r>
              <a:rPr lang="th-TH" sz="3200" b="1" dirty="0">
                <a:latin typeface="TH SarabunIT๙" pitchFamily="34" charset="-34"/>
              </a:rPr>
              <a:t>สินค้า บริการ และผลิตภัณฑ์ รวมถึงการนวดแผนไทย</a:t>
            </a:r>
          </a:p>
          <a:p>
            <a:pPr marL="0" indent="0">
              <a:buClr>
                <a:srgbClr val="FF9900"/>
              </a:buClr>
              <a:buFont typeface="Wingdings" pitchFamily="2" charset="2"/>
              <a:buChar char="Ø"/>
            </a:pPr>
            <a:r>
              <a:rPr lang="th-TH" sz="3200" b="1" dirty="0">
                <a:latin typeface="TH SarabunIT๙" pitchFamily="34" charset="-34"/>
              </a:rPr>
              <a:t> </a:t>
            </a:r>
            <a:r>
              <a:rPr lang="th-TH" sz="3200" b="1" u="sng" dirty="0">
                <a:solidFill>
                  <a:srgbClr val="0000FF"/>
                </a:solidFill>
                <a:latin typeface="TH SarabunIT๙" pitchFamily="34" charset="-34"/>
              </a:rPr>
              <a:t>ยุทธศาสตร์ที่ ๓</a:t>
            </a:r>
            <a:r>
              <a:rPr lang="en-US" sz="3200" b="1" dirty="0">
                <a:solidFill>
                  <a:srgbClr val="0000FF"/>
                </a:solidFill>
                <a:latin typeface="TH SarabunIT๙" pitchFamily="34" charset="-34"/>
              </a:rPr>
              <a:t> </a:t>
            </a:r>
            <a:r>
              <a:rPr lang="th-TH" sz="3200" b="1" dirty="0">
                <a:solidFill>
                  <a:srgbClr val="BC14B0"/>
                </a:solidFill>
                <a:latin typeface="TH SarabunIT๙" pitchFamily="34" charset="-34"/>
              </a:rPr>
              <a:t>การพัฒนาระบบบริการสุขภาพตามจุดที่สมควร </a:t>
            </a:r>
            <a:br>
              <a:rPr lang="th-TH" sz="3200" b="1" dirty="0">
                <a:solidFill>
                  <a:srgbClr val="BC14B0"/>
                </a:solidFill>
                <a:latin typeface="TH SarabunIT๙" pitchFamily="34" charset="-34"/>
              </a:rPr>
            </a:br>
            <a:r>
              <a:rPr lang="th-TH" sz="3200" b="1" dirty="0">
                <a:solidFill>
                  <a:srgbClr val="BC14B0"/>
                </a:solidFill>
                <a:latin typeface="TH SarabunIT๙" pitchFamily="34" charset="-34"/>
              </a:rPr>
              <a:t>                          (เมืองบริการสุขภาพ)</a:t>
            </a:r>
          </a:p>
          <a:p>
            <a:pPr marL="0" indent="0">
              <a:buClr>
                <a:srgbClr val="FF9900"/>
              </a:buClr>
              <a:buFont typeface="Wingdings" pitchFamily="2" charset="2"/>
              <a:buChar char="Ø"/>
            </a:pPr>
            <a:r>
              <a:rPr lang="th-TH" sz="3200" b="1" u="sng" dirty="0">
                <a:latin typeface="TH SarabunIT๙" pitchFamily="34" charset="-34"/>
              </a:rPr>
              <a:t> </a:t>
            </a:r>
            <a:r>
              <a:rPr lang="th-TH" sz="3200" b="1" u="sng" dirty="0">
                <a:solidFill>
                  <a:srgbClr val="0000FF"/>
                </a:solidFill>
                <a:latin typeface="TH SarabunIT๙" pitchFamily="34" charset="-34"/>
              </a:rPr>
              <a:t>ยุทธศาสตร์ที่ ๔</a:t>
            </a:r>
            <a:r>
              <a:rPr lang="en-US" sz="3200" b="1" u="sng" dirty="0">
                <a:solidFill>
                  <a:srgbClr val="0000FF"/>
                </a:solidFill>
                <a:latin typeface="TH SarabunIT๙" pitchFamily="34" charset="-34"/>
              </a:rPr>
              <a:t> </a:t>
            </a:r>
            <a:r>
              <a:rPr lang="en-US" sz="3600" b="1" dirty="0">
                <a:latin typeface="TH SarabunIT๙" pitchFamily="34" charset="-34"/>
              </a:rPr>
              <a:t>Migrant and Border health</a:t>
            </a:r>
            <a:r>
              <a:rPr lang="en-US" sz="4400" b="1" dirty="0">
                <a:latin typeface="TH SarabunIT๙" pitchFamily="34" charset="-34"/>
              </a:rPr>
              <a:t> </a:t>
            </a:r>
            <a:r>
              <a:rPr lang="th-TH" sz="3200" b="1" dirty="0">
                <a:latin typeface="TH SarabunIT๙" pitchFamily="34" charset="-34"/>
              </a:rPr>
              <a:t>สุขภาพ</a:t>
            </a:r>
          </a:p>
          <a:p>
            <a:pPr marL="0" indent="0">
              <a:buClr>
                <a:srgbClr val="FF9900"/>
              </a:buClr>
              <a:buNone/>
            </a:pPr>
            <a:r>
              <a:rPr lang="th-TH" b="1" dirty="0" smtClean="0">
                <a:latin typeface="TH SarabunIT๙" pitchFamily="34" charset="-34"/>
              </a:rPr>
              <a:t>   </a:t>
            </a:r>
            <a:r>
              <a:rPr lang="th-TH" sz="3200" b="1" dirty="0">
                <a:latin typeface="TH SarabunIT๙" pitchFamily="34" charset="-34"/>
              </a:rPr>
              <a:t>                       ตามแนว ชายแดน โรคติดต่อต่างๆ</a:t>
            </a:r>
          </a:p>
          <a:p>
            <a:pPr marL="0" indent="0">
              <a:buClr>
                <a:srgbClr val="FF9900"/>
              </a:buClr>
              <a:buFont typeface="Wingdings" pitchFamily="2" charset="2"/>
              <a:buChar char="Ø"/>
            </a:pPr>
            <a:r>
              <a:rPr lang="th-TH" sz="3200" dirty="0">
                <a:latin typeface="TH SarabunIT๙" pitchFamily="34" charset="-34"/>
              </a:rPr>
              <a:t> </a:t>
            </a:r>
            <a:r>
              <a:rPr lang="th-TH" sz="3200" b="1" u="sng" dirty="0">
                <a:solidFill>
                  <a:srgbClr val="0000FF"/>
                </a:solidFill>
                <a:latin typeface="TH SarabunIT๙" pitchFamily="34" charset="-34"/>
              </a:rPr>
              <a:t>ยุทธศาสตร์ที่ ๕</a:t>
            </a:r>
            <a:r>
              <a:rPr lang="en-US" sz="3200" b="1" u="sng" dirty="0">
                <a:solidFill>
                  <a:srgbClr val="0000FF"/>
                </a:solidFill>
                <a:latin typeface="TH SarabunIT๙" pitchFamily="34" charset="-34"/>
              </a:rPr>
              <a:t> </a:t>
            </a:r>
            <a:r>
              <a:rPr lang="th-TH" sz="3200" b="1" dirty="0">
                <a:latin typeface="TH SarabunIT๙" pitchFamily="34" charset="-34"/>
              </a:rPr>
              <a:t>การพัฒนาบุคลากรให้มีความพร้อม</a:t>
            </a:r>
            <a:br>
              <a:rPr lang="th-TH" sz="3200" b="1" dirty="0">
                <a:latin typeface="TH SarabunIT๙" pitchFamily="34" charset="-34"/>
              </a:rPr>
            </a:br>
            <a:r>
              <a:rPr lang="th-TH" sz="3200" b="1" dirty="0">
                <a:latin typeface="TH SarabunIT๙" pitchFamily="34" charset="-34"/>
              </a:rPr>
              <a:t>                          ด้านการบริหาร การบริการ</a:t>
            </a:r>
          </a:p>
          <a:p>
            <a:pPr marL="0" indent="0">
              <a:buClr>
                <a:srgbClr val="FF9900"/>
              </a:buClr>
              <a:buFont typeface="Wingdings" pitchFamily="2" charset="2"/>
              <a:buChar char="Ø"/>
            </a:pPr>
            <a:r>
              <a:rPr lang="th-TH" sz="3200" dirty="0">
                <a:latin typeface="TH SarabunIT๙" pitchFamily="34" charset="-34"/>
              </a:rPr>
              <a:t> </a:t>
            </a:r>
            <a:r>
              <a:rPr lang="th-TH" sz="3200" b="1" u="sng" dirty="0">
                <a:solidFill>
                  <a:srgbClr val="0000FF"/>
                </a:solidFill>
                <a:latin typeface="TH SarabunIT๙" pitchFamily="34" charset="-34"/>
              </a:rPr>
              <a:t>ยุทธศาสตร์ที่ ๖</a:t>
            </a:r>
            <a:r>
              <a:rPr lang="en-US" sz="3200" b="1" u="sng" dirty="0">
                <a:solidFill>
                  <a:srgbClr val="0000FF"/>
                </a:solidFill>
                <a:latin typeface="TH SarabunIT๙" pitchFamily="34" charset="-34"/>
              </a:rPr>
              <a:t> </a:t>
            </a:r>
            <a:r>
              <a:rPr lang="th-TH" sz="3200" b="1" dirty="0">
                <a:latin typeface="TH SarabunIT๙" pitchFamily="34" charset="-34"/>
              </a:rPr>
              <a:t>ความร่วมมือทางวิชาการสู่อาเซียน</a:t>
            </a:r>
            <a:endParaRPr lang="en-US" sz="3200" b="1" dirty="0">
              <a:latin typeface="TH SarabunIT๙" pitchFamily="34" charset="-34"/>
            </a:endParaRPr>
          </a:p>
          <a:p>
            <a:pPr marL="0" indent="0">
              <a:buClr>
                <a:srgbClr val="FF9900"/>
              </a:buClr>
            </a:pPr>
            <a:endParaRPr lang="en-US" sz="2800" b="1" dirty="0">
              <a:latin typeface="TH SarabunIT๙" pitchFamily="34" charset="-34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1843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46C86B9-94D2-4159-9D15-2B40200F5074}" type="slidenum">
              <a:rPr lang="en-US" smtClean="0"/>
              <a:pPr/>
              <a:t>59</a:t>
            </a:fld>
            <a:endParaRPr lang="th-TH" sz="1200">
              <a:solidFill>
                <a:srgbClr val="888888"/>
              </a:solidFill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919536" y="2568672"/>
            <a:ext cx="8352928" cy="936104"/>
          </a:xfrm>
          <a:prstGeom prst="roundRect">
            <a:avLst/>
          </a:prstGeom>
          <a:noFill/>
          <a:ln w="508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01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991544" y="116633"/>
            <a:ext cx="8215312" cy="140751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th-TH" sz="3600" b="1" dirty="0">
                <a:solidFill>
                  <a:srgbClr val="0000FF"/>
                </a:solidFill>
                <a:latin typeface="Tahoma" pitchFamily="34" charset="0"/>
                <a:cs typeface="+mn-cs"/>
              </a:rPr>
              <a:t>ความเชื่อมโยงระหว่างยุทธศาสตร์การเข้าสู่ประชาคมอาเซียน </a:t>
            </a:r>
            <a:br>
              <a:rPr lang="th-TH" sz="3600" b="1" dirty="0">
                <a:solidFill>
                  <a:srgbClr val="0000FF"/>
                </a:solidFill>
                <a:latin typeface="Tahoma" pitchFamily="34" charset="0"/>
                <a:cs typeface="+mn-cs"/>
              </a:rPr>
            </a:br>
            <a:r>
              <a:rPr lang="th-TH" sz="2800" b="1" dirty="0">
                <a:solidFill>
                  <a:srgbClr val="0000CC"/>
                </a:solidFill>
                <a:latin typeface="Tahoma" pitchFamily="34" charset="0"/>
                <a:cs typeface="+mn-cs"/>
              </a:rPr>
              <a:t>ของ  สำนักงานคณะกรรมการพัฒนาการเศรษฐกิจและสังคมแห่งชาติ</a:t>
            </a:r>
            <a:br>
              <a:rPr lang="th-TH" sz="2800" b="1" dirty="0">
                <a:solidFill>
                  <a:srgbClr val="0000CC"/>
                </a:solidFill>
                <a:latin typeface="Tahoma" pitchFamily="34" charset="0"/>
                <a:cs typeface="+mn-cs"/>
              </a:rPr>
            </a:br>
            <a:r>
              <a:rPr lang="th-TH" sz="2800" b="1" dirty="0">
                <a:solidFill>
                  <a:srgbClr val="0000CC"/>
                </a:solidFill>
                <a:latin typeface="Tahoma" pitchFamily="34" charset="0"/>
                <a:cs typeface="+mn-cs"/>
              </a:rPr>
              <a:t>กับ  ประเด็นยุทธศาสตร์ความร่วมมืออาเซียนของกระทรวงสาธารณสุข</a:t>
            </a:r>
            <a:endParaRPr lang="th-TH" sz="2800" dirty="0">
              <a:solidFill>
                <a:srgbClr val="0000CC"/>
              </a:solidFill>
              <a:latin typeface="Tahoma" pitchFamily="34" charset="0"/>
              <a:cs typeface="+mn-cs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703512" y="1484784"/>
          <a:ext cx="8712968" cy="5002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680"/>
                <a:gridCol w="2592288"/>
              </a:tblGrid>
              <a:tr h="504056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rgbClr val="781265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+mn-cs"/>
                        </a:rPr>
                        <a:t>สำนักงาน</a:t>
                      </a:r>
                      <a:r>
                        <a:rPr lang="th-TH" sz="2000" b="1" dirty="0">
                          <a:solidFill>
                            <a:srgbClr val="781265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+mn-cs"/>
                        </a:rPr>
                        <a:t>คณะกรรมการพัฒนาการเศรษฐกิจและสังคมแห่งชาติ</a:t>
                      </a:r>
                      <a:endParaRPr lang="en-US" sz="1400" dirty="0">
                        <a:solidFill>
                          <a:srgbClr val="78126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rgbClr val="781265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+mn-cs"/>
                        </a:rPr>
                        <a:t>กระทรวง</a:t>
                      </a:r>
                      <a:r>
                        <a:rPr lang="th-TH" sz="2000" b="1" dirty="0">
                          <a:solidFill>
                            <a:srgbClr val="781265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+mn-cs"/>
                        </a:rPr>
                        <a:t>สาธารณสุข</a:t>
                      </a:r>
                      <a:endParaRPr lang="en-US" sz="1400" dirty="0">
                        <a:solidFill>
                          <a:srgbClr val="78126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457200" lv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latin typeface="Calibri"/>
                          <a:ea typeface="Calibri"/>
                          <a:cs typeface="+mn-cs"/>
                        </a:rPr>
                        <a:t>(๑) การเสริมสร้างความสามารถในการแข่งขันของสินค้า บริการ การค้า และการลงทุน</a:t>
                      </a:r>
                      <a:endParaRPr lang="en-US" sz="22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Calibri"/>
                          <a:ea typeface="Calibri"/>
                          <a:cs typeface="+mn-cs"/>
                        </a:rPr>
                        <a:t>๒</a:t>
                      </a:r>
                      <a:endParaRPr lang="en-US" sz="16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3928">
                <a:tc>
                  <a:txBody>
                    <a:bodyPr/>
                    <a:lstStyle/>
                    <a:p>
                      <a:pPr marL="457200" lv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latin typeface="Calibri"/>
                          <a:ea typeface="Calibri"/>
                          <a:cs typeface="+mn-cs"/>
                        </a:rPr>
                        <a:t>(๒) การพัฒนาคุณภาพชีวิตและการคุ้มครองทางสังคม</a:t>
                      </a:r>
                      <a:endParaRPr lang="en-US" sz="22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69875" algn="l"/>
                        </a:tabLst>
                      </a:pPr>
                      <a:r>
                        <a:rPr lang="th-TH" sz="2400" b="1" dirty="0">
                          <a:latin typeface="Calibri"/>
                          <a:ea typeface="Calibri"/>
                          <a:cs typeface="+mn-cs"/>
                        </a:rPr>
                        <a:t>๑, ๓, ๔</a:t>
                      </a:r>
                      <a:endParaRPr lang="en-US" sz="16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3928">
                <a:tc>
                  <a:txBody>
                    <a:bodyPr/>
                    <a:lstStyle/>
                    <a:p>
                      <a:pPr marL="457200" lv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latin typeface="Calibri"/>
                          <a:ea typeface="Calibri"/>
                          <a:cs typeface="+mn-cs"/>
                        </a:rPr>
                        <a:t>(๓) การพัฒนาโครงสร้างพื้นฐาน</a:t>
                      </a:r>
                      <a:r>
                        <a:rPr lang="th-TH" sz="2200" b="1" dirty="0" err="1">
                          <a:latin typeface="Calibri"/>
                          <a:ea typeface="Calibri"/>
                          <a:cs typeface="+mn-cs"/>
                        </a:rPr>
                        <a:t>และโล</a:t>
                      </a:r>
                      <a:r>
                        <a:rPr lang="th-TH" sz="2200" b="1" dirty="0">
                          <a:latin typeface="Calibri"/>
                          <a:ea typeface="Calibri"/>
                          <a:cs typeface="+mn-cs"/>
                        </a:rPr>
                        <a:t>จิ</a:t>
                      </a:r>
                      <a:r>
                        <a:rPr lang="th-TH" sz="2200" b="1" dirty="0" err="1">
                          <a:latin typeface="Calibri"/>
                          <a:ea typeface="Calibri"/>
                          <a:cs typeface="+mn-cs"/>
                        </a:rPr>
                        <a:t>สติกส์</a:t>
                      </a:r>
                      <a:endParaRPr lang="en-US" sz="22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3655" indent="50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Calibri"/>
                          <a:ea typeface="Calibri"/>
                          <a:cs typeface="+mn-cs"/>
                        </a:rPr>
                        <a:t>-</a:t>
                      </a:r>
                      <a:endParaRPr lang="en-US" sz="16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3928">
                <a:tc>
                  <a:txBody>
                    <a:bodyPr/>
                    <a:lstStyle/>
                    <a:p>
                      <a:pPr marL="457200" lv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latin typeface="Calibri"/>
                          <a:ea typeface="Calibri"/>
                          <a:cs typeface="+mn-cs"/>
                        </a:rPr>
                        <a:t>(๔) การพัฒนาทรัพยากรมนุษย์</a:t>
                      </a:r>
                      <a:endParaRPr lang="en-US" sz="22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3655" indent="50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Calibri"/>
                          <a:ea typeface="Calibri"/>
                          <a:cs typeface="+mn-cs"/>
                        </a:rPr>
                        <a:t>๕</a:t>
                      </a:r>
                      <a:endParaRPr lang="en-US" sz="16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3928">
                <a:tc>
                  <a:txBody>
                    <a:bodyPr/>
                    <a:lstStyle/>
                    <a:p>
                      <a:pPr marL="457200" lv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latin typeface="Calibri"/>
                          <a:ea typeface="Calibri"/>
                          <a:cs typeface="+mn-cs"/>
                        </a:rPr>
                        <a:t>(๕) การพัฒนากฎหมาย กฎ และระเบียบ</a:t>
                      </a:r>
                      <a:endParaRPr lang="en-US" sz="22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3655" indent="50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Calibri"/>
                          <a:ea typeface="Calibri"/>
                          <a:cs typeface="+mn-cs"/>
                        </a:rPr>
                        <a:t>-</a:t>
                      </a:r>
                      <a:endParaRPr lang="en-US" sz="16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850534">
                <a:tc>
                  <a:txBody>
                    <a:bodyPr/>
                    <a:lstStyle/>
                    <a:p>
                      <a:pPr marL="457200" lv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latin typeface="Calibri"/>
                          <a:ea typeface="Calibri"/>
                          <a:cs typeface="+mn-cs"/>
                        </a:rPr>
                        <a:t>(๖) การสร้างความรู้ ความเข้าใจ และความตระหนักถึงการเป็นประชาคมอาเซียน</a:t>
                      </a:r>
                      <a:endParaRPr lang="en-US" sz="22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3655" indent="50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Calibri"/>
                          <a:ea typeface="Calibri"/>
                          <a:cs typeface="+mn-cs"/>
                        </a:rPr>
                        <a:t>-</a:t>
                      </a:r>
                      <a:endParaRPr lang="en-US" sz="16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3928">
                <a:tc>
                  <a:txBody>
                    <a:bodyPr/>
                    <a:lstStyle/>
                    <a:p>
                      <a:pPr marL="457200" lv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latin typeface="Calibri"/>
                          <a:ea typeface="Calibri"/>
                          <a:cs typeface="+mn-cs"/>
                        </a:rPr>
                        <a:t>(๗) การเสริมสร้างความมั่นคง</a:t>
                      </a:r>
                      <a:endParaRPr lang="en-US" sz="22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3655" indent="50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Calibri"/>
                          <a:ea typeface="Calibri"/>
                          <a:cs typeface="+mn-cs"/>
                        </a:rPr>
                        <a:t>๔</a:t>
                      </a:r>
                      <a:endParaRPr lang="en-US" sz="16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3928">
                <a:tc>
                  <a:txBody>
                    <a:bodyPr/>
                    <a:lstStyle/>
                    <a:p>
                      <a:pPr marL="457200" lv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latin typeface="Calibri"/>
                          <a:ea typeface="Calibri"/>
                          <a:cs typeface="+mn-cs"/>
                        </a:rPr>
                        <a:t>(๘) การเพิ่มศักยภาพของเมืองเพื่อเชื่อมโยงโอกาสจากอาเซียน</a:t>
                      </a:r>
                      <a:endParaRPr lang="en-US" sz="22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3655" indent="50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Calibri"/>
                          <a:ea typeface="Calibri"/>
                          <a:cs typeface="+mn-cs"/>
                        </a:rPr>
                        <a:t>๓</a:t>
                      </a:r>
                      <a:endParaRPr lang="en-US" sz="1600" b="1" dirty="0"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dirty="0" smtClean="0"/>
              <a:t>สำนักบริหารการสาธารณสุข</a:t>
            </a:r>
            <a:endParaRPr lang="th-TH" dirty="0"/>
          </a:p>
        </p:txBody>
      </p:sp>
      <p:sp>
        <p:nvSpPr>
          <p:cNvPr id="19491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6EA5495-1572-4355-A769-E48A6ECC465C}" type="slidenum">
              <a:rPr lang="en-US" smtClean="0"/>
              <a:pPr/>
              <a:t>60</a:t>
            </a:fld>
            <a:endParaRPr lang="th-TH" sz="1200">
              <a:solidFill>
                <a:srgbClr val="888888"/>
              </a:solidFill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703512" y="2852936"/>
            <a:ext cx="8712968" cy="432048"/>
          </a:xfrm>
          <a:prstGeom prst="roundRect">
            <a:avLst/>
          </a:prstGeom>
          <a:noFill/>
          <a:ln w="508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7" name="วงรี 6"/>
          <p:cNvSpPr/>
          <p:nvPr/>
        </p:nvSpPr>
        <p:spPr>
          <a:xfrm>
            <a:off x="9192344" y="2852936"/>
            <a:ext cx="360040" cy="432048"/>
          </a:xfrm>
          <a:prstGeom prst="ellipse">
            <a:avLst/>
          </a:prstGeom>
          <a:noFill/>
          <a:ln w="412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9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1524000" y="214314"/>
            <a:ext cx="9144000" cy="714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2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แผนยุทธศาสตร์อาเซียน </a:t>
            </a:r>
            <a:r>
              <a:rPr lang="th-TH" sz="30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Angsana New" panose="02020603050405020304" pitchFamily="18" charset="-34"/>
              </a:rPr>
              <a:t>ปีงบประมาณ พ.ศ. 2558</a:t>
            </a: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</p:nvPr>
        </p:nvGraphicFramePr>
        <p:xfrm>
          <a:off x="1631505" y="764705"/>
          <a:ext cx="8858281" cy="551923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496724"/>
                <a:gridCol w="1496724"/>
                <a:gridCol w="1496724"/>
                <a:gridCol w="1955177"/>
                <a:gridCol w="1296144"/>
                <a:gridCol w="1116788"/>
              </a:tblGrid>
              <a:tr h="6953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ยุทธศาสตร์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ประเด็น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มาตรการ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เป้าหมาย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วิธีการวัด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หน่วยงานที่เกี่ยวข้อง</a:t>
                      </a:r>
                    </a:p>
                  </a:txBody>
                  <a:tcPr anchor="ctr"/>
                </a:tc>
              </a:tr>
              <a:tr h="11784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1. </a:t>
                      </a: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การป้องกันและควบคุมโรคติดต่อข้ามพรมแดน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rgbClr val="0070C0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ขาดการพัฒนาการเฝ้าระวัง/ป้องกัน/ควบคุมโรคติดต่อชายแดนในภาพรวม</a:t>
                      </a:r>
                      <a:endParaRPr lang="en-US" sz="1600" b="1" dirty="0">
                        <a:solidFill>
                          <a:srgbClr val="0070C0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การ</a:t>
                      </a:r>
                      <a:r>
                        <a:rPr lang="th-TH" sz="1600" b="1" dirty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พัฒนาทีมเฝ้าระวัง สำรวจโรค การตรวจพิสูจน์ และอนามัยสิ่งแวดล้อม </a:t>
                      </a:r>
                      <a:endParaRPr lang="en-US" sz="1600" b="1" dirty="0">
                        <a:solidFill>
                          <a:srgbClr val="0070C0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มีการบูร</a:t>
                      </a:r>
                      <a:r>
                        <a:rPr lang="th-TH" sz="1600" b="1" dirty="0" err="1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ณา</a:t>
                      </a:r>
                      <a:r>
                        <a:rPr lang="th-TH" sz="1600" b="1" dirty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การการทำงานระหว่างกรมและหน่วยงานที่เกี่ยวข้อง</a:t>
                      </a:r>
                      <a:endParaRPr lang="en-US" sz="1600" b="1" dirty="0">
                        <a:solidFill>
                          <a:srgbClr val="0070C0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รายงานผลการดำเนินงานตามแผน</a:t>
                      </a:r>
                      <a:r>
                        <a:rPr lang="th-TH" sz="1600" b="1" dirty="0" err="1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บูรณา</a:t>
                      </a:r>
                      <a:r>
                        <a:rPr lang="th-TH" sz="1600" b="1" dirty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การ</a:t>
                      </a:r>
                      <a:endParaRPr lang="en-US" sz="1600" b="1" dirty="0">
                        <a:solidFill>
                          <a:srgbClr val="0070C0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กรม </a:t>
                      </a:r>
                      <a:r>
                        <a:rPr kumimoji="0" lang="th-TH" sz="16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คร.</a:t>
                      </a:r>
                      <a:r>
                        <a:rPr kumimoji="0" lang="th-TH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 (เจ้าภาพหลัก)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กรม ว.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 pitchFamily="34" charset="0"/>
                        <a:cs typeface="+mn-cs"/>
                      </a:endParaRPr>
                    </a:p>
                  </a:txBody>
                  <a:tcPr marL="68580" marR="68580" marT="0" marB="0" horzOverflow="overflow"/>
                </a:tc>
              </a:tr>
              <a:tr h="10760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spc="-40" baseline="0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2.</a:t>
                      </a:r>
                      <a:r>
                        <a:rPr lang="th-TH" sz="1600" b="1" spc="-40" baseline="0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 การส่งเสริมสินค้า/บริการ/ผลิตภัณฑ์สุขภาพ/การนวดแผนไทย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rgbClr val="0070C0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ขาดการส่งเสริมสินค้า/บริการ/ผลิตภัณฑ์สุขภาพ/การนวดแผนไทยที่ชัดเจน</a:t>
                      </a:r>
                      <a:endParaRPr lang="en-US" sz="1600" b="1" dirty="0">
                        <a:solidFill>
                          <a:srgbClr val="0070C0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การ</a:t>
                      </a:r>
                      <a:r>
                        <a:rPr lang="th-TH" sz="1600" b="1" dirty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ส่งเสริมในด้านที่ไทยมีความ</a:t>
                      </a:r>
                      <a:r>
                        <a:rPr lang="th-TH" sz="1600" b="1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เข้มแข็ง</a:t>
                      </a:r>
                      <a:endParaRPr lang="en-US" sz="1600" b="1" dirty="0">
                        <a:solidFill>
                          <a:srgbClr val="0070C0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spc="-30" baseline="0" dirty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สินค้า </a:t>
                      </a:r>
                      <a:r>
                        <a:rPr lang="th-TH" sz="1600" b="1" spc="-30" baseline="0" dirty="0" smtClean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/บริการ/ ผลิตภัณฑ์สุขภาพ/การ</a:t>
                      </a:r>
                      <a:r>
                        <a:rPr lang="th-TH" sz="1600" b="1" spc="-30" baseline="0" dirty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นวดแผนไทย แพร่หลายสู่สากลมากขึ้น</a:t>
                      </a:r>
                      <a:endParaRPr lang="en-US" sz="1600" b="1" spc="-30" baseline="0" dirty="0">
                        <a:solidFill>
                          <a:srgbClr val="0070C0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70C0"/>
                          </a:solidFill>
                          <a:latin typeface="Angsana New" pitchFamily="18" charset="-34"/>
                          <a:cs typeface="+mn-cs"/>
                        </a:rPr>
                        <a:t>รายงานการเข้ามาใช้บริการของชาวต่างชาติ</a:t>
                      </a:r>
                      <a:endParaRPr lang="en-US" sz="1600" b="1" dirty="0">
                        <a:solidFill>
                          <a:srgbClr val="0070C0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อย.</a:t>
                      </a:r>
                      <a:r>
                        <a:rPr kumimoji="0" lang="th-TH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 (เจ้าภาพหลัก)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กรม พ.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 pitchFamily="34" charset="0"/>
                        <a:cs typeface="+mn-cs"/>
                      </a:endParaRPr>
                    </a:p>
                  </a:txBody>
                  <a:tcPr marL="68580" marR="68580" marT="0" marB="0" horzOverflow="overflow"/>
                </a:tc>
              </a:tr>
              <a:tr h="21938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3.</a:t>
                      </a:r>
                      <a:r>
                        <a:rPr lang="en-US" sz="1600" b="1" baseline="0" dirty="0" smtClean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 </a:t>
                      </a:r>
                      <a:r>
                        <a:rPr lang="th-TH" sz="1600" b="1" dirty="0" smtClean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การพัฒนาระบบบริการสุขภาพตามจุดที่สมควร (เมืองบริการสุขภาพ)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rgbClr val="781265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ศักยภาพการให้บริการสุขภาพ โดยเฉพาะระดับตติยภูมิ  แก่ผู้ที่ประสงค์มาเข้ารับบริการสุขภาพโดยตรงและนักท่องเที่ยว ยังไม่เป็นระบบและไม่มีประสิทธิภาพเพียงพอ</a:t>
                      </a:r>
                      <a:endParaRPr lang="en-US" sz="1600" b="1" dirty="0">
                        <a:solidFill>
                          <a:srgbClr val="781265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การ</a:t>
                      </a:r>
                      <a:r>
                        <a:rPr lang="th-TH" sz="1600" b="1" dirty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เสริมสร้าง</a:t>
                      </a:r>
                      <a:r>
                        <a:rPr lang="th-TH" sz="1600" b="1" dirty="0" smtClean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ศักยภาพ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การ</a:t>
                      </a:r>
                      <a:r>
                        <a:rPr lang="th-TH" sz="1600" b="1" dirty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ให้บริการสุขภาพ </a:t>
                      </a:r>
                      <a:r>
                        <a:rPr lang="th-TH" sz="1600" b="1" dirty="0" smtClean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 โดยเฉพาะระดับ</a:t>
                      </a:r>
                      <a:r>
                        <a:rPr lang="th-TH" sz="1600" b="1" dirty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ตติยภูมิ (เมืองบริการสุขภาพ)</a:t>
                      </a:r>
                      <a:endParaRPr lang="en-US" sz="1600" b="1" dirty="0">
                        <a:solidFill>
                          <a:srgbClr val="781265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spc="120" baseline="0" dirty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จำนวนสถานบริการสุขภาพที่สามารถให้บริการในระดับตติยภูมิเพิ่มขึ้น</a:t>
                      </a:r>
                      <a:endParaRPr lang="en-US" sz="1600" b="1" spc="120" baseline="0" dirty="0">
                        <a:solidFill>
                          <a:srgbClr val="781265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spc="120" baseline="0" dirty="0">
                          <a:solidFill>
                            <a:srgbClr val="781265"/>
                          </a:solidFill>
                          <a:latin typeface="Angsana New" pitchFamily="18" charset="-34"/>
                          <a:cs typeface="+mn-cs"/>
                        </a:rPr>
                        <a:t>รายงานจำนวนสถานบริการสุขภาพที่ให้บริการในระดับตติยภูมิ</a:t>
                      </a:r>
                      <a:endParaRPr lang="en-US" sz="1600" b="1" spc="120" baseline="0" dirty="0">
                        <a:solidFill>
                          <a:srgbClr val="781265"/>
                        </a:solidFill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781265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สบรส.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81265"/>
                        </a:solidFill>
                        <a:effectLst/>
                        <a:latin typeface="Angsana New" pitchFamily="18" charset="-34"/>
                        <a:ea typeface="Calibri" pitchFamily="34" charset="0"/>
                        <a:cs typeface="+mn-cs"/>
                      </a:endParaRPr>
                    </a:p>
                  </a:txBody>
                  <a:tcPr marL="68580" marR="68580" marT="0" marB="0" horzOverflow="overflow"/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2BF653-159A-4228-B0AD-E556E6CB4CE3}" type="slidenum">
              <a:rPr lang="th-TH" smtClean="0"/>
              <a:pPr>
                <a:defRPr/>
              </a:pPr>
              <a:t>61</a:t>
            </a:fld>
            <a:endParaRPr lang="th-TH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524000" y="3861048"/>
            <a:ext cx="9144000" cy="2448272"/>
          </a:xfrm>
          <a:prstGeom prst="roundRect">
            <a:avLst/>
          </a:prstGeom>
          <a:noFill/>
          <a:ln w="508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660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/>
          </p:nvPr>
        </p:nvGraphicFramePr>
        <p:xfrm>
          <a:off x="1703513" y="711113"/>
          <a:ext cx="8786845" cy="6208239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484654"/>
                <a:gridCol w="1484654"/>
                <a:gridCol w="1602696"/>
                <a:gridCol w="1366612"/>
                <a:gridCol w="1484654"/>
                <a:gridCol w="1363575"/>
              </a:tblGrid>
              <a:tr h="59991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ยุทธศาสตร์</a:t>
                      </a:r>
                      <a:endParaRPr lang="th-TH" sz="1600" b="1" dirty="0" smtClean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ประเด็น</a:t>
                      </a:r>
                      <a:endParaRPr lang="th-TH" sz="1600" b="1" dirty="0" smtClean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มาตรการ</a:t>
                      </a:r>
                      <a:endParaRPr lang="th-TH" sz="1600" b="1" dirty="0" smtClean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เป้าหมาย</a:t>
                      </a:r>
                      <a:endParaRPr lang="th-TH" sz="1600" b="1" dirty="0" smtClean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วิธีการวัด</a:t>
                      </a:r>
                      <a:endParaRPr lang="th-TH" sz="1600" b="1" dirty="0" smtClean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หน่วยงานที่เกี่ยวข้อง</a:t>
                      </a:r>
                      <a:endParaRPr lang="th-TH" sz="1600" b="1" dirty="0" smtClean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cs typeface="+mn-cs"/>
                      </a:endParaRPr>
                    </a:p>
                  </a:txBody>
                  <a:tcPr anchor="ctr"/>
                </a:tc>
              </a:tr>
              <a:tr h="19885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4. </a:t>
                      </a:r>
                      <a:r>
                        <a:rPr lang="th-TH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การพัฒนาสุขภาพประชากรต่างด้าวและสาธารณสุขชายแดน</a:t>
                      </a:r>
                      <a:r>
                        <a:rPr lang="th-TH" sz="1600" b="1" baseline="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 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kern="120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ารให้บริการสุขภาพแก่ประชากรต่างด้าวและผู้ติดตามที่ทำงานในไทยและประชากรตามแนวชายแดนยังไม่ทั่วถึง และการเข้าถึงการบริการอยู่ในระดับต่ำ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spc="110" baseline="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การ</a:t>
                      </a:r>
                      <a:r>
                        <a:rPr lang="th-TH" sz="1600" b="1" spc="110" baseline="0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ส่งเสริมการเข้าถึงบริการ เสริมสร้างระบบประกันสุขภาพ ส่งเสริมการดูแลตนเองและ </a:t>
                      </a:r>
                      <a:r>
                        <a:rPr lang="th-TH" sz="1600" b="1" spc="110" baseline="0" dirty="0" err="1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อสม.ต.</a:t>
                      </a:r>
                      <a:r>
                        <a:rPr lang="th-TH" sz="1600" b="1" spc="110" baseline="0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 ให้เข้มแข็ง</a:t>
                      </a:r>
                      <a:endParaRPr lang="en-US" sz="1600" b="1" spc="110" baseline="0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จำนวนประชากรต่างด้าว ผู้ติดตาม และประชาชนตามแนวชายแดนเข้าถึงบริการได้มากขึ้น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รายงานจำนวนประชากรต่างด้าว ผู้ติดตาม และประชาชนตามแนวชายแดนที่เข้ารับบริการสุขภาพ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สบรส. (เจ้าภาพหลัก)กรม </a:t>
                      </a:r>
                      <a:r>
                        <a:rPr kumimoji="0" lang="th-TH" sz="1600" b="1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คร.</a:t>
                      </a:r>
                      <a:r>
                        <a:rPr kumimoji="0" lang="th-TH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/</a:t>
                      </a:r>
                      <a:r>
                        <a:rPr kumimoji="0" lang="th-TH" sz="1600" b="1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สนย.</a:t>
                      </a:r>
                      <a:endParaRPr kumimoji="0" lang="en-US" sz="16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 pitchFamily="34" charset="0"/>
                        <a:cs typeface="+mn-cs"/>
                      </a:endParaRPr>
                    </a:p>
                  </a:txBody>
                  <a:tcPr marL="68580" marR="68580" marT="0" marB="0" horzOverflow="overflow"/>
                </a:tc>
              </a:tr>
              <a:tr h="11363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5.</a:t>
                      </a:r>
                      <a:r>
                        <a:rPr lang="en-US" sz="1600" b="1" baseline="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 </a:t>
                      </a:r>
                      <a:r>
                        <a:rPr lang="th-TH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การพัฒนาระบบการบริหารจัดการด้านสาธารณสุขอาเซียน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ขาดแผนงาน</a:t>
                      </a:r>
                      <a:r>
                        <a:rPr lang="th-TH" sz="1600" b="1" kern="1200" dirty="0" err="1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บูรณา</a:t>
                      </a:r>
                      <a:r>
                        <a:rPr lang="th-TH" sz="1600" b="1" kern="1200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การในภาพรวม และการกำหนดประเด็นที่เป็นประโยชน์กับประเทศไทยที่ชัดเจน</a:t>
                      </a:r>
                      <a:endParaRPr lang="en-US" sz="1600" b="1" kern="1200" dirty="0" smtClean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การกำหนดแผนงาน </a:t>
                      </a:r>
                      <a:r>
                        <a:rPr lang="en-US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Post 2015 Health Development Agenda 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ไทยเป็นประเทศนำ (</a:t>
                      </a:r>
                      <a:r>
                        <a:rPr lang="en-US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Lead Country) </a:t>
                      </a:r>
                      <a:r>
                        <a:rPr lang="th-TH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และมีการบูร</a:t>
                      </a:r>
                      <a:r>
                        <a:rPr lang="th-TH" sz="1600" b="1" dirty="0" err="1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ณา</a:t>
                      </a:r>
                      <a:r>
                        <a:rPr lang="th-TH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การทางวิชาการในแต่ละประเด็น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รายงานผลการประชุม/ประเด็นที่ไทยสามารถผลักดันเข้าสู่การดำเนินงานได้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สรป.</a:t>
                      </a:r>
                      <a:r>
                        <a:rPr kumimoji="0" lang="th-TH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 (เจ้าภาพหลัก)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กรม </a:t>
                      </a:r>
                      <a:r>
                        <a:rPr kumimoji="0" lang="th-TH" sz="1600" b="1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คร.</a:t>
                      </a:r>
                      <a:r>
                        <a:rPr kumimoji="0" lang="th-TH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/กรม อ./กรม สจ./กรม ว./ สำนักการพยาบาล</a:t>
                      </a:r>
                      <a:endParaRPr kumimoji="0" lang="en-US" sz="16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 pitchFamily="34" charset="0"/>
                        <a:cs typeface="+mn-cs"/>
                      </a:endParaRPr>
                    </a:p>
                  </a:txBody>
                  <a:tcPr marL="68580" marR="68580" marT="0" marB="0" horzOverflow="overflow"/>
                </a:tc>
              </a:tr>
              <a:tr h="17044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6. </a:t>
                      </a:r>
                      <a:r>
                        <a:rPr lang="th-TH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ความร่วมมือทางวิชาการภายใต้กลไกอาเซียน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สามเสาหลักของประชาคมอาเซียนต้องการความร่วมมืออย่างต่อเนื่องและเข้มแข็ง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การ</a:t>
                      </a:r>
                      <a:r>
                        <a:rPr lang="th-TH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ให้ความร่วมมือทางวิชาการในสาขาที่ประเทศไทยเป็นที่ยอมรับในแนวทางปฏิบัติที่ดี (</a:t>
                      </a:r>
                      <a:r>
                        <a:rPr lang="en-US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Best Practices) </a:t>
                      </a:r>
                      <a:r>
                        <a:rPr lang="th-TH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และเป็นประโยชน์ต่อ</a:t>
                      </a:r>
                      <a:r>
                        <a:rPr lang="th-TH" sz="1600" b="1" dirty="0" smtClean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ประเทศ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จำนวนโครงการ/กิจกรรมทางวิชาการที่ร่วมมือกับประเทศสมาชิกอาเซียนเพิ่มขึ้น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รายงานจำนวนโครงการ/กิจกรรมทางวิชาการที่ร่วมมือกับประเทศสมาชิกอาเซียน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สรป.</a:t>
                      </a:r>
                      <a:r>
                        <a:rPr kumimoji="0" lang="th-TH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 (เจ้าภาพหลัก)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กรม  อ./กรม พ./กรม สจ./กรม ว./</a:t>
                      </a:r>
                      <a:r>
                        <a:rPr kumimoji="0" lang="th-TH" sz="16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อย.</a:t>
                      </a:r>
                      <a:r>
                        <a:rPr kumimoji="0" lang="th-TH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ngsana New" pitchFamily="18" charset="-34"/>
                          <a:cs typeface="+mn-cs"/>
                        </a:rPr>
                        <a:t>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ngsana New" pitchFamily="18" charset="-34"/>
                        <a:ea typeface="Calibri" pitchFamily="34" charset="0"/>
                        <a:cs typeface="+mn-cs"/>
                      </a:endParaRPr>
                    </a:p>
                  </a:txBody>
                  <a:tcPr marL="68580" marR="68580" marT="0" marB="0" horzOverflow="overflow"/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F7FBBC-481F-40BD-B6F3-3243C9D1DF69}" type="slidenum">
              <a:rPr lang="th-TH" smtClean="0"/>
              <a:pPr>
                <a:defRPr/>
              </a:pPr>
              <a:t>62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524000" y="188641"/>
            <a:ext cx="9144000" cy="714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2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แผนยุทธศาสตร์อาเซียน </a:t>
            </a:r>
            <a:r>
              <a:rPr lang="th-TH" sz="30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Angsana New" panose="02020603050405020304" pitchFamily="18" charset="-34"/>
              </a:rPr>
              <a:t>ปีงบประมาณ พ.ศ. 2558</a:t>
            </a:r>
          </a:p>
        </p:txBody>
      </p:sp>
    </p:spTree>
    <p:extLst>
      <p:ext uri="{BB962C8B-B14F-4D97-AF65-F5344CB8AC3E}">
        <p14:creationId xmlns:p14="http://schemas.microsoft.com/office/powerpoint/2010/main" val="102106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>
          <a:xfrm>
            <a:off x="4439816" y="6492876"/>
            <a:ext cx="2895600" cy="365125"/>
          </a:xfrm>
        </p:spPr>
        <p:txBody>
          <a:bodyPr/>
          <a:lstStyle/>
          <a:p>
            <a:r>
              <a:rPr lang="th-TH" dirty="0" smtClean="0"/>
              <a:t>สำนักบริหารการสาธารณสุข</a:t>
            </a:r>
            <a:endParaRPr lang="th-TH" dirty="0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63</a:t>
            </a:fld>
            <a:endParaRPr lang="th-TH"/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1919536" y="620688"/>
            <a:ext cx="1944216" cy="5760640"/>
          </a:xfrm>
          <a:prstGeom prst="round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2060"/>
                </a:solidFill>
                <a:latin typeface="Tahoma" pitchFamily="34" charset="0"/>
              </a:rPr>
              <a:t>สำนักงานคณะกรรมการพัฒนาการเศรษฐกิจและสังคมแห่งชาติ</a:t>
            </a:r>
          </a:p>
          <a:p>
            <a:pPr algn="ctr"/>
            <a:r>
              <a:rPr lang="th-TH" b="1" dirty="0">
                <a:solidFill>
                  <a:srgbClr val="FFFF00"/>
                </a:solidFill>
                <a:latin typeface="Tahoma" pitchFamily="34" charset="0"/>
              </a:rPr>
              <a:t>------------</a:t>
            </a:r>
          </a:p>
          <a:p>
            <a:pPr algn="ctr"/>
            <a:r>
              <a:rPr lang="th-TH" sz="2400" b="1" dirty="0">
                <a:solidFill>
                  <a:srgbClr val="BC14B0"/>
                </a:solidFill>
              </a:rPr>
              <a:t>ยุทธศาสตร์ที่ ๒</a:t>
            </a:r>
          </a:p>
          <a:p>
            <a:pPr algn="ctr"/>
            <a:r>
              <a:rPr lang="th-TH" sz="2400" b="1" dirty="0">
                <a:solidFill>
                  <a:srgbClr val="BC14B0"/>
                </a:solidFill>
                <a:ea typeface="Calibri"/>
              </a:rPr>
              <a:t>การพัฒนาคุณภาพชีวิตและการคุ้มครองทางสังคม</a:t>
            </a:r>
            <a:endParaRPr lang="en-US" sz="2400" b="1" dirty="0">
              <a:solidFill>
                <a:srgbClr val="BC14B0"/>
              </a:solidFill>
              <a:ea typeface="Calibri"/>
            </a:endParaRPr>
          </a:p>
          <a:p>
            <a:pPr algn="ctr"/>
            <a:endParaRPr lang="th-TH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ลูกศรขวา 10"/>
          <p:cNvSpPr/>
          <p:nvPr/>
        </p:nvSpPr>
        <p:spPr>
          <a:xfrm>
            <a:off x="3863752" y="3212976"/>
            <a:ext cx="576064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2" name="สี่เหลี่ยมมุมมน 11"/>
          <p:cNvSpPr/>
          <p:nvPr/>
        </p:nvSpPr>
        <p:spPr>
          <a:xfrm>
            <a:off x="4439816" y="620688"/>
            <a:ext cx="2304256" cy="5760640"/>
          </a:xfrm>
          <a:prstGeom prst="round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b="1" dirty="0">
              <a:solidFill>
                <a:srgbClr val="002060"/>
              </a:solidFill>
              <a:latin typeface="Tahoma" pitchFamily="34" charset="0"/>
            </a:endParaRPr>
          </a:p>
          <a:p>
            <a:pPr algn="ctr"/>
            <a:endParaRPr lang="th-TH" b="1" dirty="0">
              <a:solidFill>
                <a:srgbClr val="002060"/>
              </a:solidFill>
              <a:latin typeface="Tahoma" pitchFamily="34" charset="0"/>
            </a:endParaRPr>
          </a:p>
          <a:p>
            <a:pPr algn="ctr"/>
            <a:r>
              <a:rPr lang="th-TH" sz="3200" b="1" dirty="0">
                <a:solidFill>
                  <a:srgbClr val="002060"/>
                </a:solidFill>
                <a:latin typeface="Tahoma" pitchFamily="34" charset="0"/>
              </a:rPr>
              <a:t>กระทรวงสาธารณสุข</a:t>
            </a:r>
          </a:p>
          <a:p>
            <a:pPr algn="ctr"/>
            <a:r>
              <a:rPr lang="th-TH" b="1" dirty="0">
                <a:solidFill>
                  <a:srgbClr val="FFFF00"/>
                </a:solidFill>
                <a:latin typeface="Tahoma" pitchFamily="34" charset="0"/>
              </a:rPr>
              <a:t>------------</a:t>
            </a:r>
            <a:endParaRPr lang="th-TH" sz="2400" b="1" spc="-50" dirty="0">
              <a:solidFill>
                <a:srgbClr val="BC14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algn="ctr"/>
            <a:r>
              <a:rPr lang="th-TH" sz="2400" b="1" spc="-50" dirty="0">
                <a:solidFill>
                  <a:srgbClr val="3C0B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๑ </a:t>
            </a:r>
            <a:r>
              <a:rPr lang="th-TH" sz="2400" b="1" spc="-5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  <a:cs typeface="CordiaUPC" pitchFamily="34" charset="-34"/>
              </a:rPr>
              <a:t>แผนยุทธศาสตร์</a:t>
            </a:r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th-TH" sz="2400" b="1" spc="-5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  <a:cs typeface="CordiaUPC" pitchFamily="34" charset="-34"/>
              </a:rPr>
              <a:t>ด้านการต่างประเทศ</a:t>
            </a:r>
          </a:p>
          <a:p>
            <a:pPr algn="ctr"/>
            <a:endParaRPr lang="th-TH" sz="2400" b="1" spc="-50" dirty="0">
              <a:solidFill>
                <a:srgbClr val="BC14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algn="ctr"/>
            <a:r>
              <a:rPr lang="th-TH" sz="2400" b="1" spc="-50" dirty="0">
                <a:solidFill>
                  <a:srgbClr val="002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๒ </a:t>
            </a:r>
            <a:r>
              <a:rPr lang="th-TH" sz="2400" b="1" spc="-50" dirty="0">
                <a:solidFill>
                  <a:srgbClr val="002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</a:rPr>
              <a:t>แผนยุทธศาสตร์</a:t>
            </a:r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th-TH" sz="2400" b="1" spc="-50" dirty="0">
                <a:solidFill>
                  <a:srgbClr val="002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</a:rPr>
              <a:t>อาเซียน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th-TH" sz="2400" b="1" spc="-5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endParaRPr>
          </a:p>
          <a:p>
            <a:pPr marL="342900" indent="-342900" algn="ctr">
              <a:spcBef>
                <a:spcPct val="20000"/>
              </a:spcBef>
              <a:defRPr/>
            </a:pPr>
            <a:endParaRPr lang="th-TH" sz="2400" b="1" spc="-5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endParaRPr>
          </a:p>
          <a:p>
            <a:pPr algn="ctr"/>
            <a:endParaRPr lang="th-TH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ลูกศรขวา 13"/>
          <p:cNvSpPr/>
          <p:nvPr/>
        </p:nvSpPr>
        <p:spPr>
          <a:xfrm>
            <a:off x="4439816" y="3645024"/>
            <a:ext cx="2880320" cy="1728192"/>
          </a:xfrm>
          <a:prstGeom prst="rightArrow">
            <a:avLst>
              <a:gd name="adj1" fmla="val 50000"/>
              <a:gd name="adj2" fmla="val 50000"/>
            </a:avLst>
          </a:prstGeom>
          <a:noFill/>
          <a:ln w="349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5" name="ลูกศรขวา 14"/>
          <p:cNvSpPr/>
          <p:nvPr/>
        </p:nvSpPr>
        <p:spPr>
          <a:xfrm>
            <a:off x="6744072" y="3284984"/>
            <a:ext cx="576064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6" name="สี่เหลี่ยมมุมมน 15"/>
          <p:cNvSpPr/>
          <p:nvPr/>
        </p:nvSpPr>
        <p:spPr>
          <a:xfrm>
            <a:off x="7320136" y="620688"/>
            <a:ext cx="2952328" cy="5760640"/>
          </a:xfrm>
          <a:prstGeom prst="round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400" b="1" spc="-50" dirty="0">
              <a:solidFill>
                <a:srgbClr val="0026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</a:endParaRPr>
          </a:p>
          <a:p>
            <a:pPr algn="ctr"/>
            <a:endParaRPr lang="th-TH" sz="2400" b="1" spc="-50" dirty="0">
              <a:solidFill>
                <a:srgbClr val="0026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</a:endParaRPr>
          </a:p>
          <a:p>
            <a:pPr algn="ctr"/>
            <a:endParaRPr lang="th-TH" sz="2400" b="1" spc="-50" dirty="0">
              <a:solidFill>
                <a:srgbClr val="0026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</a:endParaRPr>
          </a:p>
          <a:p>
            <a:pPr algn="ctr"/>
            <a:endParaRPr lang="th-TH" sz="2400" b="1" spc="-50" dirty="0">
              <a:solidFill>
                <a:srgbClr val="0026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</a:endParaRPr>
          </a:p>
          <a:p>
            <a:pPr algn="ctr"/>
            <a:r>
              <a:rPr lang="th-TH" sz="2400" b="1" spc="-50" dirty="0">
                <a:solidFill>
                  <a:srgbClr val="002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</a:rPr>
              <a:t>กระทรวงสาธารณสุข</a:t>
            </a:r>
          </a:p>
          <a:p>
            <a:pPr algn="ctr"/>
            <a:r>
              <a:rPr lang="en-US" sz="2400" b="1" spc="-50" dirty="0">
                <a:solidFill>
                  <a:srgbClr val="002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</a:rPr>
              <a:t>-------</a:t>
            </a:r>
            <a:endParaRPr lang="th-TH" sz="2400" b="1" spc="-50" dirty="0">
              <a:solidFill>
                <a:srgbClr val="0026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</a:endParaRPr>
          </a:p>
          <a:p>
            <a:pPr algn="ctr"/>
            <a:r>
              <a:rPr lang="th-TH" sz="2400" b="1" spc="-50" dirty="0">
                <a:solidFill>
                  <a:srgbClr val="002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</a:rPr>
              <a:t>แผนยุทธศาสตร์</a:t>
            </a:r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th-TH" sz="2400" b="1" spc="-50" dirty="0">
                <a:solidFill>
                  <a:srgbClr val="002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</a:rPr>
              <a:t>อาเซียน</a:t>
            </a:r>
          </a:p>
          <a:p>
            <a:pPr marL="360000" indent="-360000">
              <a:buFont typeface="+mj-lt"/>
              <a:buAutoNum type="arabicPeriod"/>
            </a:pPr>
            <a:r>
              <a:rPr lang="th-TH" sz="1800" b="1" dirty="0">
                <a:solidFill>
                  <a:srgbClr val="002611"/>
                </a:solidFill>
                <a:latin typeface="CordiaUPC" pitchFamily="34" charset="-34"/>
              </a:rPr>
              <a:t>การป้องกันและควบคุมโรคที่ติดต่อข้ามพรมแดน </a:t>
            </a:r>
          </a:p>
          <a:p>
            <a:pPr marL="360000" indent="-360000">
              <a:buFont typeface="+mj-lt"/>
              <a:buAutoNum type="arabicPeriod"/>
            </a:pPr>
            <a:r>
              <a:rPr lang="th-TH" sz="1800" b="1" dirty="0">
                <a:solidFill>
                  <a:srgbClr val="002611"/>
                </a:solidFill>
                <a:latin typeface="CordiaUPC" pitchFamily="34" charset="-34"/>
              </a:rPr>
              <a:t>การส่งเสริมสินค้า บริการ และผลิตภัณฑ์สุขภาพ และการนวดแผนไทย</a:t>
            </a:r>
          </a:p>
          <a:p>
            <a:pPr marL="360000" indent="-360000">
              <a:buFont typeface="+mj-lt"/>
              <a:buAutoNum type="arabicPeriod"/>
            </a:pPr>
            <a:r>
              <a:rPr lang="th-TH" sz="1800" b="1" dirty="0">
                <a:solidFill>
                  <a:srgbClr val="BC14B0"/>
                </a:solidFill>
                <a:latin typeface="CordiaUPC" pitchFamily="34" charset="-34"/>
              </a:rPr>
              <a:t>การพัฒนาระบบบริการสุขภาพตามจุดที่สมควร (เมืองบริการสุขภาพ)</a:t>
            </a:r>
            <a:endParaRPr lang="en-US" sz="1800" b="1" dirty="0">
              <a:solidFill>
                <a:srgbClr val="BC14B0"/>
              </a:solidFill>
              <a:latin typeface="CordiaUPC" pitchFamily="34" charset="-34"/>
            </a:endParaRPr>
          </a:p>
          <a:p>
            <a:pPr marL="360000" indent="-360000">
              <a:buFont typeface="+mj-lt"/>
              <a:buAutoNum type="arabicPeriod"/>
            </a:pPr>
            <a:r>
              <a:rPr lang="en-US" sz="1800" b="1" dirty="0">
                <a:solidFill>
                  <a:srgbClr val="002611"/>
                </a:solidFill>
                <a:latin typeface="CordiaUPC" pitchFamily="34" charset="-34"/>
              </a:rPr>
              <a:t>Migrant Health and Border Health</a:t>
            </a:r>
            <a:endParaRPr lang="th-TH" sz="1800" b="1" dirty="0">
              <a:solidFill>
                <a:srgbClr val="002611"/>
              </a:solidFill>
              <a:latin typeface="CordiaUPC" pitchFamily="34" charset="-34"/>
            </a:endParaRPr>
          </a:p>
          <a:p>
            <a:pPr marL="360000" indent="-360000">
              <a:buFont typeface="+mj-lt"/>
              <a:buAutoNum type="arabicPeriod"/>
            </a:pPr>
            <a:r>
              <a:rPr lang="th-TH" sz="1800" b="1" dirty="0">
                <a:solidFill>
                  <a:srgbClr val="002611"/>
                </a:solidFill>
                <a:latin typeface="CordiaUPC" pitchFamily="34" charset="-34"/>
              </a:rPr>
              <a:t>การพัฒนาระบบการบริหารจัดการด้านสาธารณสุขอาเซียน</a:t>
            </a:r>
          </a:p>
          <a:p>
            <a:pPr marL="360000" indent="-360000">
              <a:buFont typeface="+mj-lt"/>
              <a:buAutoNum type="arabicPeriod"/>
            </a:pPr>
            <a:r>
              <a:rPr lang="th-TH" sz="1800" b="1" dirty="0">
                <a:solidFill>
                  <a:srgbClr val="002611"/>
                </a:solidFill>
                <a:latin typeface="CordiaUPC" pitchFamily="34" charset="-34"/>
              </a:rPr>
              <a:t>ความร่วมมือทางวิชาการภายใต้กลไกองค์กรอาเซียน</a:t>
            </a:r>
          </a:p>
          <a:p>
            <a:pPr marL="457200" indent="-457200" algn="ctr">
              <a:spcBef>
                <a:spcPct val="20000"/>
              </a:spcBef>
              <a:buFont typeface="+mj-lt"/>
              <a:buAutoNum type="arabicPeriod"/>
              <a:defRPr/>
            </a:pPr>
            <a:endParaRPr lang="th-TH" sz="1400" b="1" spc="-50" dirty="0">
              <a:solidFill>
                <a:srgbClr val="0026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</a:endParaRPr>
          </a:p>
          <a:p>
            <a:pPr marL="342900" indent="-342900" algn="ctr">
              <a:spcBef>
                <a:spcPct val="20000"/>
              </a:spcBef>
              <a:defRPr/>
            </a:pPr>
            <a:endParaRPr lang="th-TH" sz="2400" b="1" spc="-5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endParaRPr>
          </a:p>
          <a:p>
            <a:pPr marL="342900" indent="-342900" algn="ctr">
              <a:spcBef>
                <a:spcPct val="20000"/>
              </a:spcBef>
              <a:defRPr/>
            </a:pPr>
            <a:endParaRPr lang="th-TH" sz="2400" b="1" spc="-5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endParaRPr>
          </a:p>
          <a:p>
            <a:pPr algn="ctr"/>
            <a:endParaRPr lang="th-TH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สี่เหลี่ยมมุมมน 17"/>
          <p:cNvSpPr/>
          <p:nvPr/>
        </p:nvSpPr>
        <p:spPr>
          <a:xfrm>
            <a:off x="7347432" y="3645024"/>
            <a:ext cx="2880320" cy="864096"/>
          </a:xfrm>
          <a:prstGeom prst="roundRect">
            <a:avLst/>
          </a:prstGeom>
          <a:noFill/>
          <a:ln w="3492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3863752" y="0"/>
            <a:ext cx="3960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Tahoma" pitchFamily="34" charset="0"/>
              </a:rPr>
              <a:t>ความเชื่อมโยงยุทธศาสตร์</a:t>
            </a:r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574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ตัวยึดท้ายกระดาษ 3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37" name="ตัวยึดหมายเลขภาพนิ่ง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64</a:t>
            </a:fld>
            <a:endParaRPr lang="th-TH"/>
          </a:p>
        </p:txBody>
      </p:sp>
      <p:sp>
        <p:nvSpPr>
          <p:cNvPr id="2050" name="Title 1"/>
          <p:cNvSpPr>
            <a:spLocks noGrp="1"/>
          </p:cNvSpPr>
          <p:nvPr>
            <p:ph type="title" idx="4294967295"/>
          </p:nvPr>
        </p:nvSpPr>
        <p:spPr>
          <a:xfrm>
            <a:off x="1524001" y="1"/>
            <a:ext cx="8964613" cy="555625"/>
          </a:xfrm>
        </p:spPr>
        <p:txBody>
          <a:bodyPr vert="horz" lIns="0" tIns="45720" rIns="0" bIns="45720" rtlCol="0" anchor="t">
            <a:normAutofit/>
          </a:bodyPr>
          <a:lstStyle/>
          <a:p>
            <a:pPr algn="ctr" eaLnBrk="1" hangingPunct="1"/>
            <a:r>
              <a:rPr lang="th-TH" altLang="th-TH" sz="2800" b="1" dirty="0">
                <a:solidFill>
                  <a:srgbClr val="BC14B0"/>
                </a:solidFill>
                <a:latin typeface="FreesiaUPC" pitchFamily="34" charset="-34"/>
                <a:cs typeface="FreesiaUPC" pitchFamily="34" charset="-34"/>
              </a:rPr>
              <a:t>แผนที่ยุทธศาสตร์การเป็นเมืองศูนย์กลางบริการสุขภาพในอาเซียน</a:t>
            </a:r>
          </a:p>
        </p:txBody>
      </p:sp>
      <p:cxnSp>
        <p:nvCxnSpPr>
          <p:cNvPr id="2051" name="Straight Connector 4"/>
          <p:cNvCxnSpPr>
            <a:cxnSpLocks noChangeShapeType="1"/>
          </p:cNvCxnSpPr>
          <p:nvPr/>
        </p:nvCxnSpPr>
        <p:spPr bwMode="auto">
          <a:xfrm>
            <a:off x="1560513" y="5516563"/>
            <a:ext cx="9144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</p:cxnSp>
      <p:cxnSp>
        <p:nvCxnSpPr>
          <p:cNvPr id="2052" name="Straight Connector 6"/>
          <p:cNvCxnSpPr>
            <a:cxnSpLocks noChangeShapeType="1"/>
          </p:cNvCxnSpPr>
          <p:nvPr/>
        </p:nvCxnSpPr>
        <p:spPr bwMode="auto">
          <a:xfrm>
            <a:off x="1558925" y="3357563"/>
            <a:ext cx="9144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</p:cxnSp>
      <p:sp>
        <p:nvSpPr>
          <p:cNvPr id="2053" name="TextBox 7"/>
          <p:cNvSpPr txBox="1">
            <a:spLocks noChangeArrowheads="1"/>
          </p:cNvSpPr>
          <p:nvPr/>
        </p:nvSpPr>
        <p:spPr bwMode="auto">
          <a:xfrm>
            <a:off x="1705844" y="1052514"/>
            <a:ext cx="1293813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 extrusionH="76200">
            <a:extrusionClr>
              <a:srgbClr val="FFC000"/>
            </a:extrusionClr>
          </a:sp3d>
        </p:spPr>
        <p:txBody>
          <a:bodyPr wrap="none">
            <a:spAutoFit/>
          </a:bodyPr>
          <a:lstStyle/>
          <a:p>
            <a:r>
              <a:rPr lang="th-TH" altLang="th-TH" sz="2000" b="1" i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มิติประสิทธิผล</a:t>
            </a:r>
          </a:p>
        </p:txBody>
      </p:sp>
      <p:sp>
        <p:nvSpPr>
          <p:cNvPr id="2054" name="TextBox 8"/>
          <p:cNvSpPr txBox="1">
            <a:spLocks noChangeArrowheads="1"/>
          </p:cNvSpPr>
          <p:nvPr/>
        </p:nvSpPr>
        <p:spPr bwMode="auto">
          <a:xfrm>
            <a:off x="1514476" y="2205038"/>
            <a:ext cx="15541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altLang="th-TH" sz="2000" b="1" i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มิติคุณภาพบริการ</a:t>
            </a:r>
          </a:p>
        </p:txBody>
      </p:sp>
      <p:sp>
        <p:nvSpPr>
          <p:cNvPr id="2055" name="TextBox 9"/>
          <p:cNvSpPr txBox="1">
            <a:spLocks noChangeArrowheads="1"/>
          </p:cNvSpPr>
          <p:nvPr/>
        </p:nvSpPr>
        <p:spPr bwMode="auto">
          <a:xfrm>
            <a:off x="1558925" y="3429000"/>
            <a:ext cx="172878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th-TH" altLang="th-TH" sz="2000" b="1" i="1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มิติประสิทธิภาพ </a:t>
            </a:r>
            <a:endParaRPr lang="en-US" altLang="th-TH" sz="2000" b="1" i="1">
              <a:solidFill>
                <a:srgbClr val="000000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lnSpc>
                <a:spcPct val="90000"/>
              </a:lnSpc>
            </a:pPr>
            <a:r>
              <a:rPr lang="en-US" altLang="th-TH" sz="2000" b="1" i="1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altLang="th-TH" sz="2000" b="1" i="1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การบริหารจัดการ</a:t>
            </a:r>
            <a:r>
              <a:rPr lang="en-US" altLang="th-TH" sz="2000" b="1" i="1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)</a:t>
            </a:r>
            <a:endParaRPr lang="th-TH" altLang="th-TH" sz="2000" b="1" i="1">
              <a:solidFill>
                <a:srgbClr val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56" name="TextBox 10"/>
          <p:cNvSpPr txBox="1">
            <a:spLocks noChangeArrowheads="1"/>
          </p:cNvSpPr>
          <p:nvPr/>
        </p:nvSpPr>
        <p:spPr bwMode="auto">
          <a:xfrm>
            <a:off x="1568451" y="5549900"/>
            <a:ext cx="17446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altLang="th-TH" sz="2000" b="1" i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มิติการพัฒนาองค์กร</a:t>
            </a:r>
          </a:p>
        </p:txBody>
      </p:sp>
      <p:sp>
        <p:nvSpPr>
          <p:cNvPr id="2057" name="TextBox 2"/>
          <p:cNvSpPr txBox="1">
            <a:spLocks noChangeArrowheads="1"/>
          </p:cNvSpPr>
          <p:nvPr/>
        </p:nvSpPr>
        <p:spPr bwMode="auto">
          <a:xfrm>
            <a:off x="1631950" y="492125"/>
            <a:ext cx="89281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th-TH" altLang="th-TH" sz="2400" b="1" dirty="0">
                <a:solidFill>
                  <a:srgbClr val="008000"/>
                </a:solidFill>
                <a:latin typeface="FreesiaUPC" pitchFamily="34" charset="-34"/>
                <a:cs typeface="FreesiaUPC" pitchFamily="34" charset="-34"/>
              </a:rPr>
              <a:t>วิสัยทัศน์</a:t>
            </a:r>
            <a:r>
              <a:rPr lang="en-US" altLang="th-TH" sz="2400" b="1" dirty="0">
                <a:solidFill>
                  <a:srgbClr val="008000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altLang="th-TH" sz="2400" b="1" dirty="0">
                <a:solidFill>
                  <a:srgbClr val="008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สถานบริการสุขภาพภาครัฐ มีขีดความสามารถในการจัดบริการที่มีคุณภาพ สู่การเป็นเมืองบริการสุขภาพ</a:t>
            </a:r>
          </a:p>
        </p:txBody>
      </p:sp>
      <p:sp>
        <p:nvSpPr>
          <p:cNvPr id="2058" name="สี่เหลี่ยมผืนผ้า 30"/>
          <p:cNvSpPr>
            <a:spLocks noChangeArrowheads="1"/>
          </p:cNvSpPr>
          <p:nvPr/>
        </p:nvSpPr>
        <p:spPr bwMode="auto">
          <a:xfrm>
            <a:off x="4295776" y="836614"/>
            <a:ext cx="3744913" cy="90487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72000" rIns="36000" bIns="72000" anchor="ctr"/>
          <a:lstStyle/>
          <a:p>
            <a:pPr algn="ctr">
              <a:lnSpc>
                <a:spcPct val="90000"/>
              </a:lnSpc>
            </a:pPr>
            <a:r>
              <a:rPr lang="en-US" altLang="th-TH" sz="18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E1 </a:t>
            </a:r>
            <a:r>
              <a:rPr lang="th-TH" altLang="th-TH" sz="18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ผู้รับบริการ</a:t>
            </a:r>
            <a:r>
              <a:rPr lang="th-TH" altLang="th-TH" sz="1800" b="1" dirty="0">
                <a:solidFill>
                  <a:srgbClr val="FF3300"/>
                </a:solidFill>
                <a:latin typeface="FreesiaUPC" pitchFamily="34" charset="-34"/>
                <a:cs typeface="FreesiaUPC" pitchFamily="34" charset="-34"/>
              </a:rPr>
              <a:t>เข้าถึงบริการสุขภาพและ</a:t>
            </a:r>
            <a:r>
              <a:rPr lang="th-TH" altLang="th-TH" sz="18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ได้รับบริการที่มีคุณภาพ ตอบสนองสภาพปัญหาและความต้องการ</a:t>
            </a:r>
          </a:p>
        </p:txBody>
      </p:sp>
      <p:sp>
        <p:nvSpPr>
          <p:cNvPr id="2059" name="สี่เหลี่ยมผืนผ้า 34"/>
          <p:cNvSpPr>
            <a:spLocks noChangeArrowheads="1"/>
          </p:cNvSpPr>
          <p:nvPr/>
        </p:nvSpPr>
        <p:spPr bwMode="auto">
          <a:xfrm>
            <a:off x="5159375" y="3716339"/>
            <a:ext cx="2205038" cy="114458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72000" rIns="36000" bIns="72000" anchor="ctr"/>
          <a:lstStyle/>
          <a:p>
            <a:pPr algn="ctr">
              <a:lnSpc>
                <a:spcPct val="90000"/>
              </a:lnSpc>
            </a:pPr>
            <a:r>
              <a:rPr lang="en-US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I2 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มีความร่วมมือระหว่างภาคีเครือข่าย ทั้งภาครัฐและเอกชน สนับสนุนการ</a:t>
            </a:r>
            <a:r>
              <a:rPr lang="th-TH" alt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เป็นเมืองบริการสุขภาพ</a:t>
            </a:r>
          </a:p>
        </p:txBody>
      </p:sp>
      <p:sp>
        <p:nvSpPr>
          <p:cNvPr id="2060" name="สี่เหลี่ยมผืนผ้า 35"/>
          <p:cNvSpPr>
            <a:spLocks noChangeArrowheads="1"/>
          </p:cNvSpPr>
          <p:nvPr/>
        </p:nvSpPr>
        <p:spPr bwMode="auto">
          <a:xfrm>
            <a:off x="1774825" y="4005264"/>
            <a:ext cx="2565400" cy="114458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72000" rIns="36000" bIns="72000" anchor="ctr"/>
          <a:lstStyle/>
          <a:p>
            <a:pPr algn="ctr">
              <a:lnSpc>
                <a:spcPct val="90000"/>
              </a:lnSpc>
            </a:pPr>
            <a:r>
              <a:rPr lang="en-US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I1 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มี </a:t>
            </a:r>
            <a:r>
              <a:rPr lang="th-TH" altLang="th-TH" sz="2000" b="1" dirty="0" err="1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ศคอส</a:t>
            </a:r>
            <a:r>
              <a:rPr lang="en-US" alt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alt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alt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(AHNC)</a:t>
            </a:r>
            <a:r>
              <a:rPr lang="th-TH" alt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เป็นกลไก</a:t>
            </a:r>
            <a:r>
              <a:rPr lang="th-TH" alt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หลักในการ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บริหารจัดการ</a:t>
            </a:r>
            <a:r>
              <a:rPr lang="th-TH" altLang="th-TH" sz="20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และขับเคลื่อนนโยบาย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สู่การเป็นเมืองบริการสุขภาพ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th-TH" altLang="th-TH" sz="2000" b="1" dirty="0">
              <a:solidFill>
                <a:srgbClr val="3333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61" name="สี่เหลี่ยมผืนผ้า 38"/>
          <p:cNvSpPr>
            <a:spLocks noChangeArrowheads="1"/>
          </p:cNvSpPr>
          <p:nvPr/>
        </p:nvSpPr>
        <p:spPr bwMode="auto">
          <a:xfrm>
            <a:off x="3648075" y="5807076"/>
            <a:ext cx="2160588" cy="9366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72000" rIns="36000" bIns="72000" anchor="ctr"/>
          <a:lstStyle/>
          <a:p>
            <a:pPr algn="ctr">
              <a:lnSpc>
                <a:spcPct val="90000"/>
              </a:lnSpc>
            </a:pPr>
            <a:r>
              <a:rPr lang="en-US" altLang="th-TH" sz="18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L1 </a:t>
            </a:r>
            <a:r>
              <a:rPr lang="th-TH" altLang="th-TH" sz="18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มีระบบข้อมูลสารสนเทศที่ตอบสนองการจัดบริการ และการบริหารจัดการ</a:t>
            </a:r>
          </a:p>
        </p:txBody>
      </p:sp>
      <p:sp>
        <p:nvSpPr>
          <p:cNvPr id="2062" name="สี่เหลี่ยมผืนผ้า 43"/>
          <p:cNvSpPr>
            <a:spLocks noChangeArrowheads="1"/>
          </p:cNvSpPr>
          <p:nvPr/>
        </p:nvSpPr>
        <p:spPr bwMode="auto">
          <a:xfrm>
            <a:off x="6167439" y="5810251"/>
            <a:ext cx="2124075" cy="9366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72000" rIns="36000" bIns="72000" anchor="ctr"/>
          <a:lstStyle/>
          <a:p>
            <a:pPr algn="ctr">
              <a:lnSpc>
                <a:spcPct val="90000"/>
              </a:lnSpc>
            </a:pPr>
            <a:r>
              <a:rPr lang="en-US" altLang="th-TH" sz="1800" b="1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L2 </a:t>
            </a:r>
            <a:r>
              <a:rPr lang="th-TH" altLang="th-TH" sz="1800" b="1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บุคลากรมีความสามารถในการให้บริการและมีทักษะในการสื่อสาร</a:t>
            </a:r>
          </a:p>
        </p:txBody>
      </p:sp>
      <p:sp>
        <p:nvSpPr>
          <p:cNvPr id="2063" name="ลูกศรขึ้น 1"/>
          <p:cNvSpPr>
            <a:spLocks noChangeArrowheads="1"/>
          </p:cNvSpPr>
          <p:nvPr/>
        </p:nvSpPr>
        <p:spPr bwMode="auto">
          <a:xfrm>
            <a:off x="4583114" y="5589588"/>
            <a:ext cx="377825" cy="215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8080"/>
          </a:solidFill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  <p:txBody>
          <a:bodyPr lIns="0" tIns="0" rIns="0" bIns="0"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2064" name="ลูกศรขึ้น 36"/>
          <p:cNvSpPr>
            <a:spLocks noChangeArrowheads="1"/>
          </p:cNvSpPr>
          <p:nvPr/>
        </p:nvSpPr>
        <p:spPr bwMode="auto">
          <a:xfrm>
            <a:off x="7158039" y="5589588"/>
            <a:ext cx="377825" cy="215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8080"/>
          </a:solidFill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  <p:txBody>
          <a:bodyPr lIns="0" tIns="0" rIns="0" bIns="0"/>
          <a:lstStyle/>
          <a:p>
            <a:endParaRPr lang="th-TH">
              <a:solidFill>
                <a:srgbClr val="000000"/>
              </a:solidFill>
            </a:endParaRPr>
          </a:p>
        </p:txBody>
      </p:sp>
      <p:cxnSp>
        <p:nvCxnSpPr>
          <p:cNvPr id="2065" name="ตัวเชื่อมต่อตรง 25"/>
          <p:cNvCxnSpPr>
            <a:cxnSpLocks noChangeShapeType="1"/>
            <a:stCxn id="2060" idx="3"/>
            <a:endCxn id="2059" idx="1"/>
          </p:cNvCxnSpPr>
          <p:nvPr/>
        </p:nvCxnSpPr>
        <p:spPr bwMode="auto">
          <a:xfrm flipV="1">
            <a:off x="4340225" y="4289426"/>
            <a:ext cx="819150" cy="2889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lg" len="lg"/>
          </a:ln>
          <a:effectLst>
            <a:outerShdw dist="45791" dir="2021404" algn="ctr" rotWithShape="0">
              <a:srgbClr val="808080"/>
            </a:outerShdw>
          </a:effectLst>
        </p:spPr>
      </p:cxnSp>
      <p:sp>
        <p:nvSpPr>
          <p:cNvPr id="2066" name="ลูกศรขึ้น 76"/>
          <p:cNvSpPr>
            <a:spLocks noChangeArrowheads="1"/>
          </p:cNvSpPr>
          <p:nvPr/>
        </p:nvSpPr>
        <p:spPr bwMode="auto">
          <a:xfrm>
            <a:off x="5357814" y="1741488"/>
            <a:ext cx="377825" cy="215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8080"/>
          </a:solidFill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  <p:txBody>
          <a:bodyPr lIns="0" tIns="0" rIns="0" bIns="0"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2067" name="ลูกศรขึ้น 77"/>
          <p:cNvSpPr>
            <a:spLocks noChangeArrowheads="1"/>
          </p:cNvSpPr>
          <p:nvPr/>
        </p:nvSpPr>
        <p:spPr bwMode="auto">
          <a:xfrm>
            <a:off x="8886826" y="3502025"/>
            <a:ext cx="377825" cy="215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8080"/>
          </a:solidFill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  <p:txBody>
          <a:bodyPr lIns="0" tIns="0" rIns="0" bIns="0"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2068" name="ลูกศรขึ้น 78"/>
          <p:cNvSpPr>
            <a:spLocks noChangeArrowheads="1"/>
          </p:cNvSpPr>
          <p:nvPr/>
        </p:nvSpPr>
        <p:spPr bwMode="auto">
          <a:xfrm>
            <a:off x="3719514" y="3502025"/>
            <a:ext cx="377825" cy="215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8080"/>
          </a:solidFill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  <p:txBody>
          <a:bodyPr lIns="0" tIns="0" rIns="0" bIns="0"/>
          <a:lstStyle/>
          <a:p>
            <a:endParaRPr lang="th-TH">
              <a:solidFill>
                <a:srgbClr val="000000"/>
              </a:solidFill>
            </a:endParaRPr>
          </a:p>
        </p:txBody>
      </p:sp>
      <p:cxnSp>
        <p:nvCxnSpPr>
          <p:cNvPr id="2069" name="Straight Connector 5"/>
          <p:cNvCxnSpPr>
            <a:cxnSpLocks noChangeShapeType="1"/>
          </p:cNvCxnSpPr>
          <p:nvPr/>
        </p:nvCxnSpPr>
        <p:spPr bwMode="auto">
          <a:xfrm>
            <a:off x="1558925" y="2060575"/>
            <a:ext cx="9144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</p:cxnSp>
      <p:sp>
        <p:nvSpPr>
          <p:cNvPr id="2070" name="ลูกศรขึ้น 67"/>
          <p:cNvSpPr>
            <a:spLocks noChangeArrowheads="1"/>
          </p:cNvSpPr>
          <p:nvPr/>
        </p:nvSpPr>
        <p:spPr bwMode="auto">
          <a:xfrm>
            <a:off x="4179889" y="2071688"/>
            <a:ext cx="377825" cy="215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8080"/>
          </a:solidFill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  <p:txBody>
          <a:bodyPr lIns="0" tIns="0" rIns="0" bIns="0"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2071" name="ลูกศรขึ้น 69"/>
          <p:cNvSpPr>
            <a:spLocks noChangeArrowheads="1"/>
          </p:cNvSpPr>
          <p:nvPr/>
        </p:nvSpPr>
        <p:spPr bwMode="auto">
          <a:xfrm>
            <a:off x="8453439" y="2071688"/>
            <a:ext cx="377825" cy="215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8080"/>
          </a:solidFill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  <p:txBody>
          <a:bodyPr lIns="0" tIns="0" rIns="0" bIns="0"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2" name="Explosion 2 1"/>
          <p:cNvSpPr/>
          <p:nvPr/>
        </p:nvSpPr>
        <p:spPr bwMode="auto">
          <a:xfrm>
            <a:off x="9299576" y="765176"/>
            <a:ext cx="1368425" cy="792163"/>
          </a:xfrm>
          <a:prstGeom prst="irregularSeal2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45791" dir="2021404" algn="ctr" rotWithShape="0">
              <a:srgbClr val="808080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n-US" sz="1200" dirty="0">
                <a:solidFill>
                  <a:srgbClr val="FF0000"/>
                </a:solidFill>
              </a:rPr>
              <a:t>Final</a:t>
            </a:r>
          </a:p>
          <a:p>
            <a:pPr algn="ctr">
              <a:defRPr/>
            </a:pPr>
            <a:r>
              <a:rPr lang="en-US" sz="1200" dirty="0">
                <a:solidFill>
                  <a:srgbClr val="FF0000"/>
                </a:solidFill>
              </a:rPr>
              <a:t>7 </a:t>
            </a:r>
            <a:r>
              <a:rPr lang="th-TH" sz="1200" dirty="0">
                <a:solidFill>
                  <a:srgbClr val="FF0000"/>
                </a:solidFill>
              </a:rPr>
              <a:t>ก</a:t>
            </a:r>
            <a:r>
              <a:rPr lang="en-US" sz="1200" dirty="0">
                <a:solidFill>
                  <a:srgbClr val="FF0000"/>
                </a:solidFill>
              </a:rPr>
              <a:t>.</a:t>
            </a:r>
            <a:r>
              <a:rPr lang="th-TH" sz="1200" dirty="0">
                <a:solidFill>
                  <a:srgbClr val="FF0000"/>
                </a:solidFill>
              </a:rPr>
              <a:t>ค</a:t>
            </a:r>
            <a:r>
              <a:rPr lang="en-US" sz="1200" dirty="0">
                <a:solidFill>
                  <a:srgbClr val="FF0000"/>
                </a:solidFill>
              </a:rPr>
              <a:t>. 58</a:t>
            </a:r>
            <a:endParaRPr lang="th-TH" sz="1200" dirty="0">
              <a:solidFill>
                <a:srgbClr val="FF0000"/>
              </a:solidFill>
            </a:endParaRPr>
          </a:p>
        </p:txBody>
      </p:sp>
      <p:sp>
        <p:nvSpPr>
          <p:cNvPr id="2073" name="สี่เหลี่ยมผืนผ้า 30"/>
          <p:cNvSpPr>
            <a:spLocks noChangeArrowheads="1"/>
          </p:cNvSpPr>
          <p:nvPr/>
        </p:nvSpPr>
        <p:spPr bwMode="auto">
          <a:xfrm>
            <a:off x="3121025" y="2349500"/>
            <a:ext cx="2870200" cy="615950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72000" rIns="36000" bIns="72000" anchor="ctr"/>
          <a:lstStyle/>
          <a:p>
            <a:pPr algn="ctr">
              <a:lnSpc>
                <a:spcPct val="90000"/>
              </a:lnSpc>
            </a:pPr>
            <a:r>
              <a:rPr lang="en-US" altLang="th-TH" sz="2000" b="1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C1</a:t>
            </a:r>
            <a:r>
              <a:rPr lang="th-TH" altLang="th-TH" sz="2000" b="1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สถานบริการสุขภาพปรับตัวได้อย่างเหมาะสม พร้อมรับสถานการณ์</a:t>
            </a:r>
          </a:p>
        </p:txBody>
      </p:sp>
      <p:sp>
        <p:nvSpPr>
          <p:cNvPr id="2074" name="สี่เหลี่ยมผืนผ้า 42"/>
          <p:cNvSpPr>
            <a:spLocks noChangeArrowheads="1"/>
          </p:cNvSpPr>
          <p:nvPr/>
        </p:nvSpPr>
        <p:spPr bwMode="auto">
          <a:xfrm>
            <a:off x="7239000" y="2286000"/>
            <a:ext cx="2736850" cy="611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72000" rIns="36000" bIns="72000" anchor="ctr"/>
          <a:lstStyle/>
          <a:p>
            <a:pPr algn="ctr">
              <a:lnSpc>
                <a:spcPct val="90000"/>
              </a:lnSpc>
            </a:pPr>
            <a:r>
              <a:rPr lang="en-US" altLang="th-TH" sz="18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C2 </a:t>
            </a:r>
            <a:r>
              <a:rPr lang="th-TH" altLang="th-TH" sz="18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บริการสุขภาพ สอดคล้องกับกลุ่มเป้าหมายและบริบทของพื้นที่</a:t>
            </a:r>
          </a:p>
        </p:txBody>
      </p:sp>
      <p:sp>
        <p:nvSpPr>
          <p:cNvPr id="2075" name="สี่เหลี่ยมผืนผ้า 34"/>
          <p:cNvSpPr>
            <a:spLocks noChangeArrowheads="1"/>
          </p:cNvSpPr>
          <p:nvPr/>
        </p:nvSpPr>
        <p:spPr bwMode="auto">
          <a:xfrm>
            <a:off x="7932738" y="3789364"/>
            <a:ext cx="2735262" cy="114458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72000" rIns="36000" bIns="72000" anchor="ctr"/>
          <a:lstStyle/>
          <a:p>
            <a:pPr algn="ctr">
              <a:lnSpc>
                <a:spcPct val="90000"/>
              </a:lnSpc>
            </a:pPr>
            <a:r>
              <a:rPr lang="en-US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I3 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มีระบบบริการที่เชื่อมโยง และ</a:t>
            </a:r>
            <a:r>
              <a:rPr lang="th-TH" altLang="th-TH" sz="2000" b="1" dirty="0" err="1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บูรณา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การ ทุกมิติ </a:t>
            </a:r>
            <a:r>
              <a:rPr lang="en-US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รักษา ส่งเสริม ป้องกัน ฟื้นฟู</a:t>
            </a:r>
            <a:r>
              <a:rPr lang="en-US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) </a:t>
            </a:r>
            <a:r>
              <a:rPr lang="th-TH" altLang="th-TH" sz="2000" b="1" dirty="0">
                <a:solidFill>
                  <a:srgbClr val="000000"/>
                </a:solidFill>
                <a:latin typeface="FreesiaUPC" pitchFamily="34" charset="-34"/>
                <a:cs typeface="FreesiaUPC" pitchFamily="34" charset="-34"/>
              </a:rPr>
              <a:t>สนับสนุนการเป็นเมืองบริการสุขภาพ</a:t>
            </a:r>
            <a:endParaRPr lang="th-TH" altLang="th-TH" sz="2000" b="1" dirty="0">
              <a:solidFill>
                <a:srgbClr val="3333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76" name="ลูกศรขึ้น 78"/>
          <p:cNvSpPr>
            <a:spLocks noChangeArrowheads="1"/>
          </p:cNvSpPr>
          <p:nvPr/>
        </p:nvSpPr>
        <p:spPr bwMode="auto">
          <a:xfrm>
            <a:off x="6078539" y="3432175"/>
            <a:ext cx="377825" cy="215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8080"/>
          </a:solidFill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808080"/>
            </a:outerShdw>
          </a:effectLst>
        </p:spPr>
        <p:txBody>
          <a:bodyPr lIns="0" tIns="0" rIns="0" bIns="0"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2077" name="Rectangle 2"/>
          <p:cNvSpPr>
            <a:spLocks noChangeArrowheads="1"/>
          </p:cNvSpPr>
          <p:nvPr/>
        </p:nvSpPr>
        <p:spPr bwMode="auto">
          <a:xfrm>
            <a:off x="5703888" y="1714500"/>
            <a:ext cx="49514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altLang="th-TH" sz="1600" b="1" dirty="0">
                <a:solidFill>
                  <a:srgbClr val="000000"/>
                </a:solidFill>
                <a:latin typeface="Cordia New" pitchFamily="34" charset="-34"/>
              </a:rPr>
              <a:t>ยุทธศาสตร์</a:t>
            </a:r>
            <a:r>
              <a:rPr lang="en-US" altLang="th-TH" sz="1600" b="1" dirty="0">
                <a:solidFill>
                  <a:srgbClr val="000000"/>
                </a:solidFill>
                <a:latin typeface="Cordia New" pitchFamily="34" charset="-34"/>
              </a:rPr>
              <a:t>:</a:t>
            </a:r>
            <a:r>
              <a:rPr lang="th-TH" altLang="th-TH" sz="1600" b="1" dirty="0">
                <a:solidFill>
                  <a:srgbClr val="000000"/>
                </a:solidFill>
                <a:latin typeface="Cordia New" pitchFamily="34" charset="-34"/>
              </a:rPr>
              <a:t> </a:t>
            </a:r>
            <a:r>
              <a:rPr lang="th-TH" altLang="th-TH" sz="1400" b="1" dirty="0">
                <a:solidFill>
                  <a:srgbClr val="FF3300"/>
                </a:solidFill>
                <a:latin typeface="Cordia New" pitchFamily="34" charset="-34"/>
              </a:rPr>
              <a:t>ผลักดันให้กลุ่มเป้าหมายมีหลักประกันสุขภาพ เพื่อการเข้าถึงบริการสุขภาพ</a:t>
            </a:r>
            <a:endParaRPr lang="th-TH" altLang="th-TH" sz="1600" b="1" dirty="0">
              <a:solidFill>
                <a:srgbClr val="FF3300"/>
              </a:solidFill>
              <a:latin typeface="Cordia New" pitchFamily="34" charset="-34"/>
            </a:endParaRPr>
          </a:p>
        </p:txBody>
      </p:sp>
      <p:sp>
        <p:nvSpPr>
          <p:cNvPr id="2078" name="Rectangle 29"/>
          <p:cNvSpPr>
            <a:spLocks noChangeArrowheads="1"/>
          </p:cNvSpPr>
          <p:nvPr/>
        </p:nvSpPr>
        <p:spPr bwMode="auto">
          <a:xfrm>
            <a:off x="1524001" y="2928939"/>
            <a:ext cx="5580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altLang="th-TH" sz="1400" b="1" dirty="0">
                <a:solidFill>
                  <a:srgbClr val="000000"/>
                </a:solidFill>
                <a:latin typeface="Cordia New" pitchFamily="34" charset="-34"/>
              </a:rPr>
              <a:t>ยุทธศาสตร์</a:t>
            </a:r>
            <a:r>
              <a:rPr lang="en-US" altLang="th-TH" sz="1400" b="1" dirty="0">
                <a:solidFill>
                  <a:srgbClr val="000000"/>
                </a:solidFill>
                <a:latin typeface="Cordia New" pitchFamily="34" charset="-34"/>
              </a:rPr>
              <a:t>: </a:t>
            </a:r>
            <a:r>
              <a:rPr lang="th-TH" altLang="th-TH" sz="1400" b="1" dirty="0">
                <a:solidFill>
                  <a:srgbClr val="FF3300"/>
                </a:solidFill>
                <a:latin typeface="Cordia New" pitchFamily="34" charset="-34"/>
              </a:rPr>
              <a:t>สนับสนุนสถานบริการสุขภาพให้มีความพร้อมในการจัดบริการและทันต่อสถานการณ์</a:t>
            </a:r>
          </a:p>
        </p:txBody>
      </p:sp>
      <p:sp>
        <p:nvSpPr>
          <p:cNvPr id="2079" name="Rectangle 3"/>
          <p:cNvSpPr>
            <a:spLocks noChangeArrowheads="1"/>
          </p:cNvSpPr>
          <p:nvPr/>
        </p:nvSpPr>
        <p:spPr bwMode="auto">
          <a:xfrm>
            <a:off x="1481138" y="5219700"/>
            <a:ext cx="3511551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altLang="th-TH" sz="1600" b="1">
                <a:solidFill>
                  <a:srgbClr val="000000"/>
                </a:solidFill>
                <a:latin typeface="Cordia New" pitchFamily="34" charset="-34"/>
              </a:rPr>
              <a:t>ยุทธศาสตร์</a:t>
            </a:r>
            <a:r>
              <a:rPr lang="en-US" altLang="th-TH" sz="1600" b="1">
                <a:solidFill>
                  <a:srgbClr val="000000"/>
                </a:solidFill>
                <a:latin typeface="Cordia New" pitchFamily="34" charset="-34"/>
              </a:rPr>
              <a:t>:</a:t>
            </a:r>
            <a:r>
              <a:rPr lang="th-TH" altLang="th-TH" sz="1600" b="1">
                <a:solidFill>
                  <a:srgbClr val="FF3300"/>
                </a:solidFill>
                <a:latin typeface="Cordia New" pitchFamily="34" charset="-34"/>
              </a:rPr>
              <a:t>จัดตั้งและดำเนินการ ศคอส.ให้เป็นรูปธรรม</a:t>
            </a:r>
          </a:p>
        </p:txBody>
      </p:sp>
      <p:sp>
        <p:nvSpPr>
          <p:cNvPr id="2080" name="Rectangle 32"/>
          <p:cNvSpPr>
            <a:spLocks noChangeArrowheads="1"/>
          </p:cNvSpPr>
          <p:nvPr/>
        </p:nvSpPr>
        <p:spPr bwMode="auto">
          <a:xfrm>
            <a:off x="7869238" y="5013326"/>
            <a:ext cx="27987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altLang="th-TH" sz="1600" b="1">
                <a:solidFill>
                  <a:srgbClr val="000000"/>
                </a:solidFill>
                <a:latin typeface="Cordia New" pitchFamily="34" charset="-34"/>
              </a:rPr>
              <a:t>ยุทธศาสตร์</a:t>
            </a:r>
            <a:r>
              <a:rPr lang="en-US" altLang="th-TH" sz="1600" b="1">
                <a:solidFill>
                  <a:srgbClr val="000000"/>
                </a:solidFill>
                <a:latin typeface="Cordia New" pitchFamily="34" charset="-34"/>
              </a:rPr>
              <a:t>: </a:t>
            </a:r>
            <a:r>
              <a:rPr lang="th-TH" altLang="th-TH" sz="1600" b="1">
                <a:solidFill>
                  <a:srgbClr val="FF3300"/>
                </a:solidFill>
                <a:latin typeface="Cordia New" pitchFamily="34" charset="-34"/>
              </a:rPr>
              <a:t>สนับสนุนการพัฒนาระบบและเครือข่ายบริการสุขภาพ</a:t>
            </a:r>
          </a:p>
        </p:txBody>
      </p:sp>
      <p:sp>
        <p:nvSpPr>
          <p:cNvPr id="2081" name="Rectangle 4"/>
          <p:cNvSpPr>
            <a:spLocks noChangeArrowheads="1"/>
          </p:cNvSpPr>
          <p:nvPr/>
        </p:nvSpPr>
        <p:spPr bwMode="auto">
          <a:xfrm>
            <a:off x="4511676" y="4868863"/>
            <a:ext cx="34258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altLang="th-TH" sz="1600" b="1">
                <a:solidFill>
                  <a:srgbClr val="000000"/>
                </a:solidFill>
                <a:latin typeface="Cordia New" pitchFamily="34" charset="-34"/>
              </a:rPr>
              <a:t>ยุทธศาสตร์</a:t>
            </a:r>
            <a:r>
              <a:rPr lang="en-US" altLang="th-TH" sz="1600" b="1">
                <a:solidFill>
                  <a:srgbClr val="000000"/>
                </a:solidFill>
                <a:latin typeface="Cordia New" pitchFamily="34" charset="-34"/>
              </a:rPr>
              <a:t>: </a:t>
            </a:r>
            <a:r>
              <a:rPr lang="th-TH" altLang="th-TH" sz="1600" b="1">
                <a:solidFill>
                  <a:srgbClr val="FF3300"/>
                </a:solidFill>
                <a:latin typeface="Cordia New" pitchFamily="34" charset="-34"/>
              </a:rPr>
              <a:t>สร้างเสริมความร่วมมือภาครัฐและเอกชน</a:t>
            </a:r>
          </a:p>
        </p:txBody>
      </p:sp>
      <p:sp>
        <p:nvSpPr>
          <p:cNvPr id="2082" name="Rectangle 34"/>
          <p:cNvSpPr>
            <a:spLocks noChangeArrowheads="1"/>
          </p:cNvSpPr>
          <p:nvPr/>
        </p:nvSpPr>
        <p:spPr bwMode="auto">
          <a:xfrm>
            <a:off x="6738939" y="2857500"/>
            <a:ext cx="4071937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altLang="th-TH" sz="1600" b="1" dirty="0">
                <a:solidFill>
                  <a:srgbClr val="000000"/>
                </a:solidFill>
                <a:latin typeface="Cordia New" pitchFamily="34" charset="-34"/>
              </a:rPr>
              <a:t>ยุทธศาสตร์</a:t>
            </a:r>
            <a:r>
              <a:rPr lang="en-US" altLang="th-TH" sz="1600" b="1" dirty="0">
                <a:solidFill>
                  <a:srgbClr val="000000"/>
                </a:solidFill>
                <a:latin typeface="Cordia New" pitchFamily="34" charset="-34"/>
              </a:rPr>
              <a:t>: </a:t>
            </a:r>
            <a:r>
              <a:rPr lang="th-TH" altLang="th-TH" sz="1400" b="1" dirty="0">
                <a:solidFill>
                  <a:srgbClr val="FF3300"/>
                </a:solidFill>
                <a:latin typeface="Cordia New" pitchFamily="34" charset="-34"/>
              </a:rPr>
              <a:t>ส่งเสริมนวัตกรรม และพัฒนารูปแบบบริการให้สอดคล้องกับกลุ่มเป้าหมาย</a:t>
            </a:r>
            <a:endParaRPr lang="th-TH" altLang="th-TH" sz="1600" b="1" dirty="0">
              <a:solidFill>
                <a:srgbClr val="FF3300"/>
              </a:solidFill>
              <a:latin typeface="Cordia New" pitchFamily="34" charset="-34"/>
            </a:endParaRPr>
          </a:p>
        </p:txBody>
      </p:sp>
      <p:sp>
        <p:nvSpPr>
          <p:cNvPr id="2083" name="Rectangle 5"/>
          <p:cNvSpPr>
            <a:spLocks noChangeArrowheads="1"/>
          </p:cNvSpPr>
          <p:nvPr/>
        </p:nvSpPr>
        <p:spPr bwMode="auto">
          <a:xfrm>
            <a:off x="1885951" y="6237288"/>
            <a:ext cx="1762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altLang="th-TH" sz="1600" b="1">
                <a:solidFill>
                  <a:srgbClr val="000000"/>
                </a:solidFill>
                <a:latin typeface="Cordia New" pitchFamily="34" charset="-34"/>
              </a:rPr>
              <a:t>ยุทธศาสตร์</a:t>
            </a:r>
            <a:r>
              <a:rPr lang="en-US" altLang="th-TH" sz="1600" b="1">
                <a:solidFill>
                  <a:srgbClr val="000000"/>
                </a:solidFill>
                <a:latin typeface="Cordia New" pitchFamily="34" charset="-34"/>
              </a:rPr>
              <a:t>: </a:t>
            </a:r>
            <a:r>
              <a:rPr lang="th-TH" altLang="th-TH" sz="1600" b="1">
                <a:solidFill>
                  <a:srgbClr val="000000"/>
                </a:solidFill>
                <a:latin typeface="Cordia New" pitchFamily="34" charset="-34"/>
              </a:rPr>
              <a:t>พัฒนาระบบข้อมูลสารสนเทศ</a:t>
            </a:r>
          </a:p>
        </p:txBody>
      </p:sp>
      <p:sp>
        <p:nvSpPr>
          <p:cNvPr id="2084" name="Rectangle 6"/>
          <p:cNvSpPr>
            <a:spLocks noChangeArrowheads="1"/>
          </p:cNvSpPr>
          <p:nvPr/>
        </p:nvSpPr>
        <p:spPr bwMode="auto">
          <a:xfrm>
            <a:off x="8364539" y="6229350"/>
            <a:ext cx="19081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altLang="th-TH" sz="1600" b="1">
                <a:solidFill>
                  <a:srgbClr val="000000"/>
                </a:solidFill>
                <a:latin typeface="Cordia New" pitchFamily="34" charset="-34"/>
              </a:rPr>
              <a:t>ยุทธศาสตร์</a:t>
            </a:r>
            <a:r>
              <a:rPr lang="en-US" altLang="th-TH" sz="1600" b="1">
                <a:solidFill>
                  <a:srgbClr val="000000"/>
                </a:solidFill>
                <a:latin typeface="Cordia New" pitchFamily="34" charset="-34"/>
              </a:rPr>
              <a:t>: </a:t>
            </a:r>
            <a:r>
              <a:rPr lang="th-TH" altLang="th-TH" sz="1600" b="1">
                <a:solidFill>
                  <a:srgbClr val="000000"/>
                </a:solidFill>
                <a:latin typeface="Cordia New" pitchFamily="34" charset="-34"/>
              </a:rPr>
              <a:t>พัฒนาศักยภาพของบุคลากร</a:t>
            </a:r>
          </a:p>
        </p:txBody>
      </p:sp>
    </p:spTree>
    <p:extLst>
      <p:ext uri="{BB962C8B-B14F-4D97-AF65-F5344CB8AC3E}">
        <p14:creationId xmlns:p14="http://schemas.microsoft.com/office/powerpoint/2010/main" val="346268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dirty="0" smtClean="0"/>
              <a:t>สำนักบริหารการสาธารณสุข</a:t>
            </a:r>
            <a:endParaRPr lang="th-TH" dirty="0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65</a:t>
            </a:fld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1668016" y="920914"/>
            <a:ext cx="8604448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solidFill>
                  <a:srgbClr val="000000"/>
                </a:solidFill>
              </a:rPr>
              <a:t>กลุ่มเป้าหมาย คือ </a:t>
            </a:r>
            <a:r>
              <a:rPr lang="th-TH" sz="40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หน่วยบริหาร/หน่วยบริการในจังหวัด    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1631504" y="1591048"/>
            <a:ext cx="86044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ระยะเร่งด่วน ปี </a:t>
            </a:r>
            <a:r>
              <a:rPr lang="en-US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25</a:t>
            </a:r>
            <a:r>
              <a:rPr lang="th-TH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57-</a:t>
            </a:r>
            <a:r>
              <a:rPr lang="en-US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255</a:t>
            </a:r>
            <a:r>
              <a:rPr lang="th-TH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8</a:t>
            </a:r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กลุ่มเป้าหมาย คือ โรงพยาบาลที่อยู่ตามแนวชายแดนและมีด่านตรวจคนเข้าเมือง (</a:t>
            </a:r>
            <a:r>
              <a:rPr lang="en-US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25</a:t>
            </a:r>
            <a:r>
              <a:rPr lang="th-TH" altLang="th-TH" sz="3200" b="1" dirty="0" err="1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จว.</a:t>
            </a:r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/</a:t>
            </a:r>
            <a:r>
              <a:rPr lang="en-US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55 </a:t>
            </a:r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รพ.)</a:t>
            </a:r>
          </a:p>
          <a:p>
            <a:pPr>
              <a:buFontTx/>
              <a:buChar char="•"/>
            </a:pPr>
            <a:r>
              <a:rPr lang="th-TH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ระยะปานกลาง ปลายปี </a:t>
            </a:r>
            <a:r>
              <a:rPr lang="en-US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25</a:t>
            </a:r>
            <a:r>
              <a:rPr lang="th-TH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58 ถึง </a:t>
            </a:r>
            <a:r>
              <a:rPr lang="en-US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25</a:t>
            </a:r>
            <a:r>
              <a:rPr lang="th-TH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60</a:t>
            </a:r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</a:p>
          <a:p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เพิ่มเติมอีก (</a:t>
            </a:r>
            <a:r>
              <a:rPr lang="en-US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27 </a:t>
            </a:r>
            <a:r>
              <a:rPr lang="th-TH" altLang="th-TH" sz="3200" b="1" dirty="0" err="1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จว</a:t>
            </a:r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./</a:t>
            </a:r>
            <a:r>
              <a:rPr lang="en-US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5 </a:t>
            </a:r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รพ.) </a:t>
            </a:r>
            <a:r>
              <a:rPr lang="th-TH" altLang="th-TH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ได้แก่</a:t>
            </a:r>
            <a:endParaRPr lang="th-TH" altLang="th-TH" sz="4000" b="1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1"/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2.1 จังหวัดที่เป็นเมืองท่องเที่ยว</a:t>
            </a:r>
          </a:p>
          <a:p>
            <a:pPr lvl="1"/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2.2 จังหวัดที่กำหนดเป็นพื้นที่เขตเศรษฐกิจพิเศษ</a:t>
            </a:r>
          </a:p>
          <a:p>
            <a:pPr lvl="1"/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2.3 จังหวัดที่เป็นแนวระเบียงเศรษฐกิจ </a:t>
            </a:r>
            <a:r>
              <a:rPr lang="en-US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Economic Corridors</a:t>
            </a:r>
            <a:endParaRPr lang="th-TH" altLang="th-TH" sz="3200" b="1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buFontTx/>
              <a:buChar char="•"/>
            </a:pPr>
            <a:r>
              <a:rPr lang="th-TH" altLang="th-TH" sz="3200" b="1" dirty="0">
                <a:solidFill>
                  <a:srgbClr val="2998E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ระยะยาว ปี 2560</a:t>
            </a:r>
            <a:r>
              <a:rPr lang="th-TH" alt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เป็นต้นไป กลุ่มเป้าหมายจะครอบคลุมหน่วยบริการทุกแห่งในสังกัดสำนักงานปลัดกระทรวงสาธารณสุข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03913" y="-27384"/>
            <a:ext cx="165301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6600" b="1" dirty="0">
                <a:solidFill>
                  <a:srgbClr val="000000"/>
                </a:solidFill>
              </a:rPr>
              <a:t>นิยาม</a:t>
            </a:r>
          </a:p>
        </p:txBody>
      </p:sp>
    </p:spTree>
    <p:extLst>
      <p:ext uri="{BB962C8B-B14F-4D97-AF65-F5344CB8AC3E}">
        <p14:creationId xmlns:p14="http://schemas.microsoft.com/office/powerpoint/2010/main" val="188651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66</a:t>
            </a:fld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5303913" y="404664"/>
            <a:ext cx="165301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6600" b="1" dirty="0"/>
              <a:t>นิยาม</a:t>
            </a:r>
            <a:endParaRPr lang="th-TH" sz="6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07568" y="1340768"/>
            <a:ext cx="7632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6000" b="1" u="sng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เมืองบริการสุขภาพ </a:t>
            </a:r>
            <a:r>
              <a:rPr lang="th-TH" sz="4800" b="1" dirty="0">
                <a:cs typeface="+mj-cs"/>
              </a:rPr>
              <a:t>หมายถึง </a:t>
            </a:r>
          </a:p>
          <a:p>
            <a:pPr algn="ctr"/>
            <a:r>
              <a:rPr lang="th-TH" sz="4800" b="1" dirty="0">
                <a:cs typeface="+mj-cs"/>
              </a:rPr>
              <a:t>จังหวัดที่มีการพัฒนาระบบบริหารจัดการเพื่อให้สถานบริการสุขภาพสามารถปรับตัวและพร้อมรับสถานการณ์ ตอบสนองผู้รับบริการตามบริบทของพื้นที่</a:t>
            </a:r>
            <a:endParaRPr lang="th-TH" sz="4800" b="1" dirty="0">
              <a:solidFill>
                <a:srgbClr val="0000CC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154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67</a:t>
            </a:fld>
            <a:endParaRPr lang="th-TH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03849" y="620688"/>
            <a:ext cx="10834777" cy="115416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defRPr/>
            </a:pPr>
            <a:r>
              <a:rPr lang="th-TH" altLang="th-TH" sz="3200" b="1" dirty="0">
                <a:solidFill>
                  <a:srgbClr val="2998E3"/>
                </a:solidFill>
              </a:rPr>
              <a:t>ศูนย์ประสานงานเครือข่ายประชาคมอาเซียนด้านการสาธารณสุข  </a:t>
            </a:r>
            <a:r>
              <a:rPr lang="th-TH" altLang="th-TH" sz="3200" b="1" dirty="0">
                <a:solidFill>
                  <a:srgbClr val="F618C6"/>
                </a:solidFill>
              </a:rPr>
              <a:t>"</a:t>
            </a:r>
            <a:r>
              <a:rPr lang="th-TH" altLang="th-TH" sz="3200" b="1" dirty="0" err="1">
                <a:solidFill>
                  <a:srgbClr val="F618C6"/>
                </a:solidFill>
              </a:rPr>
              <a:t>ศคอส.</a:t>
            </a:r>
            <a:r>
              <a:rPr lang="th-TH" altLang="th-TH" sz="3200" b="1" dirty="0">
                <a:solidFill>
                  <a:srgbClr val="F618C6"/>
                </a:solidFill>
              </a:rPr>
              <a:t>”</a:t>
            </a:r>
            <a:endParaRPr lang="en-US" altLang="th-TH" sz="3200" b="1" dirty="0">
              <a:solidFill>
                <a:srgbClr val="F618C6"/>
              </a:solidFill>
            </a:endParaRPr>
          </a:p>
          <a:p>
            <a:pPr algn="ctr">
              <a:lnSpc>
                <a:spcPct val="115000"/>
              </a:lnSpc>
              <a:defRPr/>
            </a:pPr>
            <a:r>
              <a:rPr lang="en-US" altLang="th-TH" b="1" dirty="0">
                <a:solidFill>
                  <a:srgbClr val="2998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</a:rPr>
              <a:t>CENTER OF ASEAN HEALTH NETWORK COLLABORATION :</a:t>
            </a:r>
            <a:r>
              <a:rPr lang="en-US" altLang="th-TH" sz="2400" b="1" dirty="0">
                <a:solidFill>
                  <a:srgbClr val="2998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</a:rPr>
              <a:t> </a:t>
            </a:r>
            <a:r>
              <a:rPr lang="en-US" altLang="th-TH" sz="2400" b="1" dirty="0">
                <a:solidFill>
                  <a:srgbClr val="F618C6"/>
                </a:solidFill>
              </a:rPr>
              <a:t>AHNC</a:t>
            </a:r>
            <a:endParaRPr lang="en-US" altLang="th-TH" b="1" dirty="0">
              <a:solidFill>
                <a:srgbClr val="F618C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31904" y="-99392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solidFill>
                  <a:srgbClr val="000000"/>
                </a:solidFill>
              </a:rPr>
              <a:t>นิยาม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52424" y="2132159"/>
            <a:ext cx="1016006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th-TH" altLang="th-TH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</a:rPr>
              <a:t>เป็นกลไกหลักในการบริหารจัดการและขับเคลื่อนนโยบาย สู่การเป็นเมืองบริการสุขภาพ </a:t>
            </a:r>
            <a:endParaRPr lang="th-TH" dirty="0">
              <a:solidFill>
                <a:srgbClr val="BC14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buFont typeface="Arial" pitchFamily="34" charset="0"/>
              <a:buChar char="•"/>
            </a:pPr>
            <a:r>
              <a:rPr lang="th-TH" b="1" dirty="0">
                <a:solidFill>
                  <a:srgbClr val="3C0B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เป็นหน่วยงานที่ส่งเสริม สนับสนุน พัฒนาให้เกิดการจัดการรูปแบบบริการ</a:t>
            </a:r>
            <a:r>
              <a:rPr lang="th-TH" altLang="th-TH" b="1" dirty="0">
                <a:solidFill>
                  <a:srgbClr val="3C0B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</a:rPr>
              <a:t>สุขภาพที่แตกต่างจากบริการทั่วไป สอดคล้องกับกลุ่มเป้าหมายชาวต่างชาติตามบริบทของพื้นที่ </a:t>
            </a:r>
            <a:r>
              <a:rPr lang="th-TH" b="1" dirty="0">
                <a:solidFill>
                  <a:srgbClr val="3C0B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และกำกับติดตามประเมินคุณภาพบริการให้เป็นไปตามมาตรฐานสากล </a:t>
            </a:r>
          </a:p>
          <a:p>
            <a:pPr lvl="1">
              <a:buFont typeface="Arial" pitchFamily="34" charset="0"/>
              <a:buChar char="•"/>
            </a:pPr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เป็นศูนย์รวมข้อมูลสารสนเทศที่เชื่อมโยงและ</a:t>
            </a:r>
            <a:r>
              <a:rPr lang="th-TH" alt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</a:rPr>
              <a:t>ตอบสนองการบริการที่สามารถประสานงาน ส่งต่อและรับข้อมูลผู้ป่วยทั้งใน-นอกเขตบริการสุขภาพ และนอกประเทศ</a:t>
            </a:r>
          </a:p>
          <a:p>
            <a:pPr lvl="1">
              <a:buFont typeface="Arial" pitchFamily="34" charset="0"/>
              <a:buChar char="•"/>
            </a:pPr>
            <a:r>
              <a:rPr lang="th-TH" altLang="th-TH" b="1" dirty="0">
                <a:solidFill>
                  <a:srgbClr val="7812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</a:rPr>
              <a:t>มีบุคลากรที่มีศักยภาพด้านการสื่อสาร แบบพหุภาษาพร้อมให้บริการอย่างทันต่อสถานการณ์</a:t>
            </a:r>
          </a:p>
          <a:p>
            <a:pPr>
              <a:buFontTx/>
              <a:buChar char="-"/>
            </a:pPr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0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2711624" y="1428736"/>
            <a:ext cx="2071702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ทรัพยากร</a:t>
            </a:r>
          </a:p>
          <a:p>
            <a:pPr algn="ctr">
              <a:defRPr/>
            </a:pPr>
            <a:r>
              <a:rPr lang="en-US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(INPUT)</a:t>
            </a:r>
            <a:endParaRPr lang="th-TH" sz="20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125" name="ชื่อเรื่อง 3"/>
          <p:cNvSpPr>
            <a:spLocks noGrp="1"/>
          </p:cNvSpPr>
          <p:nvPr>
            <p:ph type="title"/>
          </p:nvPr>
        </p:nvSpPr>
        <p:spPr>
          <a:xfrm>
            <a:off x="1915418" y="222853"/>
            <a:ext cx="8501062" cy="649292"/>
          </a:xfrm>
        </p:spPr>
        <p:txBody>
          <a:bodyPr/>
          <a:lstStyle/>
          <a:p>
            <a:pPr algn="ctr" eaLnBrk="1" hangingPunct="1"/>
            <a:r>
              <a:rPr lang="th-TH" altLang="th-TH" sz="2400" b="1" dirty="0">
                <a:latin typeface="Tahoma" pitchFamily="34" charset="0"/>
                <a:cs typeface="Tahoma" pitchFamily="34" charset="0"/>
              </a:rPr>
              <a:t>“การบริหารจัดการระบบบริการสุขภาพรองรับ</a:t>
            </a:r>
            <a:r>
              <a:rPr lang="en-US" altLang="th-TH" sz="2400" b="1" dirty="0">
                <a:latin typeface="Tahoma" pitchFamily="34" charset="0"/>
                <a:cs typeface="Tahoma" pitchFamily="34" charset="0"/>
              </a:rPr>
              <a:t>ASEAN</a:t>
            </a:r>
            <a:r>
              <a:rPr lang="th-TH" altLang="th-TH" sz="2400" b="1" dirty="0">
                <a:latin typeface="Tahoma" pitchFamily="34" charset="0"/>
                <a:cs typeface="Tahoma" pitchFamily="34" charset="0"/>
              </a:rPr>
              <a:t>”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953124" y="1428736"/>
            <a:ext cx="3628198" cy="121444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การจัดการระบบสุขภาพ</a:t>
            </a:r>
            <a:r>
              <a:rPr lang="en-US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</a:t>
            </a:r>
            <a:r>
              <a:rPr lang="th-TH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ระดับจังหวัด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2595538" y="4143380"/>
            <a:ext cx="2071702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ผู้รับบริการ</a:t>
            </a:r>
          </a:p>
          <a:p>
            <a:pPr algn="ctr">
              <a:defRPr/>
            </a:pPr>
            <a:r>
              <a:rPr lang="en-US" sz="1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</a:t>
            </a:r>
            <a:endParaRPr lang="th-TH" sz="18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096000" y="4143380"/>
            <a:ext cx="2643206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หน่วยบริการสุขภาพภาครัฐ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596063" y="2840038"/>
            <a:ext cx="3714750" cy="11477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-มี </a:t>
            </a:r>
            <a:r>
              <a:rPr lang="th-TH" sz="1600" b="1" dirty="0" err="1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ศคอส.</a:t>
            </a:r>
            <a:r>
              <a:rPr lang="th-TH" sz="1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เป็นกลไกหลัก</a:t>
            </a:r>
          </a:p>
          <a:p>
            <a:pPr>
              <a:defRPr/>
            </a:pPr>
            <a:r>
              <a:rPr lang="th-TH" sz="1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-มีระบบข้อมูลสุขภาพ</a:t>
            </a:r>
            <a:r>
              <a:rPr lang="en-US" sz="1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ASEAN</a:t>
            </a:r>
          </a:p>
          <a:p>
            <a:pPr>
              <a:defRPr/>
            </a:pPr>
            <a:r>
              <a:rPr lang="th-TH" sz="1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-มีการประสานงานระดับจังหวัด/ประเทศ</a:t>
            </a:r>
          </a:p>
          <a:p>
            <a:pPr>
              <a:defRPr/>
            </a:pPr>
            <a:r>
              <a:rPr lang="th-TH" sz="1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-สนับสนุนการพัฒนาหน่วยบริการ</a:t>
            </a:r>
            <a:r>
              <a:rPr lang="en-US" sz="1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(KM)</a:t>
            </a:r>
          </a:p>
          <a:p>
            <a:pPr>
              <a:defRPr/>
            </a:pPr>
            <a:endParaRPr lang="th-TH" sz="18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2238376" y="5286376"/>
            <a:ext cx="3071813" cy="1000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-ได้รับบริการที่มีคุณภาพมาตรฐาน</a:t>
            </a:r>
            <a:endParaRPr lang="th-TH" sz="18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6000750" y="5281614"/>
            <a:ext cx="3786188" cy="1000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-บริการมีคุณภาพเป็นที่ยอมรับ</a:t>
            </a:r>
          </a:p>
          <a:p>
            <a:pPr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-มีระบบส่งต่อที่มีคุณภาพ</a:t>
            </a:r>
          </a:p>
          <a:p>
            <a:pPr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-มีระบบข้อมูลสารสนเทศ</a:t>
            </a:r>
          </a:p>
          <a:p>
            <a:pPr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-บุคลากรมีทักษะการสื่อสาร</a:t>
            </a: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2095500" y="1214438"/>
            <a:ext cx="8320980" cy="51435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ลูกศรซ้าย 10"/>
          <p:cNvSpPr/>
          <p:nvPr/>
        </p:nvSpPr>
        <p:spPr>
          <a:xfrm>
            <a:off x="4655840" y="4293097"/>
            <a:ext cx="1214438" cy="921271"/>
          </a:xfrm>
          <a:prstGeom prst="leftArrow">
            <a:avLst>
              <a:gd name="adj1" fmla="val 50000"/>
              <a:gd name="adj2" fmla="val 449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บริการ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4810125" y="3861048"/>
            <a:ext cx="1214438" cy="357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คุณภาพ</a:t>
            </a:r>
          </a:p>
        </p:txBody>
      </p:sp>
      <p:sp>
        <p:nvSpPr>
          <p:cNvPr id="17" name="ลูกศรขวา 16"/>
          <p:cNvSpPr/>
          <p:nvPr/>
        </p:nvSpPr>
        <p:spPr>
          <a:xfrm>
            <a:off x="4871864" y="1785938"/>
            <a:ext cx="1080120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8" name="ลูกศรลง 17"/>
          <p:cNvSpPr/>
          <p:nvPr/>
        </p:nvSpPr>
        <p:spPr>
          <a:xfrm>
            <a:off x="6035676" y="2822576"/>
            <a:ext cx="708397" cy="11104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0" name="วงรี 19"/>
          <p:cNvSpPr/>
          <p:nvPr/>
        </p:nvSpPr>
        <p:spPr>
          <a:xfrm>
            <a:off x="2659014" y="276833"/>
            <a:ext cx="2428875" cy="78581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1" name="วงรี 20"/>
          <p:cNvSpPr/>
          <p:nvPr/>
        </p:nvSpPr>
        <p:spPr>
          <a:xfrm>
            <a:off x="2595563" y="4643438"/>
            <a:ext cx="2000250" cy="571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3" name="วงรี 22"/>
          <p:cNvSpPr/>
          <p:nvPr/>
        </p:nvSpPr>
        <p:spPr>
          <a:xfrm>
            <a:off x="8429626" y="279401"/>
            <a:ext cx="1357313" cy="7143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2881314" y="2571751"/>
            <a:ext cx="2206575" cy="1000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-บุคลากร</a:t>
            </a:r>
          </a:p>
          <a:p>
            <a:pPr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-งบประมาณ</a:t>
            </a:r>
          </a:p>
          <a:p>
            <a:pPr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-นโยบาย</a:t>
            </a:r>
          </a:p>
          <a:p>
            <a:pPr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ฯลฯ</a:t>
            </a: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8832305" y="980728"/>
            <a:ext cx="1571625" cy="5000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2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จังหวัด</a:t>
            </a:r>
          </a:p>
        </p:txBody>
      </p:sp>
      <p:pic>
        <p:nvPicPr>
          <p:cNvPr id="5152" name="รูปภาพ 25" descr="association-152746_640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8313" y="4143375"/>
            <a:ext cx="1047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3" name="รูปภาพ 26" descr="Hospit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91576" y="4197351"/>
            <a:ext cx="1357313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4162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23992" y="-27384"/>
            <a:ext cx="3672408" cy="1143000"/>
          </a:xfrm>
        </p:spPr>
        <p:txBody>
          <a:bodyPr/>
          <a:lstStyle/>
          <a:p>
            <a:r>
              <a:rPr lang="th-TH" b="1" dirty="0" smtClean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เมืองบริการสุขภาพ</a:t>
            </a:r>
            <a:endParaRPr lang="th-TH" dirty="0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69</a:t>
            </a:fld>
            <a:endParaRPr lang="th-TH"/>
          </a:p>
        </p:txBody>
      </p:sp>
      <p:grpSp>
        <p:nvGrpSpPr>
          <p:cNvPr id="55" name="กลุ่ม 54"/>
          <p:cNvGrpSpPr/>
          <p:nvPr/>
        </p:nvGrpSpPr>
        <p:grpSpPr>
          <a:xfrm>
            <a:off x="5807968" y="980728"/>
            <a:ext cx="4104456" cy="3888432"/>
            <a:chOff x="4211960" y="1052736"/>
            <a:chExt cx="4104456" cy="3888432"/>
          </a:xfrm>
        </p:grpSpPr>
        <p:sp>
          <p:nvSpPr>
            <p:cNvPr id="6" name="สี่เหลี่ยมผืนผ้า 5"/>
            <p:cNvSpPr/>
            <p:nvPr/>
          </p:nvSpPr>
          <p:spPr>
            <a:xfrm>
              <a:off x="4211960" y="1052736"/>
              <a:ext cx="4104456" cy="38884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cmpd="sng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8" name="วงรี 7"/>
            <p:cNvSpPr/>
            <p:nvPr/>
          </p:nvSpPr>
          <p:spPr>
            <a:xfrm>
              <a:off x="5508104" y="2492896"/>
              <a:ext cx="1368152" cy="1152128"/>
            </a:xfrm>
            <a:prstGeom prst="ellipse">
              <a:avLst/>
            </a:prstGeom>
            <a:solidFill>
              <a:srgbClr val="00B050"/>
            </a:solidFill>
            <a:ln cmpd="sng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err="1">
                  <a:solidFill>
                    <a:srgbClr val="0000CC"/>
                  </a:solidFill>
                </a:rPr>
                <a:t>สสจ.</a:t>
              </a:r>
              <a:endParaRPr lang="th-TH" sz="2400" b="1" dirty="0">
                <a:solidFill>
                  <a:srgbClr val="0000CC"/>
                </a:solidFill>
              </a:endParaRPr>
            </a:p>
            <a:p>
              <a:pPr algn="ctr"/>
              <a:r>
                <a:rPr lang="th-TH" sz="2400" b="1" dirty="0">
                  <a:solidFill>
                    <a:srgbClr val="781265"/>
                  </a:solidFill>
                </a:rPr>
                <a:t>(</a:t>
              </a:r>
              <a:r>
                <a:rPr lang="th-TH" sz="2400" b="1" dirty="0" err="1">
                  <a:solidFill>
                    <a:srgbClr val="781265"/>
                  </a:solidFill>
                </a:rPr>
                <a:t>ศคอส.</a:t>
              </a:r>
              <a:r>
                <a:rPr lang="th-TH" sz="2400" b="1" dirty="0">
                  <a:solidFill>
                    <a:srgbClr val="781265"/>
                  </a:solidFill>
                </a:rPr>
                <a:t>)</a:t>
              </a:r>
            </a:p>
          </p:txBody>
        </p:sp>
        <p:sp>
          <p:nvSpPr>
            <p:cNvPr id="9" name="วงรี 8"/>
            <p:cNvSpPr/>
            <p:nvPr/>
          </p:nvSpPr>
          <p:spPr>
            <a:xfrm>
              <a:off x="4427984" y="1844824"/>
              <a:ext cx="909574" cy="820891"/>
            </a:xfrm>
            <a:prstGeom prst="ellipse">
              <a:avLst/>
            </a:prstGeom>
            <a:solidFill>
              <a:srgbClr val="FFFF00"/>
            </a:solidFill>
            <a:ln cmpd="sng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err="1">
                  <a:solidFill>
                    <a:srgbClr val="0000CC"/>
                  </a:solidFill>
                </a:rPr>
                <a:t>รพช.</a:t>
              </a:r>
              <a:endParaRPr lang="th-TH" sz="2400" b="1" dirty="0">
                <a:solidFill>
                  <a:srgbClr val="0000CC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5652120" y="4005064"/>
              <a:ext cx="1008112" cy="864096"/>
            </a:xfrm>
            <a:prstGeom prst="ellipse">
              <a:avLst/>
            </a:prstGeom>
            <a:solidFill>
              <a:srgbClr val="FFFF00"/>
            </a:solidFill>
            <a:ln cmpd="sng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err="1">
                  <a:solidFill>
                    <a:srgbClr val="0000CC"/>
                  </a:solidFill>
                </a:rPr>
                <a:t>รพช.</a:t>
              </a:r>
              <a:endParaRPr lang="th-TH" sz="2400" b="1" dirty="0">
                <a:solidFill>
                  <a:srgbClr val="0000CC"/>
                </a:solidFill>
              </a:endParaRPr>
            </a:p>
          </p:txBody>
        </p:sp>
        <p:sp>
          <p:nvSpPr>
            <p:cNvPr id="11" name="วงรี 10"/>
            <p:cNvSpPr/>
            <p:nvPr/>
          </p:nvSpPr>
          <p:spPr>
            <a:xfrm>
              <a:off x="4355976" y="3068960"/>
              <a:ext cx="909574" cy="835293"/>
            </a:xfrm>
            <a:prstGeom prst="ellipse">
              <a:avLst/>
            </a:prstGeom>
            <a:solidFill>
              <a:srgbClr val="FFFF00"/>
            </a:solidFill>
            <a:ln cmpd="sng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err="1">
                  <a:solidFill>
                    <a:srgbClr val="0000CC"/>
                  </a:solidFill>
                </a:rPr>
                <a:t>รพช.</a:t>
              </a:r>
              <a:endParaRPr lang="th-TH" sz="2400" b="1" dirty="0">
                <a:solidFill>
                  <a:srgbClr val="0000CC"/>
                </a:solidFill>
              </a:endParaRPr>
            </a:p>
          </p:txBody>
        </p:sp>
        <p:sp>
          <p:nvSpPr>
            <p:cNvPr id="12" name="วงรี 11"/>
            <p:cNvSpPr/>
            <p:nvPr/>
          </p:nvSpPr>
          <p:spPr>
            <a:xfrm>
              <a:off x="5724128" y="1268760"/>
              <a:ext cx="909574" cy="820891"/>
            </a:xfrm>
            <a:prstGeom prst="ellipse">
              <a:avLst/>
            </a:prstGeom>
            <a:solidFill>
              <a:srgbClr val="FFFF00"/>
            </a:solidFill>
            <a:ln cmpd="sng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err="1">
                  <a:solidFill>
                    <a:srgbClr val="0000CC"/>
                  </a:solidFill>
                </a:rPr>
                <a:t>รพช.</a:t>
              </a:r>
              <a:endParaRPr lang="th-TH" sz="2400" b="1" dirty="0">
                <a:solidFill>
                  <a:srgbClr val="0000CC"/>
                </a:solidFill>
              </a:endParaRPr>
            </a:p>
          </p:txBody>
        </p:sp>
        <p:sp>
          <p:nvSpPr>
            <p:cNvPr id="13" name="วงรี 12"/>
            <p:cNvSpPr/>
            <p:nvPr/>
          </p:nvSpPr>
          <p:spPr>
            <a:xfrm>
              <a:off x="6876256" y="1772816"/>
              <a:ext cx="1152128" cy="1152128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cmpd="sng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200" b="1" dirty="0">
                  <a:solidFill>
                    <a:srgbClr val="0000CC"/>
                  </a:solidFill>
                </a:rPr>
                <a:t>รพศ.</a:t>
              </a:r>
            </a:p>
          </p:txBody>
        </p:sp>
        <p:sp>
          <p:nvSpPr>
            <p:cNvPr id="14" name="วงรี 13"/>
            <p:cNvSpPr/>
            <p:nvPr/>
          </p:nvSpPr>
          <p:spPr>
            <a:xfrm>
              <a:off x="6876256" y="3356992"/>
              <a:ext cx="1152128" cy="1152128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cmpd="sng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200" b="1" dirty="0" err="1">
                  <a:solidFill>
                    <a:srgbClr val="0000CC"/>
                  </a:solidFill>
                </a:rPr>
                <a:t>รพท.</a:t>
              </a:r>
              <a:endParaRPr lang="th-TH" sz="3200" b="1" dirty="0">
                <a:solidFill>
                  <a:srgbClr val="0000CC"/>
                </a:solidFill>
              </a:endParaRPr>
            </a:p>
          </p:txBody>
        </p:sp>
        <p:cxnSp>
          <p:nvCxnSpPr>
            <p:cNvPr id="30" name="ตัวเชื่อมต่อโค้ง 29"/>
            <p:cNvCxnSpPr>
              <a:stCxn id="8" idx="0"/>
              <a:endCxn id="12" idx="4"/>
            </p:cNvCxnSpPr>
            <p:nvPr/>
          </p:nvCxnSpPr>
          <p:spPr>
            <a:xfrm rot="16200000" flipV="1">
              <a:off x="5983926" y="2284641"/>
              <a:ext cx="403245" cy="13265"/>
            </a:xfrm>
            <a:prstGeom prst="curvedConnector3">
              <a:avLst>
                <a:gd name="adj1" fmla="val 50000"/>
              </a:avLst>
            </a:prstGeom>
            <a:ln w="28575" cmpd="sng"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ตัวเชื่อมต่อโค้ง 30"/>
            <p:cNvCxnSpPr>
              <a:stCxn id="8" idx="1"/>
            </p:cNvCxnSpPr>
            <p:nvPr/>
          </p:nvCxnSpPr>
          <p:spPr>
            <a:xfrm rot="16200000" flipV="1">
              <a:off x="5343904" y="2297060"/>
              <a:ext cx="240732" cy="488390"/>
            </a:xfrm>
            <a:prstGeom prst="curvedConnector2">
              <a:avLst/>
            </a:prstGeom>
            <a:ln w="28575" cmpd="sng"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ตัวเชื่อมต่อโค้ง 30"/>
            <p:cNvCxnSpPr>
              <a:stCxn id="8" idx="3"/>
            </p:cNvCxnSpPr>
            <p:nvPr/>
          </p:nvCxnSpPr>
          <p:spPr>
            <a:xfrm rot="5400000">
              <a:off x="5379909" y="3316467"/>
              <a:ext cx="168725" cy="488389"/>
            </a:xfrm>
            <a:prstGeom prst="curvedConnector4">
              <a:avLst>
                <a:gd name="adj1" fmla="val 135487"/>
                <a:gd name="adj2" fmla="val 70512"/>
              </a:avLst>
            </a:prstGeom>
            <a:ln w="28575" cmpd="sng"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ตัวเชื่อมต่อโค้ง 30"/>
            <p:cNvCxnSpPr/>
            <p:nvPr/>
          </p:nvCxnSpPr>
          <p:spPr>
            <a:xfrm rot="16200000" flipH="1">
              <a:off x="6084167" y="3789041"/>
              <a:ext cx="432052" cy="144013"/>
            </a:xfrm>
            <a:prstGeom prst="curvedConnector3">
              <a:avLst>
                <a:gd name="adj1" fmla="val 50000"/>
              </a:avLst>
            </a:prstGeom>
            <a:ln w="28575" cmpd="sng"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ตัวเชื่อมต่อโค้ง 42"/>
            <p:cNvCxnSpPr>
              <a:stCxn id="8" idx="7"/>
            </p:cNvCxnSpPr>
            <p:nvPr/>
          </p:nvCxnSpPr>
          <p:spPr>
            <a:xfrm rot="5400000" flipH="1" flipV="1">
              <a:off x="6727719" y="2441077"/>
              <a:ext cx="168721" cy="272369"/>
            </a:xfrm>
            <a:prstGeom prst="curvedConnector4">
              <a:avLst>
                <a:gd name="adj1" fmla="val 135490"/>
                <a:gd name="adj2" fmla="val 86781"/>
              </a:avLst>
            </a:prstGeom>
            <a:ln w="28575" cmpd="sng"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ตัวเชื่อมต่อโค้ง 44"/>
            <p:cNvCxnSpPr/>
            <p:nvPr/>
          </p:nvCxnSpPr>
          <p:spPr>
            <a:xfrm>
              <a:off x="6732240" y="3212976"/>
              <a:ext cx="346775" cy="216024"/>
            </a:xfrm>
            <a:prstGeom prst="curvedConnector3">
              <a:avLst>
                <a:gd name="adj1" fmla="val 50000"/>
              </a:avLst>
            </a:prstGeom>
            <a:ln w="28575" cmpd="sng"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สี่เหลี่ยมมุมมน 48"/>
          <p:cNvSpPr/>
          <p:nvPr/>
        </p:nvSpPr>
        <p:spPr>
          <a:xfrm>
            <a:off x="2063552" y="260648"/>
            <a:ext cx="2808312" cy="27363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781265"/>
                </a:solidFill>
              </a:rPr>
              <a:t>ผู้รับบริการ</a:t>
            </a:r>
          </a:p>
          <a:p>
            <a:r>
              <a:rPr lang="en-US" sz="2000" b="1" dirty="0">
                <a:solidFill>
                  <a:srgbClr val="3C0BC5"/>
                </a:solidFill>
              </a:rPr>
              <a:t>1.</a:t>
            </a:r>
            <a:r>
              <a:rPr lang="th-TH" sz="2000" b="1" dirty="0">
                <a:solidFill>
                  <a:srgbClr val="3C0BC5"/>
                </a:solidFill>
              </a:rPr>
              <a:t> ชาวไทย</a:t>
            </a:r>
          </a:p>
          <a:p>
            <a:r>
              <a:rPr lang="en-US" sz="2000" b="1" dirty="0">
                <a:solidFill>
                  <a:srgbClr val="3C0BC5"/>
                </a:solidFill>
              </a:rPr>
              <a:t>2.</a:t>
            </a:r>
            <a:r>
              <a:rPr lang="th-TH" sz="2000" b="1" dirty="0">
                <a:solidFill>
                  <a:srgbClr val="3C0BC5"/>
                </a:solidFill>
              </a:rPr>
              <a:t> ชาวต่างชาติ (ตั้งใจมารับบริการ) นักท่องเที่ยว,นักธุรกิจ</a:t>
            </a:r>
          </a:p>
          <a:p>
            <a:r>
              <a:rPr lang="en-US" sz="2000" b="1" dirty="0">
                <a:solidFill>
                  <a:srgbClr val="3C0BC5"/>
                </a:solidFill>
              </a:rPr>
              <a:t>3. </a:t>
            </a:r>
            <a:r>
              <a:rPr lang="th-TH" sz="2000" b="1" dirty="0">
                <a:solidFill>
                  <a:srgbClr val="3C0BC5"/>
                </a:solidFill>
              </a:rPr>
              <a:t>ชาวต่างชาติ (ไม่ได้ตั้งใจมารับบริการ) อุบัติเหตุ-ฉุกเฉิน</a:t>
            </a:r>
          </a:p>
          <a:p>
            <a:r>
              <a:rPr lang="en-US" sz="2000" b="1" dirty="0">
                <a:solidFill>
                  <a:srgbClr val="3C0BC5"/>
                </a:solidFill>
              </a:rPr>
              <a:t>4.</a:t>
            </a:r>
            <a:r>
              <a:rPr lang="th-TH" sz="2000" b="1" dirty="0">
                <a:solidFill>
                  <a:srgbClr val="3C0BC5"/>
                </a:solidFill>
              </a:rPr>
              <a:t>แรงงานต่างด้าว</a:t>
            </a:r>
          </a:p>
          <a:p>
            <a:pPr algn="ctr"/>
            <a:endParaRPr lang="th-TH" sz="2000" dirty="0">
              <a:solidFill>
                <a:prstClr val="white"/>
              </a:solidFill>
            </a:endParaRPr>
          </a:p>
        </p:txBody>
      </p:sp>
      <p:sp>
        <p:nvSpPr>
          <p:cNvPr id="50" name="สี่เหลี่ยมมุมมน 49"/>
          <p:cNvSpPr/>
          <p:nvPr/>
        </p:nvSpPr>
        <p:spPr>
          <a:xfrm>
            <a:off x="2063552" y="3573016"/>
            <a:ext cx="2808312" cy="295232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781265"/>
                </a:solidFill>
              </a:rPr>
              <a:t>บริบทของพื้นที่</a:t>
            </a:r>
          </a:p>
          <a:p>
            <a:r>
              <a:rPr lang="en-US" sz="2000" b="1" dirty="0">
                <a:solidFill>
                  <a:srgbClr val="3C0BC5"/>
                </a:solidFill>
              </a:rPr>
              <a:t>1.</a:t>
            </a:r>
            <a:r>
              <a:rPr lang="th-TH" sz="2000" b="1" dirty="0">
                <a:solidFill>
                  <a:srgbClr val="3C0BC5"/>
                </a:solidFill>
              </a:rPr>
              <a:t> เมืองแนวตะเข็บชายแดน</a:t>
            </a:r>
            <a:br>
              <a:rPr lang="th-TH" sz="2000" b="1" dirty="0">
                <a:solidFill>
                  <a:srgbClr val="3C0BC5"/>
                </a:solidFill>
              </a:rPr>
            </a:br>
            <a:r>
              <a:rPr lang="en-US" sz="2000" b="1" dirty="0">
                <a:solidFill>
                  <a:srgbClr val="3C0BC5"/>
                </a:solidFill>
              </a:rPr>
              <a:t>2.</a:t>
            </a:r>
            <a:r>
              <a:rPr lang="th-TH" sz="2000" b="1" dirty="0">
                <a:solidFill>
                  <a:srgbClr val="3C0BC5"/>
                </a:solidFill>
              </a:rPr>
              <a:t> เมืองท่องเที่ยว </a:t>
            </a:r>
          </a:p>
          <a:p>
            <a:r>
              <a:rPr lang="en-US" sz="2000" b="1" dirty="0">
                <a:solidFill>
                  <a:srgbClr val="3C0BC5"/>
                </a:solidFill>
              </a:rPr>
              <a:t>3. </a:t>
            </a:r>
            <a:r>
              <a:rPr lang="th-TH" sz="2000" b="1" dirty="0">
                <a:solidFill>
                  <a:srgbClr val="3C0BC5"/>
                </a:solidFill>
              </a:rPr>
              <a:t>เมืองเขตเศรษฐกิจพิเศษ</a:t>
            </a:r>
          </a:p>
          <a:p>
            <a:r>
              <a:rPr lang="en-US" sz="2000" b="1" dirty="0">
                <a:solidFill>
                  <a:srgbClr val="3C0BC5"/>
                </a:solidFill>
              </a:rPr>
              <a:t>4. </a:t>
            </a:r>
            <a:r>
              <a:rPr lang="th-TH" sz="2000" b="1" dirty="0">
                <a:solidFill>
                  <a:srgbClr val="3C0BC5"/>
                </a:solidFill>
              </a:rPr>
              <a:t>เมืองแนวระเบียงเศรษฐกิจ</a:t>
            </a:r>
            <a:r>
              <a:rPr lang="th-TH" sz="1800" b="1" dirty="0">
                <a:solidFill>
                  <a:srgbClr val="3C0BC5"/>
                </a:solidFill>
              </a:rPr>
              <a:t>(</a:t>
            </a:r>
            <a:r>
              <a:rPr lang="en-US" sz="1800" b="1" dirty="0">
                <a:solidFill>
                  <a:srgbClr val="3C0BC5"/>
                </a:solidFill>
              </a:rPr>
              <a:t>Economic Corridors</a:t>
            </a:r>
            <a:r>
              <a:rPr lang="th-TH" sz="1800" b="1" dirty="0">
                <a:solidFill>
                  <a:srgbClr val="3C0BC5"/>
                </a:solidFill>
              </a:rPr>
              <a:t>)</a:t>
            </a:r>
            <a:endParaRPr lang="th-TH" sz="2000" b="1" dirty="0">
              <a:solidFill>
                <a:srgbClr val="3C0BC5"/>
              </a:solidFill>
            </a:endParaRPr>
          </a:p>
          <a:p>
            <a:pPr algn="ctr"/>
            <a:endParaRPr lang="th-TH" sz="2000" dirty="0">
              <a:solidFill>
                <a:prstClr val="white"/>
              </a:solidFill>
            </a:endParaRPr>
          </a:p>
        </p:txBody>
      </p:sp>
      <p:sp>
        <p:nvSpPr>
          <p:cNvPr id="51" name="ลูกศรลง 50"/>
          <p:cNvSpPr/>
          <p:nvPr/>
        </p:nvSpPr>
        <p:spPr>
          <a:xfrm>
            <a:off x="3143672" y="2996952"/>
            <a:ext cx="79208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53" name="ลูกศรขวา 52"/>
          <p:cNvSpPr/>
          <p:nvPr/>
        </p:nvSpPr>
        <p:spPr>
          <a:xfrm>
            <a:off x="4943872" y="4221088"/>
            <a:ext cx="792088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54" name="สี่เหลี่ยมมุมมน 53"/>
          <p:cNvSpPr/>
          <p:nvPr/>
        </p:nvSpPr>
        <p:spPr>
          <a:xfrm>
            <a:off x="5807968" y="5322912"/>
            <a:ext cx="4032448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3C0B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การจัดระบบบริการสุขภาพ</a:t>
            </a:r>
          </a:p>
          <a:p>
            <a:pPr algn="ctr"/>
            <a:r>
              <a:rPr lang="th-TH" sz="2400" b="1" dirty="0">
                <a:solidFill>
                  <a:srgbClr val="3C0B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ที่แตกต่างจากที่อื่น เพื่อรองรับผู้รับบริการใน</a:t>
            </a:r>
            <a:r>
              <a:rPr lang="th-TH" sz="24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กลุ่มเป้าหมาย</a:t>
            </a:r>
          </a:p>
        </p:txBody>
      </p:sp>
      <p:sp>
        <p:nvSpPr>
          <p:cNvPr id="56" name="ลูกศรขึ้น 55"/>
          <p:cNvSpPr/>
          <p:nvPr/>
        </p:nvSpPr>
        <p:spPr>
          <a:xfrm>
            <a:off x="7464152" y="4869160"/>
            <a:ext cx="648072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32" name="ลูกศรซ้าย-ขวา 31"/>
          <p:cNvSpPr/>
          <p:nvPr/>
        </p:nvSpPr>
        <p:spPr>
          <a:xfrm>
            <a:off x="4655840" y="1484784"/>
            <a:ext cx="1296144" cy="79208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prstClr val="white"/>
                </a:solidFill>
              </a:rPr>
              <a:t>หน่วยงานที่เกี่ยวข้อง</a:t>
            </a:r>
          </a:p>
        </p:txBody>
      </p:sp>
    </p:spTree>
    <p:extLst>
      <p:ext uri="{BB962C8B-B14F-4D97-AF65-F5344CB8AC3E}">
        <p14:creationId xmlns:p14="http://schemas.microsoft.com/office/powerpoint/2010/main" val="365221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70</a:t>
            </a:fld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3431705" y="188641"/>
            <a:ext cx="5327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รูปแบบการพัฒนาเมืองบริการสุขภาพ</a:t>
            </a:r>
          </a:p>
        </p:txBody>
      </p:sp>
      <p:graphicFrame>
        <p:nvGraphicFramePr>
          <p:cNvPr id="19" name="ไดอะแกรม 18"/>
          <p:cNvGraphicFramePr/>
          <p:nvPr/>
        </p:nvGraphicFramePr>
        <p:xfrm>
          <a:off x="1703512" y="764704"/>
          <a:ext cx="864096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วงรี 5"/>
          <p:cNvSpPr/>
          <p:nvPr/>
        </p:nvSpPr>
        <p:spPr>
          <a:xfrm>
            <a:off x="1991544" y="476672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1</a:t>
            </a:r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7" name="วงรี 6"/>
          <p:cNvSpPr/>
          <p:nvPr/>
        </p:nvSpPr>
        <p:spPr>
          <a:xfrm>
            <a:off x="8904312" y="620688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2</a:t>
            </a:r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9" name="วงรี 8"/>
          <p:cNvSpPr/>
          <p:nvPr/>
        </p:nvSpPr>
        <p:spPr>
          <a:xfrm>
            <a:off x="2063552" y="3140968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3</a:t>
            </a:r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11" name="วงรี 10"/>
          <p:cNvSpPr/>
          <p:nvPr/>
        </p:nvSpPr>
        <p:spPr>
          <a:xfrm>
            <a:off x="8904312" y="3356992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4</a:t>
            </a:r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71</a:t>
            </a:fld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3431705" y="188641"/>
            <a:ext cx="5327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รูปแบบการพัฒนาเมืองบริการสุขภาพ</a:t>
            </a: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1847528" y="1484784"/>
            <a:ext cx="3096344" cy="3528392"/>
          </a:xfrm>
          <a:prstGeom prst="roundRect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6" name="กลุ่ม 5"/>
          <p:cNvGrpSpPr/>
          <p:nvPr/>
        </p:nvGrpSpPr>
        <p:grpSpPr>
          <a:xfrm>
            <a:off x="2135561" y="5085184"/>
            <a:ext cx="2880319" cy="1071866"/>
            <a:chOff x="857690" y="2357604"/>
            <a:chExt cx="2644961" cy="1071866"/>
          </a:xfrm>
        </p:grpSpPr>
        <p:sp>
          <p:nvSpPr>
            <p:cNvPr id="7" name="สี่เหลี่ยมผืนผ้า 6"/>
            <p:cNvSpPr/>
            <p:nvPr/>
          </p:nvSpPr>
          <p:spPr>
            <a:xfrm>
              <a:off x="1001706" y="2501620"/>
              <a:ext cx="2500945" cy="92785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สี่เหลี่ยมผืนผ้า 7"/>
            <p:cNvSpPr/>
            <p:nvPr/>
          </p:nvSpPr>
          <p:spPr>
            <a:xfrm>
              <a:off x="857690" y="2357604"/>
              <a:ext cx="2500945" cy="9278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912" tIns="184912" rIns="184912" bIns="0" numCol="1" spcCol="1270" anchor="t" anchorCtr="0">
              <a:noAutofit/>
            </a:bodyPr>
            <a:lstStyle/>
            <a:p>
              <a:pPr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dirty="0">
                  <a:solidFill>
                    <a:srgbClr val="3C0BC5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แนวตะเข็บชายแดน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5375920" y="688622"/>
            <a:ext cx="4752528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บริบทพื้นที่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มีด่านตรวจคนเข้าเมือง-ด่านศุลกากร-ด่านอาหารและยา-ด่านความมั่นคง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แนวตะเข็บชายแดนติดกับประเทศเพื่อนบ้าน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มีระบบขนส่ง ข้ามเขตแดน ที่สะดวก</a:t>
            </a:r>
            <a:endParaRPr lang="th-TH" dirty="0">
              <a:solidFill>
                <a:srgbClr val="000000"/>
              </a:solidFill>
            </a:endParaRPr>
          </a:p>
          <a:p>
            <a:pPr algn="ctr"/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ผู้รับบริการ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ชาวไทย/ชาวต่างชาติ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นักท่องเที่ยว/นักธุรกิจ 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แรงงานต่างด้าว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ผู้รับบริการจากประเทศเพื่อนบ้าน (ไป-กลับ)</a:t>
            </a:r>
          </a:p>
          <a:p>
            <a:pPr algn="ctr"/>
            <a:r>
              <a:rPr lang="th-TH" b="1" dirty="0">
                <a:solidFill>
                  <a:srgbClr val="000000"/>
                </a:solidFill>
              </a:rPr>
              <a:t>การจัดระบบบริการสุขภาพ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มุ่งเน้นการให้บริการเชิงรุก  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ควบคุมป้องกันโรค 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การบริการสาธารณสุขชายแดนและการส่งต่อที่มีประสิทธิภาพ</a:t>
            </a:r>
          </a:p>
          <a:p>
            <a:pPr>
              <a:buFont typeface="Arial" pitchFamily="34" charset="0"/>
              <a:buChar char="•"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11" name="วงรี 10"/>
          <p:cNvSpPr/>
          <p:nvPr/>
        </p:nvSpPr>
        <p:spPr>
          <a:xfrm>
            <a:off x="3071664" y="764704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1</a:t>
            </a:r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66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72</a:t>
            </a:fld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3431705" y="188641"/>
            <a:ext cx="5327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รูปแบบการพัฒนาเมืองบริการสุขภาพ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292391" y="5229200"/>
            <a:ext cx="2723488" cy="92785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TextBox 9"/>
          <p:cNvSpPr txBox="1"/>
          <p:nvPr/>
        </p:nvSpPr>
        <p:spPr>
          <a:xfrm>
            <a:off x="5375920" y="620688"/>
            <a:ext cx="4752528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บริบทพื้นที่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มีแหล่งท่องเที่ยวที่มีความเป็นเอกลักษณ์ เช่น เกาะ โบราณสถาน น้ำตก ฯลฯ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มีระบบคมนาคมที่สะดวก เช่น สนามบิน รถไฟ เรือ รถประจำทาง ฯลฯ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มีสถานบันเทิง ธุรกิจบริการ เอื้อต่อการท่องเที่ยว</a:t>
            </a:r>
          </a:p>
          <a:p>
            <a:pPr algn="ctr"/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ผู้รับบริการ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ชาวไทย-ชาวต่างชาติ 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นักท่องเที่ยว-นักธุรกิจ-นักลงทุน มีรายได้ค่อนข้างสูง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การไหลเวียนของประชากรสูง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แรงงานต่างด้าว-หญิงบริการ ฯลฯ</a:t>
            </a:r>
          </a:p>
          <a:p>
            <a:pPr algn="ctr"/>
            <a:r>
              <a:rPr lang="th-TH" b="1" dirty="0">
                <a:solidFill>
                  <a:srgbClr val="000000"/>
                </a:solidFill>
              </a:rPr>
              <a:t>การจัดระบบบริการสุขภาพ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มุ่งเน้นการให้บริการอุบัติเหตุ-ฉุกเฉิน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การบริการเฉพาะด้าน (</a:t>
            </a:r>
            <a:r>
              <a:rPr lang="en-US" sz="2000" dirty="0">
                <a:solidFill>
                  <a:srgbClr val="000000"/>
                </a:solidFill>
              </a:rPr>
              <a:t>medical tourism</a:t>
            </a:r>
            <a:r>
              <a:rPr lang="th-TH" sz="2400" dirty="0">
                <a:solidFill>
                  <a:srgbClr val="000000"/>
                </a:solidFill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ควบคุมป้องกันโรคติดต่อ 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การส่งต่อที่มีประสิทธิภาพ</a:t>
            </a:r>
          </a:p>
          <a:p>
            <a:pPr>
              <a:buFont typeface="Arial" pitchFamily="34" charset="0"/>
              <a:buChar char="•"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11" name="วงรี 10"/>
          <p:cNvSpPr/>
          <p:nvPr/>
        </p:nvSpPr>
        <p:spPr>
          <a:xfrm>
            <a:off x="2927648" y="908720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2</a:t>
            </a:r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12" name="สี่เหลี่ยมมุมมน 11"/>
          <p:cNvSpPr/>
          <p:nvPr/>
        </p:nvSpPr>
        <p:spPr>
          <a:xfrm>
            <a:off x="1847528" y="1700809"/>
            <a:ext cx="2952328" cy="3024336"/>
          </a:xfrm>
          <a:prstGeom prst="roundRect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3" name="กลุ่ม 12"/>
          <p:cNvGrpSpPr/>
          <p:nvPr/>
        </p:nvGrpSpPr>
        <p:grpSpPr>
          <a:xfrm>
            <a:off x="1771737" y="4581128"/>
            <a:ext cx="2864768" cy="1277862"/>
            <a:chOff x="4682171" y="2127027"/>
            <a:chExt cx="2864768" cy="2069950"/>
          </a:xfrm>
        </p:grpSpPr>
        <p:sp>
          <p:nvSpPr>
            <p:cNvPr id="14" name="สี่เหลี่ยมผืนผ้า 13"/>
            <p:cNvSpPr/>
            <p:nvPr/>
          </p:nvSpPr>
          <p:spPr>
            <a:xfrm>
              <a:off x="4682171" y="2127027"/>
              <a:ext cx="2500945" cy="92785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สี่เหลี่ยมผืนผ้า 14"/>
            <p:cNvSpPr/>
            <p:nvPr/>
          </p:nvSpPr>
          <p:spPr>
            <a:xfrm>
              <a:off x="5045994" y="3269127"/>
              <a:ext cx="2500945" cy="9278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6" tIns="199136" rIns="199136" bIns="0" numCol="1" spcCol="1270" anchor="t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dirty="0">
                  <a:solidFill>
                    <a:srgbClr val="3C0BC5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ท่องเที่ยว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277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73</a:t>
            </a:fld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3431705" y="188641"/>
            <a:ext cx="5327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รูปแบบการพัฒนาเมืองบริการสุขภาพ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292391" y="5229200"/>
            <a:ext cx="2723488" cy="92785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TextBox 9"/>
          <p:cNvSpPr txBox="1"/>
          <p:nvPr/>
        </p:nvSpPr>
        <p:spPr>
          <a:xfrm>
            <a:off x="5375920" y="620689"/>
            <a:ext cx="4752528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บริบทพื้นที่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มีศักยภาพเชื่อมโยงการค้า การลงทุน การผลิต กับประเทศในภูมิภาค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มีการพัฒนานิคมอุตสาหกรรม-บริการ-</a:t>
            </a:r>
            <a:r>
              <a:rPr lang="th-TH" sz="2400" dirty="0" err="1">
                <a:solidFill>
                  <a:srgbClr val="000000"/>
                </a:solidFill>
              </a:rPr>
              <a:t>โล</a:t>
            </a:r>
            <a:r>
              <a:rPr lang="th-TH" sz="2400" dirty="0">
                <a:solidFill>
                  <a:srgbClr val="000000"/>
                </a:solidFill>
              </a:rPr>
              <a:t>จิ</a:t>
            </a:r>
            <a:r>
              <a:rPr lang="th-TH" sz="2400" dirty="0" err="1">
                <a:solidFill>
                  <a:srgbClr val="000000"/>
                </a:solidFill>
              </a:rPr>
              <a:t>สติกส์</a:t>
            </a:r>
            <a:r>
              <a:rPr lang="th-TH" sz="2400" dirty="0">
                <a:solidFill>
                  <a:srgbClr val="000000"/>
                </a:solidFill>
              </a:rPr>
              <a:t>-พื้นที่กิจกรรมเศรษฐกิจอื่นๆ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ขยายตัวอย่างรวดเร็ว-ประชากรเคลื่อนย้ายอย่างเสรี</a:t>
            </a:r>
          </a:p>
          <a:p>
            <a:pPr algn="ctr"/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ผู้รับบริการ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ชาวไทย-ชาวต่างชาติ-ที่มีการเคลื่อนย้ายอย่างเสรี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นักธุรกิจ-นักลงทุน จะเพิ่มสูงขึ้นอย่างรวดเร็ว และอยู่ในพื้นที่ระยะยาว กว่านักท่องเที่ยว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แรงงานต่างด้าว-หญิงบริการ เพิ่มขึ้น </a:t>
            </a:r>
          </a:p>
          <a:p>
            <a:pPr algn="ctr"/>
            <a:r>
              <a:rPr lang="th-TH" b="1" dirty="0">
                <a:solidFill>
                  <a:srgbClr val="000000"/>
                </a:solidFill>
              </a:rPr>
              <a:t>การจัดระบบบริการสุขภาพ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การจัดบริการแบบเบ็ดเสร็จ </a:t>
            </a:r>
            <a:r>
              <a:rPr lang="en-US" sz="2400" dirty="0">
                <a:solidFill>
                  <a:srgbClr val="000000"/>
                </a:solidFill>
              </a:rPr>
              <a:t>OSS </a:t>
            </a:r>
            <a:endParaRPr lang="th-TH" sz="2400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อุบัติเหตุ-ฉุกเฉิน ,บริการเฉพาะทาง ฯลฯ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การควบคุมป้องกันโรคติดต่อ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ระบบการส่งต่อ/การประสานงานที่มีประสิทธิภาพ</a:t>
            </a:r>
          </a:p>
          <a:p>
            <a:pPr>
              <a:buFont typeface="Arial" pitchFamily="34" charset="0"/>
              <a:buChar char="•"/>
            </a:pPr>
            <a:endParaRPr lang="th-TH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11" name="วงรี 10"/>
          <p:cNvSpPr/>
          <p:nvPr/>
        </p:nvSpPr>
        <p:spPr>
          <a:xfrm>
            <a:off x="2927648" y="908720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3</a:t>
            </a:r>
            <a:endParaRPr lang="th-TH" dirty="0">
              <a:solidFill>
                <a:prstClr val="white"/>
              </a:solidFill>
            </a:endParaRPr>
          </a:p>
        </p:txBody>
      </p:sp>
      <p:grpSp>
        <p:nvGrpSpPr>
          <p:cNvPr id="5" name="กลุ่ม 12"/>
          <p:cNvGrpSpPr/>
          <p:nvPr/>
        </p:nvGrpSpPr>
        <p:grpSpPr>
          <a:xfrm>
            <a:off x="1771737" y="4581128"/>
            <a:ext cx="2864768" cy="1277862"/>
            <a:chOff x="4682171" y="2127027"/>
            <a:chExt cx="2864768" cy="2069950"/>
          </a:xfrm>
        </p:grpSpPr>
        <p:sp>
          <p:nvSpPr>
            <p:cNvPr id="14" name="สี่เหลี่ยมผืนผ้า 13"/>
            <p:cNvSpPr/>
            <p:nvPr/>
          </p:nvSpPr>
          <p:spPr>
            <a:xfrm>
              <a:off x="4682171" y="2127027"/>
              <a:ext cx="2500945" cy="92785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สี่เหลี่ยมผืนผ้า 14"/>
            <p:cNvSpPr/>
            <p:nvPr/>
          </p:nvSpPr>
          <p:spPr>
            <a:xfrm>
              <a:off x="5045994" y="3269127"/>
              <a:ext cx="2500945" cy="9278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6" tIns="199136" rIns="199136" bIns="0" numCol="1" spcCol="1270" anchor="t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dirty="0">
                  <a:solidFill>
                    <a:srgbClr val="3C0BC5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เขตเศรษฐกิจพิเศษ</a:t>
              </a:r>
            </a:p>
          </p:txBody>
        </p:sp>
      </p:grpSp>
      <p:sp>
        <p:nvSpPr>
          <p:cNvPr id="13" name="สี่เหลี่ยมมุมมน 12"/>
          <p:cNvSpPr/>
          <p:nvPr/>
        </p:nvSpPr>
        <p:spPr>
          <a:xfrm>
            <a:off x="1847528" y="1988841"/>
            <a:ext cx="2808312" cy="3235319"/>
          </a:xfrm>
          <a:prstGeom prst="roundRect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7537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สำนักบริหารการสาธารณสุข</a:t>
            </a:r>
            <a:endParaRPr lang="th-TH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74</a:t>
            </a:fld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3431705" y="188641"/>
            <a:ext cx="5327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>
                <a:solidFill>
                  <a:srgbClr val="BC14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รูปแบบการพัฒนาเมืองบริการสุขภาพ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292391" y="5229200"/>
            <a:ext cx="2723488" cy="92785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TextBox 9"/>
          <p:cNvSpPr txBox="1"/>
          <p:nvPr/>
        </p:nvSpPr>
        <p:spPr>
          <a:xfrm>
            <a:off x="5375920" y="620689"/>
            <a:ext cx="4752528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บริบทพื้นที่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เป็นจังหวัดที่เส้นทางคมนาคม ผ่านไปยัง </a:t>
            </a:r>
            <a:r>
              <a:rPr lang="en-US" sz="2400" dirty="0">
                <a:solidFill>
                  <a:srgbClr val="000000"/>
                </a:solidFill>
              </a:rPr>
              <a:t>6 </a:t>
            </a:r>
            <a:r>
              <a:rPr lang="th-TH" sz="2400" dirty="0">
                <a:solidFill>
                  <a:srgbClr val="000000"/>
                </a:solidFill>
              </a:rPr>
              <a:t>ประเทศเพื่อนบ้านในลุ่มแม่น้ำโขง 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มีการพัฒนา</a:t>
            </a:r>
            <a:r>
              <a:rPr lang="th-TH" sz="2400" dirty="0" err="1">
                <a:solidFill>
                  <a:srgbClr val="000000"/>
                </a:solidFill>
              </a:rPr>
              <a:t>ระบบโล</a:t>
            </a:r>
            <a:r>
              <a:rPr lang="th-TH" sz="2400" dirty="0">
                <a:solidFill>
                  <a:srgbClr val="000000"/>
                </a:solidFill>
              </a:rPr>
              <a:t>จิ</a:t>
            </a:r>
            <a:r>
              <a:rPr lang="th-TH" sz="2400" dirty="0" err="1">
                <a:solidFill>
                  <a:srgbClr val="000000"/>
                </a:solidFill>
              </a:rPr>
              <a:t>สติกส์</a:t>
            </a:r>
            <a:r>
              <a:rPr lang="th-TH" sz="2400" dirty="0">
                <a:solidFill>
                  <a:srgbClr val="000000"/>
                </a:solidFill>
              </a:rPr>
              <a:t> การขนส่งสินค้าไปยังประเทศเพื่อนบ้าน ,จุดแวะพัก (</a:t>
            </a:r>
            <a:r>
              <a:rPr lang="en-US" sz="2400" dirty="0">
                <a:solidFill>
                  <a:srgbClr val="000000"/>
                </a:solidFill>
              </a:rPr>
              <a:t>rest area</a:t>
            </a:r>
            <a:r>
              <a:rPr lang="th-TH" sz="2400" dirty="0">
                <a:solidFill>
                  <a:srgbClr val="000000"/>
                </a:solidFill>
              </a:rPr>
              <a:t>), จุดพักสินค้า ฯลฯ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การคมนาคมสะดวก</a:t>
            </a:r>
          </a:p>
          <a:p>
            <a:pPr algn="ctr"/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ผู้รับบริการ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ชาวไทย-ชาวต่างชาติ-ที่มีการเคลื่อนย้ายอย่างเสรี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นักธุรกิจ-นักลงทุน มีรายได้ค่อนข้างสูง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แรงงานต่างด้าว </a:t>
            </a:r>
          </a:p>
          <a:p>
            <a:pPr algn="ctr"/>
            <a:r>
              <a:rPr lang="th-TH" b="1" dirty="0">
                <a:solidFill>
                  <a:srgbClr val="000000"/>
                </a:solidFill>
              </a:rPr>
              <a:t>การจัดระบบบริการสุขภาพ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มุ่งเน้นการให้บริการอุบัติเหตุ-ฉุกเฉิน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มีระบบการส่งต่อที่รวดเร็วและมีประสิทธิภาพ</a:t>
            </a:r>
          </a:p>
          <a:p>
            <a:pPr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</a:rPr>
              <a:t>การประสานงานกับเครือข่ายบริการ</a:t>
            </a:r>
          </a:p>
          <a:p>
            <a:pPr>
              <a:buFont typeface="Arial" pitchFamily="34" charset="0"/>
              <a:buChar char="•"/>
            </a:pPr>
            <a:endParaRPr lang="th-TH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11" name="วงรี 10"/>
          <p:cNvSpPr/>
          <p:nvPr/>
        </p:nvSpPr>
        <p:spPr>
          <a:xfrm>
            <a:off x="2855640" y="908720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4</a:t>
            </a:r>
            <a:endParaRPr lang="th-TH" dirty="0">
              <a:solidFill>
                <a:prstClr val="white"/>
              </a:solidFill>
            </a:endParaRPr>
          </a:p>
        </p:txBody>
      </p:sp>
      <p:grpSp>
        <p:nvGrpSpPr>
          <p:cNvPr id="5" name="กลุ่ม 12"/>
          <p:cNvGrpSpPr/>
          <p:nvPr/>
        </p:nvGrpSpPr>
        <p:grpSpPr>
          <a:xfrm>
            <a:off x="1771738" y="4581129"/>
            <a:ext cx="3100127" cy="1364887"/>
            <a:chOff x="4682171" y="2127027"/>
            <a:chExt cx="3100127" cy="2210918"/>
          </a:xfrm>
        </p:grpSpPr>
        <p:sp>
          <p:nvSpPr>
            <p:cNvPr id="14" name="สี่เหลี่ยมผืนผ้า 13"/>
            <p:cNvSpPr/>
            <p:nvPr/>
          </p:nvSpPr>
          <p:spPr>
            <a:xfrm>
              <a:off x="4682171" y="2127027"/>
              <a:ext cx="2500945" cy="92785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สี่เหลี่ยมผืนผ้า 14"/>
            <p:cNvSpPr/>
            <p:nvPr/>
          </p:nvSpPr>
          <p:spPr>
            <a:xfrm>
              <a:off x="4829970" y="3410094"/>
              <a:ext cx="2952328" cy="9278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6" tIns="199136" rIns="199136" bIns="0" numCol="1" spcCol="1270" anchor="t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dirty="0">
                  <a:solidFill>
                    <a:srgbClr val="3C0BC5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แนวระเบียงเศรษฐกิจ</a:t>
              </a:r>
            </a:p>
          </p:txBody>
        </p:sp>
      </p:grpSp>
      <p:sp>
        <p:nvSpPr>
          <p:cNvPr id="12" name="สี่เหลี่ยมมุมมน 11"/>
          <p:cNvSpPr/>
          <p:nvPr/>
        </p:nvSpPr>
        <p:spPr>
          <a:xfrm>
            <a:off x="1847528" y="1700808"/>
            <a:ext cx="2952328" cy="3744416"/>
          </a:xfrm>
          <a:prstGeom prst="roundRect">
            <a:avLst>
              <a:gd name="adj" fmla="val 12046"/>
            </a:avLst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7873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2324100" y="332087"/>
            <a:ext cx="7543800" cy="897796"/>
          </a:xfrm>
        </p:spPr>
        <p:txBody>
          <a:bodyPr/>
          <a:lstStyle/>
          <a:p>
            <a:pPr algn="ctr"/>
            <a:r>
              <a:rPr lang="th-TH" altLang="th-TH" sz="3600" b="1" dirty="0">
                <a:latin typeface="Tahoma" pitchFamily="34" charset="0"/>
                <a:cs typeface="Tahoma" pitchFamily="34" charset="0"/>
              </a:rPr>
              <a:t>บทบาทหน้าที่ในการจัดการ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738438" y="1643063"/>
            <a:ext cx="3357562" cy="78581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กระทรวง สธ.</a:t>
            </a:r>
            <a:endParaRPr lang="th-TH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738438" y="2786063"/>
            <a:ext cx="3357562" cy="78581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เขตสุขภาพ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738438" y="4000501"/>
            <a:ext cx="3357562" cy="78581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 err="1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สสจ.</a:t>
            </a:r>
            <a:endParaRPr lang="th-TH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2738438" y="5143501"/>
            <a:ext cx="3357562" cy="78581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หน่วยบริการ</a:t>
            </a:r>
          </a:p>
        </p:txBody>
      </p:sp>
      <p:sp>
        <p:nvSpPr>
          <p:cNvPr id="9" name="ลูกศรลง 8"/>
          <p:cNvSpPr/>
          <p:nvPr/>
        </p:nvSpPr>
        <p:spPr>
          <a:xfrm>
            <a:off x="4167188" y="2500313"/>
            <a:ext cx="785812" cy="2143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0" name="ลูกศรลง 9"/>
          <p:cNvSpPr/>
          <p:nvPr/>
        </p:nvSpPr>
        <p:spPr>
          <a:xfrm>
            <a:off x="4167188" y="3643313"/>
            <a:ext cx="785812" cy="2143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ลูกศรลง 10"/>
          <p:cNvSpPr/>
          <p:nvPr/>
        </p:nvSpPr>
        <p:spPr>
          <a:xfrm>
            <a:off x="4167188" y="4857751"/>
            <a:ext cx="785812" cy="214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2" name="ลูกศรขวา 11"/>
          <p:cNvSpPr/>
          <p:nvPr/>
        </p:nvSpPr>
        <p:spPr>
          <a:xfrm>
            <a:off x="6381750" y="1714500"/>
            <a:ext cx="357188" cy="642938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3" name="ลูกศรขวา 12"/>
          <p:cNvSpPr/>
          <p:nvPr/>
        </p:nvSpPr>
        <p:spPr>
          <a:xfrm>
            <a:off x="6381750" y="2857500"/>
            <a:ext cx="357188" cy="642938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4" name="ลูกศรขวา 13"/>
          <p:cNvSpPr/>
          <p:nvPr/>
        </p:nvSpPr>
        <p:spPr>
          <a:xfrm>
            <a:off x="6381750" y="4071939"/>
            <a:ext cx="357188" cy="64293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5" name="ลูกศรขวา 14"/>
          <p:cNvSpPr/>
          <p:nvPr/>
        </p:nvSpPr>
        <p:spPr>
          <a:xfrm>
            <a:off x="6381750" y="5286375"/>
            <a:ext cx="357188" cy="642938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6953251" y="1196752"/>
            <a:ext cx="3286125" cy="144643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-นโยบาย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-งบประมาณ (คำขอ,จัดสรร) 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 วิเคราะห์ปัญหา แก้ไข 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 กำกับ ติดตาม ประเมินผล </a:t>
            </a: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6953251" y="2714625"/>
            <a:ext cx="3286125" cy="11430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-ควบคุม กำกับ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-ติดตาม ประเมินผล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-เขตที่รับผิดชอบ</a:t>
            </a:r>
          </a:p>
          <a:p>
            <a:pPr>
              <a:defRPr/>
            </a:pPr>
            <a:endParaRPr lang="th-TH" sz="18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6953251" y="3929063"/>
            <a:ext cx="3286125" cy="11430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-ส่งเสริม สนับสนุน พัฒนาระบบ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-บริหารจัดการ 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-ประสานงานเครือข่าย</a:t>
            </a: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6953251" y="5143500"/>
            <a:ext cx="3286125" cy="11430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-จัดระบบบริการรองรับประชาคมอาเซียนที่แตกต่างจากบริการอื่น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-สอดคล้องกับกลุ่มเป้าหมายและบริบทของพื้นที่</a:t>
            </a:r>
          </a:p>
        </p:txBody>
      </p:sp>
    </p:spTree>
    <p:extLst>
      <p:ext uri="{BB962C8B-B14F-4D97-AF65-F5344CB8AC3E}">
        <p14:creationId xmlns:p14="http://schemas.microsoft.com/office/powerpoint/2010/main" val="55390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ชื่อเรื่อง 3"/>
          <p:cNvSpPr>
            <a:spLocks noGrp="1"/>
          </p:cNvSpPr>
          <p:nvPr>
            <p:ph type="title"/>
          </p:nvPr>
        </p:nvSpPr>
        <p:spPr>
          <a:xfrm>
            <a:off x="1881188" y="214314"/>
            <a:ext cx="8501062" cy="1000125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 eaLnBrk="1" hangingPunct="1"/>
            <a:r>
              <a:rPr lang="th-TH" altLang="th-TH" sz="32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การติดตามประเมินผล </a:t>
            </a:r>
            <a:br>
              <a:rPr lang="th-TH" altLang="th-TH" sz="32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th-TH" altLang="th-TH" sz="32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en-US" altLang="th-TH" sz="32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Monitoring </a:t>
            </a:r>
            <a:r>
              <a:rPr lang="en-US" altLang="th-TH" sz="2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&amp; </a:t>
            </a:r>
            <a:r>
              <a:rPr lang="en-US" altLang="th-TH" sz="32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Evaluation)</a:t>
            </a:r>
            <a:endParaRPr lang="th-TH" altLang="th-TH" sz="32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วงรี 4"/>
          <p:cNvSpPr/>
          <p:nvPr/>
        </p:nvSpPr>
        <p:spPr>
          <a:xfrm>
            <a:off x="5095868" y="1285860"/>
            <a:ext cx="1571636" cy="10001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Goal</a:t>
            </a:r>
            <a:endParaRPr lang="th-TH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809852" y="2714636"/>
            <a:ext cx="2071702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สิ่งที่ติดตามประเมิน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667504" y="2714636"/>
            <a:ext cx="2071702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เกณฑ์/ข้อกำหนด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2809852" y="4429148"/>
            <a:ext cx="2071702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ผู้ติดตามประเมิน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667504" y="4589678"/>
            <a:ext cx="2357454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วิธีการติดตามประเมิน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810376" y="1571626"/>
            <a:ext cx="3071813" cy="5000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ผู้บริหารอยากรู้อะไร</a:t>
            </a:r>
            <a:r>
              <a:rPr lang="en-US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  <a:endParaRPr lang="th-TH" sz="20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2881313" y="3714751"/>
            <a:ext cx="3071812" cy="5000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จะติดตาม/ประเมินอะไร</a:t>
            </a:r>
            <a:r>
              <a:rPr lang="en-US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  <a:endParaRPr lang="th-TH" sz="20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167439" y="3714751"/>
            <a:ext cx="3500437" cy="5000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สิ่งนั้นต้องมี,เป็น,ทำอะไร</a:t>
            </a:r>
            <a:r>
              <a:rPr lang="en-US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  <a:endParaRPr lang="th-TH" sz="20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2639617" y="5665242"/>
            <a:ext cx="3071813" cy="5000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ใครเป็นผู้ติดตาม/ประเมิน</a:t>
            </a:r>
            <a:r>
              <a:rPr lang="en-US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  <a:endParaRPr lang="th-TH" sz="20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6264548" y="5665242"/>
            <a:ext cx="3071812" cy="5000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ติดตาม/ประเมินอย่างไร</a:t>
            </a:r>
            <a:r>
              <a:rPr lang="en-US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  <a:endParaRPr lang="th-TH" sz="20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ลูกศรลง 14"/>
          <p:cNvSpPr/>
          <p:nvPr/>
        </p:nvSpPr>
        <p:spPr>
          <a:xfrm>
            <a:off x="4881563" y="2071688"/>
            <a:ext cx="285750" cy="285750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6" name="ลูกศรลง 15"/>
          <p:cNvSpPr/>
          <p:nvPr/>
        </p:nvSpPr>
        <p:spPr>
          <a:xfrm>
            <a:off x="6810375" y="2071688"/>
            <a:ext cx="285750" cy="285750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7" name="ลูกศรซ้าย 16"/>
          <p:cNvSpPr/>
          <p:nvPr/>
        </p:nvSpPr>
        <p:spPr>
          <a:xfrm>
            <a:off x="5381626" y="3071813"/>
            <a:ext cx="785813" cy="285750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8" name="ลูกศรขึ้น 17"/>
          <p:cNvSpPr/>
          <p:nvPr/>
        </p:nvSpPr>
        <p:spPr>
          <a:xfrm>
            <a:off x="3667125" y="4071938"/>
            <a:ext cx="285750" cy="285750"/>
          </a:xfrm>
          <a:prstGeom prst="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9" name="วงรี 18"/>
          <p:cNvSpPr/>
          <p:nvPr/>
        </p:nvSpPr>
        <p:spPr>
          <a:xfrm>
            <a:off x="2309814" y="2357438"/>
            <a:ext cx="642937" cy="5715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endParaRPr lang="th-TH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วงรี 19"/>
          <p:cNvSpPr/>
          <p:nvPr/>
        </p:nvSpPr>
        <p:spPr>
          <a:xfrm>
            <a:off x="6310314" y="2500313"/>
            <a:ext cx="642937" cy="5715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endParaRPr lang="th-TH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วงรี 20"/>
          <p:cNvSpPr/>
          <p:nvPr/>
        </p:nvSpPr>
        <p:spPr>
          <a:xfrm>
            <a:off x="2381250" y="4143375"/>
            <a:ext cx="642938" cy="5715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  <a:endParaRPr lang="th-TH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2" name="วงรี 21"/>
          <p:cNvSpPr/>
          <p:nvPr/>
        </p:nvSpPr>
        <p:spPr>
          <a:xfrm>
            <a:off x="6238875" y="4214813"/>
            <a:ext cx="642938" cy="5715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endParaRPr lang="th-TH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วงรี 22"/>
          <p:cNvSpPr/>
          <p:nvPr/>
        </p:nvSpPr>
        <p:spPr>
          <a:xfrm>
            <a:off x="9408368" y="198884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white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03011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ชื่อเรื่อง 3"/>
          <p:cNvSpPr>
            <a:spLocks noGrp="1"/>
          </p:cNvSpPr>
          <p:nvPr>
            <p:ph type="title"/>
          </p:nvPr>
        </p:nvSpPr>
        <p:spPr>
          <a:xfrm>
            <a:off x="1881188" y="193494"/>
            <a:ext cx="8501062" cy="939800"/>
          </a:xfrm>
        </p:spPr>
        <p:txBody>
          <a:bodyPr/>
          <a:lstStyle/>
          <a:p>
            <a:pPr algn="ctr" eaLnBrk="1" hangingPunct="1"/>
            <a:r>
              <a:rPr lang="th-TH" altLang="th-TH" sz="3200" b="1" dirty="0">
                <a:latin typeface="Tahoma" pitchFamily="34" charset="0"/>
                <a:cs typeface="Tahoma" pitchFamily="34" charset="0"/>
              </a:rPr>
              <a:t>การติดตาม ประเมินผล</a:t>
            </a:r>
          </a:p>
        </p:txBody>
      </p:sp>
      <p:sp>
        <p:nvSpPr>
          <p:cNvPr id="5" name="วงรี 4"/>
          <p:cNvSpPr/>
          <p:nvPr/>
        </p:nvSpPr>
        <p:spPr>
          <a:xfrm>
            <a:off x="5095868" y="1285860"/>
            <a:ext cx="1571636" cy="10001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Goal</a:t>
            </a:r>
            <a:endParaRPr lang="th-TH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452794" y="2428868"/>
            <a:ext cx="2071702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สิ่งที่ติดตามประเมิน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381752" y="2428868"/>
            <a:ext cx="2071702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เกณฑ์/ข้อกำหนด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452794" y="4005064"/>
            <a:ext cx="2071702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ผู้ติดตามประเมิน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381752" y="4005064"/>
            <a:ext cx="2357454" cy="10715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วิธีการติดตามประเมิน</a:t>
            </a:r>
          </a:p>
        </p:txBody>
      </p:sp>
      <p:sp>
        <p:nvSpPr>
          <p:cNvPr id="15" name="ลูกศรลง 14"/>
          <p:cNvSpPr/>
          <p:nvPr/>
        </p:nvSpPr>
        <p:spPr>
          <a:xfrm>
            <a:off x="4881563" y="2071688"/>
            <a:ext cx="285750" cy="285750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6" name="ลูกศรลง 15"/>
          <p:cNvSpPr/>
          <p:nvPr/>
        </p:nvSpPr>
        <p:spPr>
          <a:xfrm>
            <a:off x="6810375" y="2071688"/>
            <a:ext cx="285750" cy="285750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7" name="ลูกศรซ้าย 16"/>
          <p:cNvSpPr/>
          <p:nvPr/>
        </p:nvSpPr>
        <p:spPr>
          <a:xfrm>
            <a:off x="5810250" y="2786063"/>
            <a:ext cx="357188" cy="285750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8" name="ลูกศรขึ้น 17"/>
          <p:cNvSpPr/>
          <p:nvPr/>
        </p:nvSpPr>
        <p:spPr>
          <a:xfrm>
            <a:off x="4810125" y="3645024"/>
            <a:ext cx="285750" cy="285750"/>
          </a:xfrm>
          <a:prstGeom prst="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1881189" y="2000250"/>
            <a:ext cx="1500187" cy="15001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หน่วยบริการ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-รพ.</a:t>
            </a:r>
            <a:endParaRPr lang="en-US" sz="18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en-US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A,S,M1,M2,F1,F2,F3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-รพ.สต.</a:t>
            </a: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1881189" y="428625"/>
            <a:ext cx="1500187" cy="15001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-ระดับเขตสุขภาพ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-จังหวัด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-หน่วยบริการ</a:t>
            </a: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881189" y="3571876"/>
            <a:ext cx="1500187" cy="13573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-ผลงาน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-กระบวนการ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-ทรัพยากร</a:t>
            </a: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1881189" y="5000625"/>
            <a:ext cx="1500187" cy="15001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-ประสิทธิผล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-ประสิทธิภาพ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-คุณภาพ</a:t>
            </a: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3738564" y="5229200"/>
            <a:ext cx="1709365" cy="15001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-หน่วยงานประเมินตนเอง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-ผู้ประเมินจากนอกหน่วยงาน</a:t>
            </a: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6096000" y="5286375"/>
            <a:ext cx="1500188" cy="12144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-ตรวจประเมินในพื้นที่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-รายงาน</a:t>
            </a: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7739064" y="5286375"/>
            <a:ext cx="1214437" cy="12144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en-US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Checklist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en-US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Survey</a:t>
            </a:r>
            <a:endParaRPr lang="th-TH" sz="18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8667750" y="2357439"/>
            <a:ext cx="1714500" cy="12144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en-US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KPI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-มาตรฐาน</a:t>
            </a:r>
          </a:p>
        </p:txBody>
      </p:sp>
      <p:sp>
        <p:nvSpPr>
          <p:cNvPr id="27" name="ชื่อเรื่อง 3"/>
          <p:cNvSpPr txBox="1">
            <a:spLocks/>
          </p:cNvSpPr>
          <p:nvPr/>
        </p:nvSpPr>
        <p:spPr bwMode="auto">
          <a:xfrm>
            <a:off x="6596064" y="1214438"/>
            <a:ext cx="3857625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“เมืองบริการสุขภาพใน </a:t>
            </a:r>
            <a:r>
              <a:rPr lang="en-US" sz="18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ASEAN</a:t>
            </a: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”</a:t>
            </a: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9096376" y="5286375"/>
            <a:ext cx="1285875" cy="12144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-แผนการติดตาม/ประเมิน</a:t>
            </a:r>
          </a:p>
        </p:txBody>
      </p:sp>
      <p:sp>
        <p:nvSpPr>
          <p:cNvPr id="3" name="วงรี 2"/>
          <p:cNvSpPr/>
          <p:nvPr/>
        </p:nvSpPr>
        <p:spPr>
          <a:xfrm>
            <a:off x="8918575" y="27463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white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56617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8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ชื่อเรื่อง 3"/>
          <p:cNvSpPr>
            <a:spLocks noGrp="1"/>
          </p:cNvSpPr>
          <p:nvPr>
            <p:ph type="title"/>
          </p:nvPr>
        </p:nvSpPr>
        <p:spPr>
          <a:xfrm>
            <a:off x="1981200" y="123628"/>
            <a:ext cx="8229600" cy="939800"/>
          </a:xfrm>
        </p:spPr>
        <p:txBody>
          <a:bodyPr/>
          <a:lstStyle/>
          <a:p>
            <a:pPr algn="ctr" eaLnBrk="1" hangingPunct="1"/>
            <a:r>
              <a:rPr lang="th-TH" altLang="th-TH" sz="3200" b="1" dirty="0">
                <a:latin typeface="Tahoma" pitchFamily="34" charset="0"/>
                <a:cs typeface="Tahoma" pitchFamily="34" charset="0"/>
              </a:rPr>
              <a:t>การติดตาม ประเมินผล</a:t>
            </a:r>
          </a:p>
        </p:txBody>
      </p:sp>
      <p:sp>
        <p:nvSpPr>
          <p:cNvPr id="5" name="วงรี 4"/>
          <p:cNvSpPr/>
          <p:nvPr/>
        </p:nvSpPr>
        <p:spPr>
          <a:xfrm>
            <a:off x="5095868" y="1285860"/>
            <a:ext cx="1571636" cy="10001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Goal</a:t>
            </a:r>
            <a:endParaRPr lang="th-TH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520242" y="2428868"/>
            <a:ext cx="2071702" cy="1285884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ผลการดำเนินงานตามยุทธศาสตร์ของจังหวัดเป้าหมาย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381752" y="2428868"/>
            <a:ext cx="2071702" cy="1288164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</a:p>
          <a:p>
            <a:pPr algn="ctr"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ตามยุทธศาสตร์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575720" y="4077072"/>
            <a:ext cx="2071702" cy="1071570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-สบรส.</a:t>
            </a:r>
          </a:p>
          <a:p>
            <a:pPr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-เขตสุขภาพ</a:t>
            </a:r>
          </a:p>
          <a:p>
            <a:pPr>
              <a:defRPr/>
            </a:pPr>
            <a:r>
              <a:rPr lang="th-TH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-จังหวัด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381752" y="4077072"/>
            <a:ext cx="2357454" cy="1071570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วิธีการติดตามประเมิน</a:t>
            </a:r>
          </a:p>
        </p:txBody>
      </p:sp>
      <p:sp>
        <p:nvSpPr>
          <p:cNvPr id="18" name="ลูกศรขึ้น 17"/>
          <p:cNvSpPr/>
          <p:nvPr/>
        </p:nvSpPr>
        <p:spPr>
          <a:xfrm>
            <a:off x="4310063" y="3714750"/>
            <a:ext cx="285750" cy="285750"/>
          </a:xfrm>
          <a:prstGeom prst="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1881189" y="3429000"/>
            <a:ext cx="1500187" cy="1500188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หน่วยบริการ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-รพ.</a:t>
            </a:r>
            <a:endParaRPr lang="en-US" sz="18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en-US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A,S,M1,M2,F1,F2,F3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-รพ.สต.</a:t>
            </a: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1881189" y="428625"/>
            <a:ext cx="1500187" cy="1500188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-ระดับเขตสุขภาพ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-จังหวัด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-หน่วยบริการ</a:t>
            </a: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881189" y="2000251"/>
            <a:ext cx="1500187" cy="1357313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th-TH" sz="1800" dirty="0" err="1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ศค</a:t>
            </a: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สอ.จังหวัด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th-TH" sz="1800" dirty="0" err="1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ศค</a:t>
            </a: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สอ.หน่วยบริการ</a:t>
            </a:r>
          </a:p>
          <a:p>
            <a:pPr>
              <a:defRPr/>
            </a:pPr>
            <a:endParaRPr lang="th-TH" sz="18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6096000" y="5286375"/>
            <a:ext cx="1500188" cy="12144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-ตรวจประเมินในพื้นที่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-รายงาน</a:t>
            </a: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8667750" y="2430588"/>
            <a:ext cx="1714500" cy="12144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-แบบติดตามประเมินผลการดำเนินงาน</a:t>
            </a:r>
          </a:p>
        </p:txBody>
      </p:sp>
      <p:sp>
        <p:nvSpPr>
          <p:cNvPr id="27" name="ชื่อเรื่อง 3"/>
          <p:cNvSpPr txBox="1">
            <a:spLocks/>
          </p:cNvSpPr>
          <p:nvPr/>
        </p:nvSpPr>
        <p:spPr bwMode="auto">
          <a:xfrm>
            <a:off x="6596064" y="1214438"/>
            <a:ext cx="3857625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“เมืองบริการสุขภาพใน </a:t>
            </a:r>
            <a:r>
              <a:rPr lang="en-US" sz="18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ASEAN</a:t>
            </a:r>
            <a:r>
              <a:rPr lang="th-TH" sz="18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”</a:t>
            </a: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7739064" y="5286375"/>
            <a:ext cx="1214437" cy="12144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en-US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Checklist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en-US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Survey</a:t>
            </a:r>
            <a:endParaRPr lang="th-TH" sz="18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9096376" y="5286375"/>
            <a:ext cx="1285875" cy="12144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-แผนการติดตาม/ประเมิน</a:t>
            </a:r>
          </a:p>
        </p:txBody>
      </p:sp>
      <p:sp>
        <p:nvSpPr>
          <p:cNvPr id="30" name="ลูกศรขวา 29"/>
          <p:cNvSpPr/>
          <p:nvPr/>
        </p:nvSpPr>
        <p:spPr>
          <a:xfrm>
            <a:off x="5811392" y="2857500"/>
            <a:ext cx="428625" cy="357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31" name="ลูกศรขึ้น 30"/>
          <p:cNvSpPr/>
          <p:nvPr/>
        </p:nvSpPr>
        <p:spPr>
          <a:xfrm>
            <a:off x="4810125" y="2071688"/>
            <a:ext cx="357188" cy="2143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32" name="ลูกศรขึ้น 31"/>
          <p:cNvSpPr/>
          <p:nvPr/>
        </p:nvSpPr>
        <p:spPr>
          <a:xfrm>
            <a:off x="6596064" y="2071688"/>
            <a:ext cx="357187" cy="2143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3575721" y="5286375"/>
            <a:ext cx="2160240" cy="15001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-หน่วยงานประเมินตนเอง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-ผู้ประเมินจากนอกหน่วยงาน</a:t>
            </a: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1881189" y="5000626"/>
            <a:ext cx="1500187" cy="1357313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-ผลงาน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-กระบวนการ</a:t>
            </a:r>
          </a:p>
          <a:p>
            <a:pPr>
              <a:defRPr/>
            </a:pPr>
            <a:r>
              <a:rPr lang="th-TH" sz="18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-ทรัพยากร</a:t>
            </a:r>
          </a:p>
        </p:txBody>
      </p:sp>
      <p:sp>
        <p:nvSpPr>
          <p:cNvPr id="23" name="วงรี 22"/>
          <p:cNvSpPr/>
          <p:nvPr/>
        </p:nvSpPr>
        <p:spPr>
          <a:xfrm>
            <a:off x="8918575" y="27463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white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39046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4" grpId="0" animBg="1"/>
      <p:bldP spid="26" grpId="0" animBg="1"/>
      <p:bldP spid="28" grpId="0" animBg="1"/>
      <p:bldP spid="29" grpId="0" animBg="1"/>
      <p:bldP spid="22" grpId="0" animBg="1"/>
      <p:bldP spid="25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2609850" y="247221"/>
            <a:ext cx="7543800" cy="972657"/>
          </a:xfrm>
        </p:spPr>
        <p:txBody>
          <a:bodyPr/>
          <a:lstStyle/>
          <a:p>
            <a:r>
              <a:rPr lang="th-TH" altLang="th-TH" sz="3600" b="1" dirty="0">
                <a:latin typeface="Tahoma" pitchFamily="34" charset="0"/>
                <a:cs typeface="Tahoma" pitchFamily="34" charset="0"/>
              </a:rPr>
              <a:t>การควบคุม กำกับ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738438" y="1643063"/>
            <a:ext cx="3357562" cy="78581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กระทรวง สธ.</a:t>
            </a:r>
            <a:endParaRPr lang="th-TH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738438" y="2786063"/>
            <a:ext cx="3357562" cy="78581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เขตสุขภาพ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738438" y="4000501"/>
            <a:ext cx="3357562" cy="78581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 err="1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สสจ.</a:t>
            </a:r>
            <a:endParaRPr lang="th-TH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738438" y="5143501"/>
            <a:ext cx="3357562" cy="78581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หน่วยบริการ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953250" y="1643064"/>
            <a:ext cx="2357438" cy="71437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สบรส.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953250" y="2786064"/>
            <a:ext cx="2357438" cy="71437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กลุ่มงาน </a:t>
            </a:r>
            <a:r>
              <a:rPr lang="en-US" sz="18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CSO ?</a:t>
            </a:r>
            <a:endParaRPr lang="th-TH" sz="1800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953250" y="4000500"/>
            <a:ext cx="2357438" cy="94066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กลุ่มงาน/ฝ่าย..</a:t>
            </a:r>
            <a:r>
              <a:rPr lang="en-US" sz="18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  <a:endParaRPr lang="th-TH" sz="1800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953250" y="5214939"/>
            <a:ext cx="2357438" cy="71437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กลุ่มงาน/ฝ่าย..</a:t>
            </a:r>
            <a:r>
              <a:rPr lang="en-US" sz="18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  <a:endParaRPr lang="th-TH" sz="1800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ลูกศรขวา 12"/>
          <p:cNvSpPr/>
          <p:nvPr/>
        </p:nvSpPr>
        <p:spPr>
          <a:xfrm>
            <a:off x="6381750" y="1714500"/>
            <a:ext cx="357188" cy="642938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4" name="ลูกศรขวา 13"/>
          <p:cNvSpPr/>
          <p:nvPr/>
        </p:nvSpPr>
        <p:spPr>
          <a:xfrm>
            <a:off x="6381750" y="2857500"/>
            <a:ext cx="357188" cy="642938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5" name="ลูกศรขวา 14"/>
          <p:cNvSpPr/>
          <p:nvPr/>
        </p:nvSpPr>
        <p:spPr>
          <a:xfrm>
            <a:off x="6381750" y="4071939"/>
            <a:ext cx="357188" cy="64293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6" name="ลูกศรขวา 15"/>
          <p:cNvSpPr/>
          <p:nvPr/>
        </p:nvSpPr>
        <p:spPr>
          <a:xfrm>
            <a:off x="6381750" y="5286375"/>
            <a:ext cx="357188" cy="642938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7" name="ลูกศรลง 16"/>
          <p:cNvSpPr/>
          <p:nvPr/>
        </p:nvSpPr>
        <p:spPr>
          <a:xfrm>
            <a:off x="4167188" y="2500313"/>
            <a:ext cx="785812" cy="2143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8" name="ลูกศรลง 17"/>
          <p:cNvSpPr/>
          <p:nvPr/>
        </p:nvSpPr>
        <p:spPr>
          <a:xfrm>
            <a:off x="4167188" y="3643313"/>
            <a:ext cx="785812" cy="2143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9" name="ลูกศรลง 18"/>
          <p:cNvSpPr/>
          <p:nvPr/>
        </p:nvSpPr>
        <p:spPr>
          <a:xfrm>
            <a:off x="4167188" y="4857751"/>
            <a:ext cx="785812" cy="214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40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063552" y="5013176"/>
            <a:ext cx="8229600" cy="1143000"/>
          </a:xfrm>
        </p:spPr>
        <p:txBody>
          <a:bodyPr>
            <a:noAutofit/>
          </a:bodyPr>
          <a:lstStyle/>
          <a:p>
            <a:r>
              <a:rPr lang="th-TH" sz="9600" b="1" dirty="0">
                <a:solidFill>
                  <a:srgbClr val="0070C0"/>
                </a:solidFill>
              </a:rPr>
              <a:t>สวัสดี</a:t>
            </a:r>
            <a:endParaRPr lang="th-TH" sz="9600" b="1" dirty="0">
              <a:solidFill>
                <a:srgbClr val="0070C0"/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>
          <a:xfrm>
            <a:off x="6960096" y="6309321"/>
            <a:ext cx="2895600" cy="365125"/>
          </a:xfrm>
        </p:spPr>
        <p:txBody>
          <a:bodyPr/>
          <a:lstStyle/>
          <a:p>
            <a:r>
              <a:rPr lang="th-TH" dirty="0" smtClean="0"/>
              <a:t>สำนักบริหารการสาธารณสุข</a:t>
            </a:r>
            <a:endParaRPr lang="th-TH" dirty="0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CE64-5907-4375-835D-6E3EBB008545}" type="slidenum">
              <a:rPr lang="th-TH" smtClean="0"/>
              <a:pPr/>
              <a:t>80</a:t>
            </a:fld>
            <a:endParaRPr lang="th-TH"/>
          </a:p>
        </p:txBody>
      </p:sp>
      <p:pic>
        <p:nvPicPr>
          <p:cNvPr id="6" name="รูปภาพ 5" descr="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91744" y="404664"/>
            <a:ext cx="4776584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22981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6.xml><?xml version="1.0" encoding="utf-8"?>
<a:theme xmlns:a="http://schemas.openxmlformats.org/drawingml/2006/main" name="1_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7.xml><?xml version="1.0" encoding="utf-8"?>
<a:theme xmlns:a="http://schemas.openxmlformats.org/drawingml/2006/main" name="2_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8.xml><?xml version="1.0" encoding="utf-8"?>
<a:theme xmlns:a="http://schemas.openxmlformats.org/drawingml/2006/main" name="4_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9.xml><?xml version="1.0" encoding="utf-8"?>
<a:theme xmlns:a="http://schemas.openxmlformats.org/drawingml/2006/main" name="2_Pixel">
  <a:themeElements>
    <a:clrScheme name="2_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2_Pixel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_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DF"/>
        </a:solidFill>
        <a:ln w="19050" cap="flat" cmpd="sng" algn="ctr">
          <a:solidFill>
            <a:srgbClr val="FFCC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45720" tIns="45720" rIns="45720" bIns="45720" numCol="1" anchor="t" anchorCtr="0" compatLnSpc="1">
        <a:prstTxWarp prst="textNoShape">
          <a:avLst/>
        </a:prstTxWarp>
      </a:bodyPr>
      <a:lstStyle>
        <a:defPPr marL="228600" marR="0" indent="-22860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>
            <a:srgbClr val="0099FF"/>
          </a:buClr>
          <a:buSzTx/>
          <a:buFont typeface="Wingdings" pitchFamily="2" charset="2"/>
          <a:buChar char="Ø"/>
          <a:tabLst>
            <a:tab pos="228600" algn="l"/>
          </a:tabLst>
          <a:defRPr kumimoji="0" lang="en-US" sz="1800" b="1" i="1" u="none" strike="noStrike" cap="none" normalizeH="0" baseline="0" smtClean="0">
            <a:ln>
              <a:noFill/>
            </a:ln>
            <a:solidFill>
              <a:srgbClr val="00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rowallia New" pitchFamily="34" charset="-34"/>
            <a:cs typeface="Browallia New" pitchFamily="34" charset="-34"/>
          </a:defRPr>
        </a:defPPr>
      </a:lstStyle>
    </a:spDef>
    <a:lnDef>
      <a:spPr bwMode="auto">
        <a:solidFill>
          <a:srgbClr val="FFFFDF"/>
        </a:solidFill>
        <a:ln w="19050" cap="flat" cmpd="sng" algn="ctr">
          <a:solidFill>
            <a:srgbClr val="FFCC00"/>
          </a:solidFill>
          <a:prstDash val="solid"/>
          <a:round/>
          <a:headEnd type="none" w="med" len="med"/>
          <a:tailEnd type="arrow"/>
        </a:ln>
        <a:effectLst/>
      </a:spPr>
      <a:bodyPr/>
      <a:lstStyle/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3_Pixel">
  <a:themeElements>
    <a:clrScheme name="2_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2_Pixel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ย้อนยุค">
  <a:themeElements>
    <a:clrScheme name="ย้อนยุค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ย้อนยุค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ย้อนยุค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19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5531</Words>
  <Application>Microsoft Office PowerPoint</Application>
  <PresentationFormat>Widescreen</PresentationFormat>
  <Paragraphs>942</Paragraphs>
  <Slides>80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29</vt:i4>
      </vt:variant>
      <vt:variant>
        <vt:lpstr>Theme</vt:lpstr>
      </vt:variant>
      <vt:variant>
        <vt:i4>18</vt:i4>
      </vt:variant>
      <vt:variant>
        <vt:lpstr>Slide Titles</vt:lpstr>
      </vt:variant>
      <vt:variant>
        <vt:i4>80</vt:i4>
      </vt:variant>
    </vt:vector>
  </HeadingPairs>
  <TitlesOfParts>
    <vt:vector size="127" baseType="lpstr">
      <vt:lpstr>Arial Unicode MS</vt:lpstr>
      <vt:lpstr>MS PGothic</vt:lpstr>
      <vt:lpstr>SimSun</vt:lpstr>
      <vt:lpstr>Adobe Fangsong Std R</vt:lpstr>
      <vt:lpstr>Aharoni</vt:lpstr>
      <vt:lpstr>Andalus</vt:lpstr>
      <vt:lpstr>Angsana New</vt:lpstr>
      <vt:lpstr>AngsanaUPC</vt:lpstr>
      <vt:lpstr>Arabic Transparent</vt:lpstr>
      <vt:lpstr>Arial</vt:lpstr>
      <vt:lpstr>Arial Black</vt:lpstr>
      <vt:lpstr>Browallia New</vt:lpstr>
      <vt:lpstr>Calibri</vt:lpstr>
      <vt:lpstr>Calibri Light</vt:lpstr>
      <vt:lpstr>Cordia New</vt:lpstr>
      <vt:lpstr>CordiaUPC</vt:lpstr>
      <vt:lpstr>Courier New</vt:lpstr>
      <vt:lpstr>ff0</vt:lpstr>
      <vt:lpstr>FreesiaUPC</vt:lpstr>
      <vt:lpstr>Helvetica</vt:lpstr>
      <vt:lpstr>Helvetica Light</vt:lpstr>
      <vt:lpstr>Helvetica Neue</vt:lpstr>
      <vt:lpstr>Lucida Sans Unicode</vt:lpstr>
      <vt:lpstr>PSLxKittithada</vt:lpstr>
      <vt:lpstr>Tahoma</vt:lpstr>
      <vt:lpstr>TH SarabunIT๙</vt:lpstr>
      <vt:lpstr>TH SarabunPSK</vt:lpstr>
      <vt:lpstr>Times New Roman</vt:lpstr>
      <vt:lpstr>Wingdings</vt:lpstr>
      <vt:lpstr>ธีมของ Office</vt:lpstr>
      <vt:lpstr>Office Theme</vt:lpstr>
      <vt:lpstr>1_Office Theme</vt:lpstr>
      <vt:lpstr>2_Office Theme</vt:lpstr>
      <vt:lpstr>Default</vt:lpstr>
      <vt:lpstr>1_Default</vt:lpstr>
      <vt:lpstr>2_Default</vt:lpstr>
      <vt:lpstr>4_Default</vt:lpstr>
      <vt:lpstr>2_Pixel</vt:lpstr>
      <vt:lpstr>1_Pixel</vt:lpstr>
      <vt:lpstr>3_Pixel</vt:lpstr>
      <vt:lpstr>1_Default Design</vt:lpstr>
      <vt:lpstr>3_Office Theme</vt:lpstr>
      <vt:lpstr>4_Office Theme</vt:lpstr>
      <vt:lpstr>5_Office Theme</vt:lpstr>
      <vt:lpstr>6_Office Theme</vt:lpstr>
      <vt:lpstr>7_Office Theme</vt:lpstr>
      <vt:lpstr>ย้อนยุค</vt:lpstr>
      <vt:lpstr>PowerPoint Presentation</vt:lpstr>
      <vt:lpstr>ลำดับการนำเสนอ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นักท่องเที่ยวต่างชาติปี 2558 มีแนวโน้มเติบโต 16% แตะระดับ 28.7 ล้านคน</vt:lpstr>
      <vt:lpstr>กรุงเทพฯ น่าจะกลับมาขึ้นอันดับ 1 เมืองรองรับนักท่องเที่ยวมากที่สุดในโลก</vt:lpstr>
      <vt:lpstr>วิสัยทัศน์ด้านการท่องเที่ยว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: วัดยานนาวา</vt:lpstr>
      <vt:lpstr>: วัด วัดพิชยญาติการามวรวิหาร</vt:lpstr>
      <vt:lpstr>World’s Best City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นโยบายด้านต่างประเทศและอาเซียน ของกระทรวงสาธารณสุข</vt:lpstr>
      <vt:lpstr>แผนยุทธศาสตร์ด้านการต่างประเทศและอาเซียน ของกระทรวงสาธารณสุข ปี 2558</vt:lpstr>
      <vt:lpstr>ความเชื่อมโยง      ระหว่าง ยุทธศาสตร์การเข้าสู่ประชาคมอาเซียน  ของ    สำนักงานคณะกรรมการพัฒนาการเศรษฐกิจและสังคมแห่งชาติ กับ ประเด็นยุทธศาสตร์ความร่วมมืออาเซียนของกระทรวงสาธารณสุข</vt:lpstr>
      <vt:lpstr>PowerPoint Presentation</vt:lpstr>
      <vt:lpstr>ประเด็นยุทธศาสตร์ความร่วมมืออาเซียน ของกระทรวงสาธารณสุข ปี 2558</vt:lpstr>
      <vt:lpstr>ความเชื่อมโยงระหว่างยุทธศาสตร์การเข้าสู่ประชาคมอาเซียน  ของ  สำนักงานคณะกรรมการพัฒนาการเศรษฐกิจและสังคมแห่งชาติ กับ  ประเด็นยุทธศาสตร์ความร่วมมืออาเซียนของกระทรวงสาธารณสุข</vt:lpstr>
      <vt:lpstr>PowerPoint Presentation</vt:lpstr>
      <vt:lpstr>PowerPoint Presentation</vt:lpstr>
      <vt:lpstr>PowerPoint Presentation</vt:lpstr>
      <vt:lpstr>แผนที่ยุทธศาสตร์การเป็นเมืองศูนย์กลางบริการสุขภาพในอาเซียน</vt:lpstr>
      <vt:lpstr>PowerPoint Presentation</vt:lpstr>
      <vt:lpstr>PowerPoint Presentation</vt:lpstr>
      <vt:lpstr>PowerPoint Presentation</vt:lpstr>
      <vt:lpstr>“การบริหารจัดการระบบบริการสุขภาพรองรับASEAN”</vt:lpstr>
      <vt:lpstr>เมืองบริการสุขภาพ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บทบาทหน้าที่ในการจัดการ</vt:lpstr>
      <vt:lpstr>การติดตามประเมินผล  (Monitoring &amp; Evaluation)</vt:lpstr>
      <vt:lpstr>การติดตาม ประเมินผล</vt:lpstr>
      <vt:lpstr>การติดตาม ประเมินผล</vt:lpstr>
      <vt:lpstr>การควบคุม กำกับ</vt:lpstr>
      <vt:lpstr>สวัสดี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nutthapong wongwiwat</dc:creator>
  <cp:lastModifiedBy>Admin</cp:lastModifiedBy>
  <cp:revision>31</cp:revision>
  <dcterms:created xsi:type="dcterms:W3CDTF">2015-07-19T14:39:05Z</dcterms:created>
  <dcterms:modified xsi:type="dcterms:W3CDTF">2015-07-29T04:32:28Z</dcterms:modified>
</cp:coreProperties>
</file>